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7"/>
  </p:notesMasterIdLst>
  <p:sldIdLst>
    <p:sldId id="258" r:id="rId2"/>
    <p:sldId id="261" r:id="rId3"/>
    <p:sldId id="260" r:id="rId4"/>
    <p:sldId id="259" r:id="rId5"/>
    <p:sldId id="262" r:id="rId6"/>
    <p:sldId id="263" r:id="rId7"/>
    <p:sldId id="264" r:id="rId8"/>
    <p:sldId id="265" r:id="rId9"/>
    <p:sldId id="266" r:id="rId10"/>
    <p:sldId id="268" r:id="rId11"/>
    <p:sldId id="267" r:id="rId12"/>
    <p:sldId id="269" r:id="rId13"/>
    <p:sldId id="270" r:id="rId14"/>
    <p:sldId id="275" r:id="rId15"/>
    <p:sldId id="271" r:id="rId16"/>
    <p:sldId id="272" r:id="rId17"/>
    <p:sldId id="274" r:id="rId18"/>
    <p:sldId id="273" r:id="rId19"/>
    <p:sldId id="297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4" r:id="rId38"/>
    <p:sldId id="295" r:id="rId39"/>
    <p:sldId id="296" r:id="rId40"/>
    <p:sldId id="293" r:id="rId41"/>
    <p:sldId id="298" r:id="rId42"/>
    <p:sldId id="299" r:id="rId43"/>
    <p:sldId id="301" r:id="rId44"/>
    <p:sldId id="302" r:id="rId45"/>
    <p:sldId id="300" r:id="rId4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66FF33"/>
    <a:srgbClr val="FF00FF"/>
    <a:srgbClr val="9F216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59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709776-32FC-46D0-A7B3-9E2CAF425B6F}" type="datetimeFigureOut">
              <a:rPr lang="en-US" smtClean="0"/>
              <a:pPr/>
              <a:t>16-Jun-26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AED713-7FC9-4AB5-9481-47F51BBCC9F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C7E7CF-B6FC-4C92-BB24-0E4B6880D58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n-US" smtClean="0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JO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16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JO" smtClean="0"/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A6BA99C-817E-42FB-9598-826D67EEB1F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16-Jun-26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16-Jun-26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16-Jun-26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16-Jun-26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16-Jun-26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16-Jun-26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16-Jun-26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16-Jun-26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16-Jun-26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16-Jun-26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16-Jun-26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16-Jun-26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http://merck.micromedex.com/images/bpm/BPM01HP06F02.gif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2954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b="1" dirty="0" smtClean="0">
                <a:solidFill>
                  <a:srgbClr val="C00000"/>
                </a:solidFill>
                <a:latin typeface="Algerian" pitchFamily="82" charset="0"/>
              </a:rPr>
              <a:t>    </a:t>
            </a:r>
            <a:r>
              <a:rPr lang="en-US" sz="3600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GROSS  ANATOMY</a:t>
            </a:r>
            <a:r>
              <a:rPr lang="en-US" sz="5400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/>
            </a:r>
            <a:br>
              <a:rPr lang="en-US" sz="5400" b="1" dirty="0" smtClean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</a:br>
            <a:r>
              <a:rPr lang="en-US" sz="6000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LIVER</a:t>
            </a:r>
            <a:endParaRPr lang="en-US" sz="5400" b="1" dirty="0">
              <a:solidFill>
                <a:srgbClr val="FF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itchFamily="82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419600" y="4876800"/>
            <a:ext cx="4724400" cy="1478124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  <a:buNone/>
            </a:pP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DR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PRAVEEN  KURREY</a:t>
            </a:r>
          </a:p>
          <a:p>
            <a:pPr>
              <a:lnSpc>
                <a:spcPct val="120000"/>
              </a:lnSpc>
              <a:buNone/>
            </a:pP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M.B.B.S., M.S. BCME, 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BCBR,CISP                                                   </a:t>
            </a:r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PROFESSOR  ANATOMY                                                              </a:t>
            </a:r>
            <a:endParaRPr lang="en-IN" sz="2000" dirty="0">
              <a:solidFill>
                <a:srgbClr val="002060"/>
              </a:solidFill>
            </a:endParaRPr>
          </a:p>
        </p:txBody>
      </p:sp>
      <p:pic>
        <p:nvPicPr>
          <p:cNvPr id="9" name="Picture 2" descr="C:\Users\sony\Desktop\download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6813" y="2819400"/>
            <a:ext cx="4072787" cy="3581400"/>
          </a:xfrm>
          <a:prstGeom prst="rect">
            <a:avLst/>
          </a:prstGeom>
          <a:noFill/>
        </p:spPr>
      </p:pic>
      <p:pic>
        <p:nvPicPr>
          <p:cNvPr id="5" name="Picture 4" descr="2. Website Logo 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05400" y="2209800"/>
            <a:ext cx="3619500" cy="2413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1" dirty="0" smtClean="0">
                <a:solidFill>
                  <a:srgbClr val="FFC000"/>
                </a:solidFill>
              </a:rPr>
              <a:t>Surfaces of the liver, their relations &amp; impressions</a:t>
            </a:r>
            <a:endParaRPr lang="ar-JO" sz="3200" b="1" dirty="0" smtClean="0">
              <a:solidFill>
                <a:srgbClr val="FFC000"/>
              </a:solidFill>
              <a:cs typeface="Times New Roman" pitchFamily="18" charset="0"/>
            </a:endParaRPr>
          </a:p>
        </p:txBody>
      </p:sp>
      <p:sp>
        <p:nvSpPr>
          <p:cNvPr id="12291" name="Content Placeholder 5"/>
          <p:cNvSpPr>
            <a:spLocks noGrp="1"/>
          </p:cNvSpPr>
          <p:nvPr>
            <p:ph type="body" idx="1"/>
          </p:nvPr>
        </p:nvSpPr>
        <p:spPr>
          <a:xfrm>
            <a:off x="457200" y="2514600"/>
            <a:ext cx="3352800" cy="43434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None/>
            </a:pPr>
            <a:r>
              <a:rPr lang="en-US" dirty="0" smtClean="0"/>
              <a:t>1. Inferior surface= visceral surface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US" dirty="0" smtClean="0"/>
              <a:t>2. Superior surface = Diaphragmatic surface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US" dirty="0" smtClean="0"/>
              <a:t>3. Anterior surface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US" dirty="0" smtClean="0"/>
              <a:t>4. Posterior surface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US" dirty="0" smtClean="0"/>
              <a:t>5. Right surface</a:t>
            </a:r>
          </a:p>
          <a:p>
            <a:pPr eaLnBrk="1" hangingPunct="1">
              <a:lnSpc>
                <a:spcPct val="90000"/>
              </a:lnSpc>
            </a:pPr>
            <a:endParaRPr lang="en-US" dirty="0" smtClean="0"/>
          </a:p>
          <a:p>
            <a:pPr eaLnBrk="1" hangingPunct="1">
              <a:lnSpc>
                <a:spcPct val="90000"/>
              </a:lnSpc>
            </a:pPr>
            <a:endParaRPr lang="en-US" dirty="0" smtClean="0"/>
          </a:p>
          <a:p>
            <a:pPr eaLnBrk="1" hangingPunct="1">
              <a:lnSpc>
                <a:spcPct val="90000"/>
              </a:lnSpc>
            </a:pPr>
            <a:endParaRPr lang="ar-JO" dirty="0" smtClean="0">
              <a:cs typeface="Arial" pitchFamily="34" charset="0"/>
            </a:endParaRPr>
          </a:p>
        </p:txBody>
      </p:sp>
      <p:pic>
        <p:nvPicPr>
          <p:cNvPr id="12292" name="Picture 5" descr="surfaces and bed of liver (anterior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1447800"/>
            <a:ext cx="4419600" cy="533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609600"/>
            <a:ext cx="7772400" cy="533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2800" b="1" smtClean="0"/>
              <a:t>LIVER :PRESENTING PARTS </a:t>
            </a:r>
            <a:r>
              <a:rPr lang="en-US" sz="2800" smtClean="0"/>
              <a:t>: Cont’d</a:t>
            </a:r>
            <a:r>
              <a:rPr lang="en-US" sz="3600" smtClean="0"/>
              <a:t/>
            </a:r>
            <a:br>
              <a:rPr lang="en-US" sz="3600" smtClean="0"/>
            </a:br>
            <a:endParaRPr lang="en-US" sz="3600" b="1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534400" cy="5486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400" b="1" smtClean="0">
                <a:solidFill>
                  <a:srgbClr val="C00000"/>
                </a:solidFill>
                <a:latin typeface="Arial" charset="0"/>
                <a:cs typeface="Arial" charset="0"/>
              </a:rPr>
              <a:t>BORDERS</a:t>
            </a:r>
            <a:r>
              <a:rPr lang="en-US" sz="2400" smtClean="0">
                <a:latin typeface="Arial" charset="0"/>
                <a:cs typeface="Arial" charset="0"/>
              </a:rPr>
              <a:t> : Inferior, Postero-inferior, Postero-superior</a:t>
            </a:r>
          </a:p>
          <a:p>
            <a:pPr eaLnBrk="1" hangingPunct="1">
              <a:buFontTx/>
              <a:buNone/>
            </a:pPr>
            <a:endParaRPr lang="en-US" sz="2400" smtClean="0">
              <a:latin typeface="Arial" charset="0"/>
              <a:cs typeface="Arial" charset="0"/>
            </a:endParaRPr>
          </a:p>
          <a:p>
            <a:pPr eaLnBrk="1" hangingPunct="1">
              <a:buFontTx/>
              <a:buNone/>
            </a:pPr>
            <a:r>
              <a:rPr lang="en-US" sz="1600" b="1" smtClean="0">
                <a:latin typeface="Arial" charset="0"/>
                <a:cs typeface="Arial" charset="0"/>
              </a:rPr>
              <a:t>Visceral (Inferior) </a:t>
            </a:r>
          </a:p>
          <a:p>
            <a:pPr eaLnBrk="1" hangingPunct="1">
              <a:buFontTx/>
              <a:buNone/>
            </a:pPr>
            <a:r>
              <a:rPr lang="en-US" sz="1600" b="1" smtClean="0">
                <a:latin typeface="Arial" charset="0"/>
                <a:cs typeface="Arial" charset="0"/>
              </a:rPr>
              <a:t>Surface</a:t>
            </a:r>
          </a:p>
          <a:p>
            <a:pPr eaLnBrk="1" hangingPunct="1">
              <a:buFontTx/>
              <a:buNone/>
            </a:pPr>
            <a:endParaRPr lang="en-US" sz="2400" smtClean="0">
              <a:latin typeface="Arial" charset="0"/>
              <a:cs typeface="Arial" charset="0"/>
            </a:endParaRPr>
          </a:p>
          <a:p>
            <a:pPr eaLnBrk="1" hangingPunct="1">
              <a:buFontTx/>
              <a:buNone/>
            </a:pPr>
            <a:endParaRPr lang="en-US" sz="2400" smtClean="0">
              <a:latin typeface="Arial" charset="0"/>
              <a:cs typeface="Arial" charset="0"/>
            </a:endParaRPr>
          </a:p>
          <a:p>
            <a:pPr eaLnBrk="1" hangingPunct="1">
              <a:buFontTx/>
              <a:buNone/>
            </a:pPr>
            <a:endParaRPr lang="en-US" sz="2400" smtClean="0">
              <a:latin typeface="Arial" charset="0"/>
              <a:cs typeface="Arial" charset="0"/>
            </a:endParaRPr>
          </a:p>
        </p:txBody>
      </p:sp>
      <p:pic>
        <p:nvPicPr>
          <p:cNvPr id="10244" name="Picture 2" descr="D:\backup of D\ANAT\SCAN ML\Grays Students Edn Pics all systems\F66124-004-f086.jpg"/>
          <p:cNvPicPr>
            <a:picLocks noChangeAspect="1" noChangeArrowheads="1"/>
          </p:cNvPicPr>
          <p:nvPr/>
        </p:nvPicPr>
        <p:blipFill>
          <a:blip r:embed="rId2" cstate="print"/>
          <a:srcRect l="13524" t="18451" r="22366" b="3622"/>
          <a:stretch>
            <a:fillRect/>
          </a:stretch>
        </p:blipFill>
        <p:spPr bwMode="auto">
          <a:xfrm>
            <a:off x="2286000" y="2590800"/>
            <a:ext cx="47244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Arrow Connector 6"/>
          <p:cNvCxnSpPr/>
          <p:nvPr/>
        </p:nvCxnSpPr>
        <p:spPr>
          <a:xfrm>
            <a:off x="1828800" y="2667000"/>
            <a:ext cx="1981200" cy="16002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rot="16200000" flipH="1">
            <a:off x="4343400" y="1752600"/>
            <a:ext cx="1828800" cy="13716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2209800" y="4800600"/>
            <a:ext cx="1219200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5400000">
            <a:off x="5562600" y="1828800"/>
            <a:ext cx="1066800" cy="4572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49" name="TextBox 17"/>
          <p:cNvSpPr txBox="1">
            <a:spLocks noChangeArrowheads="1"/>
          </p:cNvSpPr>
          <p:nvPr/>
        </p:nvSpPr>
        <p:spPr bwMode="auto">
          <a:xfrm>
            <a:off x="762000" y="4572000"/>
            <a:ext cx="1371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/>
              <a:t>Inf Border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209800" y="2362200"/>
            <a:ext cx="24384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2057400" y="4267200"/>
            <a:ext cx="9906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6" name="Rectangle 25"/>
          <p:cNvSpPr/>
          <p:nvPr/>
        </p:nvSpPr>
        <p:spPr>
          <a:xfrm rot="4063251">
            <a:off x="5661025" y="2714625"/>
            <a:ext cx="2362200" cy="469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29" name="Straight Arrow Connector 28"/>
          <p:cNvCxnSpPr/>
          <p:nvPr/>
        </p:nvCxnSpPr>
        <p:spPr>
          <a:xfrm flipH="1" flipV="1">
            <a:off x="5943600" y="2895600"/>
            <a:ext cx="1116013" cy="41275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54" name="TextBox 29"/>
          <p:cNvSpPr txBox="1">
            <a:spLocks noChangeArrowheads="1"/>
          </p:cNvSpPr>
          <p:nvPr/>
        </p:nvSpPr>
        <p:spPr bwMode="auto">
          <a:xfrm>
            <a:off x="7086600" y="2667000"/>
            <a:ext cx="1752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Post Surface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04800" y="1828800"/>
            <a:ext cx="1828800" cy="8382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7086600" y="2743200"/>
            <a:ext cx="1676400" cy="3810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5486400" y="1066800"/>
            <a:ext cx="2438400" cy="4572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3200400" y="1066800"/>
            <a:ext cx="2209800" cy="4572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7" name="Rounded Rectangle 26"/>
          <p:cNvSpPr/>
          <p:nvPr/>
        </p:nvSpPr>
        <p:spPr>
          <a:xfrm>
            <a:off x="685800" y="4572000"/>
            <a:ext cx="1447800" cy="38100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1981200" y="2667000"/>
            <a:ext cx="4495800" cy="19050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7772400" cy="457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600" b="1" smtClean="0"/>
              <a:t>LIVER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914400"/>
            <a:ext cx="8534400" cy="5638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RELATIONS</a:t>
            </a:r>
            <a:r>
              <a:rPr lang="en-US" sz="2400" b="1" dirty="0" smtClean="0">
                <a:latin typeface="Arial" charset="0"/>
                <a:cs typeface="Arial" charset="0"/>
              </a:rPr>
              <a:t> : </a:t>
            </a:r>
          </a:p>
          <a:p>
            <a:pPr eaLnBrk="1" hangingPunct="1"/>
            <a:r>
              <a:rPr lang="en-US" sz="2400" b="1" dirty="0" smtClean="0">
                <a:solidFill>
                  <a:srgbClr val="FFC000"/>
                </a:solidFill>
                <a:latin typeface="Arial" charset="0"/>
                <a:cs typeface="Arial" charset="0"/>
              </a:rPr>
              <a:t>Anterior Surface</a:t>
            </a:r>
          </a:p>
          <a:p>
            <a:pPr eaLnBrk="1" hangingPunct="1"/>
            <a:endParaRPr lang="en-US" sz="2400" dirty="0" smtClean="0">
              <a:latin typeface="Arial" charset="0"/>
              <a:cs typeface="Arial" charset="0"/>
            </a:endParaRPr>
          </a:p>
          <a:p>
            <a:pPr eaLnBrk="1" hangingPunct="1"/>
            <a:endParaRPr lang="en-US" sz="2400" dirty="0" smtClean="0">
              <a:latin typeface="Arial" charset="0"/>
              <a:cs typeface="Arial" charset="0"/>
            </a:endParaRPr>
          </a:p>
          <a:p>
            <a:pPr eaLnBrk="1" hangingPunct="1"/>
            <a:endParaRPr lang="en-US" sz="2400" dirty="0" smtClean="0">
              <a:latin typeface="Arial" charset="0"/>
              <a:cs typeface="Arial" charset="0"/>
            </a:endParaRPr>
          </a:p>
          <a:p>
            <a:pPr eaLnBrk="1" hangingPunct="1"/>
            <a:endParaRPr lang="en-US" sz="2400" dirty="0" smtClean="0">
              <a:latin typeface="Arial" charset="0"/>
              <a:cs typeface="Arial" charset="0"/>
            </a:endParaRPr>
          </a:p>
          <a:p>
            <a:pPr eaLnBrk="1" hangingPunct="1"/>
            <a:endParaRPr lang="en-US" sz="2400" dirty="0" smtClean="0">
              <a:latin typeface="Arial" charset="0"/>
              <a:cs typeface="Arial" charset="0"/>
            </a:endParaRPr>
          </a:p>
        </p:txBody>
      </p:sp>
      <p:pic>
        <p:nvPicPr>
          <p:cNvPr id="11268" name="Picture 3" descr="H:\2010-10 (Oct)\scan.jpg"/>
          <p:cNvPicPr>
            <a:picLocks noChangeAspect="1" noChangeArrowheads="1"/>
          </p:cNvPicPr>
          <p:nvPr/>
        </p:nvPicPr>
        <p:blipFill>
          <a:blip r:embed="rId2" cstate="print">
            <a:lum contrast="30000"/>
          </a:blip>
          <a:srcRect t="986" r="2512" b="67474"/>
          <a:stretch>
            <a:fillRect/>
          </a:stretch>
        </p:blipFill>
        <p:spPr bwMode="auto">
          <a:xfrm>
            <a:off x="304800" y="1981200"/>
            <a:ext cx="85725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81000" y="4800600"/>
            <a:ext cx="2362200" cy="1219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solidFill>
                  <a:srgbClr val="00B050"/>
                </a:solidFill>
              </a:rPr>
              <a:t>Relation - Anterior Surface</a:t>
            </a:r>
            <a:endParaRPr lang="ar-JO" b="1" dirty="0" smtClean="0">
              <a:solidFill>
                <a:srgbClr val="00B050"/>
              </a:solidFill>
              <a:cs typeface="Times New Roman" pitchFamily="18" charset="0"/>
            </a:endParaRPr>
          </a:p>
        </p:txBody>
      </p:sp>
      <p:sp>
        <p:nvSpPr>
          <p:cNvPr id="17411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Diaphragm</a:t>
            </a:r>
          </a:p>
          <a:p>
            <a:pPr eaLnBrk="1" hangingPunct="1"/>
            <a:r>
              <a:rPr lang="en-US" dirty="0" err="1" smtClean="0"/>
              <a:t>Rt</a:t>
            </a:r>
            <a:r>
              <a:rPr lang="en-US" dirty="0" smtClean="0"/>
              <a:t> &amp; Lt pleura and lung</a:t>
            </a:r>
          </a:p>
          <a:p>
            <a:pPr eaLnBrk="1" hangingPunct="1"/>
            <a:r>
              <a:rPr lang="en-US" dirty="0" smtClean="0"/>
              <a:t>Costal cartilage</a:t>
            </a:r>
          </a:p>
          <a:p>
            <a:pPr eaLnBrk="1" hangingPunct="1"/>
            <a:r>
              <a:rPr lang="en-US" dirty="0" err="1" smtClean="0"/>
              <a:t>Xiphoid</a:t>
            </a:r>
            <a:r>
              <a:rPr lang="en-US" dirty="0" smtClean="0"/>
              <a:t> process</a:t>
            </a:r>
          </a:p>
          <a:p>
            <a:pPr eaLnBrk="1" hangingPunct="1"/>
            <a:r>
              <a:rPr lang="en-US" dirty="0" smtClean="0"/>
              <a:t>Ant. abdominal wall</a:t>
            </a:r>
          </a:p>
          <a:p>
            <a:pPr eaLnBrk="1" hangingPunct="1"/>
            <a:endParaRPr lang="en-US" dirty="0" smtClean="0">
              <a:cs typeface="Arial" pitchFamily="34" charset="0"/>
            </a:endParaRPr>
          </a:p>
          <a:p>
            <a:pPr eaLnBrk="1" hangingPunct="1"/>
            <a:r>
              <a:rPr lang="en-US" dirty="0" smtClean="0">
                <a:cs typeface="Arial" pitchFamily="34" charset="0"/>
              </a:rPr>
              <a:t>Diagram --</a:t>
            </a:r>
            <a:endParaRPr lang="ar-JO" dirty="0" smtClean="0">
              <a:cs typeface="Arial" pitchFamily="34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2590800" y="5105400"/>
            <a:ext cx="8382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Content Placeholder 4" descr="liverspleen good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24400" y="0"/>
            <a:ext cx="4419600" cy="6858000"/>
          </a:xfrm>
        </p:spPr>
      </p:pic>
      <p:pic>
        <p:nvPicPr>
          <p:cNvPr id="18435" name="Content Placeholder 11" descr="liver2-GOOD.jpg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47244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563562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b="1" kern="1200" dirty="0" smtClean="0">
                <a:solidFill>
                  <a:srgbClr val="C00000"/>
                </a:solidFill>
              </a:rPr>
              <a:t>Relation - Posterior Surface</a:t>
            </a:r>
            <a:endParaRPr lang="ar-JO" b="1" kern="12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04800" y="1600200"/>
            <a:ext cx="3581400" cy="48768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kern="1200" dirty="0"/>
              <a:t>Diaphragm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kern="1200" dirty="0"/>
              <a:t>Rt. Kidney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kern="1200" dirty="0"/>
              <a:t>Supra renal gland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kern="1200" dirty="0"/>
              <a:t>T.colon(hepatic flexure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kern="1200" dirty="0"/>
              <a:t>Duodenum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kern="1200" dirty="0"/>
              <a:t>Gall bladder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kern="1200" dirty="0"/>
              <a:t>I.V.C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kern="1200" dirty="0"/>
              <a:t>Esophagus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kern="1200" dirty="0"/>
              <a:t>Fundus of stomach</a:t>
            </a:r>
            <a:endParaRPr lang="ar-JO" kern="1200" dirty="0"/>
          </a:p>
        </p:txBody>
      </p:sp>
      <p:pic>
        <p:nvPicPr>
          <p:cNvPr id="19460" name="Picture 2" descr="http://files.mdb06im.webnode.com/200000014-c27f9c3791/live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200" y="990600"/>
            <a:ext cx="52578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411162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b="1" kern="1200" dirty="0" smtClean="0">
                <a:solidFill>
                  <a:srgbClr val="7030A0"/>
                </a:solidFill>
              </a:rPr>
              <a:t>Relation - Superior Surface</a:t>
            </a:r>
            <a:endParaRPr lang="ar-JO" b="1" kern="1200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28600" y="1143000"/>
            <a:ext cx="3352800" cy="54864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kern="1200" dirty="0"/>
              <a:t>Right &amp; left lobes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kern="1200" dirty="0"/>
              <a:t>Cut edge of the Falciform ligament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kern="1200" dirty="0"/>
              <a:t>The cut edges of the superior and inferior parts of the coronary ligament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kern="1200" dirty="0"/>
              <a:t>The left triangular ligament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kern="1200" dirty="0"/>
              <a:t>The right triangular ligament </a:t>
            </a:r>
          </a:p>
        </p:txBody>
      </p:sp>
      <p:pic>
        <p:nvPicPr>
          <p:cNvPr id="15364" name="Picture 2" descr="http://home.comcast.net/~wnor/liversuperi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81400" y="990600"/>
            <a:ext cx="55626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704088"/>
            <a:ext cx="8229600" cy="667512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b="1" kern="1200" dirty="0" smtClean="0">
                <a:solidFill>
                  <a:srgbClr val="00B050"/>
                </a:solidFill>
              </a:rPr>
              <a:t>Relation -- Inferior surface</a:t>
            </a:r>
            <a:r>
              <a:rPr lang="en-US" b="1" dirty="0">
                <a:solidFill>
                  <a:srgbClr val="00B050"/>
                </a:solidFill>
              </a:rPr>
              <a:t>(</a:t>
            </a:r>
            <a:r>
              <a:rPr lang="en-US" b="1" kern="1200" dirty="0" smtClean="0">
                <a:solidFill>
                  <a:srgbClr val="00B050"/>
                </a:solidFill>
              </a:rPr>
              <a:t> </a:t>
            </a:r>
            <a:r>
              <a:rPr lang="en-US" b="1" kern="1200" dirty="0">
                <a:solidFill>
                  <a:srgbClr val="00B050"/>
                </a:solidFill>
              </a:rPr>
              <a:t>visceral </a:t>
            </a:r>
            <a:r>
              <a:rPr lang="en-US" b="1" kern="1200" dirty="0" smtClean="0">
                <a:solidFill>
                  <a:srgbClr val="00B050"/>
                </a:solidFill>
              </a:rPr>
              <a:t>surface)</a:t>
            </a:r>
            <a:endParaRPr lang="ar-JO" b="1" kern="1200" dirty="0">
              <a:solidFill>
                <a:srgbClr val="00B050"/>
              </a:solidFill>
            </a:endParaRPr>
          </a:p>
        </p:txBody>
      </p:sp>
      <p:sp>
        <p:nvSpPr>
          <p:cNvPr id="13315" name="Content Placeholder 2"/>
          <p:cNvSpPr>
            <a:spLocks noGrp="1"/>
          </p:cNvSpPr>
          <p:nvPr>
            <p:ph idx="4294967295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 typeface="Arial" pitchFamily="34" charset="0"/>
              <a:buNone/>
            </a:pPr>
            <a:r>
              <a:rPr lang="en-US" b="1" u="sng" dirty="0" smtClean="0"/>
              <a:t>Relations</a:t>
            </a:r>
          </a:p>
          <a:p>
            <a:pPr eaLnBrk="1" hangingPunct="1">
              <a:lnSpc>
                <a:spcPct val="80000"/>
              </a:lnSpc>
            </a:pPr>
            <a:r>
              <a:rPr lang="en-US" dirty="0" smtClean="0"/>
              <a:t>I.V.C</a:t>
            </a:r>
          </a:p>
          <a:p>
            <a:pPr eaLnBrk="1" hangingPunct="1">
              <a:lnSpc>
                <a:spcPct val="80000"/>
              </a:lnSpc>
            </a:pPr>
            <a:r>
              <a:rPr lang="en-US" dirty="0" smtClean="0"/>
              <a:t>the esophagus</a:t>
            </a:r>
          </a:p>
          <a:p>
            <a:pPr eaLnBrk="1" hangingPunct="1">
              <a:lnSpc>
                <a:spcPct val="80000"/>
              </a:lnSpc>
            </a:pPr>
            <a:r>
              <a:rPr lang="en-US" dirty="0" smtClean="0"/>
              <a:t>the stomach</a:t>
            </a:r>
          </a:p>
          <a:p>
            <a:pPr eaLnBrk="1" hangingPunct="1">
              <a:lnSpc>
                <a:spcPct val="80000"/>
              </a:lnSpc>
            </a:pPr>
            <a:r>
              <a:rPr lang="en-US" dirty="0" smtClean="0"/>
              <a:t>the duodenum</a:t>
            </a:r>
          </a:p>
          <a:p>
            <a:pPr eaLnBrk="1" hangingPunct="1">
              <a:lnSpc>
                <a:spcPct val="80000"/>
              </a:lnSpc>
            </a:pPr>
            <a:r>
              <a:rPr lang="en-US" dirty="0" smtClean="0"/>
              <a:t>the right colic flexure</a:t>
            </a:r>
          </a:p>
          <a:p>
            <a:pPr eaLnBrk="1" hangingPunct="1">
              <a:lnSpc>
                <a:spcPct val="80000"/>
              </a:lnSpc>
            </a:pPr>
            <a:r>
              <a:rPr lang="en-US" dirty="0" smtClean="0"/>
              <a:t>the right kidney</a:t>
            </a:r>
          </a:p>
        </p:txBody>
      </p:sp>
      <p:pic>
        <p:nvPicPr>
          <p:cNvPr id="13316" name="Picture 4" descr="surfaces and bed of liver (visceral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1752601"/>
            <a:ext cx="5181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4572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sz="2400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RELATIONS 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dirty="0" smtClean="0">
                <a:latin typeface="Arial" charset="0"/>
                <a:cs typeface="Arial" charset="0"/>
              </a:rPr>
              <a:t>:  </a:t>
            </a:r>
            <a:r>
              <a:rPr lang="en-US" sz="2800" b="1" dirty="0" smtClean="0">
                <a:latin typeface="Arial" charset="0"/>
                <a:cs typeface="Arial" charset="0"/>
              </a:rPr>
              <a:t>Visceral (Inferior) Surface</a:t>
            </a:r>
          </a:p>
        </p:txBody>
      </p:sp>
      <p:pic>
        <p:nvPicPr>
          <p:cNvPr id="13315" name="Picture 2" descr="D:\backup of D\ANAT\SCAN ML\Grays Students Edn Pics all systems\F66124-004-f08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-1245" t="-1839" r="-1216" b="4736"/>
          <a:stretch>
            <a:fillRect/>
          </a:stretch>
        </p:blipFill>
        <p:spPr>
          <a:xfrm>
            <a:off x="457200" y="1295400"/>
            <a:ext cx="8458200" cy="5105400"/>
          </a:xfrm>
          <a:noFill/>
        </p:spPr>
      </p:pic>
      <p:sp>
        <p:nvSpPr>
          <p:cNvPr id="13316" name="TextBox 4"/>
          <p:cNvSpPr txBox="1">
            <a:spLocks noChangeArrowheads="1"/>
          </p:cNvSpPr>
          <p:nvPr/>
        </p:nvSpPr>
        <p:spPr bwMode="auto">
          <a:xfrm>
            <a:off x="7086600" y="4038600"/>
            <a:ext cx="1905000" cy="3698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b="1">
                <a:solidFill>
                  <a:srgbClr val="C00000"/>
                </a:solidFill>
              </a:rPr>
              <a:t>Renal impression</a:t>
            </a:r>
          </a:p>
        </p:txBody>
      </p:sp>
      <p:sp>
        <p:nvSpPr>
          <p:cNvPr id="13317" name="TextBox 5"/>
          <p:cNvSpPr txBox="1">
            <a:spLocks noChangeArrowheads="1"/>
          </p:cNvSpPr>
          <p:nvPr/>
        </p:nvSpPr>
        <p:spPr bwMode="auto">
          <a:xfrm>
            <a:off x="304800" y="4267200"/>
            <a:ext cx="2133600" cy="3698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b="1">
                <a:solidFill>
                  <a:srgbClr val="C00000"/>
                </a:solidFill>
              </a:rPr>
              <a:t>Gastric impression</a:t>
            </a:r>
          </a:p>
        </p:txBody>
      </p:sp>
      <p:sp>
        <p:nvSpPr>
          <p:cNvPr id="13318" name="TextBox 6"/>
          <p:cNvSpPr txBox="1">
            <a:spLocks noChangeArrowheads="1"/>
          </p:cNvSpPr>
          <p:nvPr/>
        </p:nvSpPr>
        <p:spPr bwMode="auto">
          <a:xfrm>
            <a:off x="7010400" y="2971800"/>
            <a:ext cx="1676400" cy="381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b="1">
                <a:solidFill>
                  <a:srgbClr val="C00000"/>
                </a:solidFill>
              </a:rPr>
              <a:t>Duodenal  Imp</a:t>
            </a:r>
          </a:p>
        </p:txBody>
      </p:sp>
      <p:sp>
        <p:nvSpPr>
          <p:cNvPr id="13319" name="TextBox 7"/>
          <p:cNvSpPr txBox="1">
            <a:spLocks noChangeArrowheads="1"/>
          </p:cNvSpPr>
          <p:nvPr/>
        </p:nvSpPr>
        <p:spPr bwMode="auto">
          <a:xfrm>
            <a:off x="6934200" y="5867400"/>
            <a:ext cx="1905000" cy="3698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b="1">
                <a:solidFill>
                  <a:srgbClr val="C00000"/>
                </a:solidFill>
              </a:rPr>
              <a:t>Colic impression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2286000" y="3657600"/>
            <a:ext cx="838200" cy="7620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1600200" y="3429000"/>
            <a:ext cx="2438400" cy="18288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3319" idx="1"/>
          </p:cNvCxnSpPr>
          <p:nvPr/>
        </p:nvCxnSpPr>
        <p:spPr>
          <a:xfrm rot="10800000">
            <a:off x="6019800" y="5848350"/>
            <a:ext cx="914400" cy="2032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5400000" flipH="1" flipV="1">
            <a:off x="3657600" y="4648200"/>
            <a:ext cx="2514600" cy="5334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3326" idx="3"/>
          </p:cNvCxnSpPr>
          <p:nvPr/>
        </p:nvCxnSpPr>
        <p:spPr>
          <a:xfrm flipV="1">
            <a:off x="1524000" y="3048000"/>
            <a:ext cx="2133600" cy="4905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10800000" flipV="1">
            <a:off x="5257800" y="3200400"/>
            <a:ext cx="1752600" cy="11430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26" name="TextBox 23"/>
          <p:cNvSpPr txBox="1">
            <a:spLocks noChangeArrowheads="1"/>
          </p:cNvSpPr>
          <p:nvPr/>
        </p:nvSpPr>
        <p:spPr bwMode="auto">
          <a:xfrm>
            <a:off x="304800" y="3276600"/>
            <a:ext cx="1219200" cy="523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>
                <a:solidFill>
                  <a:srgbClr val="C00000"/>
                </a:solidFill>
              </a:rPr>
              <a:t>Oesophageal groove</a:t>
            </a:r>
          </a:p>
        </p:txBody>
      </p:sp>
      <p:sp>
        <p:nvSpPr>
          <p:cNvPr id="13327" name="TextBox 24"/>
          <p:cNvSpPr txBox="1">
            <a:spLocks noChangeArrowheads="1"/>
          </p:cNvSpPr>
          <p:nvPr/>
        </p:nvSpPr>
        <p:spPr bwMode="auto">
          <a:xfrm>
            <a:off x="4038600" y="6096000"/>
            <a:ext cx="1447800" cy="3698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b="1">
                <a:solidFill>
                  <a:srgbClr val="C00000"/>
                </a:solidFill>
              </a:rPr>
              <a:t>Rt SR Gland</a:t>
            </a:r>
          </a:p>
        </p:txBody>
      </p:sp>
      <p:sp>
        <p:nvSpPr>
          <p:cNvPr id="13328" name="TextBox 31"/>
          <p:cNvSpPr txBox="1">
            <a:spLocks noChangeArrowheads="1"/>
          </p:cNvSpPr>
          <p:nvPr/>
        </p:nvSpPr>
        <p:spPr bwMode="auto">
          <a:xfrm>
            <a:off x="457200" y="4953000"/>
            <a:ext cx="1295400" cy="523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>
                <a:solidFill>
                  <a:srgbClr val="C00000"/>
                </a:solidFill>
              </a:rPr>
              <a:t>Fissure for </a:t>
            </a:r>
          </a:p>
          <a:p>
            <a:r>
              <a:rPr lang="en-US" sz="1400" b="1">
                <a:solidFill>
                  <a:srgbClr val="C00000"/>
                </a:solidFill>
              </a:rPr>
              <a:t>Lig Venosum</a:t>
            </a:r>
          </a:p>
        </p:txBody>
      </p:sp>
      <p:cxnSp>
        <p:nvCxnSpPr>
          <p:cNvPr id="42" name="Straight Arrow Connector 41"/>
          <p:cNvCxnSpPr/>
          <p:nvPr/>
        </p:nvCxnSpPr>
        <p:spPr>
          <a:xfrm rot="10800000">
            <a:off x="6019800" y="4267200"/>
            <a:ext cx="1066800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30" name="TextBox 23"/>
          <p:cNvSpPr txBox="1">
            <a:spLocks noChangeArrowheads="1"/>
          </p:cNvSpPr>
          <p:nvPr/>
        </p:nvSpPr>
        <p:spPr bwMode="auto">
          <a:xfrm>
            <a:off x="457200" y="5486400"/>
            <a:ext cx="16764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/>
              <a:t>Tuber omentale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 flipV="1">
            <a:off x="1981200" y="4495800"/>
            <a:ext cx="1905000" cy="11430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4572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sz="3200" b="1" dirty="0" smtClean="0">
                <a:solidFill>
                  <a:srgbClr val="FF0000"/>
                </a:solidFill>
              </a:rPr>
              <a:t>LIVER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990600"/>
            <a:ext cx="8534400" cy="5562600"/>
          </a:xfrm>
        </p:spPr>
        <p:txBody>
          <a:bodyPr/>
          <a:lstStyle/>
          <a:p>
            <a:pPr eaLnBrk="1" hangingPunct="1"/>
            <a:r>
              <a:rPr lang="en-US" sz="2400" b="1" smtClean="0">
                <a:solidFill>
                  <a:srgbClr val="C00000"/>
                </a:solidFill>
                <a:latin typeface="Arial" charset="0"/>
                <a:cs typeface="Arial" charset="0"/>
              </a:rPr>
              <a:t>ANATOMICAL POSITION </a:t>
            </a:r>
            <a:r>
              <a:rPr lang="en-US" sz="2400" smtClean="0">
                <a:latin typeface="Arial" charset="0"/>
                <a:cs typeface="Arial" charset="0"/>
              </a:rPr>
              <a:t>:  </a:t>
            </a:r>
            <a:r>
              <a:rPr lang="en-US" sz="2400" b="1" smtClean="0">
                <a:latin typeface="Arial" charset="0"/>
                <a:cs typeface="Arial" charset="0"/>
              </a:rPr>
              <a:t>IVC in Vertical position </a:t>
            </a:r>
          </a:p>
          <a:p>
            <a:pPr eaLnBrk="1" hangingPunct="1"/>
            <a:endParaRPr lang="en-US" sz="2400" smtClean="0">
              <a:latin typeface="Arial" charset="0"/>
              <a:cs typeface="Arial" charset="0"/>
            </a:endParaRPr>
          </a:p>
        </p:txBody>
      </p:sp>
      <p:pic>
        <p:nvPicPr>
          <p:cNvPr id="8196" name="Picture 2" descr="D:\backup of D\ANAT\SCAN ML\Grays Students Edn Pics all systems\F66124-004-f086.jpg"/>
          <p:cNvPicPr>
            <a:picLocks noChangeAspect="1" noChangeArrowheads="1"/>
          </p:cNvPicPr>
          <p:nvPr/>
        </p:nvPicPr>
        <p:blipFill>
          <a:blip r:embed="rId2" cstate="print"/>
          <a:srcRect b="3622"/>
          <a:stretch>
            <a:fillRect/>
          </a:stretch>
        </p:blipFill>
        <p:spPr bwMode="auto">
          <a:xfrm>
            <a:off x="838200" y="1676400"/>
            <a:ext cx="7820025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 rot="5400000" flipH="1" flipV="1">
            <a:off x="2171700" y="3848100"/>
            <a:ext cx="5105400" cy="152400"/>
          </a:xfrm>
          <a:prstGeom prst="straightConnector1">
            <a:avLst/>
          </a:prstGeom>
          <a:ln w="76200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457200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3200" b="1" dirty="0" smtClean="0">
                <a:solidFill>
                  <a:srgbClr val="C00000"/>
                </a:solidFill>
                <a:latin typeface="Arial Black" pitchFamily="34" charset="0"/>
              </a:rPr>
              <a:t>LIVER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066800"/>
            <a:ext cx="8458200" cy="5257800"/>
          </a:xfrm>
        </p:spPr>
        <p:txBody>
          <a:bodyPr/>
          <a:lstStyle/>
          <a:p>
            <a:pPr eaLnBrk="1" hangingPunct="1"/>
            <a:r>
              <a:rPr lang="en-US" sz="2400" dirty="0" smtClean="0">
                <a:latin typeface="Arial" charset="0"/>
                <a:cs typeface="Arial" charset="0"/>
              </a:rPr>
              <a:t>Largest gland of the body </a:t>
            </a:r>
          </a:p>
          <a:p>
            <a:pPr eaLnBrk="1" hangingPunct="1"/>
            <a:r>
              <a:rPr lang="en-US" sz="2400" dirty="0" smtClean="0">
                <a:latin typeface="Arial" charset="0"/>
                <a:cs typeface="Arial" charset="0"/>
              </a:rPr>
              <a:t>Both </a:t>
            </a:r>
            <a:r>
              <a:rPr lang="en-US" sz="2400" dirty="0" err="1" smtClean="0">
                <a:latin typeface="Arial" charset="0"/>
                <a:cs typeface="Arial" charset="0"/>
              </a:rPr>
              <a:t>Exo</a:t>
            </a:r>
            <a:r>
              <a:rPr lang="en-US" sz="2400" dirty="0" smtClean="0">
                <a:latin typeface="Arial" charset="0"/>
                <a:cs typeface="Arial" charset="0"/>
              </a:rPr>
              <a:t> &amp; endocrine </a:t>
            </a:r>
          </a:p>
          <a:p>
            <a:pPr eaLnBrk="1" hangingPunct="1">
              <a:buFontTx/>
              <a:buNone/>
            </a:pPr>
            <a:r>
              <a:rPr lang="en-US" sz="2400" dirty="0" smtClean="0">
                <a:latin typeface="Arial" charset="0"/>
                <a:cs typeface="Arial" charset="0"/>
              </a:rPr>
              <a:t>	- </a:t>
            </a:r>
            <a:r>
              <a:rPr lang="en-US" sz="2000" dirty="0" smtClean="0">
                <a:latin typeface="Arial" charset="0"/>
                <a:cs typeface="Arial" charset="0"/>
              </a:rPr>
              <a:t>Bile, Glucose</a:t>
            </a:r>
          </a:p>
          <a:p>
            <a:pPr eaLnBrk="1" hangingPunct="1">
              <a:buFontTx/>
              <a:buNone/>
            </a:pPr>
            <a:r>
              <a:rPr lang="en-US" sz="2000" dirty="0" smtClean="0">
                <a:latin typeface="Arial" charset="0"/>
                <a:cs typeface="Arial" charset="0"/>
              </a:rPr>
              <a:t>	- Plasma proteins </a:t>
            </a:r>
          </a:p>
          <a:p>
            <a:pPr eaLnBrk="1" hangingPunct="1">
              <a:buFontTx/>
              <a:buNone/>
            </a:pPr>
            <a:r>
              <a:rPr lang="en-US" sz="2000" dirty="0" smtClean="0">
                <a:latin typeface="Arial" charset="0"/>
                <a:cs typeface="Arial" charset="0"/>
              </a:rPr>
              <a:t>	- Cholesterol </a:t>
            </a:r>
          </a:p>
          <a:p>
            <a:pPr eaLnBrk="1" hangingPunct="1">
              <a:buFontTx/>
              <a:buNone/>
            </a:pPr>
            <a:r>
              <a:rPr lang="en-US" sz="2000" dirty="0" smtClean="0">
                <a:latin typeface="Arial" charset="0"/>
                <a:cs typeface="Arial" charset="0"/>
              </a:rPr>
              <a:t>	- Heparin</a:t>
            </a:r>
          </a:p>
          <a:p>
            <a:pPr eaLnBrk="1" hangingPunct="1">
              <a:buFontTx/>
              <a:buNone/>
            </a:pPr>
            <a:endParaRPr lang="en-US" sz="2000" dirty="0" smtClean="0">
              <a:latin typeface="Arial" charset="0"/>
              <a:cs typeface="Arial" charset="0"/>
            </a:endParaRPr>
          </a:p>
          <a:p>
            <a:pPr eaLnBrk="1" hangingPunct="1">
              <a:buFontTx/>
              <a:buNone/>
            </a:pPr>
            <a:r>
              <a:rPr lang="en-US" sz="2400" dirty="0" smtClean="0">
                <a:latin typeface="Arial" charset="0"/>
                <a:cs typeface="Arial" charset="0"/>
              </a:rPr>
              <a:t>Highly vascular,</a:t>
            </a:r>
          </a:p>
          <a:p>
            <a:pPr eaLnBrk="1" hangingPunct="1">
              <a:buFontTx/>
              <a:buNone/>
            </a:pPr>
            <a:r>
              <a:rPr lang="en-US" sz="2400" dirty="0" smtClean="0">
                <a:latin typeface="Arial" charset="0"/>
                <a:cs typeface="Arial" charset="0"/>
              </a:rPr>
              <a:t> Rapid mitosis</a:t>
            </a:r>
          </a:p>
          <a:p>
            <a:pPr eaLnBrk="1" hangingPunct="1">
              <a:buFontTx/>
              <a:buNone/>
            </a:pPr>
            <a:endParaRPr lang="en-US" sz="2400" dirty="0" smtClean="0">
              <a:latin typeface="Arial" charset="0"/>
              <a:cs typeface="Arial" charset="0"/>
            </a:endParaRPr>
          </a:p>
        </p:txBody>
      </p:sp>
      <p:pic>
        <p:nvPicPr>
          <p:cNvPr id="4100" name="Picture 4" descr="D:\backup of D\ANAT\SCAN ML\Grays Students Edn Pics all systems\F66124-004-f078.jpg"/>
          <p:cNvPicPr>
            <a:picLocks noChangeAspect="1" noChangeArrowheads="1"/>
          </p:cNvPicPr>
          <p:nvPr/>
        </p:nvPicPr>
        <p:blipFill>
          <a:blip r:embed="rId2" cstate="print"/>
          <a:srcRect l="13158" r="13158" b="5882"/>
          <a:stretch>
            <a:fillRect/>
          </a:stretch>
        </p:blipFill>
        <p:spPr bwMode="auto">
          <a:xfrm>
            <a:off x="4191000" y="1524000"/>
            <a:ext cx="47117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5"/>
          <p:cNvCxnSpPr/>
          <p:nvPr/>
        </p:nvCxnSpPr>
        <p:spPr>
          <a:xfrm rot="5400000">
            <a:off x="3505994" y="3123406"/>
            <a:ext cx="3810000" cy="1588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>
            <a:off x="5258594" y="3123406"/>
            <a:ext cx="3810000" cy="1588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3581400" y="3886200"/>
            <a:ext cx="4724400" cy="15240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57200"/>
            <a:ext cx="7772400" cy="381000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3200" b="1" dirty="0" smtClean="0">
                <a:solidFill>
                  <a:srgbClr val="FF0000"/>
                </a:solidFill>
                <a:latin typeface="Arial Rounded MT Bold" pitchFamily="34" charset="0"/>
              </a:rPr>
              <a:t>LIVER : LOBES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458200" cy="51816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b="1" smtClean="0">
                <a:solidFill>
                  <a:srgbClr val="C00000"/>
                </a:solidFill>
                <a:latin typeface="Arial" charset="0"/>
                <a:cs typeface="Arial" charset="0"/>
              </a:rPr>
              <a:t>PHYSIOLOGICAL</a:t>
            </a:r>
            <a:r>
              <a:rPr lang="en-US" sz="2400" smtClean="0">
                <a:latin typeface="Arial" charset="0"/>
                <a:cs typeface="Arial" charset="0"/>
              </a:rPr>
              <a:t> : </a:t>
            </a:r>
            <a:r>
              <a:rPr lang="en-US" sz="2400" b="1" smtClean="0">
                <a:latin typeface="Arial" charset="0"/>
                <a:cs typeface="Arial" charset="0"/>
              </a:rPr>
              <a:t>RT &amp; LT LOBES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b="1" smtClean="0">
                <a:latin typeface="Arial" charset="0"/>
                <a:cs typeface="Arial" charset="0"/>
              </a:rPr>
              <a:t>Boundary </a:t>
            </a:r>
            <a:r>
              <a:rPr lang="en-US" sz="2400" smtClean="0">
                <a:latin typeface="Arial" charset="0"/>
                <a:cs typeface="Arial" charset="0"/>
              </a:rPr>
              <a:t>: Imaginary line through floor of </a:t>
            </a:r>
            <a:r>
              <a:rPr lang="en-US" sz="2400" u="sng" smtClean="0">
                <a:latin typeface="Arial" charset="0"/>
                <a:cs typeface="Arial" charset="0"/>
              </a:rPr>
              <a:t>Fossa for Gall bldr &amp; Grove for IVC</a:t>
            </a:r>
            <a:r>
              <a:rPr lang="en-US" sz="2400" smtClean="0">
                <a:latin typeface="Arial" charset="0"/>
                <a:cs typeface="Arial" charset="0"/>
              </a:rPr>
              <a:t>.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latin typeface="Arial" charset="0"/>
                <a:cs typeface="Arial" charset="0"/>
              </a:rPr>
              <a:t>Anteriorly : Passes a little to the Rt of Falciform Lig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sz="2400" smtClean="0">
              <a:latin typeface="Arial" charset="0"/>
              <a:cs typeface="Arial" charset="0"/>
            </a:endParaRP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en-US" sz="2400" b="1" smtClean="0">
                <a:latin typeface="Arial" charset="0"/>
                <a:cs typeface="Arial" charset="0"/>
              </a:rPr>
              <a:t>Supplied b</a:t>
            </a:r>
            <a:r>
              <a:rPr lang="en-US" sz="2400" smtClean="0">
                <a:latin typeface="Arial" charset="0"/>
                <a:cs typeface="Arial" charset="0"/>
              </a:rPr>
              <a:t>y respective branches (Rt / Lt) of Hepatic art &amp;  Portal vein 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endParaRPr lang="en-US" sz="2400" smtClean="0">
              <a:latin typeface="Arial" charset="0"/>
              <a:cs typeface="Arial" charset="0"/>
            </a:endParaRP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en-US" sz="2400" b="1" smtClean="0">
                <a:latin typeface="Arial" charset="0"/>
                <a:cs typeface="Arial" charset="0"/>
              </a:rPr>
              <a:t>Drained by </a:t>
            </a:r>
            <a:r>
              <a:rPr lang="en-US" sz="2400" smtClean="0">
                <a:latin typeface="Arial" charset="0"/>
                <a:cs typeface="Arial" charset="0"/>
              </a:rPr>
              <a:t>the respective branch of Bile duct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endParaRPr lang="en-US" sz="2400" smtClean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b="1" smtClean="0">
                <a:solidFill>
                  <a:srgbClr val="C00000"/>
                </a:solidFill>
                <a:latin typeface="Arial" charset="0"/>
                <a:cs typeface="Arial" charset="0"/>
              </a:rPr>
              <a:t> SEGMENTS : 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en-US" sz="2400" smtClean="0">
                <a:latin typeface="Arial" charset="0"/>
                <a:cs typeface="Arial" charset="0"/>
              </a:rPr>
              <a:t>Rt Lobe  : Ant &amp; Posterior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r>
              <a:rPr lang="en-US" sz="2400" smtClean="0">
                <a:latin typeface="Arial" charset="0"/>
                <a:cs typeface="Arial" charset="0"/>
              </a:rPr>
              <a:t>Lt  Lobe  : Medial &amp; Lateral</a:t>
            </a:r>
          </a:p>
          <a:p>
            <a:pPr lvl="1" eaLnBrk="1" hangingPunct="1">
              <a:lnSpc>
                <a:spcPct val="90000"/>
              </a:lnSpc>
              <a:buFontTx/>
              <a:buChar char="•"/>
            </a:pPr>
            <a:endParaRPr lang="en-US" sz="2400" smtClean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b="1" smtClean="0">
                <a:solidFill>
                  <a:srgbClr val="C00000"/>
                </a:solidFill>
                <a:latin typeface="Arial" charset="0"/>
                <a:cs typeface="Arial" charset="0"/>
              </a:rPr>
              <a:t>	</a:t>
            </a:r>
            <a:endParaRPr lang="en-US" sz="240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7772400" cy="457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600" b="1" smtClean="0"/>
              <a:t>LIVER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914400"/>
            <a:ext cx="8534400" cy="5638800"/>
          </a:xfrm>
        </p:spPr>
        <p:txBody>
          <a:bodyPr/>
          <a:lstStyle/>
          <a:p>
            <a:pPr eaLnBrk="1" hangingPunct="1"/>
            <a:r>
              <a:rPr lang="en-US" sz="2400" b="1" smtClean="0">
                <a:solidFill>
                  <a:srgbClr val="C00000"/>
                </a:solidFill>
                <a:latin typeface="Arial" charset="0"/>
                <a:cs typeface="Arial" charset="0"/>
              </a:rPr>
              <a:t>LOBES</a:t>
            </a:r>
            <a:r>
              <a:rPr lang="en-US" sz="2400" smtClean="0">
                <a:solidFill>
                  <a:srgbClr val="C00000"/>
                </a:solidFill>
                <a:latin typeface="Arial" charset="0"/>
                <a:cs typeface="Arial" charset="0"/>
              </a:rPr>
              <a:t> :  </a:t>
            </a:r>
            <a:r>
              <a:rPr lang="en-US" sz="2400" b="1" smtClean="0"/>
              <a:t>Right &amp; Left</a:t>
            </a:r>
          </a:p>
          <a:p>
            <a:pPr eaLnBrk="1" hangingPunct="1"/>
            <a:endParaRPr lang="en-US" sz="2400" smtClean="0">
              <a:latin typeface="Arial" charset="0"/>
              <a:cs typeface="Arial" charset="0"/>
            </a:endParaRPr>
          </a:p>
          <a:p>
            <a:pPr eaLnBrk="1" hangingPunct="1"/>
            <a:endParaRPr lang="en-US" sz="2400" smtClean="0">
              <a:latin typeface="Arial" charset="0"/>
              <a:cs typeface="Arial" charset="0"/>
            </a:endParaRPr>
          </a:p>
          <a:p>
            <a:pPr eaLnBrk="1" hangingPunct="1"/>
            <a:endParaRPr lang="en-US" sz="2400" smtClean="0">
              <a:latin typeface="Arial" charset="0"/>
              <a:cs typeface="Arial" charset="0"/>
            </a:endParaRPr>
          </a:p>
          <a:p>
            <a:pPr eaLnBrk="1" hangingPunct="1"/>
            <a:endParaRPr lang="en-US" sz="2400" smtClean="0">
              <a:latin typeface="Arial" charset="0"/>
              <a:cs typeface="Arial" charset="0"/>
            </a:endParaRPr>
          </a:p>
          <a:p>
            <a:pPr eaLnBrk="1" hangingPunct="1"/>
            <a:endParaRPr lang="en-US" sz="2400" smtClean="0">
              <a:latin typeface="Arial" charset="0"/>
              <a:cs typeface="Arial" charset="0"/>
            </a:endParaRPr>
          </a:p>
          <a:p>
            <a:pPr eaLnBrk="1" hangingPunct="1"/>
            <a:endParaRPr lang="en-US" sz="2400" smtClean="0">
              <a:latin typeface="Arial" charset="0"/>
              <a:cs typeface="Arial" charset="0"/>
            </a:endParaRPr>
          </a:p>
          <a:p>
            <a:pPr eaLnBrk="1" hangingPunct="1"/>
            <a:endParaRPr lang="en-US" sz="2400" smtClean="0">
              <a:latin typeface="Arial" charset="0"/>
              <a:cs typeface="Arial" charset="0"/>
            </a:endParaRPr>
          </a:p>
          <a:p>
            <a:pPr eaLnBrk="1" hangingPunct="1"/>
            <a:endParaRPr lang="en-US" sz="2400" smtClean="0">
              <a:latin typeface="Arial" charset="0"/>
              <a:cs typeface="Arial" charset="0"/>
            </a:endParaRPr>
          </a:p>
          <a:p>
            <a:pPr eaLnBrk="1" hangingPunct="1"/>
            <a:endParaRPr lang="en-US" sz="2400" smtClean="0">
              <a:latin typeface="Arial" charset="0"/>
              <a:cs typeface="Arial" charset="0"/>
            </a:endParaRPr>
          </a:p>
          <a:p>
            <a:pPr eaLnBrk="1" hangingPunct="1"/>
            <a:endParaRPr lang="en-US" sz="2400" smtClean="0">
              <a:latin typeface="Arial" charset="0"/>
              <a:cs typeface="Arial" charset="0"/>
            </a:endParaRPr>
          </a:p>
        </p:txBody>
      </p:sp>
      <p:sp>
        <p:nvSpPr>
          <p:cNvPr id="13" name="Arc 12"/>
          <p:cNvSpPr/>
          <p:nvPr/>
        </p:nvSpPr>
        <p:spPr>
          <a:xfrm rot="21113803">
            <a:off x="2887663" y="1582738"/>
            <a:ext cx="2230437" cy="4495800"/>
          </a:xfrm>
          <a:prstGeom prst="arc">
            <a:avLst>
              <a:gd name="adj1" fmla="val 17612989"/>
              <a:gd name="adj2" fmla="val 4711507"/>
            </a:avLst>
          </a:prstGeom>
          <a:ln w="38100">
            <a:solidFill>
              <a:srgbClr val="FFFF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365" name="TextBox 15"/>
          <p:cNvSpPr txBox="1">
            <a:spLocks noChangeArrowheads="1"/>
          </p:cNvSpPr>
          <p:nvPr/>
        </p:nvSpPr>
        <p:spPr bwMode="auto">
          <a:xfrm>
            <a:off x="4800600" y="5791200"/>
            <a:ext cx="19097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Physiological</a:t>
            </a:r>
          </a:p>
        </p:txBody>
      </p:sp>
      <p:sp>
        <p:nvSpPr>
          <p:cNvPr id="15366" name="TextBox 16"/>
          <p:cNvSpPr txBox="1">
            <a:spLocks noChangeArrowheads="1"/>
          </p:cNvSpPr>
          <p:nvPr/>
        </p:nvSpPr>
        <p:spPr bwMode="auto">
          <a:xfrm>
            <a:off x="6934200" y="4038600"/>
            <a:ext cx="1828800" cy="8302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Anatomical</a:t>
            </a:r>
          </a:p>
          <a:p>
            <a:endParaRPr lang="en-US"/>
          </a:p>
        </p:txBody>
      </p:sp>
      <p:pic>
        <p:nvPicPr>
          <p:cNvPr id="15367" name="Picture 3" descr="D:\backup of D\ANAT\SCAN ML\Grays Students Edn Pics all systems\F66124-004-f084.jpg"/>
          <p:cNvPicPr>
            <a:picLocks noChangeAspect="1" noChangeArrowheads="1"/>
          </p:cNvPicPr>
          <p:nvPr/>
        </p:nvPicPr>
        <p:blipFill>
          <a:blip r:embed="rId2" cstate="print"/>
          <a:srcRect l="11842" r="14433" b="4678"/>
          <a:stretch>
            <a:fillRect/>
          </a:stretch>
        </p:blipFill>
        <p:spPr bwMode="auto">
          <a:xfrm>
            <a:off x="1828800" y="2057400"/>
            <a:ext cx="5181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Straight Arrow Connector 11"/>
          <p:cNvCxnSpPr>
            <a:stCxn id="15" idx="1"/>
          </p:cNvCxnSpPr>
          <p:nvPr/>
        </p:nvCxnSpPr>
        <p:spPr>
          <a:xfrm rot="10800000">
            <a:off x="3733800" y="4876800"/>
            <a:ext cx="914400" cy="11811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rot="10800000">
            <a:off x="4495800" y="4114800"/>
            <a:ext cx="2514600" cy="2286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rot="5400000">
            <a:off x="1676400" y="4114800"/>
            <a:ext cx="4114800" cy="304800"/>
          </a:xfrm>
          <a:prstGeom prst="line">
            <a:avLst/>
          </a:prstGeom>
          <a:ln w="3810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71" name="TextBox 28"/>
          <p:cNvSpPr txBox="1">
            <a:spLocks noChangeArrowheads="1"/>
          </p:cNvSpPr>
          <p:nvPr/>
        </p:nvSpPr>
        <p:spPr bwMode="auto">
          <a:xfrm>
            <a:off x="4648200" y="5791200"/>
            <a:ext cx="1981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Physiological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934200" y="4038600"/>
            <a:ext cx="1752600" cy="5334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648200" y="5791200"/>
            <a:ext cx="1981200" cy="5334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7772400" cy="609600"/>
          </a:xfrm>
        </p:spPr>
        <p:txBody>
          <a:bodyPr/>
          <a:lstStyle/>
          <a:p>
            <a:pPr eaLnBrk="1" hangingPunct="1"/>
            <a:r>
              <a:rPr lang="en-US" sz="2800" b="1" smtClean="0"/>
              <a:t>LIVER : </a:t>
            </a:r>
            <a:r>
              <a:rPr lang="en-US" sz="2800" smtClean="0"/>
              <a:t>LOBES</a:t>
            </a:r>
            <a:endParaRPr lang="en-US" sz="2800" b="1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143000"/>
            <a:ext cx="8534400" cy="5410200"/>
          </a:xfrm>
        </p:spPr>
        <p:txBody>
          <a:bodyPr/>
          <a:lstStyle/>
          <a:p>
            <a:pPr eaLnBrk="1" hangingPunct="1"/>
            <a:r>
              <a:rPr lang="en-US" sz="2400" b="1" smtClean="0">
                <a:solidFill>
                  <a:srgbClr val="C00000"/>
                </a:solidFill>
                <a:latin typeface="Arial" charset="0"/>
                <a:cs typeface="Arial" charset="0"/>
              </a:rPr>
              <a:t>LOBES</a:t>
            </a:r>
            <a:r>
              <a:rPr lang="en-US" sz="2400" smtClean="0">
                <a:solidFill>
                  <a:srgbClr val="C00000"/>
                </a:solidFill>
                <a:latin typeface="Arial" charset="0"/>
                <a:cs typeface="Arial" charset="0"/>
              </a:rPr>
              <a:t> :</a:t>
            </a:r>
            <a:endParaRPr lang="en-US" sz="2400" smtClean="0">
              <a:latin typeface="Arial" charset="0"/>
              <a:cs typeface="Arial" charset="0"/>
            </a:endParaRPr>
          </a:p>
          <a:p>
            <a:pPr eaLnBrk="1" hangingPunct="1"/>
            <a:endParaRPr lang="en-US" sz="2400" smtClean="0">
              <a:latin typeface="Arial" charset="0"/>
              <a:cs typeface="Arial" charset="0"/>
            </a:endParaRPr>
          </a:p>
          <a:p>
            <a:pPr eaLnBrk="1" hangingPunct="1"/>
            <a:endParaRPr lang="en-US" sz="2400" smtClean="0">
              <a:latin typeface="Arial" charset="0"/>
              <a:cs typeface="Arial" charset="0"/>
            </a:endParaRPr>
          </a:p>
          <a:p>
            <a:pPr eaLnBrk="1" hangingPunct="1"/>
            <a:endParaRPr lang="en-US" sz="2400" smtClean="0">
              <a:latin typeface="Arial" charset="0"/>
              <a:cs typeface="Arial" charset="0"/>
            </a:endParaRPr>
          </a:p>
          <a:p>
            <a:pPr eaLnBrk="1" hangingPunct="1"/>
            <a:endParaRPr lang="en-US" sz="2400" smtClean="0">
              <a:latin typeface="Arial" charset="0"/>
              <a:cs typeface="Arial" charset="0"/>
            </a:endParaRPr>
          </a:p>
          <a:p>
            <a:pPr eaLnBrk="1" hangingPunct="1"/>
            <a:endParaRPr lang="en-US" sz="2400" smtClean="0">
              <a:latin typeface="Arial" charset="0"/>
              <a:cs typeface="Arial" charset="0"/>
            </a:endParaRPr>
          </a:p>
          <a:p>
            <a:pPr eaLnBrk="1" hangingPunct="1"/>
            <a:endParaRPr lang="en-US" sz="2400" smtClean="0">
              <a:latin typeface="Arial" charset="0"/>
              <a:cs typeface="Arial" charset="0"/>
            </a:endParaRPr>
          </a:p>
          <a:p>
            <a:pPr eaLnBrk="1" hangingPunct="1"/>
            <a:endParaRPr lang="en-US" sz="2400" smtClean="0">
              <a:latin typeface="Arial" charset="0"/>
              <a:cs typeface="Arial" charset="0"/>
            </a:endParaRPr>
          </a:p>
          <a:p>
            <a:pPr eaLnBrk="1" hangingPunct="1"/>
            <a:endParaRPr lang="en-US" sz="2400" smtClean="0">
              <a:latin typeface="Arial" charset="0"/>
              <a:cs typeface="Arial" charset="0"/>
            </a:endParaRPr>
          </a:p>
        </p:txBody>
      </p:sp>
      <p:pic>
        <p:nvPicPr>
          <p:cNvPr id="14340" name="Picture 2" descr="D:\backup of D\ANAT\SCAN ML\Grays Students Edn Pics all systems\F66124-004-f086.jpg"/>
          <p:cNvPicPr>
            <a:picLocks noChangeAspect="1" noChangeArrowheads="1"/>
          </p:cNvPicPr>
          <p:nvPr/>
        </p:nvPicPr>
        <p:blipFill>
          <a:blip r:embed="rId2" cstate="print"/>
          <a:srcRect l="14558" t="16827" r="23399" b="5246"/>
          <a:stretch>
            <a:fillRect/>
          </a:stretch>
        </p:blipFill>
        <p:spPr bwMode="auto">
          <a:xfrm>
            <a:off x="2209800" y="1600200"/>
            <a:ext cx="6210300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 rot="16200000" flipH="1">
            <a:off x="3733800" y="3657600"/>
            <a:ext cx="4495800" cy="685800"/>
          </a:xfrm>
          <a:prstGeom prst="line">
            <a:avLst/>
          </a:prstGeom>
          <a:ln w="5715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Arc 12"/>
          <p:cNvSpPr/>
          <p:nvPr/>
        </p:nvSpPr>
        <p:spPr>
          <a:xfrm rot="21113803">
            <a:off x="2887663" y="1582738"/>
            <a:ext cx="2230437" cy="4495800"/>
          </a:xfrm>
          <a:prstGeom prst="arc">
            <a:avLst>
              <a:gd name="adj1" fmla="val 17612989"/>
              <a:gd name="adj2" fmla="val 4711507"/>
            </a:avLst>
          </a:prstGeom>
          <a:ln w="38100">
            <a:solidFill>
              <a:srgbClr val="FFFF6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343" name="TextBox 13"/>
          <p:cNvSpPr txBox="1">
            <a:spLocks noChangeArrowheads="1"/>
          </p:cNvSpPr>
          <p:nvPr/>
        </p:nvSpPr>
        <p:spPr bwMode="auto">
          <a:xfrm>
            <a:off x="1905000" y="1143000"/>
            <a:ext cx="2563813" cy="8302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Right &amp; Left</a:t>
            </a:r>
          </a:p>
          <a:p>
            <a:endParaRPr lang="en-US" b="1"/>
          </a:p>
        </p:txBody>
      </p:sp>
      <p:sp>
        <p:nvSpPr>
          <p:cNvPr id="14344" name="TextBox 15"/>
          <p:cNvSpPr txBox="1">
            <a:spLocks noChangeArrowheads="1"/>
          </p:cNvSpPr>
          <p:nvPr/>
        </p:nvSpPr>
        <p:spPr bwMode="auto">
          <a:xfrm>
            <a:off x="5943600" y="762000"/>
            <a:ext cx="19097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/>
              <a:t>Physiological</a:t>
            </a:r>
          </a:p>
        </p:txBody>
      </p:sp>
      <p:sp>
        <p:nvSpPr>
          <p:cNvPr id="14345" name="TextBox 16"/>
          <p:cNvSpPr txBox="1">
            <a:spLocks noChangeArrowheads="1"/>
          </p:cNvSpPr>
          <p:nvPr/>
        </p:nvSpPr>
        <p:spPr bwMode="auto">
          <a:xfrm>
            <a:off x="2209800" y="5410200"/>
            <a:ext cx="2209800" cy="8302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Anatomical</a:t>
            </a:r>
          </a:p>
          <a:p>
            <a:endParaRPr lang="en-US"/>
          </a:p>
        </p:txBody>
      </p:sp>
      <p:cxnSp>
        <p:nvCxnSpPr>
          <p:cNvPr id="19" name="Straight Arrow Connector 18"/>
          <p:cNvCxnSpPr/>
          <p:nvPr/>
        </p:nvCxnSpPr>
        <p:spPr>
          <a:xfrm rot="5400000">
            <a:off x="5372100" y="1714500"/>
            <a:ext cx="1676400" cy="6858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5400000" flipH="1" flipV="1">
            <a:off x="3276600" y="3733800"/>
            <a:ext cx="1981200" cy="152400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5943600" y="838200"/>
            <a:ext cx="1905000" cy="381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209800" y="5486400"/>
            <a:ext cx="1676400" cy="381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371600" y="3962400"/>
            <a:ext cx="1676400" cy="381000"/>
          </a:xfrm>
          <a:prstGeom prst="rect">
            <a:avLst/>
          </a:prstGeom>
          <a:solidFill>
            <a:schemeClr val="bg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381000"/>
            <a:ext cx="5257800" cy="457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b="1" smtClean="0"/>
              <a:t>LIVER : </a:t>
            </a:r>
            <a:r>
              <a:rPr lang="en-US" sz="3200" b="1" smtClean="0">
                <a:solidFill>
                  <a:srgbClr val="C00000"/>
                </a:solidFill>
              </a:rPr>
              <a:t>LOBES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38200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Caudate &amp; Quadrate lobes </a:t>
            </a:r>
            <a:r>
              <a:rPr lang="en-US" sz="2400" dirty="0" smtClean="0">
                <a:latin typeface="Arial" charset="0"/>
                <a:cs typeface="Arial" charset="0"/>
              </a:rPr>
              <a:t>:  Part of Physiological </a:t>
            </a:r>
            <a:r>
              <a:rPr lang="en-US" sz="2400" u="sng" dirty="0" smtClean="0">
                <a:latin typeface="Arial" charset="0"/>
                <a:cs typeface="Arial" charset="0"/>
              </a:rPr>
              <a:t>Lt lobe </a:t>
            </a:r>
            <a:r>
              <a:rPr lang="en-US" sz="2400" dirty="0" smtClean="0">
                <a:latin typeface="Arial" charset="0"/>
                <a:cs typeface="Arial" charset="0"/>
              </a:rPr>
              <a:t>&amp; Anatomical </a:t>
            </a:r>
            <a:r>
              <a:rPr lang="en-US" sz="2400" u="sng" dirty="0" err="1" smtClean="0">
                <a:latin typeface="Arial" charset="0"/>
                <a:cs typeface="Arial" charset="0"/>
              </a:rPr>
              <a:t>Rt</a:t>
            </a:r>
            <a:r>
              <a:rPr lang="en-US" sz="2400" u="sng" dirty="0" smtClean="0">
                <a:latin typeface="Arial" charset="0"/>
                <a:cs typeface="Arial" charset="0"/>
              </a:rPr>
              <a:t> lobe</a:t>
            </a:r>
          </a:p>
          <a:p>
            <a:pPr eaLnBrk="1" hangingPunct="1">
              <a:lnSpc>
                <a:spcPct val="90000"/>
              </a:lnSpc>
            </a:pPr>
            <a:endParaRPr lang="en-US" sz="2400" dirty="0" smtClean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400" dirty="0" smtClean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b="1" dirty="0" smtClean="0">
                <a:latin typeface="Arial" charset="0"/>
                <a:cs typeface="Arial" charset="0"/>
              </a:rPr>
              <a:t>Riedel’s lobe </a:t>
            </a:r>
            <a:r>
              <a:rPr lang="en-US" sz="2400" dirty="0" smtClean="0">
                <a:latin typeface="Arial" charset="0"/>
                <a:cs typeface="Arial" charset="0"/>
              </a:rPr>
              <a:t>: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dirty="0" smtClean="0">
                <a:latin typeface="Arial" charset="0"/>
                <a:cs typeface="Arial" charset="0"/>
              </a:rPr>
              <a:t> - Tongue like – from lower </a:t>
            </a:r>
            <a:r>
              <a:rPr lang="en-US" sz="2400" dirty="0" err="1" smtClean="0">
                <a:latin typeface="Arial" charset="0"/>
                <a:cs typeface="Arial" charset="0"/>
              </a:rPr>
              <a:t>bdr</a:t>
            </a:r>
            <a:endParaRPr lang="en-US" sz="2400" dirty="0" smtClean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buFontTx/>
              <a:buChar char="-"/>
            </a:pPr>
            <a:endParaRPr lang="en-US" sz="2400" dirty="0" smtClean="0"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b="1" dirty="0" err="1" smtClean="0">
                <a:latin typeface="Arial" charset="0"/>
                <a:cs typeface="Arial" charset="0"/>
              </a:rPr>
              <a:t>Porta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err="1" smtClean="0">
                <a:latin typeface="Arial" charset="0"/>
                <a:cs typeface="Arial" charset="0"/>
              </a:rPr>
              <a:t>hepatis</a:t>
            </a:r>
            <a:r>
              <a:rPr lang="en-US" sz="2400" dirty="0" smtClean="0">
                <a:latin typeface="Arial" charset="0"/>
                <a:cs typeface="Arial" charset="0"/>
              </a:rPr>
              <a:t> : Gate way 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en-US" sz="2400" dirty="0" err="1" smtClean="0">
                <a:latin typeface="Arial" charset="0"/>
                <a:cs typeface="Arial" charset="0"/>
              </a:rPr>
              <a:t>Hep</a:t>
            </a:r>
            <a:r>
              <a:rPr lang="en-US" sz="2400" dirty="0" smtClean="0">
                <a:latin typeface="Arial" charset="0"/>
                <a:cs typeface="Arial" charset="0"/>
              </a:rPr>
              <a:t> Ducts, </a:t>
            </a:r>
            <a:r>
              <a:rPr lang="en-US" sz="2400" dirty="0" err="1" smtClean="0">
                <a:latin typeface="Arial" charset="0"/>
                <a:cs typeface="Arial" charset="0"/>
              </a:rPr>
              <a:t>Brs</a:t>
            </a:r>
            <a:r>
              <a:rPr lang="en-US" sz="2400" dirty="0" smtClean="0">
                <a:latin typeface="Arial" charset="0"/>
                <a:cs typeface="Arial" charset="0"/>
              </a:rPr>
              <a:t> of HA &amp; PV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dirty="0" smtClean="0">
                <a:latin typeface="Arial" charset="0"/>
                <a:cs typeface="Arial" charset="0"/>
              </a:rPr>
              <a:t>	(Antero-</a:t>
            </a:r>
            <a:r>
              <a:rPr lang="en-US" sz="2400" dirty="0" err="1" smtClean="0">
                <a:latin typeface="Arial" charset="0"/>
                <a:cs typeface="Arial" charset="0"/>
              </a:rPr>
              <a:t>posteriorly</a:t>
            </a:r>
            <a:r>
              <a:rPr lang="en-US" sz="2400" dirty="0" smtClean="0">
                <a:latin typeface="Arial" charset="0"/>
                <a:cs typeface="Arial" charset="0"/>
              </a:rPr>
              <a:t> : D-A-V)</a:t>
            </a:r>
          </a:p>
        </p:txBody>
      </p:sp>
      <p:pic>
        <p:nvPicPr>
          <p:cNvPr id="17412" name="Picture 2" descr="D:\backup of D\ANAT\SCAN ML\Grays Students Edn Pics all systems\F66124-004-f086.jpg"/>
          <p:cNvPicPr>
            <a:picLocks noChangeAspect="1" noChangeArrowheads="1"/>
          </p:cNvPicPr>
          <p:nvPr/>
        </p:nvPicPr>
        <p:blipFill>
          <a:blip r:embed="rId2" cstate="print"/>
          <a:srcRect l="14558" t="16827" r="23399" b="5246"/>
          <a:stretch>
            <a:fillRect/>
          </a:stretch>
        </p:blipFill>
        <p:spPr bwMode="auto">
          <a:xfrm>
            <a:off x="4724400" y="2819400"/>
            <a:ext cx="3962400" cy="317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 rot="5400000">
            <a:off x="6210300" y="2933700"/>
            <a:ext cx="990600" cy="1524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17418" idx="3"/>
          </p:cNvCxnSpPr>
          <p:nvPr/>
        </p:nvCxnSpPr>
        <p:spPr>
          <a:xfrm flipV="1">
            <a:off x="5943600" y="4495800"/>
            <a:ext cx="990600" cy="9525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5400000" flipH="1" flipV="1">
            <a:off x="6630987" y="5332413"/>
            <a:ext cx="608013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16" name="TextBox 14"/>
          <p:cNvSpPr txBox="1">
            <a:spLocks noChangeArrowheads="1"/>
          </p:cNvSpPr>
          <p:nvPr/>
        </p:nvSpPr>
        <p:spPr bwMode="auto">
          <a:xfrm>
            <a:off x="6172200" y="1905001"/>
            <a:ext cx="1676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800" b="1" dirty="0"/>
              <a:t>Caudate lobe</a:t>
            </a:r>
          </a:p>
          <a:p>
            <a:r>
              <a:rPr lang="en-US" sz="1800" b="1" dirty="0">
                <a:solidFill>
                  <a:srgbClr val="C00000"/>
                </a:solidFill>
              </a:rPr>
              <a:t>(Lesser Sac)</a:t>
            </a:r>
          </a:p>
        </p:txBody>
      </p:sp>
      <p:sp>
        <p:nvSpPr>
          <p:cNvPr id="17417" name="TextBox 16"/>
          <p:cNvSpPr txBox="1">
            <a:spLocks noChangeArrowheads="1"/>
          </p:cNvSpPr>
          <p:nvPr/>
        </p:nvSpPr>
        <p:spPr bwMode="auto">
          <a:xfrm>
            <a:off x="5943600" y="5638800"/>
            <a:ext cx="1600200" cy="3698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b="1"/>
              <a:t>Quadrate lobe</a:t>
            </a:r>
          </a:p>
        </p:txBody>
      </p:sp>
      <p:sp>
        <p:nvSpPr>
          <p:cNvPr id="17418" name="TextBox 23"/>
          <p:cNvSpPr txBox="1">
            <a:spLocks noChangeArrowheads="1"/>
          </p:cNvSpPr>
          <p:nvPr/>
        </p:nvSpPr>
        <p:spPr bwMode="auto">
          <a:xfrm>
            <a:off x="4419600" y="5257800"/>
            <a:ext cx="1524000" cy="381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b="1"/>
              <a:t>Porta hepatis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648200" y="2743200"/>
            <a:ext cx="1981200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4648200" y="4343400"/>
            <a:ext cx="6858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6" name="Rectangle 35"/>
          <p:cNvSpPr/>
          <p:nvPr/>
        </p:nvSpPr>
        <p:spPr>
          <a:xfrm rot="1407729">
            <a:off x="7896225" y="2668588"/>
            <a:ext cx="901700" cy="368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248400" y="1905000"/>
            <a:ext cx="1600200" cy="685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5791200" y="5638800"/>
            <a:ext cx="1752600" cy="609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52400"/>
            <a:ext cx="8229600" cy="121920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b="1" kern="1200" dirty="0">
                <a:solidFill>
                  <a:srgbClr val="C00000"/>
                </a:solidFill>
              </a:rPr>
              <a:t>Caudate Lobe</a:t>
            </a:r>
            <a:br>
              <a:rPr lang="en-US" b="1" kern="1200" dirty="0">
                <a:solidFill>
                  <a:srgbClr val="C00000"/>
                </a:solidFill>
              </a:rPr>
            </a:br>
            <a:endParaRPr lang="en-US" b="1" kern="1200" dirty="0">
              <a:solidFill>
                <a:srgbClr val="C00000"/>
              </a:solidFill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295400"/>
            <a:ext cx="4343400" cy="4800600"/>
          </a:xfrm>
        </p:spPr>
        <p:txBody>
          <a:bodyPr>
            <a:noAutofit/>
          </a:bodyPr>
          <a:lstStyle/>
          <a:p>
            <a:pPr lvl="1" eaLnBrk="1" hangingPunct="1">
              <a:buFont typeface="Arial" pitchFamily="34" charset="0"/>
              <a:buNone/>
            </a:pPr>
            <a:r>
              <a:rPr lang="en-US" dirty="0" smtClean="0"/>
              <a:t>-Present in the posterior surface from the Rt. Lobe</a:t>
            </a:r>
          </a:p>
          <a:p>
            <a:pPr lvl="1" eaLnBrk="1" hangingPunct="1">
              <a:buFont typeface="Arial" pitchFamily="34" charset="0"/>
              <a:buNone/>
            </a:pPr>
            <a:r>
              <a:rPr lang="en-US" dirty="0" smtClean="0"/>
              <a:t>It has caudate process and papillary process</a:t>
            </a:r>
          </a:p>
          <a:p>
            <a:pPr lvl="1" eaLnBrk="1" hangingPunct="1">
              <a:buFont typeface="Arial" pitchFamily="34" charset="0"/>
              <a:buNone/>
            </a:pPr>
            <a:r>
              <a:rPr lang="en-US" b="1" u="sng" dirty="0" smtClean="0"/>
              <a:t>Relations of caudate lobe</a:t>
            </a:r>
          </a:p>
          <a:p>
            <a:pPr eaLnBrk="1" hangingPunct="1">
              <a:buFont typeface="Arial" pitchFamily="34" charset="0"/>
              <a:buNone/>
            </a:pPr>
            <a:r>
              <a:rPr lang="en-US" sz="2800" dirty="0" smtClean="0"/>
              <a:t>      -  Inf. </a:t>
            </a:r>
            <a:r>
              <a:rPr lang="en-US" sz="2800" dirty="0" smtClean="0">
                <a:sym typeface="Wingdings" pitchFamily="2" charset="2"/>
              </a:rPr>
              <a:t></a:t>
            </a:r>
            <a:r>
              <a:rPr lang="en-US" sz="2800" dirty="0" smtClean="0"/>
              <a:t> the </a:t>
            </a:r>
            <a:r>
              <a:rPr lang="en-US" sz="2800" dirty="0" err="1" smtClean="0"/>
              <a:t>porta</a:t>
            </a:r>
            <a:r>
              <a:rPr lang="en-US" sz="2800" dirty="0" smtClean="0"/>
              <a:t> </a:t>
            </a:r>
            <a:r>
              <a:rPr lang="en-US" sz="2800" dirty="0" err="1" smtClean="0"/>
              <a:t>hepatis</a:t>
            </a:r>
            <a:endParaRPr lang="en-US" sz="2800" dirty="0" smtClean="0"/>
          </a:p>
          <a:p>
            <a:pPr eaLnBrk="1" hangingPunct="1">
              <a:buFont typeface="Arial" pitchFamily="34" charset="0"/>
              <a:buNone/>
            </a:pPr>
            <a:r>
              <a:rPr lang="en-US" sz="2800" dirty="0" smtClean="0"/>
              <a:t>      -  The right </a:t>
            </a:r>
            <a:r>
              <a:rPr lang="en-US" sz="2800" dirty="0" smtClean="0">
                <a:sym typeface="Wingdings" pitchFamily="2" charset="2"/>
              </a:rPr>
              <a:t></a:t>
            </a:r>
            <a:r>
              <a:rPr lang="en-US" sz="2800" dirty="0" smtClean="0"/>
              <a:t> the </a:t>
            </a:r>
            <a:r>
              <a:rPr lang="en-US" sz="2800" dirty="0" err="1" smtClean="0"/>
              <a:t>fossa</a:t>
            </a:r>
            <a:r>
              <a:rPr lang="en-US" sz="2800" dirty="0" smtClean="0"/>
              <a:t> for the inferior vena cava</a:t>
            </a:r>
          </a:p>
          <a:p>
            <a:pPr eaLnBrk="1" hangingPunct="1">
              <a:buFont typeface="Arial" pitchFamily="34" charset="0"/>
              <a:buNone/>
            </a:pPr>
            <a:r>
              <a:rPr lang="en-US" sz="2800" dirty="0" smtClean="0"/>
              <a:t>      -  The left </a:t>
            </a:r>
            <a:r>
              <a:rPr lang="en-US" sz="2800" dirty="0" smtClean="0">
                <a:sym typeface="Wingdings" pitchFamily="2" charset="2"/>
              </a:rPr>
              <a:t></a:t>
            </a:r>
            <a:r>
              <a:rPr lang="en-US" sz="2800" dirty="0" smtClean="0"/>
              <a:t>the </a:t>
            </a:r>
            <a:r>
              <a:rPr lang="en-US" sz="2800" dirty="0" err="1" smtClean="0"/>
              <a:t>fossa</a:t>
            </a:r>
            <a:r>
              <a:rPr lang="en-US" sz="2800" dirty="0" smtClean="0"/>
              <a:t> for the </a:t>
            </a:r>
            <a:r>
              <a:rPr lang="en-US" sz="2800" dirty="0" err="1" smtClean="0"/>
              <a:t>lig.venosum</a:t>
            </a:r>
            <a:r>
              <a:rPr lang="en-US" sz="2800" dirty="0" smtClean="0"/>
              <a:t>.</a:t>
            </a:r>
          </a:p>
          <a:p>
            <a:pPr lvl="1" eaLnBrk="1" hangingPunct="1">
              <a:buFont typeface="Arial" pitchFamily="34" charset="0"/>
              <a:buNone/>
            </a:pPr>
            <a:endParaRPr lang="en-US" dirty="0" smtClean="0"/>
          </a:p>
          <a:p>
            <a:pPr lvl="1" eaLnBrk="1" hangingPunct="1">
              <a:buFont typeface="Arial" pitchFamily="34" charset="0"/>
              <a:buNone/>
            </a:pPr>
            <a:endParaRPr lang="en-US" dirty="0" smtClean="0"/>
          </a:p>
          <a:p>
            <a:pPr lvl="1" eaLnBrk="1" hangingPunct="1">
              <a:buFont typeface="Arial" pitchFamily="34" charset="0"/>
              <a:buNone/>
            </a:pPr>
            <a:endParaRPr lang="en-US" u="sng" dirty="0" smtClean="0"/>
          </a:p>
          <a:p>
            <a:pPr eaLnBrk="1" hangingPunct="1"/>
            <a:endParaRPr lang="en-US" sz="2800" dirty="0" smtClean="0"/>
          </a:p>
          <a:p>
            <a:pPr lvl="1" eaLnBrk="1" hangingPunct="1">
              <a:buFont typeface="Wingdings" pitchFamily="2" charset="2"/>
              <a:buNone/>
            </a:pPr>
            <a:endParaRPr lang="en-US" u="sng" dirty="0" smtClean="0"/>
          </a:p>
        </p:txBody>
      </p:sp>
      <p:pic>
        <p:nvPicPr>
          <p:cNvPr id="25604" name="Picture 2" descr="http://home.comcast.net/~wnor/liverinferi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9600" y="1447800"/>
            <a:ext cx="4559808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3"/>
          <p:cNvSpPr>
            <a:spLocks noGrp="1"/>
          </p:cNvSpPr>
          <p:nvPr>
            <p:ph type="title" idx="4294967295"/>
          </p:nvPr>
        </p:nvSpPr>
        <p:spPr>
          <a:xfrm>
            <a:off x="457200" y="273050"/>
            <a:ext cx="7848600" cy="946150"/>
          </a:xfrm>
        </p:spPr>
        <p:txBody>
          <a:bodyPr anchor="b">
            <a:noAutofit/>
          </a:bodyPr>
          <a:lstStyle/>
          <a:p>
            <a:pPr algn="ctr" eaLnBrk="1" hangingPunct="1"/>
            <a:r>
              <a:rPr lang="en-US" sz="3600" b="1" dirty="0" smtClean="0">
                <a:solidFill>
                  <a:srgbClr val="C00000"/>
                </a:solidFill>
              </a:rPr>
              <a:t>Quadrate lobe</a:t>
            </a:r>
            <a:endParaRPr lang="ar-JO" sz="3600" b="1" dirty="0" smtClean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26627" name="Text Placeholder 5"/>
          <p:cNvSpPr>
            <a:spLocks noGrp="1"/>
          </p:cNvSpPr>
          <p:nvPr>
            <p:ph type="body" sz="half" idx="4294967295"/>
          </p:nvPr>
        </p:nvSpPr>
        <p:spPr>
          <a:xfrm>
            <a:off x="0" y="1981200"/>
            <a:ext cx="4800600" cy="4876800"/>
          </a:xfrm>
        </p:spPr>
        <p:txBody>
          <a:bodyPr>
            <a:noAutofit/>
          </a:bodyPr>
          <a:lstStyle/>
          <a:p>
            <a:pPr marL="0" indent="0" eaLnBrk="1" hangingPunct="1">
              <a:buFont typeface="Arial" pitchFamily="34" charset="0"/>
              <a:buNone/>
            </a:pPr>
            <a:r>
              <a:rPr lang="en-US" sz="2400" dirty="0" smtClean="0"/>
              <a:t>Present on the inferior surface from the Rt. Lobe</a:t>
            </a:r>
          </a:p>
          <a:p>
            <a:pPr marL="0" indent="0" eaLnBrk="1" hangingPunct="1">
              <a:buFont typeface="Arial" pitchFamily="34" charset="0"/>
              <a:buNone/>
            </a:pPr>
            <a:r>
              <a:rPr lang="en-US" sz="2400" dirty="0" smtClean="0"/>
              <a:t>Rectangular in shape</a:t>
            </a:r>
          </a:p>
          <a:p>
            <a:pPr marL="0" indent="0" eaLnBrk="1" hangingPunct="1">
              <a:buFont typeface="Arial" pitchFamily="34" charset="0"/>
              <a:buNone/>
            </a:pPr>
            <a:endParaRPr lang="en-US" sz="2400" u="sng" dirty="0" smtClean="0"/>
          </a:p>
          <a:p>
            <a:pPr marL="0" indent="0" eaLnBrk="1" hangingPunct="1">
              <a:buFont typeface="Arial" pitchFamily="34" charset="0"/>
              <a:buNone/>
            </a:pPr>
            <a:r>
              <a:rPr lang="en-US" sz="2400" u="sng" dirty="0" smtClean="0"/>
              <a:t>Relation</a:t>
            </a:r>
          </a:p>
          <a:p>
            <a:pPr marL="0" indent="0" eaLnBrk="1" hangingPunct="1">
              <a:buFont typeface="Arial" pitchFamily="34" charset="0"/>
              <a:buNone/>
            </a:pPr>
            <a:r>
              <a:rPr lang="en-US" sz="2400" dirty="0" smtClean="0"/>
              <a:t>- Ant.</a:t>
            </a:r>
            <a:r>
              <a:rPr lang="en-US" sz="2400" dirty="0" smtClean="0">
                <a:sym typeface="Wingdings" pitchFamily="2" charset="2"/>
              </a:rPr>
              <a:t></a:t>
            </a:r>
            <a:r>
              <a:rPr lang="en-US" sz="2400" dirty="0" smtClean="0"/>
              <a:t> anterior margin of the liver  </a:t>
            </a:r>
          </a:p>
          <a:p>
            <a:pPr marL="0" indent="0" eaLnBrk="1" hangingPunct="1">
              <a:buFont typeface="Arial" pitchFamily="34" charset="0"/>
              <a:buNone/>
            </a:pPr>
            <a:r>
              <a:rPr lang="en-US" sz="2400" dirty="0" smtClean="0"/>
              <a:t>- Sup.</a:t>
            </a:r>
            <a:r>
              <a:rPr lang="en-US" sz="2400" dirty="0" smtClean="0">
                <a:sym typeface="Wingdings" pitchFamily="2" charset="2"/>
              </a:rPr>
              <a:t></a:t>
            </a:r>
            <a:r>
              <a:rPr lang="en-US" sz="2400" dirty="0" smtClean="0"/>
              <a:t> </a:t>
            </a:r>
            <a:r>
              <a:rPr lang="en-US" sz="2400" dirty="0" err="1" smtClean="0"/>
              <a:t>porta</a:t>
            </a:r>
            <a:r>
              <a:rPr lang="en-US" sz="2400" dirty="0" smtClean="0"/>
              <a:t> </a:t>
            </a:r>
            <a:r>
              <a:rPr lang="en-US" sz="2400" dirty="0" err="1" smtClean="0"/>
              <a:t>hepatis</a:t>
            </a:r>
            <a:endParaRPr lang="en-US" sz="2400" dirty="0" smtClean="0"/>
          </a:p>
          <a:p>
            <a:pPr marL="0" indent="0" eaLnBrk="1" hangingPunct="1">
              <a:buFont typeface="Arial" pitchFamily="34" charset="0"/>
              <a:buNone/>
            </a:pPr>
            <a:r>
              <a:rPr lang="en-US" sz="2400" dirty="0" smtClean="0"/>
              <a:t>-  Rt. </a:t>
            </a:r>
            <a:r>
              <a:rPr lang="en-US" sz="2400" dirty="0" smtClean="0">
                <a:sym typeface="Wingdings" pitchFamily="2" charset="2"/>
              </a:rPr>
              <a:t></a:t>
            </a:r>
            <a:r>
              <a:rPr lang="en-US" sz="2400" dirty="0" err="1" smtClean="0"/>
              <a:t>fossa</a:t>
            </a:r>
            <a:r>
              <a:rPr lang="en-US" sz="2400" dirty="0" smtClean="0"/>
              <a:t> for the gallbladder</a:t>
            </a:r>
          </a:p>
          <a:p>
            <a:pPr marL="0" indent="0" eaLnBrk="1" hangingPunct="1">
              <a:buFont typeface="Arial" pitchFamily="34" charset="0"/>
              <a:buNone/>
            </a:pPr>
            <a:r>
              <a:rPr lang="en-US" sz="2400" dirty="0" smtClean="0"/>
              <a:t>- Lt</a:t>
            </a:r>
            <a:r>
              <a:rPr lang="en-US" sz="2400" dirty="0" smtClean="0">
                <a:sym typeface="Wingdings" pitchFamily="2" charset="2"/>
              </a:rPr>
              <a:t> </a:t>
            </a:r>
            <a:r>
              <a:rPr lang="en-US" sz="2400" dirty="0" smtClean="0"/>
              <a:t>by the </a:t>
            </a:r>
            <a:r>
              <a:rPr lang="en-US" sz="2400" dirty="0" err="1" smtClean="0"/>
              <a:t>fossa</a:t>
            </a:r>
            <a:r>
              <a:rPr lang="en-US" sz="2400" dirty="0" smtClean="0"/>
              <a:t> for </a:t>
            </a:r>
            <a:r>
              <a:rPr lang="en-US" sz="2400" dirty="0" err="1" smtClean="0"/>
              <a:t>lig.teres</a:t>
            </a:r>
            <a:endParaRPr lang="en-US" sz="2800" dirty="0" smtClean="0"/>
          </a:p>
          <a:p>
            <a:pPr marL="0" indent="0" eaLnBrk="1" hangingPunct="1">
              <a:buFont typeface="Arial" pitchFamily="34" charset="0"/>
              <a:buNone/>
            </a:pPr>
            <a:endParaRPr lang="en-US" sz="2800" b="1" u="sng" dirty="0" smtClean="0"/>
          </a:p>
          <a:p>
            <a:pPr marL="0" indent="0" eaLnBrk="1" hangingPunct="1">
              <a:buFont typeface="Arial" pitchFamily="34" charset="0"/>
              <a:buNone/>
            </a:pPr>
            <a:endParaRPr lang="ar-JO" sz="2800" b="1" u="sng" dirty="0" smtClean="0">
              <a:cs typeface="Arial" pitchFamily="34" charset="0"/>
            </a:endParaRPr>
          </a:p>
        </p:txBody>
      </p:sp>
      <p:pic>
        <p:nvPicPr>
          <p:cNvPr id="26628" name="Picture 2" descr="http://home.comcast.net/~wnor/liverinferi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2057400"/>
            <a:ext cx="37338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 idx="4294967295"/>
          </p:nvPr>
        </p:nvSpPr>
        <p:spPr>
          <a:xfrm>
            <a:off x="457200" y="273050"/>
            <a:ext cx="7620000" cy="488950"/>
          </a:xfrm>
        </p:spPr>
        <p:txBody>
          <a:bodyPr anchor="b">
            <a:noAutofit/>
          </a:bodyPr>
          <a:lstStyle/>
          <a:p>
            <a:pPr algn="ctr" eaLnBrk="1" hangingPunct="1"/>
            <a:r>
              <a:rPr lang="en-US" b="1" dirty="0" err="1" smtClean="0">
                <a:solidFill>
                  <a:srgbClr val="C00000"/>
                </a:solidFill>
              </a:rPr>
              <a:t>Porta</a:t>
            </a:r>
            <a:r>
              <a:rPr lang="en-US" b="1" dirty="0" smtClean="0">
                <a:solidFill>
                  <a:srgbClr val="C00000"/>
                </a:solidFill>
              </a:rPr>
              <a:t>  </a:t>
            </a:r>
            <a:r>
              <a:rPr lang="en-US" b="1" dirty="0" err="1" smtClean="0">
                <a:solidFill>
                  <a:srgbClr val="C00000"/>
                </a:solidFill>
              </a:rPr>
              <a:t>hepatis</a:t>
            </a:r>
            <a:endParaRPr lang="ar-JO" b="1" dirty="0" smtClean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4294967295"/>
          </p:nvPr>
        </p:nvSpPr>
        <p:spPr>
          <a:xfrm>
            <a:off x="457200" y="1066800"/>
            <a:ext cx="8382000" cy="5059363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en-US" sz="3600" kern="1200" dirty="0"/>
              <a:t>It is the hilum of the </a:t>
            </a:r>
            <a:r>
              <a:rPr lang="en-US" sz="3600" kern="1200" dirty="0" smtClean="0"/>
              <a:t>liver, 5cm long</a:t>
            </a:r>
            <a:endParaRPr lang="en-US" sz="3600" kern="1200" dirty="0"/>
          </a:p>
          <a:p>
            <a:pPr marL="0" indent="0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en-US" sz="3600" kern="1200" dirty="0"/>
              <a:t>It  is found on </a:t>
            </a:r>
            <a:r>
              <a:rPr lang="en-US" sz="3600" kern="1200" dirty="0" smtClean="0"/>
              <a:t>inferior </a:t>
            </a:r>
            <a:r>
              <a:rPr lang="en-US" sz="3600" kern="1200" dirty="0"/>
              <a:t>surface </a:t>
            </a:r>
          </a:p>
          <a:p>
            <a:pPr marL="0" indent="0" eaLnBrk="1" fontAlgn="auto" hangingPunct="1">
              <a:spcAft>
                <a:spcPts val="0"/>
              </a:spcAft>
              <a:buFontTx/>
              <a:buChar char="-"/>
              <a:defRPr/>
            </a:pPr>
            <a:r>
              <a:rPr lang="en-US" sz="3600" kern="1200" dirty="0"/>
              <a:t> lies between the </a:t>
            </a:r>
            <a:endParaRPr lang="en-US" sz="3600" kern="1200" dirty="0" smtClean="0"/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sz="3600" kern="1200" dirty="0" smtClean="0"/>
              <a:t>caudate lobe above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sz="3600" kern="1200" dirty="0" smtClean="0"/>
              <a:t>and </a:t>
            </a:r>
            <a:r>
              <a:rPr lang="en-US" sz="3600" kern="1200" dirty="0"/>
              <a:t>quadrate </a:t>
            </a:r>
            <a:r>
              <a:rPr lang="en-US" sz="3600" kern="1200" dirty="0" smtClean="0"/>
              <a:t>lobes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en-US" sz="3600" kern="1200" dirty="0" smtClean="0"/>
              <a:t>below</a:t>
            </a:r>
            <a:endParaRPr lang="en-US" sz="3600" kern="1200" dirty="0"/>
          </a:p>
        </p:txBody>
      </p:sp>
      <p:pic>
        <p:nvPicPr>
          <p:cNvPr id="12289" name="Picture 1" descr="C:\Users\sony\Desktop\slide_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35365" y="2590800"/>
            <a:ext cx="4480036" cy="4060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334962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b="1" kern="1200" dirty="0">
                <a:solidFill>
                  <a:srgbClr val="7030A0"/>
                </a:solidFill>
              </a:rPr>
              <a:t>Peritoneum of the liver</a:t>
            </a:r>
            <a:endParaRPr lang="ar-JO" b="1" kern="1200" dirty="0">
              <a:solidFill>
                <a:srgbClr val="7030A0"/>
              </a:solidFill>
            </a:endParaRPr>
          </a:p>
        </p:txBody>
      </p:sp>
      <p:sp>
        <p:nvSpPr>
          <p:cNvPr id="28675" name="Content Placeholder 5"/>
          <p:cNvSpPr>
            <a:spLocks noGrp="1"/>
          </p:cNvSpPr>
          <p:nvPr>
            <p:ph idx="4294967295"/>
          </p:nvPr>
        </p:nvSpPr>
        <p:spPr>
          <a:xfrm>
            <a:off x="228600" y="1066800"/>
            <a:ext cx="5257800" cy="5791200"/>
          </a:xfrm>
        </p:spPr>
        <p:txBody>
          <a:bodyPr>
            <a:noAutofit/>
          </a:bodyPr>
          <a:lstStyle/>
          <a:p>
            <a:pPr algn="just" eaLnBrk="1" hangingPunct="1"/>
            <a:r>
              <a:rPr lang="en-US" sz="2800" dirty="0" smtClean="0"/>
              <a:t>The liver is covered by peritoneum (</a:t>
            </a:r>
            <a:r>
              <a:rPr lang="en-US" sz="2800" dirty="0" err="1" smtClean="0"/>
              <a:t>intraperitoneal</a:t>
            </a:r>
            <a:r>
              <a:rPr lang="en-US" sz="2800" dirty="0" smtClean="0"/>
              <a:t> organ)except at bare area.</a:t>
            </a:r>
          </a:p>
          <a:p>
            <a:pPr algn="just" eaLnBrk="1" hangingPunct="1"/>
            <a:r>
              <a:rPr lang="en-US" sz="2800" dirty="0" smtClean="0"/>
              <a:t>Inferior surface covered with peritoneum of greater sac except </a:t>
            </a:r>
            <a:r>
              <a:rPr lang="en-US" sz="2800" dirty="0" err="1" smtClean="0"/>
              <a:t>porta</a:t>
            </a:r>
            <a:r>
              <a:rPr lang="en-US" sz="2800" dirty="0" smtClean="0"/>
              <a:t> </a:t>
            </a:r>
            <a:r>
              <a:rPr lang="en-US" sz="2800" dirty="0" err="1" smtClean="0"/>
              <a:t>hepatis</a:t>
            </a:r>
            <a:r>
              <a:rPr lang="en-US" sz="2800" dirty="0" smtClean="0"/>
              <a:t>, G.B &amp; </a:t>
            </a:r>
            <a:r>
              <a:rPr lang="en-US" sz="2800" dirty="0" err="1" smtClean="0"/>
              <a:t>Lig.teres</a:t>
            </a:r>
            <a:r>
              <a:rPr lang="en-US" sz="2800" dirty="0" smtClean="0"/>
              <a:t> fissure</a:t>
            </a:r>
          </a:p>
          <a:p>
            <a:pPr algn="just" eaLnBrk="1" hangingPunct="1"/>
            <a:r>
              <a:rPr lang="en-US" sz="2800" dirty="0" smtClean="0"/>
              <a:t>Rt. Lateral surface covered by peritoneum, related to diaphragm which separate it from Rt. Pleura , lung and the </a:t>
            </a:r>
            <a:r>
              <a:rPr lang="en-US" sz="2800" dirty="0" err="1" smtClean="0"/>
              <a:t>Rt</a:t>
            </a:r>
            <a:r>
              <a:rPr lang="en-US" sz="2800" dirty="0" smtClean="0"/>
              <a:t> Ribs (6-11)</a:t>
            </a:r>
            <a:endParaRPr lang="ar-JO" sz="2800" dirty="0" smtClean="0">
              <a:cs typeface="Arial" pitchFamily="34" charset="0"/>
            </a:endParaRPr>
          </a:p>
        </p:txBody>
      </p:sp>
      <p:pic>
        <p:nvPicPr>
          <p:cNvPr id="28676" name="Picture 4" descr="bmp87"/>
          <p:cNvPicPr>
            <a:picLocks noChangeAspect="1" noChangeArrowheads="1"/>
          </p:cNvPicPr>
          <p:nvPr/>
        </p:nvPicPr>
        <p:blipFill>
          <a:blip r:embed="rId2" cstate="print">
            <a:lum bright="6000"/>
          </a:blip>
          <a:srcRect/>
          <a:stretch>
            <a:fillRect/>
          </a:stretch>
        </p:blipFill>
        <p:spPr bwMode="auto">
          <a:xfrm>
            <a:off x="5943600" y="1447800"/>
            <a:ext cx="3200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CN" b="1" dirty="0" smtClean="0">
                <a:solidFill>
                  <a:srgbClr val="7030A0"/>
                </a:solidFill>
                <a:ea typeface="SimSun" pitchFamily="2" charset="-122"/>
              </a:rPr>
              <a:t>The ligaments of the liver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buNone/>
            </a:pPr>
            <a:r>
              <a:rPr lang="en-US" dirty="0" smtClean="0"/>
              <a:t>    The liver is attached to the anterior abdominal wall, diaphragm and other viscera by several ligaments, which are formed from condensations of the peritoneum.</a:t>
            </a:r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229600" cy="47244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altLang="zh-CN" sz="2800" kern="1200" dirty="0"/>
              <a:t>    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altLang="zh-CN" sz="2800" kern="1200" dirty="0"/>
              <a:t>    1-   The Falciform ligament of liver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altLang="zh-CN" sz="2800" kern="1200" dirty="0"/>
              <a:t>    2-   The Ligamentum teres hepatis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altLang="zh-CN" sz="2800" kern="1200" dirty="0"/>
              <a:t>    3-  The coronary ligament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altLang="zh-CN" sz="2800" kern="1200" dirty="0"/>
              <a:t>    4-  The right triangular ligament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altLang="zh-CN" sz="2800" kern="1200" dirty="0"/>
              <a:t>    5-  The left triangular ligament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altLang="zh-CN" sz="2800" kern="1200" dirty="0"/>
              <a:t>    6-  The Hepatogastric ligament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altLang="zh-CN" sz="2800" kern="1200" dirty="0"/>
              <a:t>     7- The hepatoduonedenal ligament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altLang="zh-CN" sz="2800" kern="1200" dirty="0"/>
              <a:t>    8- </a:t>
            </a:r>
            <a:r>
              <a:rPr lang="en-US" sz="2800" kern="1200" dirty="0"/>
              <a:t> The Ligamentum Venoosum</a:t>
            </a:r>
            <a:endParaRPr lang="en-US" altLang="zh-CN" sz="2800" kern="1200" dirty="0"/>
          </a:p>
        </p:txBody>
      </p:sp>
      <p:sp>
        <p:nvSpPr>
          <p:cNvPr id="29699" name="Title 3"/>
          <p:cNvSpPr>
            <a:spLocks noGrp="1"/>
          </p:cNvSpPr>
          <p:nvPr>
            <p:ph type="title" idx="4294967295"/>
          </p:nvPr>
        </p:nvSpPr>
        <p:spPr>
          <a:xfrm>
            <a:off x="457200" y="704088"/>
            <a:ext cx="8229600" cy="591312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zh-CN" b="1" dirty="0" smtClean="0">
                <a:solidFill>
                  <a:srgbClr val="FFC000"/>
                </a:solidFill>
                <a:ea typeface="SimSun" pitchFamily="2" charset="-122"/>
              </a:rPr>
              <a:t>The ligaments of the liver</a:t>
            </a:r>
            <a:endParaRPr lang="ar-JO" b="1" dirty="0" smtClean="0">
              <a:solidFill>
                <a:srgbClr val="FFC000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en-US" sz="3600" dirty="0" smtClean="0"/>
              <a:t>The liver is the largest gland in the body and has a wide variety of functions</a:t>
            </a:r>
          </a:p>
          <a:p>
            <a:pPr algn="just">
              <a:lnSpc>
                <a:spcPct val="80000"/>
              </a:lnSpc>
              <a:buNone/>
            </a:pPr>
            <a:endParaRPr lang="en-US" sz="3600" dirty="0" smtClean="0"/>
          </a:p>
          <a:p>
            <a:pPr algn="just">
              <a:lnSpc>
                <a:spcPct val="80000"/>
              </a:lnSpc>
            </a:pPr>
            <a:r>
              <a:rPr lang="en-US" sz="3600" dirty="0" smtClean="0"/>
              <a:t>Weight: 1600 gm in males &amp; 1300 gm in females.</a:t>
            </a:r>
          </a:p>
          <a:p>
            <a:pPr algn="just">
              <a:lnSpc>
                <a:spcPct val="80000"/>
              </a:lnSpc>
              <a:buNone/>
            </a:pPr>
            <a:endParaRPr lang="en-US" sz="3600" dirty="0" smtClean="0"/>
          </a:p>
          <a:p>
            <a:pPr algn="just">
              <a:lnSpc>
                <a:spcPct val="80000"/>
              </a:lnSpc>
            </a:pPr>
            <a:r>
              <a:rPr lang="en-US" sz="3600" dirty="0" smtClean="0"/>
              <a:t>It is wedge shaped structure.</a:t>
            </a:r>
          </a:p>
          <a:p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381000"/>
          </a:xfrm>
        </p:spPr>
        <p:txBody>
          <a:bodyPr>
            <a:normAutofit fontScale="90000"/>
          </a:bodyPr>
          <a:lstStyle/>
          <a:p>
            <a:pPr eaLnBrk="1" hangingPunct="1"/>
            <a:endParaRPr lang="en-US" sz="3200" b="1" dirty="0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143000"/>
            <a:ext cx="8382000" cy="51054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2800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LIGAMENTS</a:t>
            </a:r>
            <a:r>
              <a:rPr lang="en-US" sz="2800" dirty="0" smtClean="0">
                <a:latin typeface="Arial" charset="0"/>
                <a:cs typeface="Arial" charset="0"/>
              </a:rPr>
              <a:t> :  </a:t>
            </a:r>
          </a:p>
          <a:p>
            <a:pPr eaLnBrk="1" hangingPunct="1"/>
            <a:r>
              <a:rPr lang="en-US" sz="2400" b="1" dirty="0" smtClean="0">
                <a:solidFill>
                  <a:srgbClr val="00B050"/>
                </a:solidFill>
                <a:latin typeface="Arial" charset="0"/>
                <a:cs typeface="Arial" charset="0"/>
              </a:rPr>
              <a:t>False ligaments </a:t>
            </a:r>
            <a:r>
              <a:rPr lang="en-US" sz="2400" dirty="0" smtClean="0">
                <a:solidFill>
                  <a:srgbClr val="00B050"/>
                </a:solidFill>
                <a:latin typeface="Arial" charset="0"/>
                <a:cs typeface="Arial" charset="0"/>
              </a:rPr>
              <a:t>(Peritoneal folds)</a:t>
            </a:r>
          </a:p>
          <a:p>
            <a:pPr eaLnBrk="1" hangingPunct="1">
              <a:buFontTx/>
              <a:buNone/>
            </a:pPr>
            <a:r>
              <a:rPr lang="en-US" sz="2400" dirty="0" smtClean="0">
                <a:latin typeface="Arial" charset="0"/>
                <a:cs typeface="Arial" charset="0"/>
              </a:rPr>
              <a:t>  	-  </a:t>
            </a:r>
            <a:r>
              <a:rPr lang="en-US" sz="2400" dirty="0" err="1" smtClean="0">
                <a:latin typeface="Arial" charset="0"/>
                <a:cs typeface="Arial" charset="0"/>
              </a:rPr>
              <a:t>Falciform</a:t>
            </a:r>
            <a:r>
              <a:rPr lang="en-US" sz="2400" dirty="0" smtClean="0">
                <a:latin typeface="Arial" charset="0"/>
                <a:cs typeface="Arial" charset="0"/>
              </a:rPr>
              <a:t>, </a:t>
            </a:r>
          </a:p>
          <a:p>
            <a:pPr eaLnBrk="1" hangingPunct="1">
              <a:buFontTx/>
              <a:buNone/>
            </a:pPr>
            <a:r>
              <a:rPr lang="en-US" sz="2400" dirty="0" smtClean="0">
                <a:latin typeface="Arial" charset="0"/>
                <a:cs typeface="Arial" charset="0"/>
              </a:rPr>
              <a:t>  	-  Ant &amp; Post Coronary </a:t>
            </a:r>
          </a:p>
          <a:p>
            <a:pPr eaLnBrk="1" hangingPunct="1">
              <a:buFontTx/>
              <a:buNone/>
            </a:pPr>
            <a:r>
              <a:rPr lang="en-US" sz="2400" dirty="0" smtClean="0">
                <a:latin typeface="Arial" charset="0"/>
                <a:cs typeface="Arial" charset="0"/>
              </a:rPr>
              <a:t>  	-  </a:t>
            </a:r>
            <a:r>
              <a:rPr lang="en-US" sz="2400" dirty="0" err="1" smtClean="0">
                <a:latin typeface="Arial" charset="0"/>
                <a:cs typeface="Arial" charset="0"/>
              </a:rPr>
              <a:t>Rt</a:t>
            </a:r>
            <a:r>
              <a:rPr lang="en-US" sz="2400" dirty="0" smtClean="0">
                <a:latin typeface="Arial" charset="0"/>
                <a:cs typeface="Arial" charset="0"/>
              </a:rPr>
              <a:t> &amp; Lt Triangular </a:t>
            </a:r>
          </a:p>
          <a:p>
            <a:pPr eaLnBrk="1" hangingPunct="1">
              <a:buFontTx/>
              <a:buNone/>
            </a:pPr>
            <a:r>
              <a:rPr lang="en-US" sz="2400" dirty="0" smtClean="0">
                <a:latin typeface="Arial" charset="0"/>
                <a:cs typeface="Arial" charset="0"/>
              </a:rPr>
              <a:t> 	-  Lesser </a:t>
            </a:r>
            <a:r>
              <a:rPr lang="en-US" sz="2400" dirty="0" err="1" smtClean="0">
                <a:latin typeface="Arial" charset="0"/>
                <a:cs typeface="Arial" charset="0"/>
              </a:rPr>
              <a:t>omenutm</a:t>
            </a:r>
            <a:endParaRPr lang="en-US" sz="2400" dirty="0" smtClean="0">
              <a:latin typeface="Arial" charset="0"/>
              <a:cs typeface="Arial" charset="0"/>
            </a:endParaRPr>
          </a:p>
          <a:p>
            <a:pPr eaLnBrk="1" hangingPunct="1">
              <a:buFontTx/>
              <a:buNone/>
            </a:pPr>
            <a:endParaRPr lang="en-US" sz="2400" dirty="0" smtClean="0">
              <a:latin typeface="Arial" charset="0"/>
              <a:cs typeface="Arial" charset="0"/>
            </a:endParaRPr>
          </a:p>
          <a:p>
            <a:pPr eaLnBrk="1" hangingPunct="1"/>
            <a:r>
              <a:rPr lang="en-US" sz="2400" b="1" dirty="0" smtClean="0">
                <a:solidFill>
                  <a:srgbClr val="00B050"/>
                </a:solidFill>
                <a:latin typeface="Arial" charset="0"/>
                <a:cs typeface="Arial" charset="0"/>
              </a:rPr>
              <a:t>True ligaments :</a:t>
            </a:r>
          </a:p>
          <a:p>
            <a:pPr eaLnBrk="1" hangingPunct="1">
              <a:buFontTx/>
              <a:buNone/>
            </a:pPr>
            <a:r>
              <a:rPr lang="en-US" sz="2400" dirty="0" smtClean="0">
                <a:latin typeface="Arial" charset="0"/>
                <a:cs typeface="Arial" charset="0"/>
              </a:rPr>
              <a:t>  - </a:t>
            </a:r>
            <a:r>
              <a:rPr lang="en-US" sz="2400" dirty="0" err="1" smtClean="0">
                <a:latin typeface="Arial" charset="0"/>
                <a:cs typeface="Arial" charset="0"/>
              </a:rPr>
              <a:t>Ligamentum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Teres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hepatis</a:t>
            </a:r>
            <a:r>
              <a:rPr lang="en-US" sz="2400" dirty="0" smtClean="0">
                <a:latin typeface="Arial" charset="0"/>
                <a:cs typeface="Arial" charset="0"/>
              </a:rPr>
              <a:t> :  Obliterated Lt Umbilical vein </a:t>
            </a:r>
          </a:p>
          <a:p>
            <a:pPr eaLnBrk="1" hangingPunct="1">
              <a:buFontTx/>
              <a:buNone/>
            </a:pPr>
            <a:r>
              <a:rPr lang="en-US" sz="2400" dirty="0" smtClean="0">
                <a:latin typeface="Arial" charset="0"/>
                <a:cs typeface="Arial" charset="0"/>
              </a:rPr>
              <a:t>  - </a:t>
            </a:r>
            <a:r>
              <a:rPr lang="en-US" sz="2400" dirty="0" err="1" smtClean="0">
                <a:latin typeface="Arial" charset="0"/>
                <a:cs typeface="Arial" charset="0"/>
              </a:rPr>
              <a:t>Ligamentum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Venosum</a:t>
            </a:r>
            <a:r>
              <a:rPr lang="en-US" sz="2400" dirty="0" smtClean="0">
                <a:latin typeface="Arial" charset="0"/>
                <a:cs typeface="Arial" charset="0"/>
              </a:rPr>
              <a:t> :  Obliterated </a:t>
            </a:r>
            <a:r>
              <a:rPr lang="en-US" sz="2400" dirty="0" err="1" smtClean="0">
                <a:latin typeface="Arial" charset="0"/>
                <a:cs typeface="Arial" charset="0"/>
              </a:rPr>
              <a:t>Ductus</a:t>
            </a:r>
            <a:r>
              <a:rPr lang="en-US" sz="2400" dirty="0" smtClean="0">
                <a:latin typeface="Arial" charset="0"/>
                <a:cs typeface="Arial" charset="0"/>
              </a:rPr>
              <a:t> </a:t>
            </a:r>
            <a:r>
              <a:rPr lang="en-US" sz="2400" dirty="0" err="1" smtClean="0">
                <a:latin typeface="Arial" charset="0"/>
                <a:cs typeface="Arial" charset="0"/>
              </a:rPr>
              <a:t>venosus</a:t>
            </a:r>
            <a:endParaRPr lang="en-US" sz="2400" dirty="0" smtClean="0">
              <a:latin typeface="Arial" charset="0"/>
              <a:cs typeface="Arial" charset="0"/>
            </a:endParaRPr>
          </a:p>
          <a:p>
            <a:pPr lvl="1" eaLnBrk="1" hangingPunct="1">
              <a:buFontTx/>
              <a:buNone/>
            </a:pPr>
            <a:endParaRPr lang="en-US" sz="24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:\backup of D\ANAT\SCAN ML\Grays Students Edn Pics all systems\F66124-004-f08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-575" t="-731" r="2728" b="5080"/>
          <a:stretch>
            <a:fillRect/>
          </a:stretch>
        </p:blipFill>
        <p:spPr>
          <a:xfrm>
            <a:off x="179566" y="762000"/>
            <a:ext cx="8689798" cy="5410200"/>
          </a:xfrm>
          <a:noFill/>
        </p:spPr>
      </p:pic>
      <p:sp>
        <p:nvSpPr>
          <p:cNvPr id="19459" name="TextBox 4"/>
          <p:cNvSpPr txBox="1">
            <a:spLocks noChangeArrowheads="1"/>
          </p:cNvSpPr>
          <p:nvPr/>
        </p:nvSpPr>
        <p:spPr bwMode="auto">
          <a:xfrm>
            <a:off x="381000" y="2667000"/>
            <a:ext cx="1295400" cy="116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>
                <a:latin typeface="Arial" charset="0"/>
                <a:cs typeface="Arial" charset="0"/>
              </a:rPr>
              <a:t>Ligamentum Venosum</a:t>
            </a:r>
          </a:p>
          <a:p>
            <a:endParaRPr lang="en-US" sz="1400" b="1">
              <a:latin typeface="Arial" charset="0"/>
              <a:cs typeface="Arial" charset="0"/>
            </a:endParaRPr>
          </a:p>
          <a:p>
            <a:r>
              <a:rPr lang="en-US" sz="1400" b="1">
                <a:latin typeface="Arial" charset="0"/>
                <a:cs typeface="Arial" charset="0"/>
              </a:rPr>
              <a:t>Lesser omenutm</a:t>
            </a:r>
            <a:endParaRPr lang="en-US" sz="1400" b="1"/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1447800" y="2971800"/>
            <a:ext cx="2667000" cy="762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1219200" y="3276600"/>
            <a:ext cx="2971800" cy="2286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 rot="219836">
            <a:off x="7086600" y="3733800"/>
            <a:ext cx="1752600" cy="2209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20483" name="Picture 3" descr="D:\backup of D\ANAT\SCAN ML\Grays Students Edn Pics all systems\F66124-004-f0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1842" r="14433" b="4678"/>
          <a:stretch>
            <a:fillRect/>
          </a:stretch>
        </p:blipFill>
        <p:spPr>
          <a:xfrm>
            <a:off x="1371600" y="838200"/>
            <a:ext cx="6321425" cy="5484813"/>
          </a:xfrm>
          <a:noFill/>
        </p:spPr>
      </p:pic>
      <p:cxnSp>
        <p:nvCxnSpPr>
          <p:cNvPr id="8" name="Straight Arrow Connector 7"/>
          <p:cNvCxnSpPr/>
          <p:nvPr/>
        </p:nvCxnSpPr>
        <p:spPr>
          <a:xfrm rot="10800000">
            <a:off x="4953000" y="4953000"/>
            <a:ext cx="1295400" cy="8382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85" name="TextBox 8"/>
          <p:cNvSpPr txBox="1">
            <a:spLocks noChangeArrowheads="1"/>
          </p:cNvSpPr>
          <p:nvPr/>
        </p:nvSpPr>
        <p:spPr bwMode="auto">
          <a:xfrm>
            <a:off x="6400800" y="5638800"/>
            <a:ext cx="2362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b="1">
                <a:latin typeface="Arial" charset="0"/>
                <a:cs typeface="Arial" charset="0"/>
              </a:rPr>
              <a:t>Lig Teres hepatis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en-US" sz="4800" b="1" dirty="0" smtClean="0">
                <a:solidFill>
                  <a:srgbClr val="FF0000"/>
                </a:solidFill>
              </a:rPr>
              <a:t>Blood supply of the liver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Two sources provide blood to the liver</a:t>
            </a:r>
          </a:p>
          <a:p>
            <a:pPr>
              <a:lnSpc>
                <a:spcPct val="150000"/>
              </a:lnSpc>
            </a:pPr>
            <a:r>
              <a:rPr lang="en-US" dirty="0" smtClean="0"/>
              <a:t> </a:t>
            </a:r>
            <a:r>
              <a:rPr lang="en-US" b="1" dirty="0" smtClean="0"/>
              <a:t>Hepatic artery-</a:t>
            </a:r>
            <a:r>
              <a:rPr lang="en-US" dirty="0" smtClean="0"/>
              <a:t> </a:t>
            </a:r>
            <a:r>
              <a:rPr lang="en-US" b="1" dirty="0" smtClean="0"/>
              <a:t>Celiac trunk of aorta</a:t>
            </a:r>
          </a:p>
          <a:p>
            <a:pPr>
              <a:lnSpc>
                <a:spcPct val="150000"/>
              </a:lnSpc>
            </a:pPr>
            <a:r>
              <a:rPr lang="en-US" b="1" dirty="0" smtClean="0"/>
              <a:t>Portal vein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35331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The liver has two venous systems.</a:t>
            </a:r>
            <a:br>
              <a:rPr lang="en-US" b="1" dirty="0" smtClean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>
                <a:solidFill>
                  <a:srgbClr val="7030A0"/>
                </a:solidFill>
              </a:rPr>
              <a:t>The portal system</a:t>
            </a:r>
          </a:p>
          <a:p>
            <a:pPr>
              <a:buNone/>
            </a:pPr>
            <a:r>
              <a:rPr lang="en-US" b="1" dirty="0" smtClean="0"/>
              <a:t>    conveys venous blood from the </a:t>
            </a:r>
            <a:r>
              <a:rPr lang="en-US" dirty="0" smtClean="0"/>
              <a:t>majority of the gastrointestinal tract and its associated organs to the liver.</a:t>
            </a:r>
          </a:p>
          <a:p>
            <a:pPr>
              <a:buNone/>
            </a:pPr>
            <a:r>
              <a:rPr lang="en-US" b="1" dirty="0" smtClean="0">
                <a:solidFill>
                  <a:srgbClr val="7030A0"/>
                </a:solidFill>
              </a:rPr>
              <a:t>The hepatic venous system </a:t>
            </a:r>
          </a:p>
          <a:p>
            <a:pPr>
              <a:buNone/>
            </a:pPr>
            <a:r>
              <a:rPr lang="en-US" b="1" dirty="0" smtClean="0"/>
              <a:t>    drains blood from the liver </a:t>
            </a:r>
            <a:r>
              <a:rPr lang="en-US" dirty="0" smtClean="0"/>
              <a:t>parenchyma into the inferior vena cava.</a:t>
            </a:r>
          </a:p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solidFill>
                  <a:srgbClr val="7030A0"/>
                </a:solidFill>
              </a:rPr>
              <a:t>Lymphatic drainage of the liver</a:t>
            </a:r>
          </a:p>
        </p:txBody>
      </p:sp>
      <p:sp>
        <p:nvSpPr>
          <p:cNvPr id="43011" name="Conten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buNone/>
            </a:pPr>
            <a:endParaRPr lang="en-US" sz="2800" dirty="0" smtClean="0"/>
          </a:p>
          <a:p>
            <a:pPr algn="just" eaLnBrk="1" hangingPunct="1">
              <a:lnSpc>
                <a:spcPct val="150000"/>
              </a:lnSpc>
            </a:pPr>
            <a:r>
              <a:rPr lang="en-US" sz="2800" dirty="0" smtClean="0"/>
              <a:t>Lymph leave the liver and enters several lymph nodes in </a:t>
            </a:r>
            <a:r>
              <a:rPr lang="en-US" sz="2800" dirty="0" err="1" smtClean="0"/>
              <a:t>porta</a:t>
            </a:r>
            <a:r>
              <a:rPr lang="en-US" sz="2800" dirty="0" smtClean="0"/>
              <a:t> </a:t>
            </a:r>
            <a:r>
              <a:rPr lang="en-US" sz="2800" dirty="0" err="1" smtClean="0"/>
              <a:t>hepatis</a:t>
            </a:r>
            <a:r>
              <a:rPr lang="en-US" sz="2800" dirty="0" smtClean="0"/>
              <a:t> </a:t>
            </a:r>
            <a:r>
              <a:rPr lang="en-US" sz="2800" dirty="0" smtClean="0">
                <a:sym typeface="Wingdings" pitchFamily="2" charset="2"/>
              </a:rPr>
              <a:t></a:t>
            </a:r>
            <a:r>
              <a:rPr lang="en-US" sz="2800" dirty="0" smtClean="0"/>
              <a:t> efferent vessels pass to </a:t>
            </a:r>
            <a:r>
              <a:rPr lang="en-US" sz="2800" dirty="0" err="1" smtClean="0"/>
              <a:t>coeliac</a:t>
            </a:r>
            <a:r>
              <a:rPr lang="en-US" sz="2800" dirty="0" smtClean="0"/>
              <a:t> nods</a:t>
            </a:r>
          </a:p>
          <a:p>
            <a:pPr algn="just" eaLnBrk="1" hangingPunct="1">
              <a:lnSpc>
                <a:spcPct val="150000"/>
              </a:lnSpc>
            </a:pPr>
            <a:r>
              <a:rPr lang="en-US" sz="2800" dirty="0" smtClean="0"/>
              <a:t>A few vessels pass from the bare area of the liver through the diaphragm to the posterior </a:t>
            </a:r>
            <a:r>
              <a:rPr lang="en-US" sz="2800" dirty="0" err="1" smtClean="0"/>
              <a:t>Mediastinal</a:t>
            </a:r>
            <a:r>
              <a:rPr lang="en-US" sz="2800" dirty="0" smtClean="0"/>
              <a:t> lymph nodes.</a:t>
            </a:r>
          </a:p>
          <a:p>
            <a:pPr algn="just" eaLnBrk="1" hangingPunct="1">
              <a:lnSpc>
                <a:spcPct val="150000"/>
              </a:lnSpc>
            </a:pPr>
            <a:endParaRPr lang="en-US" sz="2800" dirty="0" smtClean="0"/>
          </a:p>
          <a:p>
            <a:pPr algn="just" eaLnBrk="1" hangingPunct="1">
              <a:lnSpc>
                <a:spcPct val="150000"/>
              </a:lnSpc>
              <a:buNone/>
            </a:pPr>
            <a:endParaRPr lang="en-US" sz="2800" dirty="0" smtClean="0"/>
          </a:p>
          <a:p>
            <a:pPr algn="just" eaLnBrk="1" hangingPunct="1">
              <a:lnSpc>
                <a:spcPct val="150000"/>
              </a:lnSpc>
            </a:pPr>
            <a:endParaRPr lang="en-US" sz="2800" dirty="0" smtClean="0"/>
          </a:p>
          <a:p>
            <a:pPr eaLnBrk="1" hangingPunct="1">
              <a:lnSpc>
                <a:spcPct val="80000"/>
              </a:lnSpc>
            </a:pPr>
            <a:endParaRPr lang="en-US" sz="2800" dirty="0" smtClean="0"/>
          </a:p>
          <a:p>
            <a:pPr eaLnBrk="1" hangingPunct="1">
              <a:lnSpc>
                <a:spcPct val="80000"/>
              </a:lnSpc>
            </a:pPr>
            <a:endParaRPr lang="en-US" sz="2800" dirty="0" smtClean="0"/>
          </a:p>
          <a:p>
            <a:pPr eaLnBrk="1" hangingPunct="1">
              <a:lnSpc>
                <a:spcPct val="80000"/>
              </a:lnSpc>
            </a:pPr>
            <a:endParaRPr lang="en-US" sz="2800" dirty="0" smtClean="0"/>
          </a:p>
          <a:p>
            <a:pPr eaLnBrk="1" hangingPunct="1">
              <a:lnSpc>
                <a:spcPct val="80000"/>
              </a:lnSpc>
            </a:pPr>
            <a:endParaRPr lang="en-US" sz="2800" dirty="0" smtClean="0"/>
          </a:p>
          <a:p>
            <a:pPr eaLnBrk="1" hangingPunct="1">
              <a:lnSpc>
                <a:spcPct val="80000"/>
              </a:lnSpc>
            </a:pP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FFC000"/>
                </a:solidFill>
              </a:rPr>
              <a:t>Nerve supply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en-US" sz="3200" dirty="0" smtClean="0"/>
          </a:p>
          <a:p>
            <a:pPr>
              <a:lnSpc>
                <a:spcPct val="80000"/>
              </a:lnSpc>
            </a:pPr>
            <a:r>
              <a:rPr lang="en-US" sz="3200" dirty="0" smtClean="0"/>
              <a:t>Sympathetic </a:t>
            </a:r>
            <a:r>
              <a:rPr lang="en-US" sz="3200" dirty="0" smtClean="0">
                <a:sym typeface="Wingdings" pitchFamily="2" charset="2"/>
              </a:rPr>
              <a:t></a:t>
            </a:r>
            <a:r>
              <a:rPr lang="en-US" sz="3200" dirty="0" smtClean="0"/>
              <a:t> hepatic plexus</a:t>
            </a:r>
          </a:p>
          <a:p>
            <a:pPr>
              <a:lnSpc>
                <a:spcPct val="80000"/>
              </a:lnSpc>
            </a:pPr>
            <a:r>
              <a:rPr lang="en-US" sz="3200" dirty="0" smtClean="0"/>
              <a:t>Parasympathetic </a:t>
            </a:r>
            <a:r>
              <a:rPr lang="en-US" sz="3200" dirty="0" smtClean="0">
                <a:sym typeface="Wingdings" pitchFamily="2" charset="2"/>
              </a:rPr>
              <a:t> </a:t>
            </a:r>
            <a:r>
              <a:rPr lang="en-US" sz="3200" dirty="0" err="1" smtClean="0"/>
              <a:t>vagous</a:t>
            </a:r>
            <a:r>
              <a:rPr lang="en-US" sz="3200" dirty="0" smtClean="0"/>
              <a:t> nerve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err="1" smtClean="0">
                <a:solidFill>
                  <a:srgbClr val="00B050"/>
                </a:solidFill>
              </a:rPr>
              <a:t>Couinaud</a:t>
            </a:r>
            <a:r>
              <a:rPr lang="en-US" b="1" dirty="0" smtClean="0">
                <a:solidFill>
                  <a:srgbClr val="00B050"/>
                </a:solidFill>
              </a:rPr>
              <a:t> segments</a:t>
            </a:r>
            <a:br>
              <a:rPr lang="en-US" b="1" dirty="0" smtClean="0">
                <a:solidFill>
                  <a:srgbClr val="00B050"/>
                </a:solidFill>
              </a:rPr>
            </a:b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24400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The liver is divided by the </a:t>
            </a:r>
            <a:r>
              <a:rPr lang="en-US" b="1" dirty="0" smtClean="0"/>
              <a:t>'principal plane' into two </a:t>
            </a:r>
            <a:r>
              <a:rPr lang="en-US" dirty="0" smtClean="0"/>
              <a:t>halves of approximately equal size.</a:t>
            </a:r>
          </a:p>
          <a:p>
            <a:pPr algn="just"/>
            <a:r>
              <a:rPr lang="en-US" dirty="0" smtClean="0"/>
              <a:t> The principal plane is defined by an imaginary</a:t>
            </a:r>
          </a:p>
          <a:p>
            <a:pPr algn="just">
              <a:buNone/>
            </a:pPr>
            <a:r>
              <a:rPr lang="en-US" dirty="0" smtClean="0"/>
              <a:t>      </a:t>
            </a:r>
            <a:r>
              <a:rPr lang="en-US" dirty="0" err="1" smtClean="0"/>
              <a:t>parasagittal</a:t>
            </a:r>
            <a:r>
              <a:rPr lang="en-US" dirty="0" smtClean="0"/>
              <a:t> line from the gallbladder </a:t>
            </a:r>
            <a:r>
              <a:rPr lang="en-US" dirty="0" err="1" smtClean="0"/>
              <a:t>anteriorly</a:t>
            </a:r>
            <a:r>
              <a:rPr lang="en-US" dirty="0" smtClean="0"/>
              <a:t> to the inferior vena cava </a:t>
            </a:r>
            <a:r>
              <a:rPr lang="en-US" dirty="0" err="1" smtClean="0"/>
              <a:t>posteriorly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 The usual functional division of the liver into right and  left lobes lies along this plane.</a:t>
            </a:r>
          </a:p>
          <a:p>
            <a:pPr algn="just"/>
            <a:r>
              <a:rPr lang="en-US" dirty="0" smtClean="0"/>
              <a:t>The liver is further subdivided into </a:t>
            </a:r>
            <a:r>
              <a:rPr lang="en-US" b="1" dirty="0" smtClean="0"/>
              <a:t>segments,</a:t>
            </a:r>
            <a:r>
              <a:rPr lang="en-US" dirty="0" smtClean="0"/>
              <a:t> each supplied by a  </a:t>
            </a:r>
            <a:r>
              <a:rPr lang="en-US" b="1" dirty="0" smtClean="0"/>
              <a:t>principal branch of the hepatic artery,</a:t>
            </a:r>
            <a:r>
              <a:rPr lang="en-US" dirty="0" smtClean="0"/>
              <a:t> </a:t>
            </a:r>
            <a:r>
              <a:rPr lang="en-US" b="1" dirty="0" smtClean="0"/>
              <a:t>portal vein and bile duct</a:t>
            </a:r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/>
              <a:t>Segments I, II, III and IV make up the functional left lobe,</a:t>
            </a:r>
          </a:p>
          <a:p>
            <a:pPr algn="just"/>
            <a:r>
              <a:rPr lang="en-US" dirty="0" smtClean="0"/>
              <a:t>Segments V, VI, VII and VIII make up the functional right lobe.</a:t>
            </a:r>
          </a:p>
          <a:p>
            <a:pPr algn="just"/>
            <a:r>
              <a:rPr lang="en-US" dirty="0" smtClean="0"/>
              <a:t> Segment I corresponds to the gross anatomical caudate lobe and segment IV to the quadrate lobe.</a:t>
            </a:r>
            <a:endParaRPr lang="en-US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239000" cy="6096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sz="3200" b="1" dirty="0" smtClean="0"/>
              <a:t>LIVER : </a:t>
            </a:r>
            <a:r>
              <a:rPr lang="en-US" sz="3200" b="1" dirty="0" smtClean="0">
                <a:solidFill>
                  <a:srgbClr val="C00000"/>
                </a:solidFill>
                <a:latin typeface="Arial Rounded MT Bold" pitchFamily="34" charset="0"/>
              </a:rPr>
              <a:t>SURGICAL (COUINAUD) SEGMENTS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8305800" cy="54102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sz="2400" smtClean="0">
              <a:latin typeface="Arial" charset="0"/>
              <a:cs typeface="Arial" charset="0"/>
            </a:endParaRPr>
          </a:p>
          <a:p>
            <a:pPr eaLnBrk="1" hangingPunct="1">
              <a:buFontTx/>
              <a:buNone/>
            </a:pPr>
            <a:endParaRPr lang="en-US" sz="2400" smtClean="0">
              <a:latin typeface="Arial" charset="0"/>
              <a:cs typeface="Arial" charset="0"/>
            </a:endParaRPr>
          </a:p>
          <a:p>
            <a:pPr eaLnBrk="1" hangingPunct="1">
              <a:buFontTx/>
              <a:buNone/>
            </a:pPr>
            <a:endParaRPr lang="en-US" sz="2400" smtClean="0">
              <a:latin typeface="Arial" charset="0"/>
              <a:cs typeface="Arial" charset="0"/>
            </a:endParaRPr>
          </a:p>
          <a:p>
            <a:pPr eaLnBrk="1" hangingPunct="1">
              <a:buFontTx/>
              <a:buNone/>
            </a:pPr>
            <a:endParaRPr lang="en-US" sz="2400" smtClean="0">
              <a:latin typeface="Arial" charset="0"/>
              <a:cs typeface="Arial" charset="0"/>
            </a:endParaRPr>
          </a:p>
          <a:p>
            <a:pPr eaLnBrk="1" hangingPunct="1"/>
            <a:endParaRPr lang="en-US" sz="2400" smtClean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pic>
        <p:nvPicPr>
          <p:cNvPr id="24580" name="Picture 3" descr="D:\backup of D\ANAT\SCAN ML\Grays Students Edn Pics all systems\F66124-004-f084.jpg"/>
          <p:cNvPicPr>
            <a:picLocks noChangeAspect="1" noChangeArrowheads="1"/>
          </p:cNvPicPr>
          <p:nvPr/>
        </p:nvPicPr>
        <p:blipFill>
          <a:blip r:embed="rId2" cstate="print"/>
          <a:srcRect l="11842" r="13158" b="4903"/>
          <a:stretch>
            <a:fillRect/>
          </a:stretch>
        </p:blipFill>
        <p:spPr bwMode="auto">
          <a:xfrm>
            <a:off x="4572000" y="1371600"/>
            <a:ext cx="4108450" cy="349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2" descr="D:\backup of D\ANAT\SCAN ML\Grays Students Edn Pics all systems\F66124-004-f086.jpg"/>
          <p:cNvPicPr>
            <a:picLocks noChangeAspect="1" noChangeArrowheads="1"/>
          </p:cNvPicPr>
          <p:nvPr/>
        </p:nvPicPr>
        <p:blipFill>
          <a:blip r:embed="rId3" cstate="print"/>
          <a:srcRect l="12122" t="14273" r="21211" b="3622"/>
          <a:stretch>
            <a:fillRect/>
          </a:stretch>
        </p:blipFill>
        <p:spPr bwMode="auto">
          <a:xfrm>
            <a:off x="152400" y="3124200"/>
            <a:ext cx="43434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2" name="TextBox 5"/>
          <p:cNvSpPr txBox="1">
            <a:spLocks noChangeArrowheads="1"/>
          </p:cNvSpPr>
          <p:nvPr/>
        </p:nvSpPr>
        <p:spPr bwMode="auto">
          <a:xfrm>
            <a:off x="7086600" y="2590800"/>
            <a:ext cx="4572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>
                <a:solidFill>
                  <a:srgbClr val="FFFF66"/>
                </a:solidFill>
              </a:rPr>
              <a:t>II</a:t>
            </a:r>
          </a:p>
        </p:txBody>
      </p:sp>
      <p:sp>
        <p:nvSpPr>
          <p:cNvPr id="24583" name="TextBox 6"/>
          <p:cNvSpPr txBox="1">
            <a:spLocks noChangeArrowheads="1"/>
          </p:cNvSpPr>
          <p:nvPr/>
        </p:nvSpPr>
        <p:spPr bwMode="auto">
          <a:xfrm>
            <a:off x="5791200" y="2895600"/>
            <a:ext cx="8175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400" b="1">
                <a:solidFill>
                  <a:srgbClr val="FFFF66"/>
                </a:solidFill>
              </a:rPr>
              <a:t>IV     III</a:t>
            </a:r>
          </a:p>
        </p:txBody>
      </p:sp>
      <p:sp>
        <p:nvSpPr>
          <p:cNvPr id="24584" name="TextBox 8"/>
          <p:cNvSpPr txBox="1">
            <a:spLocks noChangeArrowheads="1"/>
          </p:cNvSpPr>
          <p:nvPr/>
        </p:nvSpPr>
        <p:spPr bwMode="auto">
          <a:xfrm>
            <a:off x="4953000" y="2286000"/>
            <a:ext cx="53340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>
                <a:solidFill>
                  <a:srgbClr val="FFFF66"/>
                </a:solidFill>
              </a:rPr>
              <a:t>VIII</a:t>
            </a:r>
          </a:p>
          <a:p>
            <a:endParaRPr lang="en-US" sz="1400" b="1"/>
          </a:p>
          <a:p>
            <a:endParaRPr lang="en-US" sz="1400" b="1"/>
          </a:p>
          <a:p>
            <a:endParaRPr lang="en-US" sz="1400" b="1"/>
          </a:p>
          <a:p>
            <a:endParaRPr lang="en-US" sz="1400" b="1"/>
          </a:p>
          <a:p>
            <a:endParaRPr lang="en-US" sz="1400" b="1"/>
          </a:p>
          <a:p>
            <a:endParaRPr lang="en-US" sz="1400" b="1"/>
          </a:p>
          <a:p>
            <a:r>
              <a:rPr lang="en-US" sz="1400" b="1">
                <a:solidFill>
                  <a:srgbClr val="FFFF66"/>
                </a:solidFill>
              </a:rPr>
              <a:t>V</a:t>
            </a:r>
          </a:p>
        </p:txBody>
      </p:sp>
      <p:sp>
        <p:nvSpPr>
          <p:cNvPr id="24585" name="TextBox 10"/>
          <p:cNvSpPr txBox="1">
            <a:spLocks noChangeArrowheads="1"/>
          </p:cNvSpPr>
          <p:nvPr/>
        </p:nvSpPr>
        <p:spPr bwMode="auto">
          <a:xfrm rot="-372103">
            <a:off x="2979738" y="3910013"/>
            <a:ext cx="5334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>
                <a:solidFill>
                  <a:srgbClr val="FFFF66"/>
                </a:solidFill>
              </a:rPr>
              <a:t>VII</a:t>
            </a:r>
          </a:p>
          <a:p>
            <a:endParaRPr lang="en-US" sz="1400" b="1">
              <a:solidFill>
                <a:srgbClr val="FFFF66"/>
              </a:solidFill>
            </a:endParaRPr>
          </a:p>
          <a:p>
            <a:endParaRPr lang="en-US" sz="1400" b="1">
              <a:solidFill>
                <a:srgbClr val="FFFF66"/>
              </a:solidFill>
            </a:endParaRPr>
          </a:p>
          <a:p>
            <a:endParaRPr lang="en-US" sz="1400" b="1">
              <a:solidFill>
                <a:srgbClr val="FFFF66"/>
              </a:solidFill>
            </a:endParaRPr>
          </a:p>
          <a:p>
            <a:endParaRPr lang="en-US" sz="1400" b="1">
              <a:solidFill>
                <a:srgbClr val="FFFF66"/>
              </a:solidFill>
            </a:endParaRPr>
          </a:p>
          <a:p>
            <a:endParaRPr lang="en-US" sz="1400" b="1">
              <a:solidFill>
                <a:srgbClr val="FFFF66"/>
              </a:solidFill>
            </a:endParaRPr>
          </a:p>
          <a:p>
            <a:r>
              <a:rPr lang="en-US" sz="1400" b="1">
                <a:solidFill>
                  <a:srgbClr val="FFFF66"/>
                </a:solidFill>
              </a:rPr>
              <a:t>VI</a:t>
            </a:r>
          </a:p>
        </p:txBody>
      </p:sp>
      <p:sp>
        <p:nvSpPr>
          <p:cNvPr id="24586" name="TextBox 11"/>
          <p:cNvSpPr txBox="1">
            <a:spLocks noChangeArrowheads="1"/>
          </p:cNvSpPr>
          <p:nvPr/>
        </p:nvSpPr>
        <p:spPr bwMode="auto">
          <a:xfrm>
            <a:off x="2133600" y="3886200"/>
            <a:ext cx="2492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b="1">
                <a:solidFill>
                  <a:srgbClr val="FFFF66"/>
                </a:solidFill>
              </a:rPr>
              <a:t>I</a:t>
            </a:r>
          </a:p>
        </p:txBody>
      </p:sp>
      <p:sp>
        <p:nvSpPr>
          <p:cNvPr id="13" name="Arc 12"/>
          <p:cNvSpPr/>
          <p:nvPr/>
        </p:nvSpPr>
        <p:spPr>
          <a:xfrm rot="10989652">
            <a:off x="5870575" y="1901825"/>
            <a:ext cx="300038" cy="2211388"/>
          </a:xfrm>
          <a:prstGeom prst="arc">
            <a:avLst>
              <a:gd name="adj1" fmla="val 16200000"/>
              <a:gd name="adj2" fmla="val 5563608"/>
            </a:avLst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4588" name="Rectangle 13"/>
          <p:cNvSpPr>
            <a:spLocks noChangeArrowheads="1"/>
          </p:cNvSpPr>
          <p:nvPr/>
        </p:nvSpPr>
        <p:spPr bwMode="auto">
          <a:xfrm>
            <a:off x="381000" y="1143000"/>
            <a:ext cx="3810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n-US" sz="2000" b="1" dirty="0">
                <a:solidFill>
                  <a:srgbClr val="C00000"/>
                </a:solidFill>
                <a:latin typeface="Arial" charset="0"/>
                <a:cs typeface="Arial" charset="0"/>
              </a:rPr>
              <a:t>SEGMENTS : </a:t>
            </a:r>
          </a:p>
          <a:p>
            <a:pPr lvl="1">
              <a:lnSpc>
                <a:spcPct val="90000"/>
              </a:lnSpc>
              <a:buFontTx/>
              <a:buChar char="•"/>
            </a:pPr>
            <a:r>
              <a:rPr lang="en-US" sz="2000" dirty="0" err="1">
                <a:latin typeface="Arial" charset="0"/>
                <a:cs typeface="Arial" charset="0"/>
              </a:rPr>
              <a:t>Rt</a:t>
            </a:r>
            <a:r>
              <a:rPr lang="en-US" sz="2000" dirty="0">
                <a:latin typeface="Arial" charset="0"/>
                <a:cs typeface="Arial" charset="0"/>
              </a:rPr>
              <a:t> Lobe  : Ant &amp; Posterior</a:t>
            </a:r>
          </a:p>
          <a:p>
            <a:pPr lvl="1">
              <a:lnSpc>
                <a:spcPct val="90000"/>
              </a:lnSpc>
              <a:buFontTx/>
              <a:buChar char="•"/>
            </a:pPr>
            <a:r>
              <a:rPr lang="en-US" sz="2000" dirty="0">
                <a:latin typeface="Arial" charset="0"/>
                <a:cs typeface="Arial" charset="0"/>
              </a:rPr>
              <a:t>Lt  Lobe  : Medial &amp; Lateral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618488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Calibri" pitchFamily="34" charset="0"/>
              </a:rPr>
              <a:t>Situation --Right </a:t>
            </a:r>
            <a:r>
              <a:rPr lang="en-US" sz="2400" b="1" dirty="0" err="1" smtClean="0">
                <a:solidFill>
                  <a:srgbClr val="C00000"/>
                </a:solidFill>
                <a:latin typeface="Calibri" pitchFamily="34" charset="0"/>
              </a:rPr>
              <a:t>hypochondrium</a:t>
            </a:r>
            <a:r>
              <a:rPr lang="en-US" sz="2400" b="1" dirty="0" smtClean="0">
                <a:solidFill>
                  <a:srgbClr val="C00000"/>
                </a:solidFill>
                <a:latin typeface="Calibri" pitchFamily="34" charset="0"/>
              </a:rPr>
              <a:t> + </a:t>
            </a:r>
            <a:r>
              <a:rPr lang="en-US" sz="2400" b="1" dirty="0" err="1" smtClean="0">
                <a:solidFill>
                  <a:srgbClr val="C00000"/>
                </a:solidFill>
                <a:latin typeface="Calibri" pitchFamily="34" charset="0"/>
              </a:rPr>
              <a:t>Epigastrium</a:t>
            </a:r>
            <a:r>
              <a:rPr lang="en-US" sz="2400" b="1" dirty="0" smtClean="0">
                <a:solidFill>
                  <a:srgbClr val="C00000"/>
                </a:solidFill>
                <a:latin typeface="Calibri" pitchFamily="34" charset="0"/>
              </a:rPr>
              <a:t/>
            </a:r>
            <a:br>
              <a:rPr lang="en-US" sz="2400" b="1" dirty="0" smtClean="0">
                <a:solidFill>
                  <a:srgbClr val="C00000"/>
                </a:solidFill>
                <a:latin typeface="Calibri" pitchFamily="34" charset="0"/>
              </a:rPr>
            </a:br>
            <a:r>
              <a:rPr lang="en-US" sz="2400" b="1" dirty="0" smtClean="0">
                <a:solidFill>
                  <a:srgbClr val="C00000"/>
                </a:solidFill>
                <a:latin typeface="Calibri" pitchFamily="34" charset="0"/>
              </a:rPr>
              <a:t>Extends to left </a:t>
            </a:r>
            <a:r>
              <a:rPr lang="en-US" sz="2400" b="1" dirty="0" err="1" smtClean="0">
                <a:solidFill>
                  <a:srgbClr val="C00000"/>
                </a:solidFill>
                <a:latin typeface="Calibri" pitchFamily="34" charset="0"/>
              </a:rPr>
              <a:t>Hypochondrium</a:t>
            </a:r>
            <a:r>
              <a:rPr lang="en-US" sz="4800" b="1" dirty="0" smtClean="0">
                <a:latin typeface="Calibri" pitchFamily="34" charset="0"/>
              </a:rPr>
              <a:t/>
            </a:r>
            <a:br>
              <a:rPr lang="en-US" sz="4800" b="1" dirty="0" smtClean="0">
                <a:latin typeface="Calibri" pitchFamily="34" charset="0"/>
              </a:rPr>
            </a:br>
            <a:endParaRPr lang="en-US" sz="4400" dirty="0"/>
          </a:p>
        </p:txBody>
      </p:sp>
      <p:pic>
        <p:nvPicPr>
          <p:cNvPr id="8" name="Picture 2" descr="C:\Documents and Settings\Administrator\Desktop\ABDOMEN W 2\Images abdo\Images Intestine &amp; Appx\F66124-004-f07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1026" r="12881" b="3703"/>
          <a:stretch>
            <a:fillRect/>
          </a:stretch>
        </p:blipFill>
        <p:spPr>
          <a:xfrm>
            <a:off x="2379928" y="1371600"/>
            <a:ext cx="4554272" cy="527102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00B050"/>
                </a:solidFill>
              </a:rPr>
              <a:t>CLINICAL ANATOMY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dirty="0" smtClean="0"/>
              <a:t>HEPATITIS</a:t>
            </a:r>
          </a:p>
          <a:p>
            <a:pPr marL="514350" indent="-514350">
              <a:buAutoNum type="arabicPeriod"/>
            </a:pPr>
            <a:r>
              <a:rPr lang="en-US" dirty="0" smtClean="0"/>
              <a:t>CIRRHOSIS</a:t>
            </a:r>
          </a:p>
          <a:p>
            <a:pPr marL="514350" indent="-514350">
              <a:buAutoNum type="arabicPeriod"/>
            </a:pPr>
            <a:r>
              <a:rPr lang="en-US" dirty="0" smtClean="0"/>
              <a:t>CAPUT MEDUSAE</a:t>
            </a:r>
          </a:p>
          <a:p>
            <a:pPr marL="514350" indent="-514350">
              <a:buAutoNum type="arabicPeriod"/>
            </a:pPr>
            <a:r>
              <a:rPr lang="en-US" dirty="0" smtClean="0"/>
              <a:t>LIVER RESECTION</a:t>
            </a:r>
          </a:p>
          <a:p>
            <a:pPr marL="514350" indent="-514350">
              <a:buAutoNum type="arabicPeriod"/>
            </a:pPr>
            <a:r>
              <a:rPr lang="en-US" dirty="0" smtClean="0"/>
              <a:t>LIVER TRANSPLANTATION</a:t>
            </a:r>
          </a:p>
          <a:p>
            <a:pPr marL="514350" indent="-514350">
              <a:buAutoNum type="arabicPeriod"/>
            </a:pPr>
            <a:r>
              <a:rPr lang="en-US" dirty="0" smtClean="0"/>
              <a:t>TIPS( </a:t>
            </a:r>
            <a:r>
              <a:rPr lang="en-US" dirty="0" err="1" smtClean="0"/>
              <a:t>Transjugular</a:t>
            </a:r>
            <a:r>
              <a:rPr lang="en-US" dirty="0" smtClean="0"/>
              <a:t> </a:t>
            </a:r>
            <a:r>
              <a:rPr lang="en-US" dirty="0" err="1" smtClean="0"/>
              <a:t>intraparenchymal</a:t>
            </a:r>
            <a:r>
              <a:rPr lang="en-US" dirty="0" smtClean="0"/>
              <a:t> </a:t>
            </a:r>
            <a:r>
              <a:rPr lang="en-US" dirty="0" err="1" smtClean="0"/>
              <a:t>portosystemic</a:t>
            </a:r>
            <a:r>
              <a:rPr lang="en-US" dirty="0" smtClean="0"/>
              <a:t>  shunt)</a:t>
            </a:r>
            <a:endParaRPr 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685800" y="533400"/>
            <a:ext cx="7162800" cy="381000"/>
          </a:xfrm>
        </p:spPr>
        <p:txBody>
          <a:bodyPr>
            <a:normAutofit fontScale="90000"/>
          </a:bodyPr>
          <a:lstStyle/>
          <a:p>
            <a:r>
              <a:rPr lang="en-US" sz="3200" b="1" smtClean="0">
                <a:latin typeface="Arial" charset="0"/>
                <a:cs typeface="Arial" charset="0"/>
              </a:rPr>
              <a:t>LIVER </a:t>
            </a:r>
            <a:r>
              <a:rPr lang="en-US" sz="3200" b="1" smtClean="0">
                <a:solidFill>
                  <a:srgbClr val="C00000"/>
                </a:solidFill>
                <a:latin typeface="Arial" charset="0"/>
                <a:cs typeface="Arial" charset="0"/>
              </a:rPr>
              <a:t>:  APPLIED ANATOMY</a:t>
            </a:r>
          </a:p>
        </p:txBody>
      </p:sp>
      <p:sp>
        <p:nvSpPr>
          <p:cNvPr id="26627" name="TextBox 2"/>
          <p:cNvSpPr txBox="1">
            <a:spLocks noChangeArrowheads="1"/>
          </p:cNvSpPr>
          <p:nvPr/>
        </p:nvSpPr>
        <p:spPr bwMode="auto">
          <a:xfrm>
            <a:off x="457200" y="1219200"/>
            <a:ext cx="8229600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 err="1"/>
              <a:t>Rt</a:t>
            </a:r>
            <a:r>
              <a:rPr lang="en-US" b="1" dirty="0"/>
              <a:t> Hepatic </a:t>
            </a:r>
            <a:r>
              <a:rPr lang="en-US" b="1" dirty="0" err="1"/>
              <a:t>lobectomy</a:t>
            </a:r>
            <a:r>
              <a:rPr lang="en-US" b="1" dirty="0"/>
              <a:t> </a:t>
            </a:r>
            <a:r>
              <a:rPr lang="en-US" dirty="0"/>
              <a:t>:  </a:t>
            </a:r>
          </a:p>
          <a:p>
            <a:pPr>
              <a:lnSpc>
                <a:spcPct val="150000"/>
              </a:lnSpc>
            </a:pPr>
            <a:r>
              <a:rPr lang="en-US" dirty="0"/>
              <a:t>Along  Lt side of GB &amp;</a:t>
            </a:r>
          </a:p>
          <a:p>
            <a:pPr>
              <a:lnSpc>
                <a:spcPct val="150000"/>
              </a:lnSpc>
            </a:pPr>
            <a:r>
              <a:rPr lang="en-US" dirty="0"/>
              <a:t>	</a:t>
            </a:r>
            <a:r>
              <a:rPr lang="en-US" dirty="0" err="1"/>
              <a:t>Rt</a:t>
            </a:r>
            <a:r>
              <a:rPr lang="en-US" dirty="0"/>
              <a:t> of IVC</a:t>
            </a:r>
          </a:p>
          <a:p>
            <a:pPr>
              <a:lnSpc>
                <a:spcPct val="150000"/>
              </a:lnSpc>
            </a:pPr>
            <a:r>
              <a:rPr lang="en-US" dirty="0"/>
              <a:t>GB also is removed</a:t>
            </a:r>
          </a:p>
          <a:p>
            <a:endParaRPr lang="en-US" dirty="0"/>
          </a:p>
          <a:p>
            <a:endParaRPr lang="en-US" dirty="0"/>
          </a:p>
          <a:p>
            <a:pPr>
              <a:lnSpc>
                <a:spcPct val="150000"/>
              </a:lnSpc>
            </a:pPr>
            <a:endParaRPr lang="en-US" b="1" dirty="0"/>
          </a:p>
          <a:p>
            <a:pPr>
              <a:lnSpc>
                <a:spcPct val="150000"/>
              </a:lnSpc>
            </a:pPr>
            <a:r>
              <a:rPr lang="en-US" b="1" dirty="0"/>
              <a:t>Lt Hepatic </a:t>
            </a:r>
            <a:r>
              <a:rPr lang="en-US" b="1" dirty="0" err="1"/>
              <a:t>Lobectomy</a:t>
            </a:r>
            <a:r>
              <a:rPr lang="en-US" b="1" dirty="0"/>
              <a:t> </a:t>
            </a:r>
            <a:r>
              <a:rPr lang="en-US" dirty="0"/>
              <a:t>:  </a:t>
            </a:r>
          </a:p>
          <a:p>
            <a:pPr>
              <a:lnSpc>
                <a:spcPct val="150000"/>
              </a:lnSpc>
            </a:pPr>
            <a:r>
              <a:rPr lang="en-US" dirty="0"/>
              <a:t>Lt lobe + Most of CL&amp;QL, </a:t>
            </a:r>
          </a:p>
          <a:p>
            <a:pPr>
              <a:lnSpc>
                <a:spcPct val="150000"/>
              </a:lnSpc>
            </a:pPr>
            <a:r>
              <a:rPr lang="en-US" dirty="0"/>
              <a:t>Along Lt side of IVC, G B - Intact	</a:t>
            </a:r>
          </a:p>
        </p:txBody>
      </p:sp>
      <p:pic>
        <p:nvPicPr>
          <p:cNvPr id="26628" name="Picture 2" descr="D:\backup of D\ANAT\SCAN ML\Grays Students Edn Pics all systems\F66124-004-f086.jpg"/>
          <p:cNvPicPr>
            <a:picLocks noChangeAspect="1" noChangeArrowheads="1"/>
          </p:cNvPicPr>
          <p:nvPr/>
        </p:nvPicPr>
        <p:blipFill>
          <a:blip r:embed="rId2" cstate="print"/>
          <a:srcRect l="14461" t="17921" r="22382" b="5447"/>
          <a:stretch>
            <a:fillRect/>
          </a:stretch>
        </p:blipFill>
        <p:spPr bwMode="auto">
          <a:xfrm>
            <a:off x="3733800" y="1905000"/>
            <a:ext cx="5192713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5" name="Elbow Connector 14"/>
          <p:cNvCxnSpPr/>
          <p:nvPr/>
        </p:nvCxnSpPr>
        <p:spPr>
          <a:xfrm rot="5400000">
            <a:off x="4991100" y="3695700"/>
            <a:ext cx="3810000" cy="381000"/>
          </a:xfrm>
          <a:prstGeom prst="bentConnector3">
            <a:avLst>
              <a:gd name="adj1" fmla="val 39522"/>
            </a:avLst>
          </a:prstGeom>
          <a:ln w="3810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Elbow Connector 27"/>
          <p:cNvCxnSpPr/>
          <p:nvPr/>
        </p:nvCxnSpPr>
        <p:spPr>
          <a:xfrm rot="16200000" flipH="1">
            <a:off x="4457700" y="3543300"/>
            <a:ext cx="4038600" cy="304800"/>
          </a:xfrm>
          <a:prstGeom prst="bentConnector3">
            <a:avLst>
              <a:gd name="adj1" fmla="val 50637"/>
            </a:avLst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31" name="TextBox 54"/>
          <p:cNvSpPr txBox="1">
            <a:spLocks noChangeArrowheads="1"/>
          </p:cNvSpPr>
          <p:nvPr/>
        </p:nvSpPr>
        <p:spPr bwMode="auto">
          <a:xfrm>
            <a:off x="5943600" y="1219200"/>
            <a:ext cx="685800" cy="40005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/>
              <a:t>Left </a:t>
            </a:r>
          </a:p>
        </p:txBody>
      </p:sp>
      <p:sp>
        <p:nvSpPr>
          <p:cNvPr id="26632" name="TextBox 55"/>
          <p:cNvSpPr txBox="1">
            <a:spLocks noChangeArrowheads="1"/>
          </p:cNvSpPr>
          <p:nvPr/>
        </p:nvSpPr>
        <p:spPr bwMode="auto">
          <a:xfrm>
            <a:off x="6934200" y="1371600"/>
            <a:ext cx="914400" cy="40005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/>
              <a:t>Right </a:t>
            </a:r>
          </a:p>
        </p:txBody>
      </p:sp>
      <p:cxnSp>
        <p:nvCxnSpPr>
          <p:cNvPr id="58" name="Straight Connector 57"/>
          <p:cNvCxnSpPr/>
          <p:nvPr/>
        </p:nvCxnSpPr>
        <p:spPr>
          <a:xfrm rot="5400000">
            <a:off x="6972300" y="1790700"/>
            <a:ext cx="304800" cy="76200"/>
          </a:xfrm>
          <a:prstGeom prst="line">
            <a:avLst/>
          </a:prstGeom>
          <a:ln w="285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1371600" y="533400"/>
            <a:ext cx="6172200" cy="381000"/>
          </a:xfrm>
        </p:spPr>
        <p:txBody>
          <a:bodyPr>
            <a:normAutofit fontScale="90000"/>
          </a:bodyPr>
          <a:lstStyle/>
          <a:p>
            <a:r>
              <a:rPr lang="en-US" sz="3200" b="1" dirty="0" smtClean="0">
                <a:latin typeface="Arial Rounded MT Bold" pitchFamily="34" charset="0"/>
                <a:cs typeface="Arial" charset="0"/>
              </a:rPr>
              <a:t>LIVER</a:t>
            </a:r>
            <a:r>
              <a:rPr lang="en-US" sz="3200" b="1" dirty="0" smtClean="0">
                <a:solidFill>
                  <a:srgbClr val="C00000"/>
                </a:solidFill>
                <a:latin typeface="Arial Rounded MT Bold" pitchFamily="34" charset="0"/>
                <a:cs typeface="Arial" charset="0"/>
              </a:rPr>
              <a:t>:  APPLIED  ANATOMY</a:t>
            </a:r>
          </a:p>
        </p:txBody>
      </p:sp>
      <p:sp>
        <p:nvSpPr>
          <p:cNvPr id="27651" name="TextBox 2"/>
          <p:cNvSpPr txBox="1">
            <a:spLocks noChangeArrowheads="1"/>
          </p:cNvSpPr>
          <p:nvPr/>
        </p:nvSpPr>
        <p:spPr bwMode="auto">
          <a:xfrm>
            <a:off x="609600" y="1219200"/>
            <a:ext cx="3810000" cy="4385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C00000"/>
                </a:solidFill>
                <a:latin typeface="Arial" charset="0"/>
                <a:cs typeface="Arial" charset="0"/>
              </a:rPr>
              <a:t>NEEDLE BIOPSY </a:t>
            </a:r>
            <a:r>
              <a:rPr lang="en-US" dirty="0">
                <a:latin typeface="Arial" charset="0"/>
                <a:cs typeface="Arial" charset="0"/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Arial" charset="0"/>
                <a:cs typeface="Arial" charset="0"/>
              </a:rPr>
              <a:t>  8/9</a:t>
            </a:r>
            <a:r>
              <a:rPr lang="en-US" baseline="30000" dirty="0">
                <a:latin typeface="Arial" charset="0"/>
                <a:cs typeface="Arial" charset="0"/>
              </a:rPr>
              <a:t>th</a:t>
            </a:r>
            <a:r>
              <a:rPr lang="en-US" dirty="0">
                <a:latin typeface="Arial" charset="0"/>
                <a:cs typeface="Arial" charset="0"/>
              </a:rPr>
              <a:t> ICS in M A L 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Arial" charset="0"/>
                <a:cs typeface="Arial" charset="0"/>
              </a:rPr>
              <a:t>  Thru C-D Recess,  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Arial" charset="0"/>
                <a:cs typeface="Arial" charset="0"/>
              </a:rPr>
              <a:t>	below lung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Arial" charset="0"/>
                <a:cs typeface="Arial" charset="0"/>
              </a:rPr>
              <a:t>  &lt; 6cm deep</a:t>
            </a:r>
          </a:p>
          <a:p>
            <a:pPr>
              <a:lnSpc>
                <a:spcPct val="150000"/>
              </a:lnSpc>
            </a:pPr>
            <a:r>
              <a:rPr lang="en-US" b="1" dirty="0">
                <a:latin typeface="Arial" charset="0"/>
                <a:cs typeface="Arial" charset="0"/>
              </a:rPr>
              <a:t>  Complications</a:t>
            </a:r>
            <a:r>
              <a:rPr lang="en-US" dirty="0">
                <a:latin typeface="Arial" charset="0"/>
                <a:cs typeface="Arial" charset="0"/>
              </a:rPr>
              <a:t> : 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Arial" charset="0"/>
                <a:cs typeface="Arial" charset="0"/>
              </a:rPr>
              <a:t>    Injury to IVC, Kidney, Pancreas, Colon</a:t>
            </a:r>
          </a:p>
          <a:p>
            <a:pPr>
              <a:lnSpc>
                <a:spcPct val="150000"/>
              </a:lnSpc>
            </a:pPr>
            <a:r>
              <a:rPr lang="en-US" dirty="0">
                <a:latin typeface="Arial" charset="0"/>
                <a:cs typeface="Arial" charset="0"/>
              </a:rPr>
              <a:t>    </a:t>
            </a:r>
            <a:r>
              <a:rPr lang="en-US" dirty="0" err="1">
                <a:latin typeface="Arial" charset="0"/>
                <a:cs typeface="Arial" charset="0"/>
              </a:rPr>
              <a:t>Pneumothorax</a:t>
            </a:r>
            <a:r>
              <a:rPr lang="en-US" dirty="0">
                <a:latin typeface="Arial" charset="0"/>
                <a:cs typeface="Arial" charset="0"/>
              </a:rPr>
              <a:t>	</a:t>
            </a:r>
          </a:p>
          <a:p>
            <a:endParaRPr lang="en-US" dirty="0"/>
          </a:p>
          <a:p>
            <a:r>
              <a:rPr lang="en-US" dirty="0"/>
              <a:t>	</a:t>
            </a:r>
          </a:p>
        </p:txBody>
      </p:sp>
      <p:pic>
        <p:nvPicPr>
          <p:cNvPr id="27652" name="Picture 3" descr="H:\2010-10 (Oct)\scan.jpg"/>
          <p:cNvPicPr>
            <a:picLocks noChangeAspect="1" noChangeArrowheads="1"/>
          </p:cNvPicPr>
          <p:nvPr/>
        </p:nvPicPr>
        <p:blipFill>
          <a:blip r:embed="rId2" cstate="print">
            <a:lum contrast="30000"/>
          </a:blip>
          <a:srcRect l="22531" t="5746" r="28941" b="72235"/>
          <a:stretch>
            <a:fillRect/>
          </a:stretch>
        </p:blipFill>
        <p:spPr bwMode="auto">
          <a:xfrm>
            <a:off x="4343400" y="1371600"/>
            <a:ext cx="42672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>
            <a:off x="4114800" y="2743200"/>
            <a:ext cx="1828800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For Students……..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257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Don’t take the university exam lightly.</a:t>
            </a:r>
          </a:p>
          <a:p>
            <a:r>
              <a:rPr lang="en-US" dirty="0" smtClean="0"/>
              <a:t>Study hard ,daily, in a routine and all subjects daily.</a:t>
            </a:r>
          </a:p>
          <a:p>
            <a:r>
              <a:rPr lang="en-US" dirty="0" smtClean="0"/>
              <a:t>Don’t break continuity.</a:t>
            </a:r>
          </a:p>
          <a:p>
            <a:r>
              <a:rPr lang="en-US" dirty="0" smtClean="0"/>
              <a:t>Focus on </a:t>
            </a:r>
            <a:r>
              <a:rPr lang="en-US" dirty="0" err="1" smtClean="0"/>
              <a:t>ur</a:t>
            </a:r>
            <a:r>
              <a:rPr lang="en-US" dirty="0" smtClean="0"/>
              <a:t> future.</a:t>
            </a:r>
          </a:p>
          <a:p>
            <a:r>
              <a:rPr lang="en-US" dirty="0" smtClean="0"/>
              <a:t>Careful about </a:t>
            </a:r>
            <a:r>
              <a:rPr lang="en-US" dirty="0" err="1" smtClean="0"/>
              <a:t>ur</a:t>
            </a:r>
            <a:r>
              <a:rPr lang="en-US" dirty="0" smtClean="0"/>
              <a:t> health, diet and sleep.</a:t>
            </a:r>
          </a:p>
          <a:p>
            <a:r>
              <a:rPr lang="en-US" dirty="0" smtClean="0"/>
              <a:t>I hope all u will get grand success….</a:t>
            </a:r>
          </a:p>
          <a:p>
            <a:endParaRPr lang="en-US" dirty="0" smtClean="0"/>
          </a:p>
          <a:p>
            <a:r>
              <a:rPr lang="en-US" dirty="0" smtClean="0"/>
              <a:t>Hoping best for </a:t>
            </a:r>
            <a:r>
              <a:rPr lang="en-US" dirty="0" err="1" smtClean="0"/>
              <a:t>ur</a:t>
            </a:r>
            <a:r>
              <a:rPr lang="en-US" dirty="0" smtClean="0"/>
              <a:t> future……………</a:t>
            </a:r>
          </a:p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</a:rPr>
              <a:t>                                         </a:t>
            </a:r>
          </a:p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</a:rPr>
              <a:t>                                                              </a:t>
            </a:r>
            <a:r>
              <a:rPr lang="en-US" b="1" dirty="0" smtClean="0">
                <a:solidFill>
                  <a:srgbClr val="0070C0"/>
                </a:solidFill>
              </a:rPr>
              <a:t>Dr. Praveen </a:t>
            </a:r>
            <a:r>
              <a:rPr lang="en-US" b="1" dirty="0" err="1" smtClean="0">
                <a:solidFill>
                  <a:srgbClr val="0070C0"/>
                </a:solidFill>
              </a:rPr>
              <a:t>Kurrey</a:t>
            </a:r>
            <a:endParaRPr lang="en-US" b="1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</a:rPr>
              <a:t>    Be Positive…….Feel Positive…Stay Positive…..and Live  Positive…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4600" y="3352800"/>
            <a:ext cx="1524000" cy="1905000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http://pkanatomyworld.com/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 descr="2. Website Logo -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63176" y="1432718"/>
            <a:ext cx="7795023" cy="5196681"/>
          </a:xfr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096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FF0000"/>
                </a:solidFill>
                <a:latin typeface="Arial Black" pitchFamily="34" charset="0"/>
              </a:rPr>
              <a:t>THANK YOU</a:t>
            </a:r>
            <a:endParaRPr lang="en-IN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33795" name="Picture 2" descr="C:\Users\DELL\Desktop\Sartorius,Quadriceps,Hunter canal\Flowers HD Wallpapers (1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82563" y="666750"/>
            <a:ext cx="8732837" cy="60912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181600"/>
          </a:xfrm>
        </p:spPr>
        <p:txBody>
          <a:bodyPr>
            <a:normAutofit/>
          </a:bodyPr>
          <a:lstStyle/>
          <a:p>
            <a:pPr algn="ctr">
              <a:lnSpc>
                <a:spcPct val="80000"/>
              </a:lnSpc>
              <a:buNone/>
            </a:pPr>
            <a:r>
              <a:rPr lang="en-US" sz="4400" b="1" dirty="0" smtClean="0">
                <a:solidFill>
                  <a:srgbClr val="C00000"/>
                </a:solidFill>
              </a:rPr>
              <a:t>Functions  of  liver</a:t>
            </a:r>
          </a:p>
          <a:p>
            <a:pPr>
              <a:lnSpc>
                <a:spcPct val="80000"/>
              </a:lnSpc>
            </a:pPr>
            <a:endParaRPr lang="en-US" dirty="0" smtClean="0"/>
          </a:p>
          <a:p>
            <a:pPr algn="just">
              <a:lnSpc>
                <a:spcPct val="80000"/>
              </a:lnSpc>
              <a:buNone/>
            </a:pPr>
            <a:r>
              <a:rPr lang="en-US" dirty="0" smtClean="0"/>
              <a:t>1. Secretion of bile.</a:t>
            </a:r>
          </a:p>
          <a:p>
            <a:pPr algn="just">
              <a:lnSpc>
                <a:spcPct val="80000"/>
              </a:lnSpc>
              <a:buNone/>
            </a:pPr>
            <a:r>
              <a:rPr lang="en-US" dirty="0" smtClean="0"/>
              <a:t>2. Metabolism of carbohydrate, fat and protein.</a:t>
            </a:r>
          </a:p>
          <a:p>
            <a:pPr algn="just">
              <a:lnSpc>
                <a:spcPct val="80000"/>
              </a:lnSpc>
              <a:buNone/>
            </a:pPr>
            <a:r>
              <a:rPr lang="en-US" dirty="0" smtClean="0"/>
              <a:t>3. Formation of heparin &amp; anticoagulant substances, </a:t>
            </a:r>
            <a:r>
              <a:rPr lang="en-US" dirty="0" err="1" smtClean="0"/>
              <a:t>prothombin</a:t>
            </a:r>
            <a:r>
              <a:rPr lang="en-US" dirty="0" smtClean="0"/>
              <a:t>.</a:t>
            </a:r>
          </a:p>
          <a:p>
            <a:pPr algn="just">
              <a:lnSpc>
                <a:spcPct val="80000"/>
              </a:lnSpc>
              <a:buNone/>
            </a:pPr>
            <a:r>
              <a:rPr lang="en-US" dirty="0" smtClean="0"/>
              <a:t>4. Storage of glycogen and vitamins</a:t>
            </a:r>
          </a:p>
          <a:p>
            <a:pPr algn="just">
              <a:lnSpc>
                <a:spcPct val="80000"/>
              </a:lnSpc>
              <a:buNone/>
            </a:pPr>
            <a:r>
              <a:rPr lang="en-US" dirty="0" smtClean="0"/>
              <a:t>5. Activation of </a:t>
            </a:r>
            <a:r>
              <a:rPr lang="en-US" dirty="0" err="1" smtClean="0"/>
              <a:t>vit</a:t>
            </a:r>
            <a:r>
              <a:rPr lang="en-US" dirty="0" smtClean="0"/>
              <a:t> D</a:t>
            </a:r>
          </a:p>
          <a:p>
            <a:pPr algn="just">
              <a:lnSpc>
                <a:spcPct val="80000"/>
              </a:lnSpc>
              <a:buNone/>
            </a:pPr>
            <a:r>
              <a:rPr lang="en-US" dirty="0" smtClean="0">
                <a:cs typeface="Arial" pitchFamily="34" charset="0"/>
              </a:rPr>
              <a:t>6. Protective by, destruction, </a:t>
            </a:r>
            <a:r>
              <a:rPr lang="en-US" dirty="0" err="1" smtClean="0">
                <a:cs typeface="Arial" pitchFamily="34" charset="0"/>
              </a:rPr>
              <a:t>phagocytosis</a:t>
            </a:r>
            <a:r>
              <a:rPr lang="en-US" dirty="0" smtClean="0">
                <a:cs typeface="Arial" pitchFamily="34" charset="0"/>
              </a:rPr>
              <a:t> , antibody formation and excretion.</a:t>
            </a:r>
            <a:endParaRPr lang="ar-JO" dirty="0" smtClean="0">
              <a:cs typeface="Arial" pitchFamily="34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8"/>
          <p:cNvSpPr>
            <a:spLocks noGrp="1"/>
          </p:cNvSpPr>
          <p:nvPr>
            <p:ph type="title" idx="4294967295"/>
          </p:nvPr>
        </p:nvSpPr>
        <p:spPr>
          <a:xfrm>
            <a:off x="2514600" y="273050"/>
            <a:ext cx="5105400" cy="565150"/>
          </a:xfrm>
        </p:spPr>
        <p:txBody>
          <a:bodyPr anchor="b"/>
          <a:lstStyle/>
          <a:p>
            <a:pPr algn="l" eaLnBrk="1" hangingPunct="1"/>
            <a:r>
              <a:rPr lang="en-US" sz="2800" b="1" smtClean="0"/>
              <a:t>Surface anatomy of the liver</a:t>
            </a:r>
          </a:p>
        </p:txBody>
      </p:sp>
      <p:sp>
        <p:nvSpPr>
          <p:cNvPr id="10243" name="Text Placeholder 12"/>
          <p:cNvSpPr>
            <a:spLocks noGrp="1"/>
          </p:cNvSpPr>
          <p:nvPr>
            <p:ph type="body" sz="half" idx="4294967295"/>
          </p:nvPr>
        </p:nvSpPr>
        <p:spPr>
          <a:xfrm>
            <a:off x="0" y="1435100"/>
            <a:ext cx="2667000" cy="4691063"/>
          </a:xfrm>
        </p:spPr>
        <p:txBody>
          <a:bodyPr>
            <a:noAutofit/>
          </a:bodyPr>
          <a:lstStyle/>
          <a:p>
            <a:pPr marL="0" indent="0" algn="just" eaLnBrk="1" hangingPunct="1">
              <a:lnSpc>
                <a:spcPct val="90000"/>
              </a:lnSpc>
              <a:buFontTx/>
              <a:buChar char="-"/>
            </a:pPr>
            <a:r>
              <a:rPr lang="en-US" sz="2800" dirty="0" smtClean="0"/>
              <a:t>The greater part of the liver is situated under cover of the right costal margin</a:t>
            </a:r>
          </a:p>
          <a:p>
            <a:pPr marL="0" indent="0" algn="just" eaLnBrk="1" hangingPunct="1">
              <a:lnSpc>
                <a:spcPct val="90000"/>
              </a:lnSpc>
              <a:buFontTx/>
              <a:buChar char="-"/>
            </a:pPr>
            <a:endParaRPr lang="en-US" sz="2800" dirty="0" smtClean="0"/>
          </a:p>
          <a:p>
            <a:pPr marL="0" indent="0" algn="just" eaLnBrk="1" hangingPunct="1">
              <a:lnSpc>
                <a:spcPct val="90000"/>
              </a:lnSpc>
              <a:buFont typeface="Arial" pitchFamily="34" charset="0"/>
              <a:buNone/>
            </a:pPr>
            <a:r>
              <a:rPr lang="en-US" sz="2800" dirty="0" smtClean="0"/>
              <a:t>-Diaphragm separates it from the pleura, lungs, pericardium, and heart.</a:t>
            </a:r>
            <a:endParaRPr lang="en-US" sz="2800" b="1" dirty="0" smtClean="0"/>
          </a:p>
          <a:p>
            <a:pPr marL="0" indent="0" eaLnBrk="1" hangingPunct="1">
              <a:lnSpc>
                <a:spcPct val="90000"/>
              </a:lnSpc>
              <a:buFont typeface="Arial" pitchFamily="34" charset="0"/>
              <a:buNone/>
            </a:pPr>
            <a:endParaRPr lang="en-US" sz="2800" b="1" dirty="0" smtClean="0"/>
          </a:p>
        </p:txBody>
      </p:sp>
      <p:sp>
        <p:nvSpPr>
          <p:cNvPr id="10244" name="Rectangle 5"/>
          <p:cNvSpPr>
            <a:spLocks noChangeArrowheads="1"/>
          </p:cNvSpPr>
          <p:nvPr/>
        </p:nvSpPr>
        <p:spPr bwMode="auto">
          <a:xfrm>
            <a:off x="-4387850" y="9540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endParaRPr lang="ar-JO" sz="1800"/>
          </a:p>
        </p:txBody>
      </p:sp>
      <p:pic>
        <p:nvPicPr>
          <p:cNvPr id="10245" name="Picture 4" descr="http://merck.micromedex.com/images/bpm/BPM01HP06F02.gif"/>
          <p:cNvPicPr>
            <a:picLocks noChangeAspect="1" noChangeArrowheads="1"/>
          </p:cNvPicPr>
          <p:nvPr/>
        </p:nvPicPr>
        <p:blipFill>
          <a:blip r:embed="rId3" r:link="rId4" cstate="print"/>
          <a:srcRect/>
          <a:stretch>
            <a:fillRect/>
          </a:stretch>
        </p:blipFill>
        <p:spPr bwMode="auto">
          <a:xfrm>
            <a:off x="2895600" y="1219200"/>
            <a:ext cx="3505200" cy="5638800"/>
          </a:xfrm>
          <a:prstGeom prst="rect">
            <a:avLst/>
          </a:prstGeom>
          <a:noFill/>
          <a:ln w="9525">
            <a:solidFill>
              <a:srgbClr val="000080"/>
            </a:solidFill>
            <a:miter lim="800000"/>
            <a:headEnd/>
            <a:tailEnd/>
          </a:ln>
        </p:spPr>
      </p:pic>
      <p:pic>
        <p:nvPicPr>
          <p:cNvPr id="10246" name="Picture 7" descr="Surface marking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00800" y="1219200"/>
            <a:ext cx="27432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457200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3200" b="1" dirty="0" smtClean="0">
                <a:solidFill>
                  <a:srgbClr val="00B050"/>
                </a:solidFill>
                <a:latin typeface="Algerian" pitchFamily="82" charset="0"/>
              </a:rPr>
              <a:t>LIVER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914400"/>
            <a:ext cx="8534400" cy="5638800"/>
          </a:xfrm>
        </p:spPr>
        <p:txBody>
          <a:bodyPr/>
          <a:lstStyle/>
          <a:p>
            <a:pPr eaLnBrk="1" hangingPunct="1"/>
            <a:r>
              <a:rPr lang="en-US" sz="2400" b="1" smtClean="0">
                <a:solidFill>
                  <a:srgbClr val="C00000"/>
                </a:solidFill>
                <a:latin typeface="Arial" charset="0"/>
                <a:cs typeface="Arial" charset="0"/>
              </a:rPr>
              <a:t>FACTORS keeping liver in position </a:t>
            </a:r>
            <a:r>
              <a:rPr lang="en-US" sz="2400" b="1" smtClean="0">
                <a:latin typeface="Arial" charset="0"/>
                <a:cs typeface="Arial" charset="0"/>
              </a:rPr>
              <a:t>: 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en-US" sz="2400" smtClean="0">
                <a:latin typeface="Arial" charset="0"/>
                <a:cs typeface="Arial" charset="0"/>
              </a:rPr>
              <a:t>	- Hepatic veins opening in IVC,  Tone of Abd muscles 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en-US" sz="2400" smtClean="0">
                <a:latin typeface="Arial" charset="0"/>
                <a:cs typeface="Arial" charset="0"/>
              </a:rPr>
              <a:t>	- Ligaments (Peritoneal reflections) - Least important)</a:t>
            </a:r>
          </a:p>
          <a:p>
            <a:pPr eaLnBrk="1" hangingPunct="1">
              <a:buFontTx/>
              <a:buNone/>
            </a:pPr>
            <a:endParaRPr lang="en-US" sz="2400" smtClean="0">
              <a:latin typeface="Arial" charset="0"/>
              <a:cs typeface="Arial" charset="0"/>
            </a:endParaRPr>
          </a:p>
          <a:p>
            <a:pPr eaLnBrk="1" hangingPunct="1">
              <a:buFontTx/>
              <a:buNone/>
            </a:pPr>
            <a:endParaRPr lang="en-US" sz="2400" smtClean="0">
              <a:latin typeface="Arial" charset="0"/>
              <a:cs typeface="Arial" charset="0"/>
            </a:endParaRPr>
          </a:p>
          <a:p>
            <a:pPr eaLnBrk="1" hangingPunct="1">
              <a:buFontTx/>
              <a:buNone/>
            </a:pPr>
            <a:endParaRPr lang="en-US" sz="2400" smtClean="0">
              <a:latin typeface="Arial" charset="0"/>
              <a:cs typeface="Arial" charset="0"/>
            </a:endParaRPr>
          </a:p>
          <a:p>
            <a:pPr eaLnBrk="1" hangingPunct="1">
              <a:buFontTx/>
              <a:buNone/>
            </a:pPr>
            <a:endParaRPr lang="en-US" sz="2400" smtClean="0">
              <a:latin typeface="Arial" charset="0"/>
              <a:cs typeface="Arial" charset="0"/>
            </a:endParaRPr>
          </a:p>
          <a:p>
            <a:pPr eaLnBrk="1" hangingPunct="1"/>
            <a:endParaRPr lang="en-US" sz="2400" smtClean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pic>
        <p:nvPicPr>
          <p:cNvPr id="7172" name="Picture 3" descr="D:\backup of D\ANAT\SCAN ML\Grays Students Edn Pics all systems\F66124-004-f084.jpg"/>
          <p:cNvPicPr>
            <a:picLocks noChangeAspect="1" noChangeArrowheads="1"/>
          </p:cNvPicPr>
          <p:nvPr/>
        </p:nvPicPr>
        <p:blipFill>
          <a:blip r:embed="rId2" cstate="print"/>
          <a:srcRect l="11842" r="13158" b="4903"/>
          <a:stretch>
            <a:fillRect/>
          </a:stretch>
        </p:blipFill>
        <p:spPr bwMode="auto">
          <a:xfrm>
            <a:off x="4724400" y="2819400"/>
            <a:ext cx="4108450" cy="349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2" descr="D:\backup of D\ANAT\SCAN ML\Grays Students Edn Pics all systems\F66124-004-f086.jpg"/>
          <p:cNvPicPr>
            <a:picLocks noChangeAspect="1" noChangeArrowheads="1"/>
          </p:cNvPicPr>
          <p:nvPr/>
        </p:nvPicPr>
        <p:blipFill>
          <a:blip r:embed="rId3" cstate="print"/>
          <a:srcRect l="12122" t="14273" r="21211" b="3622"/>
          <a:stretch>
            <a:fillRect/>
          </a:stretch>
        </p:blipFill>
        <p:spPr bwMode="auto">
          <a:xfrm>
            <a:off x="457200" y="3048000"/>
            <a:ext cx="437197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B050"/>
                </a:solidFill>
              </a:rPr>
              <a:t>External features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5 Surfaces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1 Prominent border</a:t>
            </a: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2 lobes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04800"/>
            <a:ext cx="7772400" cy="4572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sz="3600" b="1" dirty="0" smtClean="0">
                <a:solidFill>
                  <a:srgbClr val="FF0000"/>
                </a:solidFill>
                <a:latin typeface="Arial Black" pitchFamily="34" charset="0"/>
              </a:rPr>
              <a:t>LIVER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838200"/>
            <a:ext cx="8534400" cy="5715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2800" b="1" smtClean="0"/>
              <a:t>PRESENTING PARTS</a:t>
            </a:r>
            <a:r>
              <a:rPr lang="en-US" smtClean="0"/>
              <a:t>:</a:t>
            </a:r>
          </a:p>
          <a:p>
            <a:pPr eaLnBrk="1" hangingPunct="1">
              <a:buFontTx/>
              <a:buNone/>
            </a:pPr>
            <a:r>
              <a:rPr lang="en-US" sz="2400" b="1" smtClean="0">
                <a:solidFill>
                  <a:srgbClr val="C00000"/>
                </a:solidFill>
              </a:rPr>
              <a:t>SURFACES</a:t>
            </a:r>
            <a:r>
              <a:rPr lang="en-US" b="1" smtClean="0">
                <a:solidFill>
                  <a:srgbClr val="C00000"/>
                </a:solidFill>
              </a:rPr>
              <a:t> </a:t>
            </a:r>
            <a:r>
              <a:rPr lang="en-US" smtClean="0"/>
              <a:t>: </a:t>
            </a:r>
          </a:p>
          <a:p>
            <a:pPr eaLnBrk="1" hangingPunct="1">
              <a:lnSpc>
                <a:spcPct val="150000"/>
              </a:lnSpc>
            </a:pPr>
            <a:r>
              <a:rPr lang="en-US" sz="2400" b="1" smtClean="0">
                <a:latin typeface="Arial" charset="0"/>
                <a:cs typeface="Arial" charset="0"/>
              </a:rPr>
              <a:t>Parietal</a:t>
            </a:r>
            <a:r>
              <a:rPr lang="en-US" sz="2400" smtClean="0">
                <a:latin typeface="Arial" charset="0"/>
                <a:cs typeface="Arial" charset="0"/>
              </a:rPr>
              <a:t> : Superior, Rt Lateral, Anterior &amp; Posterior </a:t>
            </a:r>
          </a:p>
          <a:p>
            <a:pPr eaLnBrk="1" hangingPunct="1">
              <a:lnSpc>
                <a:spcPct val="150000"/>
              </a:lnSpc>
            </a:pPr>
            <a:r>
              <a:rPr lang="en-US" sz="2400" b="1" smtClean="0">
                <a:latin typeface="Arial" charset="0"/>
                <a:cs typeface="Arial" charset="0"/>
              </a:rPr>
              <a:t>Visceral </a:t>
            </a:r>
            <a:r>
              <a:rPr lang="en-US" sz="2400" smtClean="0">
                <a:latin typeface="Arial" charset="0"/>
                <a:cs typeface="Arial" charset="0"/>
              </a:rPr>
              <a:t>(Inferior) </a:t>
            </a:r>
          </a:p>
          <a:p>
            <a:pPr eaLnBrk="1" hangingPunct="1">
              <a:buFontTx/>
              <a:buNone/>
            </a:pPr>
            <a:endParaRPr lang="en-US" sz="2400" smtClean="0">
              <a:latin typeface="Arial" charset="0"/>
              <a:cs typeface="Arial" charset="0"/>
            </a:endParaRPr>
          </a:p>
          <a:p>
            <a:pPr eaLnBrk="1" hangingPunct="1">
              <a:buFontTx/>
              <a:buNone/>
            </a:pPr>
            <a:endParaRPr lang="en-US" sz="2400" smtClean="0">
              <a:latin typeface="Arial" charset="0"/>
              <a:cs typeface="Arial" charset="0"/>
            </a:endParaRPr>
          </a:p>
          <a:p>
            <a:pPr eaLnBrk="1" hangingPunct="1">
              <a:buFontTx/>
              <a:buNone/>
            </a:pPr>
            <a:endParaRPr lang="en-US" sz="2400" smtClean="0">
              <a:latin typeface="Arial" charset="0"/>
              <a:cs typeface="Arial" charset="0"/>
            </a:endParaRPr>
          </a:p>
          <a:p>
            <a:pPr eaLnBrk="1" hangingPunct="1">
              <a:buFontTx/>
              <a:buNone/>
            </a:pPr>
            <a:endParaRPr lang="en-US" sz="2400" smtClean="0">
              <a:latin typeface="Arial" charset="0"/>
              <a:cs typeface="Arial" charset="0"/>
            </a:endParaRPr>
          </a:p>
          <a:p>
            <a:pPr eaLnBrk="1" hangingPunct="1">
              <a:buFontTx/>
              <a:buNone/>
            </a:pPr>
            <a:endParaRPr lang="en-US" sz="2400" smtClean="0">
              <a:latin typeface="Arial" charset="0"/>
              <a:cs typeface="Arial" charset="0"/>
            </a:endParaRPr>
          </a:p>
          <a:p>
            <a:pPr eaLnBrk="1" hangingPunct="1">
              <a:buFontTx/>
              <a:buNone/>
            </a:pPr>
            <a:endParaRPr lang="en-US" sz="2400" smtClean="0">
              <a:latin typeface="Arial" charset="0"/>
              <a:cs typeface="Arial" charset="0"/>
            </a:endParaRPr>
          </a:p>
          <a:p>
            <a:pPr eaLnBrk="1" hangingPunct="1">
              <a:buFontTx/>
              <a:buNone/>
            </a:pPr>
            <a:endParaRPr lang="en-US" sz="2400" smtClean="0">
              <a:latin typeface="Arial" charset="0"/>
              <a:cs typeface="Arial" charset="0"/>
            </a:endParaRPr>
          </a:p>
        </p:txBody>
      </p:sp>
      <p:pic>
        <p:nvPicPr>
          <p:cNvPr id="9220" name="Picture 3" descr="D:\backup of D\ANAT\SCAN ML\Grays Students Edn Pics all systems\F66124-004-f084.jpg"/>
          <p:cNvPicPr>
            <a:picLocks noChangeAspect="1" noChangeArrowheads="1"/>
          </p:cNvPicPr>
          <p:nvPr/>
        </p:nvPicPr>
        <p:blipFill>
          <a:blip r:embed="rId2" cstate="print"/>
          <a:srcRect l="11842" r="14433" b="8794"/>
          <a:stretch>
            <a:fillRect/>
          </a:stretch>
        </p:blipFill>
        <p:spPr bwMode="auto">
          <a:xfrm>
            <a:off x="3657600" y="3276600"/>
            <a:ext cx="40386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 rot="16200000" flipH="1">
            <a:off x="4724400" y="3124200"/>
            <a:ext cx="685800" cy="762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22" name="TextBox 6"/>
          <p:cNvSpPr txBox="1">
            <a:spLocks noChangeArrowheads="1"/>
          </p:cNvSpPr>
          <p:nvPr/>
        </p:nvSpPr>
        <p:spPr bwMode="auto">
          <a:xfrm>
            <a:off x="3581400" y="3124200"/>
            <a:ext cx="1371600" cy="3381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>
                <a:solidFill>
                  <a:srgbClr val="C00000"/>
                </a:solidFill>
              </a:rPr>
              <a:t>Ant Surface</a:t>
            </a:r>
          </a:p>
        </p:txBody>
      </p:sp>
      <p:sp>
        <p:nvSpPr>
          <p:cNvPr id="9223" name="TextBox 7"/>
          <p:cNvSpPr txBox="1">
            <a:spLocks noChangeArrowheads="1"/>
          </p:cNvSpPr>
          <p:nvPr/>
        </p:nvSpPr>
        <p:spPr bwMode="auto">
          <a:xfrm>
            <a:off x="4343400" y="2590800"/>
            <a:ext cx="19812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>
                <a:solidFill>
                  <a:srgbClr val="C00000"/>
                </a:solidFill>
              </a:rPr>
              <a:t>Superior Surface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2362200" y="4419600"/>
            <a:ext cx="1219200" cy="3810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25" name="TextBox 10"/>
          <p:cNvSpPr txBox="1">
            <a:spLocks noChangeArrowheads="1"/>
          </p:cNvSpPr>
          <p:nvPr/>
        </p:nvSpPr>
        <p:spPr bwMode="auto">
          <a:xfrm>
            <a:off x="1143000" y="4114800"/>
            <a:ext cx="19812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>
                <a:solidFill>
                  <a:srgbClr val="C00000"/>
                </a:solidFill>
              </a:rPr>
              <a:t>Rt Lat  Surface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4572000" y="3429000"/>
            <a:ext cx="1676400" cy="15240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5400000">
            <a:off x="3848101" y="4152900"/>
            <a:ext cx="1447800" cy="317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87</TotalTime>
  <Words>1252</Words>
  <Application>Microsoft Office PowerPoint</Application>
  <PresentationFormat>On-screen Show (4:3)</PresentationFormat>
  <Paragraphs>334</Paragraphs>
  <Slides>45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Flow</vt:lpstr>
      <vt:lpstr>    GROSS  ANATOMY LIVER</vt:lpstr>
      <vt:lpstr>LIVER</vt:lpstr>
      <vt:lpstr>Slide 3</vt:lpstr>
      <vt:lpstr>Situation --Right hypochondrium + Epigastrium Extends to left Hypochondrium </vt:lpstr>
      <vt:lpstr>Slide 5</vt:lpstr>
      <vt:lpstr>Surface anatomy of the liver</vt:lpstr>
      <vt:lpstr>LIVER</vt:lpstr>
      <vt:lpstr>External features</vt:lpstr>
      <vt:lpstr>LIVER</vt:lpstr>
      <vt:lpstr>Surfaces of the liver, their relations &amp; impressions</vt:lpstr>
      <vt:lpstr>LIVER :PRESENTING PARTS : Cont’d </vt:lpstr>
      <vt:lpstr>LIVER</vt:lpstr>
      <vt:lpstr>Relation - Anterior Surface</vt:lpstr>
      <vt:lpstr>Slide 14</vt:lpstr>
      <vt:lpstr>Relation - Posterior Surface</vt:lpstr>
      <vt:lpstr>Relation - Superior Surface</vt:lpstr>
      <vt:lpstr>Relation -- Inferior surface( visceral surface)</vt:lpstr>
      <vt:lpstr>RELATIONS  :  Visceral (Inferior) Surface</vt:lpstr>
      <vt:lpstr>LIVER</vt:lpstr>
      <vt:lpstr>LIVER : LOBES</vt:lpstr>
      <vt:lpstr>LIVER</vt:lpstr>
      <vt:lpstr>LIVER : LOBES</vt:lpstr>
      <vt:lpstr>LIVER : LOBES</vt:lpstr>
      <vt:lpstr>Caudate Lobe </vt:lpstr>
      <vt:lpstr>Quadrate lobe</vt:lpstr>
      <vt:lpstr>Porta  hepatis</vt:lpstr>
      <vt:lpstr>Peritoneum of the liver</vt:lpstr>
      <vt:lpstr>The ligaments of the liver</vt:lpstr>
      <vt:lpstr>The ligaments of the liver</vt:lpstr>
      <vt:lpstr>Slide 30</vt:lpstr>
      <vt:lpstr>Slide 31</vt:lpstr>
      <vt:lpstr>Slide 32</vt:lpstr>
      <vt:lpstr>Blood supply of the liver</vt:lpstr>
      <vt:lpstr>The liver has two venous systems. </vt:lpstr>
      <vt:lpstr>Lymphatic drainage of the liver</vt:lpstr>
      <vt:lpstr>Nerve supply</vt:lpstr>
      <vt:lpstr>Couinaud segments </vt:lpstr>
      <vt:lpstr>Slide 38</vt:lpstr>
      <vt:lpstr>LIVER : SURGICAL (COUINAUD) SEGMENTS</vt:lpstr>
      <vt:lpstr>CLINICAL ANATOMY</vt:lpstr>
      <vt:lpstr>LIVER :  APPLIED ANATOMY</vt:lpstr>
      <vt:lpstr>LIVER:  APPLIED  ANATOMY</vt:lpstr>
      <vt:lpstr>For Students……..</vt:lpstr>
      <vt:lpstr>http://pkanatomyworld.com/</vt:lpstr>
      <vt:lpstr>THANK YOU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LIVER</dc:title>
  <dc:creator>DELL</dc:creator>
  <cp:lastModifiedBy>DELL</cp:lastModifiedBy>
  <cp:revision>39</cp:revision>
  <dcterms:created xsi:type="dcterms:W3CDTF">2006-08-16T00:00:00Z</dcterms:created>
  <dcterms:modified xsi:type="dcterms:W3CDTF">2026-06-16T15:00:52Z</dcterms:modified>
</cp:coreProperties>
</file>