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8" r:id="rId3"/>
    <p:sldId id="298" r:id="rId4"/>
    <p:sldId id="299" r:id="rId5"/>
    <p:sldId id="300" r:id="rId6"/>
    <p:sldId id="301" r:id="rId7"/>
    <p:sldId id="258" r:id="rId8"/>
    <p:sldId id="262" r:id="rId9"/>
    <p:sldId id="302" r:id="rId10"/>
    <p:sldId id="263" r:id="rId11"/>
    <p:sldId id="264" r:id="rId12"/>
    <p:sldId id="265" r:id="rId13"/>
    <p:sldId id="292" r:id="rId14"/>
    <p:sldId id="279" r:id="rId15"/>
    <p:sldId id="303" r:id="rId16"/>
    <p:sldId id="291" r:id="rId17"/>
    <p:sldId id="266" r:id="rId18"/>
    <p:sldId id="283" r:id="rId19"/>
    <p:sldId id="261" r:id="rId20"/>
    <p:sldId id="271" r:id="rId21"/>
    <p:sldId id="304" r:id="rId22"/>
    <p:sldId id="294" r:id="rId23"/>
    <p:sldId id="293" r:id="rId24"/>
    <p:sldId id="272" r:id="rId25"/>
    <p:sldId id="280" r:id="rId26"/>
    <p:sldId id="269" r:id="rId27"/>
    <p:sldId id="270" r:id="rId28"/>
    <p:sldId id="288" r:id="rId29"/>
    <p:sldId id="289" r:id="rId30"/>
    <p:sldId id="273" r:id="rId31"/>
    <p:sldId id="274" r:id="rId32"/>
    <p:sldId id="260" r:id="rId33"/>
    <p:sldId id="267" r:id="rId34"/>
    <p:sldId id="281" r:id="rId35"/>
    <p:sldId id="268" r:id="rId36"/>
    <p:sldId id="275" r:id="rId37"/>
    <p:sldId id="307" r:id="rId38"/>
    <p:sldId id="296" r:id="rId39"/>
    <p:sldId id="297" r:id="rId40"/>
    <p:sldId id="282" r:id="rId41"/>
    <p:sldId id="259" r:id="rId42"/>
    <p:sldId id="276" r:id="rId43"/>
    <p:sldId id="277" r:id="rId44"/>
    <p:sldId id="287" r:id="rId45"/>
    <p:sldId id="284" r:id="rId46"/>
    <p:sldId id="286" r:id="rId47"/>
    <p:sldId id="285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25-Jun-25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Algerian" pitchFamily="82" charset="0"/>
              </a:rPr>
              <a:t>UROGENITAL  SYSTEM -3</a:t>
            </a:r>
            <a:br>
              <a:rPr lang="en-US" sz="4800" b="1" dirty="0" smtClean="0">
                <a:solidFill>
                  <a:srgbClr val="C00000"/>
                </a:solidFill>
                <a:latin typeface="Algerian" pitchFamily="82" charset="0"/>
              </a:rPr>
            </a:br>
            <a:r>
              <a:rPr lang="en-US" sz="4000" b="1" dirty="0" smtClean="0">
                <a:solidFill>
                  <a:srgbClr val="00B050"/>
                </a:solidFill>
                <a:latin typeface="Algerian" pitchFamily="82" charset="0"/>
              </a:rPr>
              <a:t>DEVELOPMENT  0F GENITAL SYSTEM</a:t>
            </a:r>
            <a:endParaRPr lang="en-IN" sz="4000" b="1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48200" y="3886201"/>
            <a:ext cx="4495800" cy="2468724"/>
          </a:xfrm>
        </p:spPr>
        <p:txBody>
          <a:bodyPr>
            <a:normAutofit fontScale="92500"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DR. PRAVEEN KURREY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M.B.B.S., M.S.                                                    ASSISTANT  PROFESSOR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DEPT.OF ANATOMY                                                                    PT.JNMMC RAIPUR</a:t>
            </a:r>
            <a:endParaRPr lang="en-IN" dirty="0">
              <a:solidFill>
                <a:srgbClr val="002060"/>
              </a:solidFill>
            </a:endParaRPr>
          </a:p>
        </p:txBody>
      </p:sp>
      <p:pic>
        <p:nvPicPr>
          <p:cNvPr id="6" name="Content Placeholder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0"/>
            <a:ext cx="464642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ELL\Desktop\Anatomy PPT classes\Urogenital system dev\embryology-urogenital-system-51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8991600" cy="655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ELL\Desktop\Anatomy PPT classes\Urogenital system dev\embryology-urogenital-system-52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85750"/>
            <a:ext cx="8991600" cy="657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ELL\Desktop\Anatomy PPT classes\Urogenital system dev\embryology-urogenital-system-53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1450"/>
            <a:ext cx="8712200" cy="6534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799" y="381000"/>
            <a:ext cx="8960201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TESTIS   DEVELOPEMENT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Primordial germ cell (PGC)</a:t>
            </a:r>
            <a:r>
              <a:rPr lang="en-US" dirty="0" smtClean="0"/>
              <a:t> -- </a:t>
            </a:r>
            <a:r>
              <a:rPr lang="en-IN" dirty="0" err="1" smtClean="0"/>
              <a:t>Spermatogonia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 </a:t>
            </a:r>
            <a:endParaRPr lang="en-US" dirty="0" smtClean="0"/>
          </a:p>
          <a:p>
            <a:r>
              <a:rPr lang="en-IN" dirty="0" err="1" smtClean="0"/>
              <a:t>Coelomic</a:t>
            </a:r>
            <a:r>
              <a:rPr lang="en-IN" dirty="0" smtClean="0"/>
              <a:t> epithelium (Sex cords)</a:t>
            </a:r>
            <a:r>
              <a:rPr lang="en-US" dirty="0" smtClean="0"/>
              <a:t> -- </a:t>
            </a:r>
            <a:r>
              <a:rPr lang="en-IN" dirty="0" smtClean="0"/>
              <a:t> </a:t>
            </a:r>
            <a:r>
              <a:rPr lang="en-IN" dirty="0" err="1" smtClean="0"/>
              <a:t>Medullary</a:t>
            </a:r>
            <a:r>
              <a:rPr lang="en-IN" dirty="0" smtClean="0"/>
              <a:t> cords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                            </a:t>
            </a:r>
            <a:r>
              <a:rPr lang="en-IN" dirty="0" smtClean="0"/>
              <a:t>Tunica </a:t>
            </a:r>
            <a:r>
              <a:rPr lang="en-IN" dirty="0" err="1" smtClean="0"/>
              <a:t>albugenia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                                                        </a:t>
            </a:r>
            <a:r>
              <a:rPr lang="en-IN" dirty="0" err="1" smtClean="0"/>
              <a:t>Sertoli</a:t>
            </a:r>
            <a:r>
              <a:rPr lang="en-IN" dirty="0" smtClean="0"/>
              <a:t> cell</a:t>
            </a:r>
          </a:p>
          <a:p>
            <a:pPr>
              <a:buNone/>
            </a:pPr>
            <a:endParaRPr lang="en-US" dirty="0" smtClean="0"/>
          </a:p>
          <a:p>
            <a:r>
              <a:rPr lang="en-IN" dirty="0" smtClean="0"/>
              <a:t>Local Mesoderm </a:t>
            </a:r>
            <a:r>
              <a:rPr lang="en-US" dirty="0" smtClean="0"/>
              <a:t> --                </a:t>
            </a:r>
            <a:r>
              <a:rPr lang="en-IN" dirty="0" smtClean="0"/>
              <a:t>Interstitial cell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921847-C11A-8149-BF32-C09200BF9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of testis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3559725A-4BF7-D343-8303-523B43A2A0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90263850"/>
              </p:ext>
            </p:extLst>
          </p:nvPr>
        </p:nvGraphicFramePr>
        <p:xfrm>
          <a:off x="480895" y="1143000"/>
          <a:ext cx="7886700" cy="5738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="" xmlns:a16="http://schemas.microsoft.com/office/drawing/2014/main" val="2305180381"/>
                    </a:ext>
                  </a:extLst>
                </a:gridCol>
                <a:gridCol w="3943350">
                  <a:extLst>
                    <a:ext uri="{9D8B030D-6E8A-4147-A177-3AD203B41FA5}">
                      <a16:colId xmlns="" xmlns:a16="http://schemas.microsoft.com/office/drawing/2014/main" val="3267817064"/>
                    </a:ext>
                  </a:extLst>
                </a:gridCol>
              </a:tblGrid>
              <a:tr h="478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of testis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Embryological Source</a:t>
                      </a:r>
                      <a:endParaRPr lang="en-IN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7582301"/>
                  </a:ext>
                </a:extLst>
              </a:tr>
              <a:tr h="95641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Seminiferous tubules rete testis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Medulla of genital ridge (sex cords)</a:t>
                      </a:r>
                      <a:endParaRPr lang="en-IN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714867556"/>
                  </a:ext>
                </a:extLst>
              </a:tr>
              <a:tr h="143461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Interstitial cells of Leydig, fibrous septa and coverings of testis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Mesenchymal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condensation of genital ridge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21042430"/>
                  </a:ext>
                </a:extLst>
              </a:tr>
              <a:tr h="47820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Efferent tubules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12–15 mesonephric tubules</a:t>
                      </a:r>
                      <a:endParaRPr lang="en-IN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54352596"/>
                  </a:ext>
                </a:extLst>
              </a:tr>
              <a:tr h="95641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Canal of epididymis and vas deferens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Mesonephric duct</a:t>
                      </a:r>
                      <a:endParaRPr lang="en-IN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842872741"/>
                  </a:ext>
                </a:extLst>
              </a:tr>
              <a:tr h="95641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Appendix of testis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Remnant of paramesonephric duct</a:t>
                      </a:r>
                      <a:endParaRPr lang="en-IN" sz="3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566932160"/>
                  </a:ext>
                </a:extLst>
              </a:tr>
              <a:tr h="47820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Appendix of epididymis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Remnant of mesonephros</a:t>
                      </a:r>
                      <a:endParaRPr lang="en-IN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476033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086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25" y="990600"/>
            <a:ext cx="9012066" cy="492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ELL\Desktop\Anatomy PPT classes\Urogenital system dev\embryology-urogenital-system-54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4328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IN" b="1" dirty="0" smtClean="0">
                <a:solidFill>
                  <a:srgbClr val="C00000"/>
                </a:solidFill>
              </a:rPr>
              <a:t>Role of XY chromosome –</a:t>
            </a: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 smtClean="0">
                <a:solidFill>
                  <a:srgbClr val="00B050"/>
                </a:solidFill>
              </a:rPr>
              <a:t>XY chromosome contains Testis determining factor (TDF). They cause –</a:t>
            </a:r>
          </a:p>
          <a:p>
            <a:pPr algn="just">
              <a:buNone/>
            </a:pPr>
            <a:endParaRPr lang="en-US" dirty="0" smtClean="0"/>
          </a:p>
          <a:p>
            <a:pPr lvl="0" algn="just"/>
            <a:r>
              <a:rPr lang="en-IN" dirty="0" smtClean="0"/>
              <a:t>Development of </a:t>
            </a:r>
            <a:r>
              <a:rPr lang="en-IN" dirty="0" err="1" smtClean="0"/>
              <a:t>medullary</a:t>
            </a:r>
            <a:r>
              <a:rPr lang="en-IN" dirty="0" smtClean="0"/>
              <a:t> cords.</a:t>
            </a:r>
            <a:endParaRPr lang="en-US" dirty="0" smtClean="0"/>
          </a:p>
          <a:p>
            <a:pPr lvl="0" algn="just"/>
            <a:r>
              <a:rPr lang="en-IN" dirty="0" smtClean="0"/>
              <a:t>Non development of secondary cortical cords.</a:t>
            </a:r>
            <a:endParaRPr lang="en-US" dirty="0" smtClean="0"/>
          </a:p>
          <a:p>
            <a:pPr lvl="0" algn="just"/>
            <a:r>
              <a:rPr lang="en-IN" dirty="0" smtClean="0"/>
              <a:t>formation of tunica </a:t>
            </a:r>
            <a:r>
              <a:rPr lang="en-IN" dirty="0" err="1" smtClean="0"/>
              <a:t>albugenia</a:t>
            </a:r>
            <a:endParaRPr lang="en-US" dirty="0" smtClean="0"/>
          </a:p>
          <a:p>
            <a:pPr lvl="0" algn="just"/>
            <a:r>
              <a:rPr lang="en-IN" dirty="0" smtClean="0"/>
              <a:t>Initiation and differentiation of </a:t>
            </a:r>
            <a:r>
              <a:rPr lang="en-IN" dirty="0" err="1" smtClean="0"/>
              <a:t>sertoli</a:t>
            </a:r>
            <a:r>
              <a:rPr lang="en-IN" dirty="0" smtClean="0"/>
              <a:t> cell.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LL\Desktop\Anatomy PPT classes\Urogenital system dev\embryology-urogenital-system-47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2900"/>
            <a:ext cx="8382000" cy="628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    Develops from 3 sources</a:t>
            </a:r>
            <a:endParaRPr lang="en-US" b="1" dirty="0" smtClean="0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en-IN" dirty="0" smtClean="0"/>
              <a:t>1. </a:t>
            </a:r>
            <a:r>
              <a:rPr lang="en-IN" dirty="0" err="1" smtClean="0"/>
              <a:t>Gonadal</a:t>
            </a:r>
            <a:r>
              <a:rPr lang="en-IN" dirty="0" smtClean="0"/>
              <a:t> /Genital ridge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2.Primordial germ cell</a:t>
            </a:r>
            <a:endParaRPr lang="en-US" dirty="0" smtClean="0"/>
          </a:p>
          <a:p>
            <a:pPr lvl="0">
              <a:buNone/>
            </a:pPr>
            <a:r>
              <a:rPr lang="en-IN" dirty="0" smtClean="0"/>
              <a:t>3. Local </a:t>
            </a:r>
            <a:r>
              <a:rPr lang="en-IN" dirty="0" err="1" smtClean="0"/>
              <a:t>mesenchyme</a:t>
            </a:r>
            <a:r>
              <a:rPr lang="en-IN" dirty="0" smtClean="0"/>
              <a:t>/ Mesonephric ridge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ELL\Desktop\Anatomy PPT classes\Urogenital system dev\embryology-urogenital-system-79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85750"/>
            <a:ext cx="8458200" cy="634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6341C7-DDF4-AA4B-9451-2A6C838C1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BB821A90-A8FB-3471-BC77-7E6E39C177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4724400"/>
          </a:xfrm>
        </p:spPr>
      </p:pic>
    </p:spTree>
    <p:extLst>
      <p:ext uri="{BB962C8B-B14F-4D97-AF65-F5344CB8AC3E}">
        <p14:creationId xmlns="" xmlns:p14="http://schemas.microsoft.com/office/powerpoint/2010/main" val="2898101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Dr PRAVEEN  ANATOMY COMPLETE\ANATOMY ALL\ALL POWER POINT ANATOMY\8. EMBRYOLOGY\Embryo UGS pkk\gr2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14097"/>
            <a:ext cx="4800599" cy="6522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0"/>
            <a:ext cx="39601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ELL\Desktop\Anatomy PPT classes\Urogenital system dev\embryology-urogenital-system-80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381000"/>
            <a:ext cx="83312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MALE  EXTERNAL  GENITALIA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/>
              <a:t>1. Genital tubercle</a:t>
            </a:r>
            <a:r>
              <a:rPr lang="en-US" dirty="0" smtClean="0"/>
              <a:t> --          </a:t>
            </a:r>
            <a:r>
              <a:rPr lang="en-IN" dirty="0" smtClean="0"/>
              <a:t>Penis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2. Urethral fold</a:t>
            </a:r>
            <a:r>
              <a:rPr lang="en-US" dirty="0" smtClean="0"/>
              <a:t>  --              </a:t>
            </a:r>
            <a:r>
              <a:rPr lang="en-IN" dirty="0" smtClean="0"/>
              <a:t>Penile urethra (Part)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3. </a:t>
            </a:r>
            <a:r>
              <a:rPr lang="en-IN" dirty="0" err="1" smtClean="0"/>
              <a:t>Labioscrotal</a:t>
            </a:r>
            <a:r>
              <a:rPr lang="en-IN" dirty="0" smtClean="0"/>
              <a:t> swelling</a:t>
            </a:r>
            <a:r>
              <a:rPr lang="en-US" dirty="0" smtClean="0"/>
              <a:t> -  </a:t>
            </a:r>
            <a:r>
              <a:rPr lang="en-IN" dirty="0" smtClean="0"/>
              <a:t>Scrotum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ELL\Desktop\Anatomy PPT classes\Urogenital system dev\embryology-urogenital-system-77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839200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ELL\Desktop\Anatomy PPT classes\Urogenital system dev\embryology-urogenital-system-78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00050"/>
            <a:ext cx="8305800" cy="622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725" y="609600"/>
            <a:ext cx="867218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002" y="457200"/>
            <a:ext cx="8629919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0987FEF2-1CC5-168B-BAA7-AFF7FCAFE0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-38282"/>
            <a:ext cx="5257800" cy="737444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ELL\Desktop\Anatomy PPT classes\Urogenital system dev\embryology-urogenital-system-81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22960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ELL\Desktop\Anatomy PPT classes\Urogenital system dev\embryology-urogenital-system-83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DELL\Desktop\Anatomy PPT classes\Urogenital system dev\embryology-urogenital-system-49-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892" y="346870"/>
            <a:ext cx="7970308" cy="59777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ELL\Desktop\Anatomy PPT classes\Urogenital system dev\embryology-urogenital-system-58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85750"/>
            <a:ext cx="8458200" cy="634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DEVELOPMENT  OF  OVARY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/>
              <a:t>1. Primordial germ cell (PGC –        </a:t>
            </a:r>
            <a:r>
              <a:rPr lang="en-IN" dirty="0" err="1" smtClean="0"/>
              <a:t>Oogonia</a:t>
            </a:r>
            <a:endParaRPr lang="en-IN" dirty="0" smtClean="0"/>
          </a:p>
          <a:p>
            <a:pPr>
              <a:buNone/>
            </a:pPr>
            <a:r>
              <a:rPr lang="en-IN" dirty="0" smtClean="0"/>
              <a:t>2. </a:t>
            </a:r>
            <a:r>
              <a:rPr lang="en-IN" dirty="0" err="1" smtClean="0"/>
              <a:t>Coelomic</a:t>
            </a:r>
            <a:r>
              <a:rPr lang="en-IN" dirty="0" smtClean="0"/>
              <a:t> epithelium (Sex cords) – </a:t>
            </a:r>
          </a:p>
          <a:p>
            <a:pPr>
              <a:buNone/>
            </a:pPr>
            <a:r>
              <a:rPr lang="en-IN" dirty="0" smtClean="0"/>
              <a:t>                         Second generation of cortical cords form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                 Cortical cords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                         Follicular cells</a:t>
            </a:r>
          </a:p>
          <a:p>
            <a:pPr>
              <a:buNone/>
            </a:pPr>
            <a:r>
              <a:rPr lang="en-IN" dirty="0" smtClean="0"/>
              <a:t>3. Local Mesoderm </a:t>
            </a:r>
            <a:r>
              <a:rPr lang="en-US" dirty="0" smtClean="0"/>
              <a:t>  --               </a:t>
            </a:r>
            <a:r>
              <a:rPr lang="en-IN" dirty="0" smtClean="0"/>
              <a:t>Interstitial cell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ELL\Desktop\Anatomy PPT classes\Urogenital system dev\embryology-urogenital-system-59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2900"/>
            <a:ext cx="8305800" cy="622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DELL\Desktop\Anatomy PPT classes\Urogenital system dev\embryology-urogenital-system-86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85750"/>
            <a:ext cx="8458200" cy="6343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B4D10E-2A43-164B-88DE-905A1EFED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picture containing text, chain, locket, document&#10;&#10;Description automatically generated">
            <a:extLst>
              <a:ext uri="{FF2B5EF4-FFF2-40B4-BE49-F238E27FC236}">
                <a16:creationId xmlns="" xmlns:a16="http://schemas.microsoft.com/office/drawing/2014/main" id="{47117AC2-C071-8C4D-A894-5D7B0FF2B0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9144000" cy="4825514"/>
          </a:xfrm>
        </p:spPr>
      </p:pic>
    </p:spTree>
    <p:extLst>
      <p:ext uri="{BB962C8B-B14F-4D97-AF65-F5344CB8AC3E}">
        <p14:creationId xmlns="" xmlns:p14="http://schemas.microsoft.com/office/powerpoint/2010/main" val="14458086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Dr PRAVEEN  ANATOMY COMPLETE\ANATOMY ALL\ALL POWER POINT ANATOMY\8. EMBRYOLOGY\Embryo UGS pkk\gr2_l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14097"/>
            <a:ext cx="4800599" cy="65225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 descr="D:\Dr PRAVEEN  ANATOMY COMPLETE\ANATOMY ALL\ALL POWER POINT ANATOMY\8. EMBRYOLOGY\Embryo UGS pkk\Human_genitalia_-_development_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45515"/>
            <a:ext cx="6096000" cy="6611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D73693-1504-8D4C-A09E-0BD3C184E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Primordial germ cells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79606F5-7AA0-1A42-8B76-ABED86427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Primordial germ cells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arise from epiblasts (primary ectoderm) in the second week.</a:t>
            </a:r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These primordial germ cells remain within extra‑embryonic mesoderm of connecting stalk and wall of the yolk sac (Figure 21.1).</a:t>
            </a:r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formation of the tail fold, primordial germ cells come to lie in splanchnopleuric mesoderm that surrounds hindgut.</a:t>
            </a:r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Coelomic epithelium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covering mesonephric ridges proliferate to form genital ridges (Figure 21.2).</a:t>
            </a:r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itchFamily="2" charset="2"/>
              <a:buChar char="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By fifth week, primordial germ cells migrate bilaterally through dorsal mesentery to the region of genital ridges (by amoeboid movements).</a:t>
            </a:r>
            <a:endParaRPr lang="en-IN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9DFDF22-52F2-CE4D-91FB-AA5743172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z="1100" dirty="0">
                <a:latin typeface="Arial" panose="020B0604020202020204" pitchFamily="34" charset="0"/>
                <a:cs typeface="Arial" panose="020B0604020202020204" pitchFamily="34" charset="0"/>
              </a:rPr>
              <a:t>Human Embryology/Yogesh Sontakke/2nd </a:t>
            </a:r>
            <a:r>
              <a:rPr lang="en-IN" sz="1100" dirty="0" err="1">
                <a:latin typeface="Arial" panose="020B0604020202020204" pitchFamily="34" charset="0"/>
                <a:cs typeface="Arial" panose="020B0604020202020204" pitchFamily="34" charset="0"/>
              </a:rPr>
              <a:t>edn</a:t>
            </a:r>
            <a:r>
              <a:rPr lang="en-IN" sz="1100" dirty="0">
                <a:latin typeface="Arial" panose="020B0604020202020204" pitchFamily="34" charset="0"/>
                <a:cs typeface="Arial" panose="020B0604020202020204" pitchFamily="34" charset="0"/>
              </a:rPr>
              <a:t>/CBS Publishers</a:t>
            </a:r>
          </a:p>
        </p:txBody>
      </p:sp>
    </p:spTree>
    <p:extLst>
      <p:ext uri="{BB962C8B-B14F-4D97-AF65-F5344CB8AC3E}">
        <p14:creationId xmlns="" xmlns:p14="http://schemas.microsoft.com/office/powerpoint/2010/main" val="2289157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</a:rPr>
              <a:t>FEMALE  EXTERNAL GENITALIA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Genital tubercle</a:t>
            </a:r>
            <a:r>
              <a:rPr lang="en-US" dirty="0" smtClean="0"/>
              <a:t>     --      </a:t>
            </a:r>
            <a:r>
              <a:rPr lang="en-IN" dirty="0" smtClean="0"/>
              <a:t>Clitoris</a:t>
            </a:r>
            <a:endParaRPr lang="en-US" dirty="0" smtClean="0"/>
          </a:p>
          <a:p>
            <a:r>
              <a:rPr lang="en-US" dirty="0" smtClean="0"/>
              <a:t>Urethral fold –                 Labium minus</a:t>
            </a:r>
          </a:p>
          <a:p>
            <a:r>
              <a:rPr lang="en-US" dirty="0" err="1" smtClean="0"/>
              <a:t>Labioscrotal</a:t>
            </a:r>
            <a:r>
              <a:rPr lang="en-US" dirty="0" smtClean="0"/>
              <a:t> swelling  -- Labium </a:t>
            </a:r>
            <a:r>
              <a:rPr lang="en-US" dirty="0" err="1" smtClean="0"/>
              <a:t>majus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DELL\Desktop\Anatomy PPT classes\Urogenital system dev\Differentiation-genitalia-fetus-human-embry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1" y="304800"/>
            <a:ext cx="8878721" cy="6248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DELL\Desktop\Anatomy PPT classes\Urogenital system dev\embryology-urogenital-system-87-7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71450"/>
            <a:ext cx="8686800" cy="651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DELL\Desktop\Anatomy PPT classes\Urogenital system dev\genital_developme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799" y="352236"/>
            <a:ext cx="4760817" cy="6200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Genital Anomalies - Genetics</a:t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Hermaphroditism</a:t>
            </a:r>
            <a:r>
              <a:rPr lang="en-US" dirty="0" smtClean="0"/>
              <a:t> - ambiguous external genitalia</a:t>
            </a:r>
          </a:p>
          <a:p>
            <a:pPr algn="just"/>
            <a:r>
              <a:rPr lang="en-US" dirty="0" smtClean="0"/>
              <a:t>True hermaphrodite - both ovarian and testicular tissues</a:t>
            </a:r>
          </a:p>
          <a:p>
            <a:pPr algn="just"/>
            <a:r>
              <a:rPr lang="en-US" dirty="0" smtClean="0"/>
              <a:t>Generally 46,XX (crossing over, X with short arm of Y)</a:t>
            </a:r>
          </a:p>
          <a:p>
            <a:pPr algn="just"/>
            <a:r>
              <a:rPr lang="en-US" dirty="0" err="1" smtClean="0"/>
              <a:t>Ovotestes</a:t>
            </a:r>
            <a:r>
              <a:rPr lang="en-US" dirty="0" smtClean="0"/>
              <a:t> formation - medulla and cortex development</a:t>
            </a:r>
          </a:p>
          <a:p>
            <a:pPr algn="just"/>
            <a:r>
              <a:rPr lang="en-US" dirty="0" smtClean="0"/>
              <a:t>Male </a:t>
            </a:r>
            <a:r>
              <a:rPr lang="en-US" dirty="0" err="1" smtClean="0"/>
              <a:t>pseudohermaphroditism</a:t>
            </a:r>
            <a:r>
              <a:rPr lang="en-US" dirty="0" smtClean="0"/>
              <a:t> - 46,XY</a:t>
            </a:r>
          </a:p>
          <a:p>
            <a:pPr algn="just"/>
            <a:r>
              <a:rPr lang="en-US" dirty="0" smtClean="0"/>
              <a:t>External genitalia and ducts are intersex</a:t>
            </a:r>
          </a:p>
          <a:p>
            <a:pPr algn="just"/>
            <a:r>
              <a:rPr lang="en-US" dirty="0" smtClean="0"/>
              <a:t>Inadequate testosterone or abnormal MIS production</a:t>
            </a:r>
          </a:p>
          <a:p>
            <a:pPr algn="just"/>
            <a:r>
              <a:rPr lang="en-US" dirty="0" smtClean="0"/>
              <a:t>Female </a:t>
            </a:r>
            <a:r>
              <a:rPr lang="en-US" dirty="0" err="1" smtClean="0"/>
              <a:t>pseudohermaphroditism</a:t>
            </a:r>
            <a:r>
              <a:rPr lang="en-US" dirty="0" smtClean="0"/>
              <a:t> - 46,XX</a:t>
            </a:r>
          </a:p>
          <a:p>
            <a:pPr algn="just"/>
            <a:r>
              <a:rPr lang="en-US" dirty="0" smtClean="0"/>
              <a:t>Overproduction of androgens</a:t>
            </a:r>
          </a:p>
          <a:p>
            <a:pPr algn="just"/>
            <a:r>
              <a:rPr lang="en-US" dirty="0" err="1" smtClean="0"/>
              <a:t>Masculinization</a:t>
            </a:r>
            <a:r>
              <a:rPr lang="en-US" dirty="0" smtClean="0"/>
              <a:t> of genitalia - clitoral hypertrophy</a:t>
            </a:r>
          </a:p>
          <a:p>
            <a:pPr algn="just"/>
            <a:r>
              <a:rPr lang="en-US" dirty="0" smtClean="0"/>
              <a:t>Androgen insensitivity syndrome (Testicular feminization</a:t>
            </a:r>
          </a:p>
          <a:p>
            <a:pPr algn="just"/>
            <a:r>
              <a:rPr lang="en-US" dirty="0" smtClean="0"/>
              <a:t>syndrome) - 46,XY - female in all ways but with testis -</a:t>
            </a:r>
          </a:p>
          <a:p>
            <a:pPr algn="just"/>
            <a:r>
              <a:rPr lang="en-US" dirty="0" smtClean="0"/>
              <a:t>results from androgen receptor defects</a:t>
            </a:r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Be Positive…….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DELL\Desktop\Anatomy PPT classes\fab22ced6fb1e58f9f3ade72a7edcbc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7281" y="1935163"/>
            <a:ext cx="4389437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5362" name="Picture 2" descr="C:\Users\DELL\Desktop\Sartorius,Quadriceps,Hunter canal\Flowers HD Wallpapers (1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094" y="666750"/>
            <a:ext cx="8732306" cy="6092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rgbClr val="FF0000"/>
                </a:solidFill>
                <a:latin typeface="Algerian" pitchFamily="82" charset="0"/>
              </a:rPr>
              <a:t>THANK YOU</a:t>
            </a:r>
            <a:endParaRPr lang="en-IN" sz="6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617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309433F2-82CF-985C-E906-DC8965485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691" y="0"/>
            <a:ext cx="4903509" cy="7214582"/>
          </a:xfrm>
        </p:spPr>
      </p:pic>
    </p:spTree>
    <p:extLst>
      <p:ext uri="{BB962C8B-B14F-4D97-AF65-F5344CB8AC3E}">
        <p14:creationId xmlns="" xmlns:p14="http://schemas.microsoft.com/office/powerpoint/2010/main" val="2947771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D9815D-B560-2B42-8E08-2F08409D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Formation of Primitive Gonads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530085-8285-1E4D-B1A7-3B1B7C31B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i="1" dirty="0">
                <a:solidFill>
                  <a:srgbClr val="E36C0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Genital Ridge (gonadal ridge)</a:t>
            </a:r>
            <a:endParaRPr lang="en-IN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fifth week of intrauterine life, 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coelomic epithelium 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(lining epithelium of primitive peritoneal cavity) covering medial surface of mesonephros proliferates to form a </a:t>
            </a:r>
            <a:r>
              <a:rPr lang="en-US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genital ridge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N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Genital ridge is an elevation of posterior abdominal wall (Figure 21.2).</a:t>
            </a:r>
            <a:endParaRPr lang="en-IN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Genital ridge consists of 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inner medulla and outer cortex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N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b="1" i="1" dirty="0">
                <a:solidFill>
                  <a:srgbClr val="E36C0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Migration of Primordial Germ Cells</a:t>
            </a:r>
            <a:endParaRPr lang="en-IN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fourth week, primordial germ cells migrate to genital ridge along dorsal mesentery ((Figure 21.1).</a:t>
            </a:r>
            <a:endParaRPr lang="en-IN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Formation of primitive sex cords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From surface (coelomic) epithelium, numerous cord-like processes develop and enter the genital ridge to form finger-like cords called </a:t>
            </a:r>
            <a:r>
              <a:rPr lang="en-US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primitive sex cords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N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7480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DELL\Desktop\Anatomy PPT classes\Urogenital system dev\bladd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4950" y="2993231"/>
            <a:ext cx="6134100" cy="2273300"/>
          </a:xfrm>
          <a:prstGeom prst="rect">
            <a:avLst/>
          </a:prstGeom>
          <a:noFill/>
        </p:spPr>
      </p:pic>
      <p:pic>
        <p:nvPicPr>
          <p:cNvPr id="1027" name="Picture 3" descr="C:\Users\DELL\Desktop\Anatomy PPT classes\Urogenital system dev\embryology-urogenital-system-46-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71450"/>
            <a:ext cx="8915400" cy="6686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DELL\Desktop\Anatomy PPT classes\Urogenital system dev\embryology-urogenital-system-50-7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91" y="99218"/>
            <a:ext cx="8910109" cy="6453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="" xmlns:a16="http://schemas.microsoft.com/office/drawing/2014/main" id="{C40EC60E-D5BF-2C74-4718-91E65F2E3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40" y="-69933"/>
            <a:ext cx="4078760" cy="6837559"/>
          </a:xfrm>
        </p:spPr>
      </p:pic>
    </p:spTree>
    <p:extLst>
      <p:ext uri="{BB962C8B-B14F-4D97-AF65-F5344CB8AC3E}">
        <p14:creationId xmlns="" xmlns:p14="http://schemas.microsoft.com/office/powerpoint/2010/main" val="1712776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108</TotalTime>
  <Words>549</Words>
  <Application>Microsoft Office PowerPoint</Application>
  <PresentationFormat>On-screen Show (4:3)</PresentationFormat>
  <Paragraphs>85</Paragraphs>
  <Slides>47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Flow</vt:lpstr>
      <vt:lpstr>UROGENITAL  SYSTEM -3 DEVELOPMENT  0F GENITAL SYSTEM</vt:lpstr>
      <vt:lpstr>Slide 2</vt:lpstr>
      <vt:lpstr>Slide 3</vt:lpstr>
      <vt:lpstr>Primordial germ cells</vt:lpstr>
      <vt:lpstr>Slide 5</vt:lpstr>
      <vt:lpstr>Formation of Primitive Gonads</vt:lpstr>
      <vt:lpstr>Slide 7</vt:lpstr>
      <vt:lpstr>Slide 8</vt:lpstr>
      <vt:lpstr>Slide 9</vt:lpstr>
      <vt:lpstr>Slide 10</vt:lpstr>
      <vt:lpstr>Slide 11</vt:lpstr>
      <vt:lpstr>Slide 12</vt:lpstr>
      <vt:lpstr>Slide 13</vt:lpstr>
      <vt:lpstr>TESTIS   DEVELOPEMENT</vt:lpstr>
      <vt:lpstr> Development of testis</vt:lpstr>
      <vt:lpstr>Slide 16</vt:lpstr>
      <vt:lpstr>Slide 17</vt:lpstr>
      <vt:lpstr>Role of XY chromosome – </vt:lpstr>
      <vt:lpstr>Slide 19</vt:lpstr>
      <vt:lpstr>Slide 20</vt:lpstr>
      <vt:lpstr>Slide 21</vt:lpstr>
      <vt:lpstr>Slide 22</vt:lpstr>
      <vt:lpstr>Slide 23</vt:lpstr>
      <vt:lpstr>Slide 24</vt:lpstr>
      <vt:lpstr>MALE  EXTERNAL  GENITALIA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DEVELOPMENT  OF  OVARY</vt:lpstr>
      <vt:lpstr>Slide 35</vt:lpstr>
      <vt:lpstr>Slide 36</vt:lpstr>
      <vt:lpstr>Slide 37</vt:lpstr>
      <vt:lpstr>Slide 38</vt:lpstr>
      <vt:lpstr>Slide 39</vt:lpstr>
      <vt:lpstr>FEMALE  EXTERNAL GENITALIA</vt:lpstr>
      <vt:lpstr>Slide 41</vt:lpstr>
      <vt:lpstr>Slide 42</vt:lpstr>
      <vt:lpstr>Slide 43</vt:lpstr>
      <vt:lpstr>Genital Anomalies - Genetics </vt:lpstr>
      <vt:lpstr>Be Positive…….</vt:lpstr>
      <vt:lpstr>THANK YOU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35</cp:revision>
  <dcterms:created xsi:type="dcterms:W3CDTF">2006-08-16T00:00:00Z</dcterms:created>
  <dcterms:modified xsi:type="dcterms:W3CDTF">2025-06-24T16:25:09Z</dcterms:modified>
</cp:coreProperties>
</file>