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2"/>
  </p:notesMasterIdLst>
  <p:sldIdLst>
    <p:sldId id="277" r:id="rId2"/>
    <p:sldId id="278" r:id="rId3"/>
    <p:sldId id="279" r:id="rId4"/>
    <p:sldId id="257" r:id="rId5"/>
    <p:sldId id="280" r:id="rId6"/>
    <p:sldId id="281" r:id="rId7"/>
    <p:sldId id="290" r:id="rId8"/>
    <p:sldId id="258" r:id="rId9"/>
    <p:sldId id="285" r:id="rId10"/>
    <p:sldId id="259" r:id="rId11"/>
    <p:sldId id="286" r:id="rId12"/>
    <p:sldId id="282" r:id="rId13"/>
    <p:sldId id="287" r:id="rId14"/>
    <p:sldId id="291" r:id="rId15"/>
    <p:sldId id="260" r:id="rId16"/>
    <p:sldId id="261" r:id="rId17"/>
    <p:sldId id="262" r:id="rId18"/>
    <p:sldId id="263" r:id="rId19"/>
    <p:sldId id="264" r:id="rId20"/>
    <p:sldId id="288" r:id="rId21"/>
    <p:sldId id="265" r:id="rId22"/>
    <p:sldId id="266" r:id="rId23"/>
    <p:sldId id="292" r:id="rId24"/>
    <p:sldId id="289" r:id="rId25"/>
    <p:sldId id="283" r:id="rId26"/>
    <p:sldId id="267" r:id="rId27"/>
    <p:sldId id="268" r:id="rId28"/>
    <p:sldId id="284" r:id="rId29"/>
    <p:sldId id="269" r:id="rId30"/>
    <p:sldId id="297" r:id="rId31"/>
    <p:sldId id="270" r:id="rId32"/>
    <p:sldId id="271" r:id="rId33"/>
    <p:sldId id="293" r:id="rId34"/>
    <p:sldId id="294" r:id="rId35"/>
    <p:sldId id="295" r:id="rId36"/>
    <p:sldId id="273" r:id="rId37"/>
    <p:sldId id="274" r:id="rId38"/>
    <p:sldId id="298" r:id="rId39"/>
    <p:sldId id="275" r:id="rId40"/>
    <p:sldId id="296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9AFF28-A374-4526-9771-046DD5923A30}" type="datetimeFigureOut">
              <a:rPr lang="en-US" smtClean="0"/>
              <a:t>09-Feb-26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9A1212-8416-4A5A-BB00-4E1BCD9D4CF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9A1212-8416-4A5A-BB00-4E1BCD9D4CFA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CAD085-E8A6-8845-BD4E-CB4CCA059FC4}" type="datetimeFigureOut">
              <a:rPr lang="en-US" smtClean="0"/>
              <a:pPr/>
              <a:t>09-Feb-26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09-Feb-26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09-Feb-26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09-Feb-26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CAD085-E8A6-8845-BD4E-CB4CCA059FC4}" type="datetimeFigureOut">
              <a:rPr lang="en-US" smtClean="0"/>
              <a:pPr/>
              <a:t>09-Feb-26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09-Feb-26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09-Feb-26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09-Feb-26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CAD085-E8A6-8845-BD4E-CB4CCA059FC4}" type="datetimeFigureOut">
              <a:rPr lang="en-US" smtClean="0"/>
              <a:pPr/>
              <a:t>09-Feb-26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09-Feb-26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09-Feb-26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CAD085-E8A6-8845-BD4E-CB4CCA059FC4}" type="datetimeFigureOut">
              <a:rPr lang="en-US" smtClean="0"/>
              <a:pPr/>
              <a:t>09-Feb-26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4478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GROSS ANATOMY- LOWER LIMB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4400" b="1" dirty="0" smtClean="0">
                <a:solidFill>
                  <a:srgbClr val="11AF2B"/>
                </a:solidFill>
                <a:latin typeface="Algerian" pitchFamily="82" charset="0"/>
              </a:rPr>
              <a:t>POPLITIAL  FOSSA</a:t>
            </a:r>
            <a:endParaRPr lang="en-IN" sz="4000" b="1" dirty="0" smtClean="0">
              <a:solidFill>
                <a:srgbClr val="11AF2B"/>
              </a:solidFill>
              <a:latin typeface="Algerian" pitchFamily="8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4114800"/>
            <a:ext cx="4495800" cy="2239963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Dr. Praveen Kumar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Kurrey</a:t>
            </a:r>
            <a:endParaRPr lang="en-US" sz="2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M.B.B.S., M.S., B.C.M.E, B.C.B.R.,CISP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Professor Anatomy</a:t>
            </a:r>
            <a:endParaRPr lang="en-IN" sz="2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IN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D:\Dr PRAVEEN  ANATOMY COMPLETE\PRAVEENS ANATOMY WORLD 3.3.2024\PRAVEENS ANATOMY WORLD 22.7.2025\1. ATLAS\2. GROSS ANATOMY\2. LOWER LIMB\4. Poplitial Fossa\3_3s20B97807020738610008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43363"/>
            <a:ext cx="3664634" cy="4578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4-Popliteal-fossa-4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91891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42048" cy="829994"/>
          </a:xfrm>
        </p:spPr>
        <p:txBody>
          <a:bodyPr/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FLOOR </a:t>
            </a:r>
            <a:endParaRPr lang="ar-IQ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HP\Desktop\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96752"/>
            <a:ext cx="8257735" cy="54726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8839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-Popliteal-Fossa-pptx-11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6375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Desktop\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9" y="1139014"/>
            <a:ext cx="7973207" cy="53180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36763" y="239151"/>
            <a:ext cx="412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B0F0"/>
                </a:solidFill>
                <a:latin typeface="Arial Rounded MT Bold" pitchFamily="34" charset="0"/>
              </a:rPr>
              <a:t>CONTENTS</a:t>
            </a:r>
            <a:endParaRPr lang="en-US" sz="4000" b="1" dirty="0">
              <a:solidFill>
                <a:srgbClr val="00B0F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370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801859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CONTENTS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D:\Dr PRAVEEN  ANATOMY COMPLETE\PRAVEENS ANATOMY WORLD 3.3.2024\PRAVEENS ANATOMY WORLD 22.7.2025\1. ATLAS\2. GROSS ANATOMY\2. LOWER LIMB\4. Poplitial Fossa\3_3s20B97807020738610008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28800" y="984738"/>
            <a:ext cx="4687892" cy="58566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5-Popliteal-fossa-5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65163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6-Popliteal-fossa-6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8129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7-Popliteal-fossa-7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-Popliteal-fossa-8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-Popliteal-fossa-9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-Popliteal-Fossa-pptx-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398412" cy="693414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P\Desktop\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0"/>
            <a:ext cx="791846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1003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-Popliteal-fossa-10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-Popliteal-fossa-11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7239000" cy="633046"/>
          </a:xfrm>
        </p:spPr>
        <p:txBody>
          <a:bodyPr/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POPLITIAL VESSELS AND NERVE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D:\Dr PRAVEEN  ANATOMY COMPLETE\PRAVEENS ANATOMY WORLD 3.3.2024\PRAVEENS ANATOMY WORLD 22.7.2025\1. ATLAS\2. GROSS ANATOMY\2. LOWER LIMB\4. Poplitial Fossa\2_3s20B97807020738610008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03717" y="934972"/>
            <a:ext cx="4600135" cy="5762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HP\Desktop\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798502"/>
            <a:ext cx="7863868" cy="60594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91175" y="196948"/>
            <a:ext cx="5950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Arial Rounded MT Bold" pitchFamily="34" charset="0"/>
              </a:rPr>
              <a:t>POPLITIAL  ARTERY</a:t>
            </a:r>
            <a:endParaRPr lang="en-US" sz="3600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049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-Popliteal-Fossa-pptx-1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28587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-Popliteal-fossa-1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-Popliteal-fossa-13-204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-Popliteal-Fossa-pptx-13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46875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-Popliteal-fossa-14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-Popliteal-Fossa-pptx-8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863943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Dr PRAVEEN  ANATOMY COMPLETE\PRAVEENS ANATOMY WORLD 3.3.2024\PRAVEENS ANATOMY WORLD 22.7.2025\1. ATLAS\2. GROSS ANATOMY\2. LOWER LIMB\4. Poplitial Fossa\493823105_1114372724040818_2005291677843363403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1003" y="0"/>
            <a:ext cx="5444197" cy="68052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-Popliteal-fossa-15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-Popliteal-fossa-16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3198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POPLITIAL FOSSA DISSECTED</a:t>
            </a:r>
            <a:endParaRPr lang="en-US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D:\Dr PRAVEEN  ANATOMY COMPLETE\PRAVEENS ANATOMY WORLD 3.3.2024\PRAVEENS ANATOMY WORLD 22.7.2025\1. ATLAS\2. GROSS ANATOMY\2. LOWER LIMB\4. Poplitial Fossa\Popliteal-fossa-dissection-IMGN-and-SLGN-origin-The-IMGN-Yellow-arrow-arising-from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6139" y="2546252"/>
            <a:ext cx="9073474" cy="39389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4" descr="pop fossa cadav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547" r="5426"/>
          <a:stretch>
            <a:fillRect/>
          </a:stretch>
        </p:blipFill>
        <p:spPr bwMode="auto">
          <a:xfrm>
            <a:off x="2212975" y="768350"/>
            <a:ext cx="4887913" cy="510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5" name="Rectangle 5"/>
          <p:cNvSpPr>
            <a:spLocks noChangeArrowheads="1"/>
          </p:cNvSpPr>
          <p:nvPr/>
        </p:nvSpPr>
        <p:spPr bwMode="auto">
          <a:xfrm>
            <a:off x="2120900" y="0"/>
            <a:ext cx="4779963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tx2"/>
                </a:solidFill>
              </a:rPr>
              <a:t>Right Popliteal Fossa</a:t>
            </a:r>
          </a:p>
        </p:txBody>
      </p:sp>
      <p:sp>
        <p:nvSpPr>
          <p:cNvPr id="100356" name="Rectangle 6"/>
          <p:cNvSpPr>
            <a:spLocks noChangeArrowheads="1"/>
          </p:cNvSpPr>
          <p:nvPr/>
        </p:nvSpPr>
        <p:spPr bwMode="auto">
          <a:xfrm>
            <a:off x="431800" y="1355725"/>
            <a:ext cx="206375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Popliteal artery</a:t>
            </a:r>
          </a:p>
        </p:txBody>
      </p:sp>
      <p:sp>
        <p:nvSpPr>
          <p:cNvPr id="100357" name="Rectangle 7"/>
          <p:cNvSpPr>
            <a:spLocks noChangeArrowheads="1"/>
          </p:cNvSpPr>
          <p:nvPr/>
        </p:nvSpPr>
        <p:spPr bwMode="auto">
          <a:xfrm>
            <a:off x="252413" y="1651000"/>
            <a:ext cx="206375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Semimembranosus</a:t>
            </a:r>
          </a:p>
        </p:txBody>
      </p:sp>
      <p:sp>
        <p:nvSpPr>
          <p:cNvPr id="100358" name="Rectangle 8"/>
          <p:cNvSpPr>
            <a:spLocks noChangeArrowheads="1"/>
          </p:cNvSpPr>
          <p:nvPr/>
        </p:nvSpPr>
        <p:spPr bwMode="auto">
          <a:xfrm>
            <a:off x="525463" y="2128838"/>
            <a:ext cx="206375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Popliteal vein</a:t>
            </a:r>
          </a:p>
        </p:txBody>
      </p:sp>
      <p:sp>
        <p:nvSpPr>
          <p:cNvPr id="100359" name="Rectangle 9"/>
          <p:cNvSpPr>
            <a:spLocks noChangeArrowheads="1"/>
          </p:cNvSpPr>
          <p:nvPr/>
        </p:nvSpPr>
        <p:spPr bwMode="auto">
          <a:xfrm>
            <a:off x="609600" y="2727325"/>
            <a:ext cx="206375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Tibial nerve</a:t>
            </a:r>
          </a:p>
        </p:txBody>
      </p:sp>
      <p:sp>
        <p:nvSpPr>
          <p:cNvPr id="100360" name="Rectangle 10"/>
          <p:cNvSpPr>
            <a:spLocks noChangeArrowheads="1"/>
          </p:cNvSpPr>
          <p:nvPr/>
        </p:nvSpPr>
        <p:spPr bwMode="auto">
          <a:xfrm>
            <a:off x="12700" y="3411538"/>
            <a:ext cx="23018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Small saphenous vein</a:t>
            </a:r>
          </a:p>
        </p:txBody>
      </p:sp>
      <p:sp>
        <p:nvSpPr>
          <p:cNvPr id="100361" name="Rectangle 11"/>
          <p:cNvSpPr>
            <a:spLocks noChangeArrowheads="1"/>
          </p:cNvSpPr>
          <p:nvPr/>
        </p:nvSpPr>
        <p:spPr bwMode="auto">
          <a:xfrm>
            <a:off x="422275" y="4141788"/>
            <a:ext cx="206375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Gastrocnemius</a:t>
            </a:r>
            <a:br>
              <a:rPr lang="en-US" altLang="en-US" sz="1600">
                <a:solidFill>
                  <a:schemeClr val="tx2"/>
                </a:solidFill>
              </a:rPr>
            </a:br>
            <a:r>
              <a:rPr lang="en-US" altLang="en-US" sz="1600" i="1">
                <a:solidFill>
                  <a:schemeClr val="tx2"/>
                </a:solidFill>
              </a:rPr>
              <a:t>(medial head)</a:t>
            </a:r>
          </a:p>
        </p:txBody>
      </p:sp>
      <p:sp>
        <p:nvSpPr>
          <p:cNvPr id="100362" name="Rectangle 12"/>
          <p:cNvSpPr>
            <a:spLocks noChangeArrowheads="1"/>
          </p:cNvSpPr>
          <p:nvPr/>
        </p:nvSpPr>
        <p:spPr bwMode="auto">
          <a:xfrm>
            <a:off x="595313" y="4668838"/>
            <a:ext cx="206375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Sural nerve</a:t>
            </a:r>
            <a:endParaRPr lang="en-US" altLang="en-US" sz="1600" i="1">
              <a:solidFill>
                <a:schemeClr val="tx2"/>
              </a:solidFill>
            </a:endParaRPr>
          </a:p>
        </p:txBody>
      </p:sp>
      <p:sp>
        <p:nvSpPr>
          <p:cNvPr id="100363" name="Rectangle 13"/>
          <p:cNvSpPr>
            <a:spLocks noChangeArrowheads="1"/>
          </p:cNvSpPr>
          <p:nvPr/>
        </p:nvSpPr>
        <p:spPr bwMode="auto">
          <a:xfrm>
            <a:off x="6807200" y="4716463"/>
            <a:ext cx="24638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Peroneal </a:t>
            </a:r>
            <a:br>
              <a:rPr lang="en-US" altLang="en-US" sz="1600">
                <a:solidFill>
                  <a:schemeClr val="tx2"/>
                </a:solidFill>
              </a:rPr>
            </a:br>
            <a:r>
              <a:rPr lang="en-US" altLang="en-US" sz="1600">
                <a:solidFill>
                  <a:schemeClr val="tx2"/>
                </a:solidFill>
              </a:rPr>
              <a:t>communicating nerve</a:t>
            </a:r>
            <a:endParaRPr lang="en-US" altLang="en-US" sz="1600" i="1">
              <a:solidFill>
                <a:schemeClr val="tx2"/>
              </a:solidFill>
            </a:endParaRPr>
          </a:p>
        </p:txBody>
      </p:sp>
      <p:sp>
        <p:nvSpPr>
          <p:cNvPr id="100364" name="Rectangle 14"/>
          <p:cNvSpPr>
            <a:spLocks noChangeArrowheads="1"/>
          </p:cNvSpPr>
          <p:nvPr/>
        </p:nvSpPr>
        <p:spPr bwMode="auto">
          <a:xfrm>
            <a:off x="6959600" y="3995738"/>
            <a:ext cx="21844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Lateral cutaneous nerve of the calf</a:t>
            </a:r>
            <a:endParaRPr lang="en-US" altLang="en-US" sz="1600" i="1">
              <a:solidFill>
                <a:schemeClr val="tx2"/>
              </a:solidFill>
            </a:endParaRPr>
          </a:p>
        </p:txBody>
      </p:sp>
      <p:sp>
        <p:nvSpPr>
          <p:cNvPr id="100365" name="Rectangle 15"/>
          <p:cNvSpPr>
            <a:spLocks noChangeArrowheads="1"/>
          </p:cNvSpPr>
          <p:nvPr/>
        </p:nvSpPr>
        <p:spPr bwMode="auto">
          <a:xfrm>
            <a:off x="6894513" y="2149475"/>
            <a:ext cx="2211387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Common peroneal nerve</a:t>
            </a:r>
            <a:endParaRPr lang="en-US" altLang="en-US" sz="1600" i="1">
              <a:solidFill>
                <a:schemeClr val="tx2"/>
              </a:solidFill>
            </a:endParaRPr>
          </a:p>
        </p:txBody>
      </p:sp>
      <p:sp>
        <p:nvSpPr>
          <p:cNvPr id="100366" name="Rectangle 16"/>
          <p:cNvSpPr>
            <a:spLocks noChangeArrowheads="1"/>
          </p:cNvSpPr>
          <p:nvPr/>
        </p:nvSpPr>
        <p:spPr bwMode="auto">
          <a:xfrm>
            <a:off x="161925" y="5888038"/>
            <a:ext cx="24638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chemeClr val="tx2"/>
                </a:solidFill>
              </a:rPr>
              <a:t>MEDIAL</a:t>
            </a:r>
            <a:endParaRPr lang="en-US" altLang="en-US" i="1">
              <a:solidFill>
                <a:schemeClr val="tx2"/>
              </a:solidFill>
            </a:endParaRPr>
          </a:p>
        </p:txBody>
      </p:sp>
      <p:sp>
        <p:nvSpPr>
          <p:cNvPr id="100367" name="Rectangle 17"/>
          <p:cNvSpPr>
            <a:spLocks noChangeArrowheads="1"/>
          </p:cNvSpPr>
          <p:nvPr/>
        </p:nvSpPr>
        <p:spPr bwMode="auto">
          <a:xfrm>
            <a:off x="6370638" y="5934075"/>
            <a:ext cx="24638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chemeClr val="tx2"/>
                </a:solidFill>
              </a:rPr>
              <a:t>LATERAL</a:t>
            </a:r>
            <a:endParaRPr lang="en-US" altLang="en-US" i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920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-Popliteal-Fossa-pptx-15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067"/>
            <a:ext cx="8046720" cy="6760933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-Popliteal-fossa-18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-Popliteal-fossa-19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Dr PRAVEEN  ANATOMY COMPLETE\PRAVEENS ANATOMY WORLD 3.3.2024\PRAVEENS ANATOMY WORLD 22.7.2025\1. ATLAS\2. GROSS ANATOMY\2. LOWER LIMB\4. Poplitial Fossa\popliteal-arterial-aneurysm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"/>
            <a:ext cx="677333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-Popliteal-fossa-20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-Popliteal-fossa-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87671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ELL\Desktop\Slideshare Downloades -PKK\Thank you notes\ba72d3555d74001ef9c4b30da5470a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9483" y="0"/>
            <a:ext cx="636814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-Popliteal-Fossa-pptx-9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6441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-Popliteal-Fossa-pptx-10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60004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5215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BOUNDARIES </a:t>
            </a:r>
            <a:endParaRPr lang="en-US" dirty="0"/>
          </a:p>
        </p:txBody>
      </p:sp>
      <p:pic>
        <p:nvPicPr>
          <p:cNvPr id="1026" name="Picture 2" descr="D:\Dr PRAVEEN  ANATOMY COMPLETE\PRAVEENS ANATOMY WORLD 3.3.2024\PRAVEENS ANATOMY WORLD 22.7.2025\1. ATLAS\2. GROSS ANATOMY\2. LOWER LIMB\4. Poplitial Fossa\1_3s20B97807020738610008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43441" y="1156444"/>
            <a:ext cx="6952760" cy="5525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-Popliteal-fossa-3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6375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esktop\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1520"/>
            <a:ext cx="8189095" cy="61264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41341" y="239151"/>
            <a:ext cx="44313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ROOF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itchFamily="8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247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63</TotalTime>
  <Words>63</Words>
  <Application>Microsoft Office PowerPoint</Application>
  <PresentationFormat>On-screen Show (4:3)</PresentationFormat>
  <Paragraphs>26</Paragraphs>
  <Slides>40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Opulent</vt:lpstr>
      <vt:lpstr>GROSS ANATOMY- LOWER LIMB POPLITIAL  FOSSA</vt:lpstr>
      <vt:lpstr>Slide 2</vt:lpstr>
      <vt:lpstr>Slide 3</vt:lpstr>
      <vt:lpstr>Slide 4</vt:lpstr>
      <vt:lpstr>Slide 5</vt:lpstr>
      <vt:lpstr>Slide 6</vt:lpstr>
      <vt:lpstr>BOUNDARIES </vt:lpstr>
      <vt:lpstr>Slide 8</vt:lpstr>
      <vt:lpstr>Slide 9</vt:lpstr>
      <vt:lpstr>Slide 10</vt:lpstr>
      <vt:lpstr>FLOOR </vt:lpstr>
      <vt:lpstr>Slide 12</vt:lpstr>
      <vt:lpstr>Slide 13</vt:lpstr>
      <vt:lpstr>CONTENTS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POPLITIAL VESSELS AND NERVE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POPLITIAL FOSSA DISSECTED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dc:description>generated using python-pptx</dc:description>
  <cp:lastModifiedBy>DELL</cp:lastModifiedBy>
  <cp:revision>31</cp:revision>
  <dcterms:created xsi:type="dcterms:W3CDTF">2013-01-27T09:14:16Z</dcterms:created>
  <dcterms:modified xsi:type="dcterms:W3CDTF">2026-02-09T07:30:07Z</dcterms:modified>
</cp:coreProperties>
</file>