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75"/>
  </p:notesMasterIdLst>
  <p:sldIdLst>
    <p:sldId id="291" r:id="rId2"/>
    <p:sldId id="298" r:id="rId3"/>
    <p:sldId id="257" r:id="rId4"/>
    <p:sldId id="301" r:id="rId5"/>
    <p:sldId id="302" r:id="rId6"/>
    <p:sldId id="343" r:id="rId7"/>
    <p:sldId id="303" r:id="rId8"/>
    <p:sldId id="304" r:id="rId9"/>
    <p:sldId id="305" r:id="rId10"/>
    <p:sldId id="306" r:id="rId11"/>
    <p:sldId id="344" r:id="rId12"/>
    <p:sldId id="307" r:id="rId13"/>
    <p:sldId id="308" r:id="rId14"/>
    <p:sldId id="309" r:id="rId15"/>
    <p:sldId id="310" r:id="rId16"/>
    <p:sldId id="345" r:id="rId17"/>
    <p:sldId id="311" r:id="rId18"/>
    <p:sldId id="312" r:id="rId19"/>
    <p:sldId id="313" r:id="rId20"/>
    <p:sldId id="348" r:id="rId21"/>
    <p:sldId id="314" r:id="rId22"/>
    <p:sldId id="315" r:id="rId23"/>
    <p:sldId id="342" r:id="rId24"/>
    <p:sldId id="316" r:id="rId25"/>
    <p:sldId id="346" r:id="rId26"/>
    <p:sldId id="317" r:id="rId27"/>
    <p:sldId id="318" r:id="rId28"/>
    <p:sldId id="319" r:id="rId29"/>
    <p:sldId id="320" r:id="rId30"/>
    <p:sldId id="321" r:id="rId31"/>
    <p:sldId id="322" r:id="rId32"/>
    <p:sldId id="323" r:id="rId33"/>
    <p:sldId id="324" r:id="rId34"/>
    <p:sldId id="325" r:id="rId35"/>
    <p:sldId id="261" r:id="rId36"/>
    <p:sldId id="281" r:id="rId37"/>
    <p:sldId id="283" r:id="rId38"/>
    <p:sldId id="284" r:id="rId39"/>
    <p:sldId id="285" r:id="rId40"/>
    <p:sldId id="326" r:id="rId41"/>
    <p:sldId id="327" r:id="rId42"/>
    <p:sldId id="328" r:id="rId43"/>
    <p:sldId id="347" r:id="rId44"/>
    <p:sldId id="329" r:id="rId45"/>
    <p:sldId id="339" r:id="rId46"/>
    <p:sldId id="330" r:id="rId47"/>
    <p:sldId id="331" r:id="rId48"/>
    <p:sldId id="332" r:id="rId49"/>
    <p:sldId id="333" r:id="rId50"/>
    <p:sldId id="334" r:id="rId51"/>
    <p:sldId id="335" r:id="rId52"/>
    <p:sldId id="336" r:id="rId53"/>
    <p:sldId id="337" r:id="rId54"/>
    <p:sldId id="338" r:id="rId55"/>
    <p:sldId id="340" r:id="rId56"/>
    <p:sldId id="341" r:id="rId57"/>
    <p:sldId id="276" r:id="rId58"/>
    <p:sldId id="262" r:id="rId59"/>
    <p:sldId id="297" r:id="rId60"/>
    <p:sldId id="260" r:id="rId61"/>
    <p:sldId id="288" r:id="rId62"/>
    <p:sldId id="292" r:id="rId63"/>
    <p:sldId id="289" r:id="rId64"/>
    <p:sldId id="286" r:id="rId65"/>
    <p:sldId id="275" r:id="rId66"/>
    <p:sldId id="259" r:id="rId67"/>
    <p:sldId id="264" r:id="rId68"/>
    <p:sldId id="293" r:id="rId69"/>
    <p:sldId id="294" r:id="rId70"/>
    <p:sldId id="287" r:id="rId71"/>
    <p:sldId id="296" r:id="rId72"/>
    <p:sldId id="300" r:id="rId73"/>
    <p:sldId id="299" r:id="rId7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669900"/>
    <a:srgbClr val="B805CB"/>
    <a:srgbClr val="FF33CC"/>
    <a:srgbClr val="FF00FF"/>
    <a:srgbClr val="66FF33"/>
    <a:srgbClr val="A02085"/>
    <a:srgbClr val="CC3300"/>
    <a:srgbClr val="9F7D6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autoAdjust="0"/>
    <p:restoredTop sz="94659" autoAdjust="0"/>
  </p:normalViewPr>
  <p:slideViewPr>
    <p:cSldViewPr snapToGrid="0">
      <p:cViewPr varScale="1">
        <p:scale>
          <a:sx n="69" d="100"/>
          <a:sy n="69" d="100"/>
        </p:scale>
        <p:origin x="-141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6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B705B852-BB74-47D6-8D8C-E7FDAC383422}"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endParaRPr lang="en-IN" smtClean="0"/>
          </a:p>
        </p:txBody>
      </p:sp>
      <p:sp>
        <p:nvSpPr>
          <p:cNvPr id="75780" name="Slide Number Placeholder 3"/>
          <p:cNvSpPr>
            <a:spLocks noGrp="1"/>
          </p:cNvSpPr>
          <p:nvPr>
            <p:ph type="sldNum" sz="quarter" idx="5"/>
          </p:nvPr>
        </p:nvSpPr>
        <p:spPr>
          <a:noFill/>
        </p:spPr>
        <p:txBody>
          <a:bodyPr/>
          <a:lstStyle/>
          <a:p>
            <a:fld id="{426003EC-D5DF-4AC6-94FD-2A6B27EA8FE1}" type="slidenum">
              <a:rPr lang="en-IN" smtClean="0"/>
              <a:pPr/>
              <a:t>30</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r>
              <a:rPr lang="en-US"/>
              <a:t>Dr. Vohra</a:t>
            </a:r>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13742B57-BDD7-4037-A734-9B4B59D50A74}"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E5B465E-8CE2-4F86-82ED-64EBFBAF1F8E}" type="slidenum">
              <a:rPr lang="ar-SA"/>
              <a:pPr>
                <a:defRPr/>
              </a:pPr>
              <a:t>‹#›</a:t>
            </a:fld>
            <a:endParaRPr lang="en-US"/>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87AB868-95D7-4DB9-B9AA-2E0D97957EFF}" type="slidenum">
              <a:rPr lang="ar-SA"/>
              <a:pPr>
                <a:defRPr/>
              </a:pPr>
              <a:t>‹#›</a:t>
            </a:fld>
            <a:endParaRPr lang="en-US"/>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304F011-1610-4F38-82A4-F7E11FC70619}" type="slidenum">
              <a:rPr lang="ar-SA"/>
              <a:pPr>
                <a:defRPr/>
              </a:pPr>
              <a:t>‹#›</a:t>
            </a:fld>
            <a:endParaRPr lang="en-US"/>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Dr. Vohra</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2C36FA-8C28-430C-819C-7A4A0103345D}"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Dr. Vohra</a:t>
            </a:r>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DBA70A2-BA40-45E3-A6F4-0E30EA344582}" type="slidenum">
              <a:rPr lang="ar-SA"/>
              <a:pPr>
                <a:defRPr/>
              </a:pPr>
              <a:t>‹#›</a:t>
            </a:fld>
            <a:endParaRPr lang="en-US"/>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r>
              <a:rPr lang="en-US"/>
              <a:t>Dr. Vohra</a:t>
            </a:r>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6AE742E8-957A-43C9-8554-BDCCFA160322}" type="slidenum">
              <a:rPr lang="ar-SA"/>
              <a:pPr>
                <a:defRPr/>
              </a:pPr>
              <a:t>‹#›</a:t>
            </a:fld>
            <a:endParaRPr lang="en-US"/>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r>
              <a:rPr lang="en-US"/>
              <a:t>Dr. Vohra</a:t>
            </a:r>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205C0F3-2508-4E8C-9197-7BE849ED78EA}" type="slidenum">
              <a:rPr lang="ar-SA"/>
              <a:pPr>
                <a:defRPr/>
              </a:pPr>
              <a:t>‹#›</a:t>
            </a:fld>
            <a:endParaRPr lang="en-US"/>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r>
              <a:rPr lang="en-US"/>
              <a:t>Dr. Vohra</a:t>
            </a:r>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0A3802AB-11E4-4126-BB9C-7108DA94D7CE}" type="slidenum">
              <a:rPr lang="ar-SA"/>
              <a:pPr>
                <a:defRPr/>
              </a:pPr>
              <a:t>‹#›</a:t>
            </a:fld>
            <a:endParaRPr lang="en-US"/>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Dr. Vohra</a:t>
            </a:r>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35CB8A7-89FC-425D-BCBD-8A06A6B77AE4}" type="slidenum">
              <a:rPr lang="ar-SA"/>
              <a:pPr>
                <a:defRPr/>
              </a:pPr>
              <a:t>‹#›</a:t>
            </a:fld>
            <a:endParaRPr lang="en-US"/>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r>
              <a:rPr lang="en-US"/>
              <a:t>Dr. Vohra</a:t>
            </a:r>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53A6AB7-0625-4272-8E42-5B84F044162E}" type="slidenum">
              <a:rPr lang="ar-SA"/>
              <a:pPr>
                <a:defRPr/>
              </a:pPr>
              <a:t>‹#›</a:t>
            </a:fld>
            <a:endParaRPr lang="en-US"/>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a:t>Dr. Vohra</a:t>
            </a: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F5FFDB1-4886-4591-9A17-BB0081EE701F}" type="slidenum">
              <a:rPr lang="ar-SA"/>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14" r:id="rId1"/>
    <p:sldLayoutId id="2147483806" r:id="rId2"/>
    <p:sldLayoutId id="2147483815" r:id="rId3"/>
    <p:sldLayoutId id="2147483807" r:id="rId4"/>
    <p:sldLayoutId id="2147483808" r:id="rId5"/>
    <p:sldLayoutId id="2147483809" r:id="rId6"/>
    <p:sldLayoutId id="2147483810" r:id="rId7"/>
    <p:sldLayoutId id="2147483811" r:id="rId8"/>
    <p:sldLayoutId id="2147483816" r:id="rId9"/>
    <p:sldLayoutId id="2147483812" r:id="rId10"/>
    <p:sldLayoutId id="2147483813" r:id="rId11"/>
  </p:sldLayoutIdLst>
  <p:hf hdr="0" ftr="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28600"/>
            <a:ext cx="8229600" cy="1447800"/>
          </a:xfrm>
        </p:spPr>
        <p:txBody>
          <a:bodyPr/>
          <a:lstStyle/>
          <a:p>
            <a:pPr algn="ctr" eaLnBrk="1" hangingPunct="1"/>
            <a:r>
              <a:rPr lang="en-US" sz="3100" b="1" dirty="0" smtClean="0">
                <a:solidFill>
                  <a:srgbClr val="00B0F0"/>
                </a:solidFill>
                <a:latin typeface="Arial Black" pitchFamily="34" charset="0"/>
              </a:rPr>
              <a:t>GROSS ANATOMY- LOWER LIMB</a:t>
            </a:r>
            <a:r>
              <a:rPr lang="en-US" dirty="0" smtClean="0"/>
              <a:t/>
            </a:r>
            <a:br>
              <a:rPr lang="en-US" dirty="0" smtClean="0"/>
            </a:br>
            <a:r>
              <a:rPr lang="en-US" sz="4000" b="1" dirty="0" smtClean="0">
                <a:solidFill>
                  <a:srgbClr val="A02085"/>
                </a:solidFill>
                <a:latin typeface="Algerian" pitchFamily="82" charset="0"/>
              </a:rPr>
              <a:t>MEDIAL  COMPARTMENT  OF  THIGH</a:t>
            </a:r>
            <a:endParaRPr lang="en-IN" sz="4000" b="1" dirty="0" smtClean="0">
              <a:solidFill>
                <a:srgbClr val="A02085"/>
              </a:solidFill>
              <a:latin typeface="Algerian" pitchFamily="82" charset="0"/>
            </a:endParaRPr>
          </a:p>
        </p:txBody>
      </p:sp>
      <p:sp>
        <p:nvSpPr>
          <p:cNvPr id="5" name="Content Placeholder 4"/>
          <p:cNvSpPr>
            <a:spLocks noGrp="1"/>
          </p:cNvSpPr>
          <p:nvPr>
            <p:ph sz="half" idx="2"/>
          </p:nvPr>
        </p:nvSpPr>
        <p:spPr>
          <a:xfrm>
            <a:off x="4648200" y="4114800"/>
            <a:ext cx="4495800" cy="2239963"/>
          </a:xfrm>
        </p:spPr>
        <p:txBody>
          <a:bodyPr>
            <a:normAutofit/>
          </a:bodyPr>
          <a:lstStyle/>
          <a:p>
            <a:pPr marL="274320" indent="-274320" eaLnBrk="1" fontAlgn="auto" hangingPunct="1">
              <a:spcAft>
                <a:spcPts val="0"/>
              </a:spcAft>
              <a:buClr>
                <a:schemeClr val="accent3"/>
              </a:buClr>
              <a:buFont typeface="Arial" charset="0"/>
              <a:buNone/>
              <a:defRPr/>
            </a:pPr>
            <a:r>
              <a:rPr lang="en-US" b="1" dirty="0" smtClean="0">
                <a:solidFill>
                  <a:srgbClr val="0000FF"/>
                </a:solidFill>
              </a:rPr>
              <a:t>Dr. Praveen Kumar </a:t>
            </a:r>
            <a:r>
              <a:rPr lang="en-US" b="1" dirty="0" err="1" smtClean="0">
                <a:solidFill>
                  <a:srgbClr val="0000FF"/>
                </a:solidFill>
              </a:rPr>
              <a:t>Kurrey</a:t>
            </a:r>
            <a:endParaRPr lang="en-US" b="1" dirty="0" smtClean="0">
              <a:solidFill>
                <a:srgbClr val="0000FF"/>
              </a:solidFill>
            </a:endParaRPr>
          </a:p>
          <a:p>
            <a:pPr marL="274320" indent="-274320" eaLnBrk="1" fontAlgn="auto" hangingPunct="1">
              <a:spcAft>
                <a:spcPts val="0"/>
              </a:spcAft>
              <a:buClr>
                <a:schemeClr val="accent3"/>
              </a:buClr>
              <a:buFont typeface="Arial" charset="0"/>
              <a:buNone/>
              <a:defRPr/>
            </a:pPr>
            <a:r>
              <a:rPr lang="en-US" b="1" dirty="0" smtClean="0">
                <a:solidFill>
                  <a:srgbClr val="0000FF"/>
                </a:solidFill>
              </a:rPr>
              <a:t>M.B.B.S., M.S., B.C.M.E, B.C.B.R.,CISP</a:t>
            </a:r>
          </a:p>
          <a:p>
            <a:pPr marL="274320" indent="-274320" eaLnBrk="1" fontAlgn="auto" hangingPunct="1">
              <a:spcAft>
                <a:spcPts val="0"/>
              </a:spcAft>
              <a:buClr>
                <a:schemeClr val="accent3"/>
              </a:buClr>
              <a:buFont typeface="Arial" charset="0"/>
              <a:buNone/>
              <a:defRPr/>
            </a:pPr>
            <a:r>
              <a:rPr lang="en-US" b="1" dirty="0" smtClean="0">
                <a:solidFill>
                  <a:srgbClr val="0000FF"/>
                </a:solidFill>
              </a:rPr>
              <a:t>Professor Anatomy</a:t>
            </a:r>
            <a:endParaRPr lang="en-IN" b="1" dirty="0" smtClean="0">
              <a:solidFill>
                <a:srgbClr val="0000FF"/>
              </a:solidFill>
            </a:endParaRPr>
          </a:p>
          <a:p>
            <a:pPr marL="274320" indent="-274320" eaLnBrk="1" fontAlgn="auto" hangingPunct="1">
              <a:spcAft>
                <a:spcPts val="0"/>
              </a:spcAft>
              <a:buClr>
                <a:schemeClr val="accent3"/>
              </a:buClr>
              <a:buFont typeface="Wingdings 2"/>
              <a:buChar char=""/>
              <a:defRPr/>
            </a:pPr>
            <a:endParaRPr lang="en-IN" dirty="0"/>
          </a:p>
        </p:txBody>
      </p:sp>
      <p:pic>
        <p:nvPicPr>
          <p:cNvPr id="2050" name="Picture 2" descr="D:\Dr PRAVEEN  ANATOMY COMPLETE\PRAVEENS ANATOMY WORLD 3.3.2024\PRAVEENS ANATOMY WORLD 22.7.2025\1. ATLAS\2. GROSS ANATOMY\2. LOWER LIMB\2. Medial side of Thigh\2. medial-thigh-muscles-pkk.png"/>
          <p:cNvPicPr>
            <a:picLocks noGrp="1" noChangeAspect="1" noChangeArrowheads="1"/>
          </p:cNvPicPr>
          <p:nvPr>
            <p:ph sz="half" idx="1"/>
          </p:nvPr>
        </p:nvPicPr>
        <p:blipFill>
          <a:blip r:embed="rId2" cstate="print"/>
          <a:srcRect/>
          <a:stretch>
            <a:fillRect/>
          </a:stretch>
        </p:blipFill>
        <p:spPr bwMode="auto">
          <a:xfrm>
            <a:off x="484909" y="2355272"/>
            <a:ext cx="3985219" cy="413897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82575" y="769938"/>
            <a:ext cx="4538807" cy="5969000"/>
          </a:xfrm>
        </p:spPr>
        <p:txBody>
          <a:bodyPr>
            <a:noAutofit/>
          </a:bodyPr>
          <a:lstStyle/>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Triangular muscle – located in between adductor longus and adductor magnus </a:t>
            </a: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To visualize adductor brevis muscle, cut adductor longus muscle near origin and reflect it laterally</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400" b="1" dirty="0">
                <a:solidFill>
                  <a:srgbClr val="FF00FF"/>
                </a:solidFill>
                <a:latin typeface="Arial" panose="020B0604020202020204" pitchFamily="34" charset="0"/>
                <a:ea typeface="Calibri" panose="020F0502020204030204" pitchFamily="34" charset="0"/>
                <a:cs typeface="Arial" panose="020B0604020202020204" pitchFamily="34" charset="0"/>
              </a:rPr>
              <a:t>Origin</a:t>
            </a:r>
            <a:endParaRPr lang="en-GB" sz="2400" b="1"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Originates from</a:t>
            </a:r>
            <a:endParaRPr lang="en-GB" sz="2400" dirty="0">
              <a:latin typeface="Arial" panose="020B0604020202020204" pitchFamily="34" charset="0"/>
              <a:ea typeface="Calibri" panose="020F0502020204030204" pitchFamily="34" charset="0"/>
              <a:cs typeface="Arial" panose="020B0604020202020204" pitchFamily="34" charset="0"/>
            </a:endParaRP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Anterior surface of body of pubis and</a:t>
            </a:r>
            <a:endParaRPr lang="en-GB" dirty="0">
              <a:latin typeface="Arial" panose="020B0604020202020204" pitchFamily="34" charset="0"/>
              <a:ea typeface="Calibri" panose="020F0502020204030204" pitchFamily="34" charset="0"/>
              <a:cs typeface="Arial" panose="020B0604020202020204" pitchFamily="34" charset="0"/>
            </a:endParaRP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Outer surface of inferior ramus of pubis, between </a:t>
            </a:r>
            <a:r>
              <a:rPr lang="en-IN" dirty="0" err="1">
                <a:latin typeface="Arial" panose="020B0604020202020204" pitchFamily="34" charset="0"/>
                <a:ea typeface="Calibri" panose="020F0502020204030204" pitchFamily="34" charset="0"/>
                <a:cs typeface="Arial" panose="020B0604020202020204" pitchFamily="34" charset="0"/>
              </a:rPr>
              <a:t>gracilis</a:t>
            </a:r>
            <a:r>
              <a:rPr lang="en-IN" dirty="0">
                <a:latin typeface="Arial" panose="020B0604020202020204" pitchFamily="34" charset="0"/>
                <a:ea typeface="Calibri" panose="020F0502020204030204" pitchFamily="34" charset="0"/>
                <a:cs typeface="Arial" panose="020B0604020202020204" pitchFamily="34" charset="0"/>
              </a:rPr>
              <a:t> and obturator externus</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3315" name="TextBox 3"/>
          <p:cNvSpPr txBox="1">
            <a:spLocks noChangeArrowheads="1"/>
          </p:cNvSpPr>
          <p:nvPr/>
        </p:nvSpPr>
        <p:spPr bwMode="auto">
          <a:xfrm>
            <a:off x="1316182" y="0"/>
            <a:ext cx="5999018" cy="707886"/>
          </a:xfrm>
          <a:prstGeom prst="rect">
            <a:avLst/>
          </a:prstGeom>
          <a:noFill/>
          <a:ln w="9525">
            <a:noFill/>
            <a:miter lim="800000"/>
            <a:headEnd/>
            <a:tailEnd/>
          </a:ln>
        </p:spPr>
        <p:txBody>
          <a:bodyPr wrap="square">
            <a:spAutoFit/>
          </a:bodyPr>
          <a:lstStyle/>
          <a:p>
            <a:pPr algn="ctr" eaLnBrk="1" hangingPunct="1">
              <a:buFont typeface="Arial" charset="0"/>
              <a:buNone/>
            </a:pPr>
            <a:r>
              <a:rPr lang="en-US" sz="4000" b="1" dirty="0" smtClean="0">
                <a:solidFill>
                  <a:srgbClr val="0000FF"/>
                </a:solidFill>
                <a:latin typeface="Franklin Gothic Demi" pitchFamily="34" charset="0"/>
                <a:cs typeface="Calibri" pitchFamily="34" charset="0"/>
              </a:rPr>
              <a:t>2. ADDUCTOR  BREVIS</a:t>
            </a:r>
            <a:endParaRPr lang="en-GB" sz="4000" dirty="0">
              <a:solidFill>
                <a:srgbClr val="0000FF"/>
              </a:solidFill>
              <a:latin typeface="Franklin Gothic Demi" pitchFamily="34" charset="0"/>
              <a:cs typeface="Calibri" pitchFamily="34" charset="0"/>
            </a:endParaRPr>
          </a:p>
        </p:txBody>
      </p:sp>
      <p:pic>
        <p:nvPicPr>
          <p:cNvPr id="13316" name="Picture 4"/>
          <p:cNvPicPr>
            <a:picLocks noChangeAspect="1"/>
          </p:cNvPicPr>
          <p:nvPr/>
        </p:nvPicPr>
        <p:blipFill>
          <a:blip r:embed="rId2" cstate="print"/>
          <a:srcRect/>
          <a:stretch>
            <a:fillRect/>
          </a:stretch>
        </p:blipFill>
        <p:spPr bwMode="auto">
          <a:xfrm>
            <a:off x="5243513" y="1241425"/>
            <a:ext cx="3900487" cy="41163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595F8C-E236-4293-93DD-78F9EFD42155}" type="slidenum">
              <a:rPr lang="ar-SA"/>
              <a:pPr>
                <a:defRPr/>
              </a:pPr>
              <a:t>11</a:t>
            </a:fld>
            <a:endParaRPr lang="en-US"/>
          </a:p>
        </p:txBody>
      </p:sp>
      <p:pic>
        <p:nvPicPr>
          <p:cNvPr id="6" name="Picture 55"/>
          <p:cNvPicPr>
            <a:picLocks noChangeAspect="1" noChangeArrowheads="1"/>
          </p:cNvPicPr>
          <p:nvPr/>
        </p:nvPicPr>
        <p:blipFill>
          <a:blip r:embed="rId2" cstate="print"/>
          <a:srcRect/>
          <a:stretch>
            <a:fillRect/>
          </a:stretch>
        </p:blipFill>
        <p:spPr bwMode="auto">
          <a:xfrm>
            <a:off x="1557338" y="523875"/>
            <a:ext cx="5330825" cy="6324600"/>
          </a:xfrm>
          <a:prstGeom prst="rect">
            <a:avLst/>
          </a:prstGeom>
          <a:noFill/>
          <a:ln w="9525">
            <a:noFill/>
            <a:miter lim="800000"/>
            <a:headEnd/>
            <a:tailEnd/>
          </a:ln>
        </p:spPr>
      </p:pic>
      <p:sp>
        <p:nvSpPr>
          <p:cNvPr id="35844" name="TextBox 6"/>
          <p:cNvSpPr txBox="1">
            <a:spLocks noChangeArrowheads="1"/>
          </p:cNvSpPr>
          <p:nvPr/>
        </p:nvSpPr>
        <p:spPr bwMode="auto">
          <a:xfrm>
            <a:off x="377825" y="195263"/>
            <a:ext cx="7948613" cy="830262"/>
          </a:xfrm>
          <a:prstGeom prst="rect">
            <a:avLst/>
          </a:prstGeom>
          <a:noFill/>
          <a:ln w="9525">
            <a:noFill/>
            <a:miter lim="800000"/>
            <a:headEnd/>
            <a:tailEnd/>
          </a:ln>
        </p:spPr>
        <p:txBody>
          <a:bodyPr>
            <a:spAutoFit/>
          </a:bodyPr>
          <a:lstStyle/>
          <a:p>
            <a:pPr algn="r"/>
            <a:r>
              <a:rPr lang="en-US" sz="2400" b="1">
                <a:solidFill>
                  <a:srgbClr val="7030A0"/>
                </a:solidFill>
              </a:rPr>
              <a:t>ORIGIN OF MUSCLES OF MEDIAL COMPARTMENT OF THIGH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93675" y="769938"/>
            <a:ext cx="4949825" cy="5969000"/>
          </a:xfrm>
        </p:spPr>
        <p:txBody>
          <a:bodyPr>
            <a:noAutofit/>
          </a:bodyPr>
          <a:lstStyle/>
          <a:p>
            <a:pPr marL="0" indent="0">
              <a:spcBef>
                <a:spcPts val="0"/>
              </a:spcBef>
              <a:buFont typeface="Wingdings 2" pitchFamily="18" charset="2"/>
              <a:buNone/>
              <a:defRPr/>
            </a:pPr>
            <a:r>
              <a:rPr lang="en-IN" sz="2400" b="1" dirty="0">
                <a:solidFill>
                  <a:srgbClr val="0000FF"/>
                </a:solidFill>
                <a:latin typeface="Arial" panose="020B0604020202020204" pitchFamily="34" charset="0"/>
                <a:ea typeface="Calibri" panose="020F0502020204030204" pitchFamily="34" charset="0"/>
                <a:cs typeface="Arial" panose="020B0604020202020204" pitchFamily="34" charset="0"/>
              </a:rPr>
              <a:t>Direction of </a:t>
            </a:r>
            <a:r>
              <a:rPr lang="en-IN" sz="2400" b="1" dirty="0" err="1">
                <a:solidFill>
                  <a:srgbClr val="0000FF"/>
                </a:solidFill>
                <a:latin typeface="Arial" panose="020B0604020202020204" pitchFamily="34" charset="0"/>
                <a:ea typeface="Calibri" panose="020F0502020204030204" pitchFamily="34" charset="0"/>
                <a:cs typeface="Arial" panose="020B0604020202020204" pitchFamily="34" charset="0"/>
              </a:rPr>
              <a:t>fibers</a:t>
            </a:r>
            <a:endParaRPr lang="en-GB" sz="2400" b="1" dirty="0">
              <a:solidFill>
                <a:srgbClr val="0000FF"/>
              </a:solidFill>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Pass downward, backward, and laterally and expands to reach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dirty="0">
                <a:solidFill>
                  <a:srgbClr val="0000FF"/>
                </a:solidFill>
                <a:latin typeface="Arial" panose="020B0604020202020204" pitchFamily="34" charset="0"/>
                <a:ea typeface="Calibri" panose="020F0502020204030204" pitchFamily="34" charset="0"/>
                <a:cs typeface="Arial" panose="020B0604020202020204" pitchFamily="34" charset="0"/>
              </a:rPr>
              <a:t>Insertion</a:t>
            </a:r>
            <a:endParaRPr lang="en-GB" sz="2400" b="1" dirty="0">
              <a:solidFill>
                <a:srgbClr val="0000FF"/>
              </a:solidFill>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Inserts in line extending from lesser </a:t>
            </a:r>
            <a:r>
              <a:rPr lang="en-IN" sz="2400" dirty="0" err="1">
                <a:latin typeface="Arial" panose="020B0604020202020204" pitchFamily="34" charset="0"/>
                <a:ea typeface="Calibri" panose="020F0502020204030204" pitchFamily="34" charset="0"/>
                <a:cs typeface="Arial" panose="020B0604020202020204" pitchFamily="34" charset="0"/>
              </a:rPr>
              <a:t>tronchanter</a:t>
            </a:r>
            <a:r>
              <a:rPr lang="en-IN" sz="2400" dirty="0">
                <a:latin typeface="Arial" panose="020B0604020202020204" pitchFamily="34" charset="0"/>
                <a:ea typeface="Calibri" panose="020F0502020204030204" pitchFamily="34" charset="0"/>
                <a:cs typeface="Arial" panose="020B0604020202020204" pitchFamily="34" charset="0"/>
              </a:rPr>
              <a:t> to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Extends on upper part of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dirty="0">
                <a:solidFill>
                  <a:srgbClr val="0000FF"/>
                </a:solidFill>
                <a:latin typeface="Arial" panose="020B0604020202020204" pitchFamily="34" charset="0"/>
                <a:ea typeface="Calibri" panose="020F0502020204030204" pitchFamily="34" charset="0"/>
                <a:cs typeface="Arial" panose="020B0604020202020204" pitchFamily="34" charset="0"/>
              </a:rPr>
              <a:t>Innervation</a:t>
            </a:r>
            <a:endParaRPr lang="en-GB" sz="2400" b="1" dirty="0">
              <a:solidFill>
                <a:srgbClr val="0000FF"/>
              </a:solidFill>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Anterior or posterior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dirty="0">
                <a:solidFill>
                  <a:srgbClr val="0000FF"/>
                </a:solidFill>
                <a:latin typeface="Arial" panose="020B0604020202020204" pitchFamily="34" charset="0"/>
                <a:ea typeface="Calibri" panose="020F0502020204030204" pitchFamily="34" charset="0"/>
                <a:cs typeface="Arial" panose="020B0604020202020204" pitchFamily="34" charset="0"/>
              </a:rPr>
              <a:t>Action</a:t>
            </a:r>
            <a:endParaRPr lang="en-GB" sz="2400" b="1" dirty="0">
              <a:solidFill>
                <a:srgbClr val="0000FF"/>
              </a:solidFill>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Adduction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14339" name="TextBox 3"/>
          <p:cNvSpPr txBox="1">
            <a:spLocks noChangeArrowheads="1"/>
          </p:cNvSpPr>
          <p:nvPr/>
        </p:nvSpPr>
        <p:spPr bwMode="auto">
          <a:xfrm>
            <a:off x="1925638" y="0"/>
            <a:ext cx="5140325" cy="708025"/>
          </a:xfrm>
          <a:prstGeom prst="rect">
            <a:avLst/>
          </a:prstGeom>
          <a:noFill/>
          <a:ln w="9525">
            <a:noFill/>
            <a:miter lim="800000"/>
            <a:headEnd/>
            <a:tailEnd/>
          </a:ln>
        </p:spPr>
        <p:txBody>
          <a:bodyPr>
            <a:spAutoFit/>
          </a:bodyPr>
          <a:lstStyle/>
          <a:p>
            <a:pPr algn="just" eaLnBrk="1" hangingPunct="1">
              <a:buFont typeface="Arial" charset="0"/>
              <a:buNone/>
            </a:pPr>
            <a:r>
              <a:rPr lang="en-US" sz="4000" b="1" dirty="0">
                <a:solidFill>
                  <a:srgbClr val="FF0000"/>
                </a:solidFill>
                <a:latin typeface="Arial" charset="0"/>
                <a:cs typeface="Calibri" pitchFamily="34" charset="0"/>
              </a:rPr>
              <a:t>Adductor  </a:t>
            </a:r>
            <a:r>
              <a:rPr lang="en-US" sz="4000" b="1" dirty="0" err="1" smtClean="0">
                <a:solidFill>
                  <a:srgbClr val="FF0000"/>
                </a:solidFill>
                <a:latin typeface="Arial" charset="0"/>
                <a:cs typeface="Calibri" pitchFamily="34" charset="0"/>
              </a:rPr>
              <a:t>Brevis</a:t>
            </a:r>
            <a:endParaRPr lang="en-GB" sz="4000" dirty="0">
              <a:solidFill>
                <a:srgbClr val="FF0000"/>
              </a:solidFill>
              <a:latin typeface="Arial" charset="0"/>
              <a:cs typeface="Calibri" pitchFamily="34" charset="0"/>
            </a:endParaRPr>
          </a:p>
        </p:txBody>
      </p:sp>
      <p:pic>
        <p:nvPicPr>
          <p:cNvPr id="14340" name="Picture 4"/>
          <p:cNvPicPr>
            <a:picLocks noChangeAspect="1"/>
          </p:cNvPicPr>
          <p:nvPr/>
        </p:nvPicPr>
        <p:blipFill>
          <a:blip r:embed="rId2" cstate="print"/>
          <a:srcRect/>
          <a:stretch>
            <a:fillRect/>
          </a:stretch>
        </p:blipFill>
        <p:spPr bwMode="auto">
          <a:xfrm>
            <a:off x="5243513" y="1241425"/>
            <a:ext cx="3900487" cy="411638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print"/>
          <a:srcRect/>
          <a:stretch>
            <a:fillRect/>
          </a:stretch>
        </p:blipFill>
        <p:spPr bwMode="auto">
          <a:xfrm>
            <a:off x="1423988" y="0"/>
            <a:ext cx="6446837" cy="67945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3039" y="865188"/>
            <a:ext cx="4440526" cy="5526087"/>
          </a:xfrm>
        </p:spPr>
        <p:txBody>
          <a:bodyPr>
            <a:noAutofit/>
          </a:bodyPr>
          <a:lstStyle/>
          <a:p>
            <a:pPr marL="342900" indent="-342900" algn="just">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Large triangular muscle situated on medial side of thigh</a:t>
            </a:r>
          </a:p>
          <a:p>
            <a:pPr marL="342900" indent="-342900" algn="just">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Lies posterior to pectineus, adductor longus, and adductor brevis muscles</a:t>
            </a:r>
          </a:p>
          <a:p>
            <a:pPr marL="342900" indent="-342900" algn="just">
              <a:spcBef>
                <a:spcPts val="0"/>
              </a:spcBef>
              <a:spcAft>
                <a:spcPts val="1000"/>
              </a:spcAft>
              <a:buFont typeface="Symbol" panose="05050102010706020507" pitchFamily="18" charset="2"/>
              <a:buChar char=""/>
              <a:defRPr/>
            </a:pPr>
            <a:r>
              <a:rPr lang="en-IN" sz="3200" dirty="0">
                <a:solidFill>
                  <a:srgbClr val="0000FF"/>
                </a:solidFill>
                <a:latin typeface="Arial" panose="020B0604020202020204" pitchFamily="34" charset="0"/>
                <a:ea typeface="Calibri" panose="020F0502020204030204" pitchFamily="34" charset="0"/>
                <a:cs typeface="Arial" panose="020B0604020202020204" pitchFamily="34" charset="0"/>
              </a:rPr>
              <a:t>Hybrid or composite </a:t>
            </a:r>
            <a:r>
              <a:rPr lang="en-IN" sz="3200" dirty="0">
                <a:latin typeface="Arial" panose="020B0604020202020204" pitchFamily="34" charset="0"/>
                <a:ea typeface="Calibri" panose="020F0502020204030204" pitchFamily="34" charset="0"/>
                <a:cs typeface="Arial" panose="020B0604020202020204" pitchFamily="34" charset="0"/>
              </a:rPr>
              <a:t>muscle having dual nerve supply </a:t>
            </a:r>
          </a:p>
          <a:p>
            <a:pPr algn="just">
              <a:lnSpc>
                <a:spcPct val="115000"/>
              </a:lnSpc>
              <a:spcAft>
                <a:spcPts val="1000"/>
              </a:spcAft>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16387" name="TextBox 3"/>
          <p:cNvSpPr txBox="1">
            <a:spLocks noChangeArrowheads="1"/>
          </p:cNvSpPr>
          <p:nvPr/>
        </p:nvSpPr>
        <p:spPr bwMode="auto">
          <a:xfrm>
            <a:off x="1316182" y="193675"/>
            <a:ext cx="6664036" cy="707886"/>
          </a:xfrm>
          <a:prstGeom prst="rect">
            <a:avLst/>
          </a:prstGeom>
          <a:noFill/>
          <a:ln w="9525">
            <a:noFill/>
            <a:miter lim="800000"/>
            <a:headEnd/>
            <a:tailEnd/>
          </a:ln>
        </p:spPr>
        <p:txBody>
          <a:bodyPr wrap="square">
            <a:spAutoFit/>
          </a:bodyPr>
          <a:lstStyle/>
          <a:p>
            <a:pPr algn="just" eaLnBrk="1" hangingPunct="1">
              <a:spcAft>
                <a:spcPts val="1000"/>
              </a:spcAft>
              <a:buFont typeface="Arial" charset="0"/>
              <a:buNone/>
            </a:pPr>
            <a:r>
              <a:rPr lang="en-US" sz="4000" b="1" dirty="0" smtClean="0">
                <a:solidFill>
                  <a:srgbClr val="FF33CC"/>
                </a:solidFill>
                <a:latin typeface="Arial Rounded MT Bold" pitchFamily="34" charset="0"/>
                <a:cs typeface="Calibri" pitchFamily="34" charset="0"/>
              </a:rPr>
              <a:t>3. ADDUCTOR  MAGNUS</a:t>
            </a:r>
            <a:endParaRPr lang="en-GB" sz="4000" dirty="0">
              <a:solidFill>
                <a:srgbClr val="FF33CC"/>
              </a:solidFill>
              <a:latin typeface="Arial Rounded MT Bold" pitchFamily="34" charset="0"/>
              <a:cs typeface="Calibri" pitchFamily="34" charset="0"/>
            </a:endParaRPr>
          </a:p>
        </p:txBody>
      </p:sp>
      <p:pic>
        <p:nvPicPr>
          <p:cNvPr id="16388"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6" y="854075"/>
            <a:ext cx="4395642" cy="5726113"/>
          </a:xfrm>
        </p:spPr>
        <p:txBody>
          <a:bodyPr>
            <a:noAutofit/>
          </a:bodyPr>
          <a:lstStyle/>
          <a:p>
            <a:pPr marL="0" indent="0" algn="just">
              <a:spcBef>
                <a:spcPts val="0"/>
              </a:spcBef>
              <a:spcAft>
                <a:spcPts val="1000"/>
              </a:spcAft>
              <a:buFont typeface="Wingdings 2" pitchFamily="18" charset="2"/>
              <a:buNone/>
              <a:defRPr/>
            </a:pPr>
            <a:r>
              <a:rPr lang="en-IN" sz="3200" b="1" dirty="0">
                <a:solidFill>
                  <a:srgbClr val="00B0F0"/>
                </a:solidFill>
                <a:latin typeface="Arial" panose="020B0604020202020204" pitchFamily="34" charset="0"/>
                <a:ea typeface="Calibri" panose="020F0502020204030204" pitchFamily="34" charset="0"/>
                <a:cs typeface="Arial" panose="020B0604020202020204" pitchFamily="34" charset="0"/>
              </a:rPr>
              <a:t>Origin</a:t>
            </a:r>
            <a:endParaRPr lang="en-GB" sz="3200" b="1" dirty="0">
              <a:solidFill>
                <a:srgbClr val="00B0F0"/>
              </a:solidFill>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Has two </a:t>
            </a:r>
            <a:r>
              <a:rPr lang="en-IN" sz="3200" dirty="0" smtClean="0">
                <a:latin typeface="Arial" panose="020B0604020202020204" pitchFamily="34" charset="0"/>
                <a:ea typeface="Calibri" panose="020F0502020204030204" pitchFamily="34" charset="0"/>
                <a:cs typeface="Arial" panose="020B0604020202020204" pitchFamily="34" charset="0"/>
              </a:rPr>
              <a:t>parts-</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3200" dirty="0">
                <a:solidFill>
                  <a:srgbClr val="FF00FF"/>
                </a:solidFill>
                <a:latin typeface="Arial" panose="020B0604020202020204" pitchFamily="34" charset="0"/>
                <a:ea typeface="Calibri" panose="020F0502020204030204" pitchFamily="34" charset="0"/>
                <a:cs typeface="Arial" panose="020B0604020202020204" pitchFamily="34" charset="0"/>
              </a:rPr>
              <a:t>Adductor part</a:t>
            </a:r>
          </a:p>
          <a:p>
            <a:pPr marL="800100" lvl="1" indent="-342900" algn="just">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Originates from outer surface ischiopubic ramus</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3200" dirty="0">
                <a:solidFill>
                  <a:srgbClr val="FF00FF"/>
                </a:solidFill>
                <a:latin typeface="Arial" panose="020B0604020202020204" pitchFamily="34" charset="0"/>
                <a:ea typeface="Calibri" panose="020F0502020204030204" pitchFamily="34" charset="0"/>
                <a:cs typeface="Arial" panose="020B0604020202020204" pitchFamily="34" charset="0"/>
              </a:rPr>
              <a:t>Hamstring part</a:t>
            </a:r>
            <a:endParaRPr lang="en-GB" sz="32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marL="800100" lvl="1" indent="-342900" algn="just">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Originates from inferolateral part of ischial tuberosity</a:t>
            </a:r>
          </a:p>
          <a:p>
            <a:pPr marL="342900" indent="-342900" algn="just">
              <a:spcBef>
                <a:spcPts val="0"/>
              </a:spcBef>
              <a:spcAft>
                <a:spcPts val="1000"/>
              </a:spcAft>
              <a:buFont typeface="Symbol" panose="05050102010706020507" pitchFamily="18" charset="2"/>
              <a:buChar char=""/>
              <a:defRPr/>
            </a:pPr>
            <a:endParaRPr lang="en-GB" sz="20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17411" name="TextBox 3"/>
          <p:cNvSpPr txBox="1">
            <a:spLocks noChangeArrowheads="1"/>
          </p:cNvSpPr>
          <p:nvPr/>
        </p:nvSpPr>
        <p:spPr bwMode="auto">
          <a:xfrm>
            <a:off x="1219200" y="222250"/>
            <a:ext cx="6110288" cy="708025"/>
          </a:xfrm>
          <a:prstGeom prst="rect">
            <a:avLst/>
          </a:prstGeom>
          <a:noFill/>
          <a:ln w="9525">
            <a:noFill/>
            <a:miter lim="800000"/>
            <a:headEnd/>
            <a:tailEnd/>
          </a:ln>
        </p:spPr>
        <p:txBody>
          <a:bodyPr>
            <a:spAutoFit/>
          </a:bodyPr>
          <a:lstStyle/>
          <a:p>
            <a:pPr algn="ctr" eaLnBrk="1" hangingPunct="1">
              <a:spcAft>
                <a:spcPts val="1000"/>
              </a:spcAft>
              <a:buFont typeface="Arial" charset="0"/>
              <a:buNone/>
            </a:pPr>
            <a:r>
              <a:rPr lang="en-US" sz="4000" b="1" dirty="0">
                <a:solidFill>
                  <a:srgbClr val="00B050"/>
                </a:solidFill>
                <a:latin typeface="Arial" charset="0"/>
                <a:cs typeface="Calibri" pitchFamily="34" charset="0"/>
              </a:rPr>
              <a:t>Adductor Magnus</a:t>
            </a:r>
            <a:endParaRPr lang="en-GB" sz="4000" dirty="0">
              <a:solidFill>
                <a:srgbClr val="00B050"/>
              </a:solidFill>
              <a:latin typeface="Arial" charset="0"/>
              <a:cs typeface="Calibri" pitchFamily="34" charset="0"/>
            </a:endParaRPr>
          </a:p>
        </p:txBody>
      </p:sp>
      <p:pic>
        <p:nvPicPr>
          <p:cNvPr id="17412"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595F8C-E236-4293-93DD-78F9EFD42155}" type="slidenum">
              <a:rPr lang="ar-SA"/>
              <a:pPr>
                <a:defRPr/>
              </a:pPr>
              <a:t>16</a:t>
            </a:fld>
            <a:endParaRPr lang="en-US"/>
          </a:p>
        </p:txBody>
      </p:sp>
      <p:pic>
        <p:nvPicPr>
          <p:cNvPr id="6" name="Picture 55"/>
          <p:cNvPicPr>
            <a:picLocks noChangeAspect="1" noChangeArrowheads="1"/>
          </p:cNvPicPr>
          <p:nvPr/>
        </p:nvPicPr>
        <p:blipFill>
          <a:blip r:embed="rId2" cstate="print"/>
          <a:srcRect/>
          <a:stretch>
            <a:fillRect/>
          </a:stretch>
        </p:blipFill>
        <p:spPr bwMode="auto">
          <a:xfrm>
            <a:off x="1557338" y="523875"/>
            <a:ext cx="5330825" cy="6324600"/>
          </a:xfrm>
          <a:prstGeom prst="rect">
            <a:avLst/>
          </a:prstGeom>
          <a:noFill/>
          <a:ln w="9525">
            <a:noFill/>
            <a:miter lim="800000"/>
            <a:headEnd/>
            <a:tailEnd/>
          </a:ln>
        </p:spPr>
      </p:pic>
      <p:sp>
        <p:nvSpPr>
          <p:cNvPr id="35844" name="TextBox 6"/>
          <p:cNvSpPr txBox="1">
            <a:spLocks noChangeArrowheads="1"/>
          </p:cNvSpPr>
          <p:nvPr/>
        </p:nvSpPr>
        <p:spPr bwMode="auto">
          <a:xfrm>
            <a:off x="377825" y="195263"/>
            <a:ext cx="7948613" cy="830262"/>
          </a:xfrm>
          <a:prstGeom prst="rect">
            <a:avLst/>
          </a:prstGeom>
          <a:noFill/>
          <a:ln w="9525">
            <a:noFill/>
            <a:miter lim="800000"/>
            <a:headEnd/>
            <a:tailEnd/>
          </a:ln>
        </p:spPr>
        <p:txBody>
          <a:bodyPr>
            <a:spAutoFit/>
          </a:bodyPr>
          <a:lstStyle/>
          <a:p>
            <a:pPr algn="r"/>
            <a:r>
              <a:rPr lang="en-US" sz="2400" b="1">
                <a:solidFill>
                  <a:srgbClr val="7030A0"/>
                </a:solidFill>
              </a:rPr>
              <a:t>ORIGIN OF MUSCLES OF MEDIAL COMPARTMENT OF THIGH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23839" y="1149926"/>
            <a:ext cx="4458998" cy="5500111"/>
          </a:xfrm>
        </p:spPr>
        <p:txBody>
          <a:bodyPr>
            <a:noAutofit/>
          </a:bodyPr>
          <a:lstStyle/>
          <a:p>
            <a:pPr marL="0" indent="0" algn="just">
              <a:spcBef>
                <a:spcPts val="0"/>
              </a:spcBef>
              <a:buFont typeface="Wingdings 2" pitchFamily="18" charset="2"/>
              <a:buNone/>
              <a:defRPr/>
            </a:pPr>
            <a:r>
              <a:rPr lang="en-IN" sz="2800" b="1" dirty="0">
                <a:latin typeface="Arial" panose="020B0604020202020204" pitchFamily="34" charset="0"/>
                <a:ea typeface="Calibri" panose="020F0502020204030204" pitchFamily="34" charset="0"/>
                <a:cs typeface="Arial" panose="020B0604020202020204" pitchFamily="34" charset="0"/>
              </a:rPr>
              <a:t>Direction of </a:t>
            </a:r>
            <a:r>
              <a:rPr lang="en-IN" sz="2800" b="1" dirty="0" err="1" smtClean="0">
                <a:latin typeface="Arial" panose="020B0604020202020204" pitchFamily="34" charset="0"/>
                <a:ea typeface="Calibri" panose="020F0502020204030204" pitchFamily="34" charset="0"/>
                <a:cs typeface="Arial" panose="020B0604020202020204" pitchFamily="34" charset="0"/>
              </a:rPr>
              <a:t>fibers</a:t>
            </a:r>
            <a:endParaRPr lang="en-IN" sz="2800" b="1" dirty="0" smtClean="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endParaRPr lang="en-GB" sz="2800" b="1"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2800" dirty="0">
                <a:latin typeface="Arial" panose="020B0604020202020204" pitchFamily="34" charset="0"/>
                <a:ea typeface="Calibri" panose="020F0502020204030204" pitchFamily="34" charset="0"/>
                <a:cs typeface="Arial" panose="020B0604020202020204" pitchFamily="34" charset="0"/>
              </a:rPr>
              <a:t>Originating from pubic ramus are nearly horizontal</a:t>
            </a:r>
          </a:p>
          <a:p>
            <a:pPr marL="342900" indent="-342900" algn="just">
              <a:spcBef>
                <a:spcPts val="0"/>
              </a:spcBef>
              <a:buFont typeface="Symbol" panose="05050102010706020507" pitchFamily="18" charset="2"/>
              <a:buChar char=""/>
              <a:defRPr/>
            </a:pPr>
            <a:r>
              <a:rPr lang="en-IN" sz="2800" dirty="0">
                <a:latin typeface="Arial" panose="020B0604020202020204" pitchFamily="34" charset="0"/>
                <a:ea typeface="Calibri" panose="020F0502020204030204" pitchFamily="34" charset="0"/>
                <a:cs typeface="Arial" panose="020B0604020202020204" pitchFamily="34" charset="0"/>
              </a:rPr>
              <a:t>Originating from ischial ramus run obliquely downward, backward, and laterally</a:t>
            </a:r>
          </a:p>
          <a:p>
            <a:pPr marL="342900" indent="-342900" algn="just">
              <a:spcBef>
                <a:spcPts val="0"/>
              </a:spcBef>
              <a:buFont typeface="Symbol" panose="05050102010706020507" pitchFamily="18" charset="2"/>
              <a:buChar char=""/>
              <a:defRPr/>
            </a:pPr>
            <a:r>
              <a:rPr lang="en-IN" sz="2800" dirty="0">
                <a:latin typeface="Arial" panose="020B0604020202020204" pitchFamily="34" charset="0"/>
                <a:ea typeface="Calibri" panose="020F0502020204030204" pitchFamily="34" charset="0"/>
                <a:cs typeface="Arial" panose="020B0604020202020204" pitchFamily="34" charset="0"/>
              </a:rPr>
              <a:t>Originating from ischial tuberosity descend vertically downward</a:t>
            </a: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spcAft>
                <a:spcPts val="1000"/>
              </a:spcAft>
              <a:buFont typeface="Symbol" panose="05050102010706020507" pitchFamily="18" charset="2"/>
              <a:buChar char=""/>
              <a:defRPr/>
            </a:pPr>
            <a:endParaRPr lang="en-GB" sz="28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defRPr/>
            </a:pP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18435" name="TextBox 3"/>
          <p:cNvSpPr txBox="1">
            <a:spLocks noChangeArrowheads="1"/>
          </p:cNvSpPr>
          <p:nvPr/>
        </p:nvSpPr>
        <p:spPr bwMode="auto">
          <a:xfrm>
            <a:off x="2411413" y="222250"/>
            <a:ext cx="4986337" cy="708025"/>
          </a:xfrm>
          <a:prstGeom prst="rect">
            <a:avLst/>
          </a:prstGeom>
          <a:noFill/>
          <a:ln w="9525">
            <a:noFill/>
            <a:miter lim="800000"/>
            <a:headEnd/>
            <a:tailEnd/>
          </a:ln>
        </p:spPr>
        <p:txBody>
          <a:bodyPr>
            <a:spAutoFit/>
          </a:bodyPr>
          <a:lstStyle/>
          <a:p>
            <a:pPr algn="just" eaLnBrk="1" hangingPunct="1">
              <a:spcAft>
                <a:spcPts val="1000"/>
              </a:spcAft>
              <a:buFont typeface="Arial" charset="0"/>
              <a:buNone/>
            </a:pPr>
            <a:r>
              <a:rPr lang="en-US" sz="4000" b="1" dirty="0">
                <a:solidFill>
                  <a:srgbClr val="669900"/>
                </a:solidFill>
                <a:latin typeface="Arial" charset="0"/>
                <a:cs typeface="Calibri" pitchFamily="34" charset="0"/>
              </a:rPr>
              <a:t>Adductor  Magnus</a:t>
            </a:r>
            <a:endParaRPr lang="en-GB" sz="4000" dirty="0">
              <a:solidFill>
                <a:srgbClr val="669900"/>
              </a:solidFill>
              <a:latin typeface="Arial" charset="0"/>
              <a:cs typeface="Calibri" pitchFamily="34" charset="0"/>
            </a:endParaRPr>
          </a:p>
        </p:txBody>
      </p:sp>
      <p:pic>
        <p:nvPicPr>
          <p:cNvPr id="18436"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5" y="769938"/>
            <a:ext cx="8039389" cy="5842000"/>
          </a:xfrm>
        </p:spPr>
        <p:txBody>
          <a:bodyPr>
            <a:noAutofit/>
          </a:bodyPr>
          <a:lstStyle/>
          <a:p>
            <a:pPr marL="0" indent="0" algn="just">
              <a:spcBef>
                <a:spcPts val="0"/>
              </a:spcBef>
              <a:spcAft>
                <a:spcPts val="1000"/>
              </a:spcAft>
              <a:buFont typeface="Wingdings 2" pitchFamily="18" charset="2"/>
              <a:buNone/>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inserts on medial margin of gluteal tuberosity,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 and medial supracondylar ridge.</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inserts on adductor tubercle of medial condyle of femur</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spcAft>
                <a:spcPts val="1000"/>
              </a:spcAft>
              <a:buFont typeface="Wingdings 2" pitchFamily="18" charset="2"/>
              <a:buNone/>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 supplied by posterior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  supplied by tibial part of sciatic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spcAft>
                <a:spcPts val="1000"/>
              </a:spcAft>
              <a:buFont typeface="Wingdings 2" pitchFamily="18" charset="2"/>
              <a:buNone/>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Adduction and medial rotation of thigh at hip joint</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Extension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19459" name="TextBox 3"/>
          <p:cNvSpPr txBox="1">
            <a:spLocks noChangeArrowheads="1"/>
          </p:cNvSpPr>
          <p:nvPr/>
        </p:nvSpPr>
        <p:spPr bwMode="auto">
          <a:xfrm>
            <a:off x="1939925" y="179388"/>
            <a:ext cx="5416550" cy="708025"/>
          </a:xfrm>
          <a:prstGeom prst="rect">
            <a:avLst/>
          </a:prstGeom>
          <a:noFill/>
          <a:ln w="9525">
            <a:noFill/>
            <a:miter lim="800000"/>
            <a:headEnd/>
            <a:tailEnd/>
          </a:ln>
        </p:spPr>
        <p:txBody>
          <a:bodyPr>
            <a:spAutoFit/>
          </a:bodyPr>
          <a:lstStyle/>
          <a:p>
            <a:pPr algn="ctr" eaLnBrk="1" hangingPunct="1">
              <a:spcAft>
                <a:spcPts val="1000"/>
              </a:spcAft>
              <a:buFont typeface="Arial" charset="0"/>
              <a:buNone/>
            </a:pPr>
            <a:r>
              <a:rPr lang="en-US" sz="4000" b="1" dirty="0">
                <a:solidFill>
                  <a:srgbClr val="0070C0"/>
                </a:solidFill>
                <a:latin typeface="Arial" charset="0"/>
                <a:cs typeface="Calibri" pitchFamily="34" charset="0"/>
              </a:rPr>
              <a:t>Adductor Magnus</a:t>
            </a:r>
            <a:endParaRPr lang="en-GB" sz="4000" dirty="0">
              <a:solidFill>
                <a:srgbClr val="0070C0"/>
              </a:solidFill>
              <a:latin typeface="Arial" charset="0"/>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print"/>
          <a:srcRect/>
          <a:stretch>
            <a:fillRect/>
          </a:stretch>
        </p:blipFill>
        <p:spPr bwMode="auto">
          <a:xfrm>
            <a:off x="1282700" y="146050"/>
            <a:ext cx="6229350" cy="65659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219200"/>
          </a:xfrm>
        </p:spPr>
        <p:txBody>
          <a:bodyPr/>
          <a:lstStyle/>
          <a:p>
            <a:pPr algn="ctr" eaLnBrk="1" hangingPunct="1"/>
            <a:r>
              <a:rPr lang="en-IN" b="1" smtClean="0">
                <a:solidFill>
                  <a:srgbClr val="00B050"/>
                </a:solidFill>
              </a:rPr>
              <a:t>Compartments</a:t>
            </a:r>
          </a:p>
        </p:txBody>
      </p:sp>
      <p:pic>
        <p:nvPicPr>
          <p:cNvPr id="6147" name="Picture 2" descr="C:\Users\DELL\Desktop\Sartorius,Quadriceps,Hunter canal\Fig_178_on.jpg"/>
          <p:cNvPicPr>
            <a:picLocks noGrp="1" noChangeAspect="1" noChangeArrowheads="1"/>
          </p:cNvPicPr>
          <p:nvPr>
            <p:ph idx="1"/>
          </p:nvPr>
        </p:nvPicPr>
        <p:blipFill>
          <a:blip r:embed="rId2" cstate="print"/>
          <a:srcRect/>
          <a:stretch>
            <a:fillRect/>
          </a:stretch>
        </p:blipFill>
        <p:spPr>
          <a:xfrm>
            <a:off x="165100" y="1600200"/>
            <a:ext cx="8597900" cy="4935538"/>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D:\Dr PRAVEEN  ANATOMY COMPLETE\PRAVEENS ANATOMY WORLD 3.3.2024\PRAVEENS ANATOMY WORLD 22.7.2025\1. ATLAS\2. GROSS ANATOMY\2. LOWER LIMB\2. Medial side of Thigh\10. Medial thigh-muscles and nerve -pkk.jpg"/>
          <p:cNvPicPr>
            <a:picLocks noGrp="1" noChangeAspect="1" noChangeArrowheads="1"/>
          </p:cNvPicPr>
          <p:nvPr>
            <p:ph idx="1"/>
          </p:nvPr>
        </p:nvPicPr>
        <p:blipFill>
          <a:blip r:embed="rId2" cstate="print"/>
          <a:srcRect/>
          <a:stretch>
            <a:fillRect/>
          </a:stretch>
        </p:blipFill>
        <p:spPr bwMode="auto">
          <a:xfrm>
            <a:off x="180110" y="332965"/>
            <a:ext cx="8714508" cy="608070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p:cNvPicPr>
            <a:picLocks noChangeAspect="1"/>
          </p:cNvPicPr>
          <p:nvPr/>
        </p:nvPicPr>
        <p:blipFill>
          <a:blip r:embed="rId2" cstate="print"/>
          <a:srcRect/>
          <a:stretch>
            <a:fillRect/>
          </a:stretch>
        </p:blipFill>
        <p:spPr bwMode="auto">
          <a:xfrm>
            <a:off x="1238250" y="142875"/>
            <a:ext cx="6667500" cy="657225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540328" y="892175"/>
            <a:ext cx="7980218" cy="5676900"/>
          </a:xfrm>
        </p:spPr>
        <p:txBody>
          <a:bodyPr>
            <a:noAutofit/>
          </a:bodyPr>
          <a:lstStyle/>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Pectineus and adductor magnus – </a:t>
            </a:r>
            <a:r>
              <a:rPr lang="en-IN" sz="3200" dirty="0" smtClean="0">
                <a:solidFill>
                  <a:srgbClr val="FF33CC"/>
                </a:solidFill>
                <a:latin typeface="Arial" panose="020B0604020202020204" pitchFamily="34" charset="0"/>
                <a:ea typeface="Calibri" panose="020F0502020204030204" pitchFamily="34" charset="0"/>
                <a:cs typeface="Arial" panose="020B0604020202020204" pitchFamily="34" charset="0"/>
              </a:rPr>
              <a:t>Hybrid </a:t>
            </a:r>
            <a:r>
              <a:rPr lang="en-IN" sz="3200" dirty="0">
                <a:latin typeface="Arial" panose="020B0604020202020204" pitchFamily="34" charset="0"/>
                <a:ea typeface="Calibri" panose="020F0502020204030204" pitchFamily="34" charset="0"/>
                <a:cs typeface="Arial" panose="020B0604020202020204" pitchFamily="34" charset="0"/>
              </a:rPr>
              <a:t>muscles as they have dual nerve supply</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600"/>
              </a:spcBef>
              <a:buFont typeface="Wingdings 2" pitchFamily="18" charset="2"/>
              <a:buNone/>
              <a:defRPr/>
            </a:pPr>
            <a:r>
              <a:rPr lang="en-IN" sz="3200" dirty="0">
                <a:solidFill>
                  <a:srgbClr val="0070C0"/>
                </a:solidFill>
                <a:latin typeface="Arial" panose="020B0604020202020204" pitchFamily="34" charset="0"/>
                <a:ea typeface="Calibri" panose="020F0502020204030204" pitchFamily="34" charset="0"/>
                <a:cs typeface="Arial" panose="020B0604020202020204" pitchFamily="34" charset="0"/>
              </a:rPr>
              <a:t>Adductor hiatus</a:t>
            </a:r>
            <a:endParaRPr lang="en-GB" sz="32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Large lowest </a:t>
            </a:r>
            <a:r>
              <a:rPr lang="en-IN" sz="3200" dirty="0" err="1">
                <a:latin typeface="Arial" panose="020B0604020202020204" pitchFamily="34" charset="0"/>
                <a:ea typeface="Calibri" panose="020F0502020204030204" pitchFamily="34" charset="0"/>
                <a:cs typeface="Arial" panose="020B0604020202020204" pitchFamily="34" charset="0"/>
              </a:rPr>
              <a:t>osseoaponeurotic</a:t>
            </a:r>
            <a:r>
              <a:rPr lang="en-IN" sz="3200" dirty="0">
                <a:latin typeface="Arial" panose="020B0604020202020204" pitchFamily="34" charset="0"/>
                <a:ea typeface="Calibri" panose="020F0502020204030204" pitchFamily="34" charset="0"/>
                <a:cs typeface="Arial" panose="020B0604020202020204" pitchFamily="34" charset="0"/>
              </a:rPr>
              <a:t> gap between adductor magnus and shaft of femur</a:t>
            </a:r>
          </a:p>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Gives passage to femoral vessels from adductor canal to popliteal fossa</a:t>
            </a:r>
          </a:p>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Upper four </a:t>
            </a:r>
            <a:r>
              <a:rPr lang="en-IN" sz="3200" dirty="0" err="1">
                <a:latin typeface="Arial" panose="020B0604020202020204" pitchFamily="34" charset="0"/>
                <a:ea typeface="Calibri" panose="020F0502020204030204" pitchFamily="34" charset="0"/>
                <a:cs typeface="Arial" panose="020B0604020202020204" pitchFamily="34" charset="0"/>
              </a:rPr>
              <a:t>osseoaponeurotic</a:t>
            </a:r>
            <a:r>
              <a:rPr lang="en-IN" sz="3200" dirty="0">
                <a:latin typeface="Arial" panose="020B0604020202020204" pitchFamily="34" charset="0"/>
                <a:ea typeface="Calibri" panose="020F0502020204030204" pitchFamily="34" charset="0"/>
                <a:cs typeface="Arial" panose="020B0604020202020204" pitchFamily="34" charset="0"/>
              </a:rPr>
              <a:t> openings give passage to perforating branches of profunda femoris artery</a:t>
            </a:r>
            <a:endParaRPr lang="en-GB" sz="3200" dirty="0">
              <a:latin typeface="Arial" panose="020B0604020202020204" pitchFamily="34" charset="0"/>
              <a:ea typeface="Calibri" panose="020F0502020204030204" pitchFamily="34" charset="0"/>
              <a:cs typeface="Arial" panose="020B0604020202020204" pitchFamily="34" charset="0"/>
            </a:endParaRPr>
          </a:p>
        </p:txBody>
      </p:sp>
      <p:sp>
        <p:nvSpPr>
          <p:cNvPr id="22531" name="TextBox 3"/>
          <p:cNvSpPr txBox="1">
            <a:spLocks noChangeArrowheads="1"/>
          </p:cNvSpPr>
          <p:nvPr/>
        </p:nvSpPr>
        <p:spPr bwMode="auto">
          <a:xfrm>
            <a:off x="2413000" y="0"/>
            <a:ext cx="5006975" cy="740011"/>
          </a:xfrm>
          <a:prstGeom prst="rect">
            <a:avLst/>
          </a:prstGeom>
          <a:noFill/>
          <a:ln w="9525">
            <a:noFill/>
            <a:miter lim="800000"/>
            <a:headEnd/>
            <a:tailEnd/>
          </a:ln>
        </p:spPr>
        <p:txBody>
          <a:bodyPr>
            <a:spAutoFit/>
          </a:bodyPr>
          <a:lstStyle/>
          <a:p>
            <a:pPr eaLnBrk="1" hangingPunct="1">
              <a:lnSpc>
                <a:spcPct val="115000"/>
              </a:lnSpc>
              <a:spcBef>
                <a:spcPts val="1000"/>
              </a:spcBef>
              <a:spcAft>
                <a:spcPts val="1000"/>
              </a:spcAft>
              <a:buFont typeface="Arial" charset="0"/>
              <a:buNone/>
            </a:pPr>
            <a:r>
              <a:rPr lang="en-IN" sz="4000" b="1" dirty="0">
                <a:solidFill>
                  <a:srgbClr val="FF33CC"/>
                </a:solidFill>
                <a:latin typeface="Arial" charset="0"/>
                <a:cs typeface="Calibri" pitchFamily="34" charset="0"/>
              </a:rPr>
              <a:t>Clinical Anatomy</a:t>
            </a:r>
            <a:endParaRPr lang="en-GB" sz="3200" dirty="0">
              <a:solidFill>
                <a:srgbClr val="FF33CC"/>
              </a:solidFill>
              <a:latin typeface="Arial" charset="0"/>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p:cNvSpPr>
            <a:spLocks noGrp="1" noChangeArrowheads="1"/>
          </p:cNvSpPr>
          <p:nvPr>
            <p:ph type="dt" sz="quarter" idx="10"/>
          </p:nvPr>
        </p:nvSpPr>
        <p:spPr/>
        <p:txBody>
          <a:bodyPr/>
          <a:lstStyle/>
          <a:p>
            <a:pPr>
              <a:defRPr/>
            </a:pPr>
            <a:r>
              <a:rPr lang="en-US"/>
              <a:t>Dr. Vohra</a:t>
            </a:r>
          </a:p>
        </p:txBody>
      </p:sp>
      <p:sp>
        <p:nvSpPr>
          <p:cNvPr id="6" name="Rectangle 28"/>
          <p:cNvSpPr>
            <a:spLocks noGrp="1" noChangeArrowheads="1"/>
          </p:cNvSpPr>
          <p:nvPr>
            <p:ph type="sldNum" sz="quarter" idx="12"/>
          </p:nvPr>
        </p:nvSpPr>
        <p:spPr/>
        <p:txBody>
          <a:bodyPr/>
          <a:lstStyle/>
          <a:p>
            <a:pPr>
              <a:defRPr/>
            </a:pPr>
            <a:fld id="{E68A8524-0AEE-44BC-8E98-0D7542D9626F}" type="slidenum">
              <a:rPr lang="ar-SA"/>
              <a:pPr>
                <a:defRPr/>
              </a:pPr>
              <a:t>23</a:t>
            </a:fld>
            <a:endParaRPr lang="en-US"/>
          </a:p>
        </p:txBody>
      </p:sp>
      <p:pic>
        <p:nvPicPr>
          <p:cNvPr id="15362" name="Picture 2" descr="C10FF24"/>
          <p:cNvPicPr>
            <a:picLocks noChangeAspect="1" noChangeArrowheads="1"/>
          </p:cNvPicPr>
          <p:nvPr/>
        </p:nvPicPr>
        <p:blipFill>
          <a:blip r:embed="rId2" cstate="print"/>
          <a:srcRect/>
          <a:stretch>
            <a:fillRect/>
          </a:stretch>
        </p:blipFill>
        <p:spPr bwMode="auto">
          <a:xfrm>
            <a:off x="125413" y="147638"/>
            <a:ext cx="4446587" cy="6591300"/>
          </a:xfrm>
          <a:prstGeom prst="rect">
            <a:avLst/>
          </a:prstGeom>
          <a:noFill/>
          <a:ln w="9525">
            <a:noFill/>
            <a:miter lim="800000"/>
            <a:headEnd/>
            <a:tailEnd/>
          </a:ln>
        </p:spPr>
      </p:pic>
      <p:sp>
        <p:nvSpPr>
          <p:cNvPr id="15363" name="Rectangle 3"/>
          <p:cNvSpPr>
            <a:spLocks noChangeArrowheads="1"/>
          </p:cNvSpPr>
          <p:nvPr/>
        </p:nvSpPr>
        <p:spPr bwMode="auto">
          <a:xfrm>
            <a:off x="4572000" y="2055813"/>
            <a:ext cx="4419600" cy="3540125"/>
          </a:xfrm>
          <a:prstGeom prst="rect">
            <a:avLst/>
          </a:prstGeom>
          <a:noFill/>
          <a:ln w="9525">
            <a:noFill/>
            <a:miter lim="800000"/>
            <a:headEnd/>
            <a:tailEnd/>
          </a:ln>
        </p:spPr>
        <p:txBody>
          <a:bodyPr anchor="ctr">
            <a:spAutoFit/>
          </a:bodyPr>
          <a:lstStyle/>
          <a:p>
            <a:pPr algn="just" eaLnBrk="1" hangingPunct="1"/>
            <a:r>
              <a:rPr lang="en-US" sz="2800" dirty="0">
                <a:latin typeface="Arial" charset="0"/>
              </a:rPr>
              <a:t>The </a:t>
            </a:r>
            <a:r>
              <a:rPr lang="en-US" sz="2800" b="1" dirty="0">
                <a:solidFill>
                  <a:srgbClr val="7030A0"/>
                </a:solidFill>
                <a:latin typeface="Arial" charset="0"/>
              </a:rPr>
              <a:t>Adductor Hiatus </a:t>
            </a:r>
            <a:r>
              <a:rPr lang="en-US" sz="2800" dirty="0">
                <a:latin typeface="Arial" charset="0"/>
              </a:rPr>
              <a:t>is a gap in the distal attachment of adductor </a:t>
            </a:r>
            <a:r>
              <a:rPr lang="en-US" sz="2800" dirty="0" err="1">
                <a:latin typeface="Arial" charset="0"/>
              </a:rPr>
              <a:t>magnus</a:t>
            </a:r>
            <a:r>
              <a:rPr lang="en-US" sz="2800" dirty="0">
                <a:latin typeface="Arial" charset="0"/>
              </a:rPr>
              <a:t> to the femur, which permits the femoral vessels to pass from the adductor canal downward into the </a:t>
            </a:r>
            <a:r>
              <a:rPr lang="en-US" sz="2800" dirty="0" err="1">
                <a:latin typeface="Arial" charset="0"/>
              </a:rPr>
              <a:t>popliteal</a:t>
            </a:r>
            <a:r>
              <a:rPr lang="en-US" sz="2800" dirty="0">
                <a:latin typeface="Arial" charset="0"/>
              </a:rPr>
              <a:t> space.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heckerboard(across)">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checkerboard(across)">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8" y="769938"/>
            <a:ext cx="4863667" cy="5988050"/>
          </a:xfrm>
        </p:spPr>
        <p:txBody>
          <a:bodyPr>
            <a:noAutofit/>
          </a:bodyPr>
          <a:lstStyle/>
          <a:p>
            <a:pPr algn="just">
              <a:spcBef>
                <a:spcPts val="0"/>
              </a:spcBef>
              <a:defRPr/>
            </a:pPr>
            <a:r>
              <a:rPr lang="en-IN" sz="2400" b="1" dirty="0">
                <a:solidFill>
                  <a:srgbClr val="0000FF"/>
                </a:solidFill>
                <a:latin typeface="Arial" panose="020B0604020202020204" pitchFamily="34" charset="0"/>
                <a:ea typeface="Calibri" panose="020F0502020204030204" pitchFamily="34" charset="0"/>
                <a:cs typeface="Arial" panose="020B0604020202020204" pitchFamily="34" charset="0"/>
              </a:rPr>
              <a:t>Most </a:t>
            </a:r>
            <a:r>
              <a:rPr lang="en-IN" sz="2400" b="1" dirty="0" smtClean="0">
                <a:solidFill>
                  <a:srgbClr val="0000FF"/>
                </a:solidFill>
                <a:latin typeface="Arial" panose="020B0604020202020204" pitchFamily="34" charset="0"/>
                <a:ea typeface="Calibri" panose="020F0502020204030204" pitchFamily="34" charset="0"/>
                <a:cs typeface="Arial" panose="020B0604020202020204" pitchFamily="34" charset="0"/>
              </a:rPr>
              <a:t>Beautiful</a:t>
            </a:r>
            <a:r>
              <a:rPr lang="en-IN" sz="2400" dirty="0" smtClean="0">
                <a:latin typeface="Arial" panose="020B0604020202020204" pitchFamily="34" charset="0"/>
                <a:ea typeface="Calibri" panose="020F0502020204030204" pitchFamily="34" charset="0"/>
                <a:cs typeface="Arial" panose="020B0604020202020204" pitchFamily="34" charset="0"/>
              </a:rPr>
              <a:t>, superficial</a:t>
            </a:r>
            <a:r>
              <a:rPr lang="en-IN" sz="2400" dirty="0">
                <a:latin typeface="Arial" panose="020B0604020202020204" pitchFamily="34" charset="0"/>
                <a:ea typeface="Calibri" panose="020F0502020204030204" pitchFamily="34" charset="0"/>
                <a:cs typeface="Arial" panose="020B0604020202020204" pitchFamily="34" charset="0"/>
              </a:rPr>
              <a:t>, long slender muscle of medial compartment of thigh</a:t>
            </a: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t>
            </a:r>
            <a:r>
              <a:rPr lang="en-IN" sz="2400" dirty="0" err="1">
                <a:latin typeface="Arial" panose="020B0604020202020204" pitchFamily="34" charset="0"/>
                <a:ea typeface="Calibri" panose="020F0502020204030204" pitchFamily="34" charset="0"/>
                <a:cs typeface="Arial" panose="020B0604020202020204" pitchFamily="34" charset="0"/>
              </a:rPr>
              <a:t>Gracialis</a:t>
            </a:r>
            <a:r>
              <a:rPr lang="en-IN" sz="2400" dirty="0">
                <a:latin typeface="Arial" panose="020B0604020202020204" pitchFamily="34" charset="0"/>
                <a:ea typeface="Calibri" panose="020F0502020204030204" pitchFamily="34" charset="0"/>
                <a:cs typeface="Arial" panose="020B0604020202020204" pitchFamily="34" charset="0"/>
              </a:rPr>
              <a:t> = slender in Latin) </a:t>
            </a:r>
          </a:p>
          <a:p>
            <a:pPr marL="0" indent="0" algn="just">
              <a:spcBef>
                <a:spcPts val="0"/>
              </a:spcBef>
              <a:buFont typeface="Wingdings 2" pitchFamily="18" charset="2"/>
              <a:buNone/>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Originates from</a:t>
            </a:r>
            <a:endParaRPr lang="en-GB" sz="24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Medial margin of lower half of body of pubis</a:t>
            </a:r>
            <a:endParaRPr lang="en-GB" sz="24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Ischiopubic ramus</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Direction of </a:t>
            </a:r>
            <a:r>
              <a:rPr lang="en-IN" b="1" dirty="0" err="1">
                <a:solidFill>
                  <a:srgbClr val="C00000"/>
                </a:solidFill>
                <a:latin typeface="Arial" panose="020B0604020202020204" pitchFamily="34" charset="0"/>
                <a:ea typeface="Calibri" panose="020F0502020204030204" pitchFamily="34" charset="0"/>
                <a:cs typeface="Arial" panose="020B0604020202020204" pitchFamily="34" charset="0"/>
              </a:rPr>
              <a:t>fibers</a:t>
            </a: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 </a:t>
            </a:r>
            <a:endParaRPr lang="en-GB"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Run vertically downward</a:t>
            </a: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Upper part of muscle – wide and lower part tappers to form rounded tendon</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24579" name="TextBox 3"/>
          <p:cNvSpPr txBox="1">
            <a:spLocks noChangeArrowheads="1"/>
          </p:cNvSpPr>
          <p:nvPr/>
        </p:nvSpPr>
        <p:spPr bwMode="auto">
          <a:xfrm>
            <a:off x="1620838" y="0"/>
            <a:ext cx="3619500" cy="708025"/>
          </a:xfrm>
          <a:prstGeom prst="rect">
            <a:avLst/>
          </a:prstGeom>
          <a:noFill/>
          <a:ln w="9525">
            <a:noFill/>
            <a:miter lim="800000"/>
            <a:headEnd/>
            <a:tailEnd/>
          </a:ln>
        </p:spPr>
        <p:txBody>
          <a:bodyPr>
            <a:spAutoFit/>
          </a:bodyPr>
          <a:lstStyle/>
          <a:p>
            <a:pPr algn="just" eaLnBrk="1" hangingPunct="1">
              <a:buFont typeface="Arial" charset="0"/>
              <a:buNone/>
            </a:pPr>
            <a:r>
              <a:rPr lang="en-US" sz="4000" b="1" dirty="0" smtClean="0">
                <a:solidFill>
                  <a:srgbClr val="FF33CC"/>
                </a:solidFill>
                <a:latin typeface="Arial" charset="0"/>
                <a:cs typeface="Calibri" pitchFamily="34" charset="0"/>
              </a:rPr>
              <a:t>4. </a:t>
            </a:r>
            <a:r>
              <a:rPr lang="en-US" sz="4000" b="1" dirty="0" err="1" smtClean="0">
                <a:solidFill>
                  <a:srgbClr val="FF33CC"/>
                </a:solidFill>
                <a:latin typeface="Arial" charset="0"/>
                <a:cs typeface="Calibri" pitchFamily="34" charset="0"/>
              </a:rPr>
              <a:t>Gracilis</a:t>
            </a:r>
            <a:r>
              <a:rPr lang="en-US" sz="2000" b="1" dirty="0" smtClean="0">
                <a:solidFill>
                  <a:srgbClr val="FF33CC"/>
                </a:solidFill>
                <a:latin typeface="Arial" charset="0"/>
                <a:cs typeface="Calibri" pitchFamily="34" charset="0"/>
              </a:rPr>
              <a:t> </a:t>
            </a:r>
            <a:endParaRPr lang="en-GB" sz="2000" dirty="0">
              <a:solidFill>
                <a:srgbClr val="FF33CC"/>
              </a:solidFill>
              <a:latin typeface="Arial" charset="0"/>
              <a:cs typeface="Calibri" pitchFamily="34" charset="0"/>
            </a:endParaRPr>
          </a:p>
        </p:txBody>
      </p:sp>
      <p:pic>
        <p:nvPicPr>
          <p:cNvPr id="6147" name="Picture 3" descr="D:\Dr PRAVEEN  ANATOMY COMPLETE\PRAVEENS ANATOMY WORLD 3.3.2024\PRAVEENS ANATOMY WORLD 22.7.2025\1. ATLAS\2. GROSS ANATOMY\2. LOWER LIMB\2. Medial side of Thigh\11. Adductor ms-pkk.jpg"/>
          <p:cNvPicPr>
            <a:picLocks noChangeAspect="1" noChangeArrowheads="1"/>
          </p:cNvPicPr>
          <p:nvPr/>
        </p:nvPicPr>
        <p:blipFill>
          <a:blip r:embed="rId2" cstate="print"/>
          <a:srcRect/>
          <a:stretch>
            <a:fillRect/>
          </a:stretch>
        </p:blipFill>
        <p:spPr bwMode="auto">
          <a:xfrm>
            <a:off x="5022309" y="831273"/>
            <a:ext cx="4121692" cy="523701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595F8C-E236-4293-93DD-78F9EFD42155}" type="slidenum">
              <a:rPr lang="ar-SA"/>
              <a:pPr>
                <a:defRPr/>
              </a:pPr>
              <a:t>25</a:t>
            </a:fld>
            <a:endParaRPr lang="en-US"/>
          </a:p>
        </p:txBody>
      </p:sp>
      <p:pic>
        <p:nvPicPr>
          <p:cNvPr id="6" name="Picture 55"/>
          <p:cNvPicPr>
            <a:picLocks noChangeAspect="1" noChangeArrowheads="1"/>
          </p:cNvPicPr>
          <p:nvPr/>
        </p:nvPicPr>
        <p:blipFill>
          <a:blip r:embed="rId2" cstate="print"/>
          <a:srcRect/>
          <a:stretch>
            <a:fillRect/>
          </a:stretch>
        </p:blipFill>
        <p:spPr bwMode="auto">
          <a:xfrm>
            <a:off x="1557338" y="523875"/>
            <a:ext cx="5330825" cy="6324600"/>
          </a:xfrm>
          <a:prstGeom prst="rect">
            <a:avLst/>
          </a:prstGeom>
          <a:noFill/>
          <a:ln w="9525">
            <a:noFill/>
            <a:miter lim="800000"/>
            <a:headEnd/>
            <a:tailEnd/>
          </a:ln>
        </p:spPr>
      </p:pic>
      <p:sp>
        <p:nvSpPr>
          <p:cNvPr id="35844" name="TextBox 6"/>
          <p:cNvSpPr txBox="1">
            <a:spLocks noChangeArrowheads="1"/>
          </p:cNvSpPr>
          <p:nvPr/>
        </p:nvSpPr>
        <p:spPr bwMode="auto">
          <a:xfrm>
            <a:off x="377825" y="195263"/>
            <a:ext cx="7948613" cy="830262"/>
          </a:xfrm>
          <a:prstGeom prst="rect">
            <a:avLst/>
          </a:prstGeom>
          <a:noFill/>
          <a:ln w="9525">
            <a:noFill/>
            <a:miter lim="800000"/>
            <a:headEnd/>
            <a:tailEnd/>
          </a:ln>
        </p:spPr>
        <p:txBody>
          <a:bodyPr>
            <a:spAutoFit/>
          </a:bodyPr>
          <a:lstStyle/>
          <a:p>
            <a:pPr algn="r"/>
            <a:r>
              <a:rPr lang="en-US" sz="2400" b="1">
                <a:solidFill>
                  <a:srgbClr val="7030A0"/>
                </a:solidFill>
              </a:rPr>
              <a:t>ORIGIN OF MUSCLES OF MEDIAL COMPARTMENT OF THIGH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15900" y="769938"/>
            <a:ext cx="5007264" cy="5988050"/>
          </a:xfrm>
        </p:spPr>
        <p:txBody>
          <a:bodyPr>
            <a:noAutofit/>
          </a:bodyPr>
          <a:lstStyle/>
          <a:p>
            <a:pPr marL="0" indent="0" algn="just">
              <a:spcBef>
                <a:spcPts val="0"/>
              </a:spcBef>
              <a:buFont typeface="Wingdings 2" pitchFamily="18" charset="2"/>
              <a:buNone/>
              <a:defRPr/>
            </a:pPr>
            <a:r>
              <a:rPr lang="en-IN" sz="2800" b="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28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Inserts on upper part of </a:t>
            </a:r>
            <a:r>
              <a:rPr lang="en-IN" sz="2800" dirty="0">
                <a:solidFill>
                  <a:srgbClr val="00B0F0"/>
                </a:solidFill>
                <a:latin typeface="Arial" panose="020B0604020202020204" pitchFamily="34" charset="0"/>
                <a:ea typeface="Calibri" panose="020F0502020204030204" pitchFamily="34" charset="0"/>
                <a:cs typeface="Arial" panose="020B0604020202020204" pitchFamily="34" charset="0"/>
              </a:rPr>
              <a:t>medial surface of tibia</a:t>
            </a:r>
            <a:r>
              <a:rPr lang="en-IN" sz="2800" dirty="0">
                <a:latin typeface="Arial" panose="020B0604020202020204" pitchFamily="34" charset="0"/>
                <a:ea typeface="Calibri" panose="020F0502020204030204" pitchFamily="34" charset="0"/>
                <a:cs typeface="Arial" panose="020B0604020202020204" pitchFamily="34" charset="0"/>
              </a:rPr>
              <a:t> in between sartorius and </a:t>
            </a:r>
            <a:r>
              <a:rPr lang="en-IN" sz="2800" dirty="0" err="1" smtClean="0">
                <a:latin typeface="Arial" panose="020B0604020202020204" pitchFamily="34" charset="0"/>
                <a:ea typeface="Calibri" panose="020F0502020204030204" pitchFamily="34" charset="0"/>
                <a:cs typeface="Arial" panose="020B0604020202020204" pitchFamily="34" charset="0"/>
              </a:rPr>
              <a:t>Semitendinosus</a:t>
            </a:r>
            <a:r>
              <a:rPr lang="en-IN" sz="2800" dirty="0" smtClean="0">
                <a:latin typeface="Arial" panose="020B0604020202020204" pitchFamily="34" charset="0"/>
                <a:ea typeface="Calibri" panose="020F0502020204030204" pitchFamily="34" charset="0"/>
                <a:cs typeface="Arial" panose="020B0604020202020204" pitchFamily="34" charset="0"/>
              </a:rPr>
              <a:t>.</a:t>
            </a:r>
            <a:endParaRPr lang="en-GB" sz="28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800" b="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28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Anterior division of obturator nerve</a:t>
            </a:r>
            <a:endParaRPr lang="en-GB" sz="28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800" b="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28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Adduction of thigh</a:t>
            </a:r>
            <a:endParaRPr lang="en-GB" sz="28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 Flexion and medial rotation of leg</a:t>
            </a: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25603" name="TextBox 3"/>
          <p:cNvSpPr txBox="1">
            <a:spLocks noChangeArrowheads="1"/>
          </p:cNvSpPr>
          <p:nvPr/>
        </p:nvSpPr>
        <p:spPr bwMode="auto">
          <a:xfrm>
            <a:off x="2063750" y="0"/>
            <a:ext cx="3176588"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Gracilis</a:t>
            </a:r>
            <a:r>
              <a:rPr lang="en-US" sz="2000" b="1">
                <a:solidFill>
                  <a:srgbClr val="FF0000"/>
                </a:solidFill>
                <a:latin typeface="Arial" charset="0"/>
                <a:cs typeface="Calibri" pitchFamily="34" charset="0"/>
              </a:rPr>
              <a:t> </a:t>
            </a:r>
            <a:endParaRPr lang="en-GB" sz="2000">
              <a:solidFill>
                <a:srgbClr val="FF0000"/>
              </a:solidFill>
              <a:latin typeface="Arial" charset="0"/>
              <a:cs typeface="Calibri" pitchFamily="34" charset="0"/>
            </a:endParaRPr>
          </a:p>
        </p:txBody>
      </p:sp>
      <p:pic>
        <p:nvPicPr>
          <p:cNvPr id="25604" name="Picture 4"/>
          <p:cNvPicPr>
            <a:picLocks noChangeAspect="1"/>
          </p:cNvPicPr>
          <p:nvPr/>
        </p:nvPicPr>
        <p:blipFill>
          <a:blip r:embed="rId2" cstate="print"/>
          <a:srcRect/>
          <a:stretch>
            <a:fillRect/>
          </a:stretch>
        </p:blipFill>
        <p:spPr bwMode="auto">
          <a:xfrm>
            <a:off x="5627688" y="0"/>
            <a:ext cx="3433762" cy="668813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cstate="print"/>
          <a:srcRect/>
          <a:stretch>
            <a:fillRect/>
          </a:stretch>
        </p:blipFill>
        <p:spPr bwMode="auto">
          <a:xfrm>
            <a:off x="1527175" y="79375"/>
            <a:ext cx="6089650" cy="66992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p:cNvPicPr>
          <p:nvPr/>
        </p:nvPicPr>
        <p:blipFill>
          <a:blip r:embed="rId2" cstate="print"/>
          <a:srcRect/>
          <a:stretch>
            <a:fillRect/>
          </a:stretch>
        </p:blipFill>
        <p:spPr bwMode="auto">
          <a:xfrm>
            <a:off x="295275" y="180975"/>
            <a:ext cx="8682038" cy="649605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576263" y="1371599"/>
            <a:ext cx="8132762" cy="5307013"/>
          </a:xfrm>
        </p:spPr>
        <p:txBody>
          <a:bodyPr>
            <a:noAutofit/>
          </a:bodyPr>
          <a:lstStyle/>
          <a:p>
            <a:pPr marL="0" indent="0">
              <a:lnSpc>
                <a:spcPct val="115000"/>
              </a:lnSpc>
              <a:buFont typeface="Wingdings 2" pitchFamily="18" charset="2"/>
              <a:buNone/>
              <a:defRPr/>
            </a:pPr>
            <a:r>
              <a:rPr lang="en-IN" b="1" dirty="0" smtClean="0">
                <a:solidFill>
                  <a:srgbClr val="00B0F0"/>
                </a:solidFill>
                <a:latin typeface="Arial" panose="020B0604020202020204" pitchFamily="34" charset="0"/>
                <a:ea typeface="Calibri" panose="020F0502020204030204" pitchFamily="34" charset="0"/>
                <a:cs typeface="Arial" panose="020B0604020202020204" pitchFamily="34" charset="0"/>
              </a:rPr>
              <a:t>Muscle </a:t>
            </a:r>
            <a:r>
              <a:rPr lang="en-IN" b="1" dirty="0">
                <a:solidFill>
                  <a:srgbClr val="00B0F0"/>
                </a:solidFill>
                <a:latin typeface="Arial" panose="020B0604020202020204" pitchFamily="34" charset="0"/>
                <a:ea typeface="Calibri" panose="020F0502020204030204" pitchFamily="34" charset="0"/>
                <a:cs typeface="Arial" panose="020B0604020202020204" pitchFamily="34" charset="0"/>
              </a:rPr>
              <a:t>transplantation</a:t>
            </a:r>
            <a:endParaRPr lang="en-GB" b="1" dirty="0">
              <a:solidFill>
                <a:srgbClr val="00B0F0"/>
              </a:solidFill>
              <a:latin typeface="Arial" panose="020B0604020202020204" pitchFamily="34" charset="0"/>
              <a:ea typeface="Calibri" panose="020F0502020204030204" pitchFamily="34" charset="0"/>
              <a:cs typeface="Arial" panose="020B0604020202020204" pitchFamily="34" charset="0"/>
            </a:endParaRPr>
          </a:p>
          <a:p>
            <a:pPr>
              <a:lnSpc>
                <a:spcPct val="115000"/>
              </a:lnSpc>
              <a:defRPr/>
            </a:pPr>
            <a:r>
              <a:rPr lang="en-IN" dirty="0" err="1">
                <a:latin typeface="Arial" panose="020B0604020202020204" pitchFamily="34" charset="0"/>
                <a:ea typeface="Calibri" panose="020F0502020204030204" pitchFamily="34" charset="0"/>
                <a:cs typeface="Arial" panose="020B0604020202020204" pitchFamily="34" charset="0"/>
              </a:rPr>
              <a:t>Gracilis</a:t>
            </a:r>
            <a:r>
              <a:rPr lang="en-IN" dirty="0">
                <a:latin typeface="Arial" panose="020B0604020202020204" pitchFamily="34" charset="0"/>
                <a:ea typeface="Calibri" panose="020F0502020204030204" pitchFamily="34" charset="0"/>
                <a:cs typeface="Arial" panose="020B0604020202020204" pitchFamily="34" charset="0"/>
              </a:rPr>
              <a:t> – commonly used for muscle transplantation and reconstructive </a:t>
            </a:r>
            <a:r>
              <a:rPr lang="en-IN" dirty="0" smtClean="0">
                <a:latin typeface="Arial" panose="020B0604020202020204" pitchFamily="34" charset="0"/>
                <a:ea typeface="Calibri" panose="020F0502020204030204" pitchFamily="34" charset="0"/>
                <a:cs typeface="Arial" panose="020B0604020202020204" pitchFamily="34" charset="0"/>
              </a:rPr>
              <a:t>surgery</a:t>
            </a:r>
          </a:p>
          <a:p>
            <a:pPr>
              <a:lnSpc>
                <a:spcPct val="115000"/>
              </a:lnSpc>
              <a:defRPr/>
            </a:pPr>
            <a:r>
              <a:rPr lang="en-IN" b="1" dirty="0" smtClean="0">
                <a:solidFill>
                  <a:srgbClr val="0070C0"/>
                </a:solidFill>
                <a:latin typeface="Arial" panose="020B0604020202020204" pitchFamily="34" charset="0"/>
                <a:ea typeface="Calibri" panose="020F0502020204030204" pitchFamily="34" charset="0"/>
                <a:cs typeface="Arial" panose="020B0604020202020204" pitchFamily="34" charset="0"/>
              </a:rPr>
              <a:t>Most Beautiful  Muscle of Body</a:t>
            </a:r>
          </a:p>
          <a:p>
            <a:pPr>
              <a:lnSpc>
                <a:spcPct val="115000"/>
              </a:lnSpc>
              <a:defRPr/>
            </a:pPr>
            <a:endParaRPr lang="en-GB" b="1"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lvl="1">
              <a:lnSpc>
                <a:spcPct val="115000"/>
              </a:lnSpc>
              <a:spcAft>
                <a:spcPts val="1000"/>
              </a:spcAft>
              <a:defRPr/>
            </a:pPr>
            <a:r>
              <a:rPr lang="en-IN" sz="2600" dirty="0" err="1" smtClean="0">
                <a:latin typeface="Arial" panose="020B0604020202020204" pitchFamily="34" charset="0"/>
                <a:ea typeface="Calibri" panose="020F0502020204030204" pitchFamily="34" charset="0"/>
                <a:cs typeface="Arial" panose="020B0604020202020204" pitchFamily="34" charset="0"/>
              </a:rPr>
              <a:t>Gracilis</a:t>
            </a:r>
            <a:r>
              <a:rPr lang="en-IN" sz="2600" dirty="0" smtClean="0">
                <a:latin typeface="Arial" panose="020B0604020202020204" pitchFamily="34" charset="0"/>
                <a:ea typeface="Calibri" panose="020F0502020204030204" pitchFamily="34" charset="0"/>
                <a:cs typeface="Arial" panose="020B0604020202020204" pitchFamily="34" charset="0"/>
              </a:rPr>
              <a:t> </a:t>
            </a:r>
            <a:r>
              <a:rPr lang="en-IN" sz="2600" dirty="0">
                <a:latin typeface="Arial" panose="020B0604020202020204" pitchFamily="34" charset="0"/>
                <a:ea typeface="Calibri" panose="020F0502020204030204" pitchFamily="34" charset="0"/>
                <a:cs typeface="Arial" panose="020B0604020202020204" pitchFamily="34" charset="0"/>
              </a:rPr>
              <a:t>– also called </a:t>
            </a:r>
            <a:r>
              <a:rPr lang="en-IN" sz="2600" dirty="0" smtClean="0">
                <a:solidFill>
                  <a:srgbClr val="FF0000"/>
                </a:solidFill>
                <a:latin typeface="Arial" panose="020B0604020202020204" pitchFamily="34" charset="0"/>
                <a:ea typeface="Calibri" panose="020F0502020204030204" pitchFamily="34" charset="0"/>
                <a:cs typeface="Arial" panose="020B0604020202020204" pitchFamily="34" charset="0"/>
              </a:rPr>
              <a:t>Custodian </a:t>
            </a:r>
            <a:r>
              <a:rPr lang="en-IN" sz="2600" dirty="0">
                <a:solidFill>
                  <a:srgbClr val="FF0000"/>
                </a:solidFill>
                <a:latin typeface="Arial" panose="020B0604020202020204" pitchFamily="34" charset="0"/>
                <a:ea typeface="Calibri" panose="020F0502020204030204" pitchFamily="34" charset="0"/>
                <a:cs typeface="Arial" panose="020B0604020202020204" pitchFamily="34" charset="0"/>
              </a:rPr>
              <a:t>of virginity</a:t>
            </a:r>
            <a:endParaRPr lang="en-GB" sz="2600"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8675" name="TextBox 3"/>
          <p:cNvSpPr txBox="1">
            <a:spLocks noChangeArrowheads="1"/>
          </p:cNvSpPr>
          <p:nvPr/>
        </p:nvSpPr>
        <p:spPr bwMode="auto">
          <a:xfrm>
            <a:off x="1870075" y="263236"/>
            <a:ext cx="5861050" cy="800219"/>
          </a:xfrm>
          <a:prstGeom prst="rect">
            <a:avLst/>
          </a:prstGeom>
          <a:noFill/>
          <a:ln w="9525">
            <a:noFill/>
            <a:miter lim="800000"/>
            <a:headEnd/>
            <a:tailEnd/>
          </a:ln>
        </p:spPr>
        <p:txBody>
          <a:bodyPr wrap="square">
            <a:spAutoFit/>
          </a:bodyPr>
          <a:lstStyle/>
          <a:p>
            <a:pPr eaLnBrk="1" hangingPunct="1">
              <a:lnSpc>
                <a:spcPct val="115000"/>
              </a:lnSpc>
              <a:spcBef>
                <a:spcPts val="1000"/>
              </a:spcBef>
              <a:spcAft>
                <a:spcPts val="1000"/>
              </a:spcAft>
              <a:buFont typeface="Arial" charset="0"/>
              <a:buNone/>
            </a:pPr>
            <a:r>
              <a:rPr lang="en-IN" sz="4000" b="1" dirty="0">
                <a:solidFill>
                  <a:srgbClr val="00B050"/>
                </a:solidFill>
                <a:latin typeface="Arial" charset="0"/>
                <a:cs typeface="Calibri" pitchFamily="34" charset="0"/>
              </a:rPr>
              <a:t>Clinical </a:t>
            </a:r>
            <a:r>
              <a:rPr lang="en-IN" sz="4000" b="1" dirty="0" smtClean="0">
                <a:solidFill>
                  <a:srgbClr val="00B050"/>
                </a:solidFill>
                <a:latin typeface="Arial" charset="0"/>
                <a:cs typeface="Calibri" pitchFamily="34" charset="0"/>
              </a:rPr>
              <a:t>Anatomy</a:t>
            </a:r>
            <a:endParaRPr lang="en-GB" sz="4000" dirty="0">
              <a:solidFill>
                <a:srgbClr val="00B050"/>
              </a:solidFill>
              <a:latin typeface="Arial" charset="0"/>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8"/>
          <p:cNvSpPr>
            <a:spLocks noGrp="1" noChangeArrowheads="1"/>
          </p:cNvSpPr>
          <p:nvPr>
            <p:ph type="sldNum" sz="quarter" idx="12"/>
          </p:nvPr>
        </p:nvSpPr>
        <p:spPr/>
        <p:txBody>
          <a:bodyPr/>
          <a:lstStyle/>
          <a:p>
            <a:pPr>
              <a:defRPr/>
            </a:pPr>
            <a:fld id="{AE7163D7-1EAF-4BC5-A911-851C881A742F}" type="slidenum">
              <a:rPr lang="ar-SA"/>
              <a:pPr>
                <a:defRPr/>
              </a:pPr>
              <a:t>3</a:t>
            </a:fld>
            <a:endParaRPr lang="en-US"/>
          </a:p>
        </p:txBody>
      </p:sp>
      <p:sp>
        <p:nvSpPr>
          <p:cNvPr id="20482" name="Rectangle 2"/>
          <p:cNvSpPr>
            <a:spLocks noChangeArrowheads="1"/>
          </p:cNvSpPr>
          <p:nvPr/>
        </p:nvSpPr>
        <p:spPr bwMode="auto">
          <a:xfrm>
            <a:off x="617538" y="3636963"/>
            <a:ext cx="6705600" cy="2800350"/>
          </a:xfrm>
          <a:prstGeom prst="rect">
            <a:avLst/>
          </a:prstGeom>
          <a:noFill/>
          <a:ln w="9525">
            <a:noFill/>
            <a:miter lim="800000"/>
            <a:headEnd/>
            <a:tailEnd/>
          </a:ln>
        </p:spPr>
        <p:txBody>
          <a:bodyPr anchor="ctr">
            <a:spAutoFit/>
          </a:bodyPr>
          <a:lstStyle/>
          <a:p>
            <a:pPr eaLnBrk="1" hangingPunct="1"/>
            <a:r>
              <a:rPr lang="en-US" sz="2800" b="1">
                <a:solidFill>
                  <a:srgbClr val="FF0000"/>
                </a:solidFill>
              </a:rPr>
              <a:t>Vessels:</a:t>
            </a:r>
          </a:p>
          <a:p>
            <a:pPr eaLnBrk="1" hangingPunct="1"/>
            <a:r>
              <a:rPr lang="en-US" sz="2400" b="1">
                <a:latin typeface="Arial" charset="0"/>
              </a:rPr>
              <a:t>Medial circumflex vessels and Obturator vessels </a:t>
            </a:r>
          </a:p>
          <a:p>
            <a:pPr eaLnBrk="1" hangingPunct="1"/>
            <a:endParaRPr lang="en-US" sz="2400" b="1">
              <a:latin typeface="Arial" charset="0"/>
            </a:endParaRPr>
          </a:p>
          <a:p>
            <a:pPr eaLnBrk="1" hangingPunct="1"/>
            <a:r>
              <a:rPr lang="en-US" sz="2800" b="1">
                <a:solidFill>
                  <a:srgbClr val="FFC000"/>
                </a:solidFill>
                <a:latin typeface="Arial" charset="0"/>
              </a:rPr>
              <a:t>Nerve:</a:t>
            </a:r>
          </a:p>
          <a:p>
            <a:pPr eaLnBrk="1" hangingPunct="1"/>
            <a:r>
              <a:rPr lang="en-US" sz="2400" b="1">
                <a:latin typeface="Arial" charset="0"/>
              </a:rPr>
              <a:t>Obturator nerve and Accessory obturator nerve</a:t>
            </a:r>
          </a:p>
        </p:txBody>
      </p:sp>
      <p:sp>
        <p:nvSpPr>
          <p:cNvPr id="20483" name="Rectangle 3"/>
          <p:cNvSpPr>
            <a:spLocks noChangeArrowheads="1"/>
          </p:cNvSpPr>
          <p:nvPr/>
        </p:nvSpPr>
        <p:spPr bwMode="auto">
          <a:xfrm>
            <a:off x="277813" y="304800"/>
            <a:ext cx="8658225" cy="523875"/>
          </a:xfrm>
          <a:prstGeom prst="rect">
            <a:avLst/>
          </a:prstGeom>
          <a:noFill/>
          <a:ln w="9525">
            <a:noFill/>
            <a:miter lim="800000"/>
            <a:headEnd/>
            <a:tailEnd/>
          </a:ln>
        </p:spPr>
        <p:txBody>
          <a:bodyPr>
            <a:spAutoFit/>
          </a:bodyPr>
          <a:lstStyle/>
          <a:p>
            <a:pPr algn="ctr" eaLnBrk="1" hangingPunct="1"/>
            <a:r>
              <a:rPr lang="en-US" sz="2800" b="1">
                <a:solidFill>
                  <a:srgbClr val="0070C0"/>
                </a:solidFill>
                <a:latin typeface="Arial" charset="0"/>
              </a:rPr>
              <a:t>Contents of the Medial  Compartment of  Thigh</a:t>
            </a:r>
          </a:p>
        </p:txBody>
      </p:sp>
      <p:sp>
        <p:nvSpPr>
          <p:cNvPr id="20484" name="Rectangle 4"/>
          <p:cNvSpPr>
            <a:spLocks noChangeArrowheads="1"/>
          </p:cNvSpPr>
          <p:nvPr/>
        </p:nvSpPr>
        <p:spPr bwMode="auto">
          <a:xfrm>
            <a:off x="581025" y="955675"/>
            <a:ext cx="8062913" cy="2740025"/>
          </a:xfrm>
          <a:prstGeom prst="rect">
            <a:avLst/>
          </a:prstGeom>
          <a:noFill/>
          <a:ln w="9525">
            <a:noFill/>
            <a:miter lim="800000"/>
            <a:headEnd/>
            <a:tailEnd/>
          </a:ln>
        </p:spPr>
        <p:txBody>
          <a:bodyPr>
            <a:spAutoFit/>
          </a:bodyPr>
          <a:lstStyle/>
          <a:p>
            <a:pPr eaLnBrk="1" hangingPunct="1"/>
            <a:r>
              <a:rPr lang="en-US" sz="2800" b="1">
                <a:solidFill>
                  <a:srgbClr val="CC3300"/>
                </a:solidFill>
                <a:latin typeface="Arial" charset="0"/>
              </a:rPr>
              <a:t>Muscles:</a:t>
            </a:r>
          </a:p>
          <a:p>
            <a:pPr algn="just" eaLnBrk="1" hangingPunct="1"/>
            <a:r>
              <a:rPr lang="en-US" sz="2400" b="1">
                <a:latin typeface="Arial" charset="0"/>
              </a:rPr>
              <a:t>Adductor longus,</a:t>
            </a:r>
          </a:p>
          <a:p>
            <a:pPr algn="just" eaLnBrk="1" hangingPunct="1"/>
            <a:r>
              <a:rPr lang="en-US" sz="2400" b="1">
                <a:latin typeface="Arial" charset="0"/>
              </a:rPr>
              <a:t> Adductor brevis,</a:t>
            </a:r>
          </a:p>
          <a:p>
            <a:pPr algn="just" eaLnBrk="1" hangingPunct="1"/>
            <a:r>
              <a:rPr lang="en-US" sz="2400" b="1">
                <a:latin typeface="Arial" charset="0"/>
              </a:rPr>
              <a:t> Adductor magnus,</a:t>
            </a:r>
          </a:p>
          <a:p>
            <a:pPr algn="just" eaLnBrk="1" hangingPunct="1"/>
            <a:r>
              <a:rPr lang="en-US" sz="2400" b="1">
                <a:latin typeface="Arial" charset="0"/>
              </a:rPr>
              <a:t>Gracilis,  </a:t>
            </a:r>
          </a:p>
          <a:p>
            <a:pPr algn="just" eaLnBrk="1" hangingPunct="1"/>
            <a:r>
              <a:rPr lang="en-US" sz="2400" b="1">
                <a:latin typeface="Arial" charset="0"/>
              </a:rPr>
              <a:t> Pectineus </a:t>
            </a:r>
          </a:p>
          <a:p>
            <a:pPr algn="just" eaLnBrk="1" hangingPunct="1"/>
            <a:r>
              <a:rPr lang="en-US" sz="2400" b="1">
                <a:latin typeface="Arial" charset="0"/>
              </a:rPr>
              <a:t> obturator externus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ppt_w</p:attrName>
                                        </p:attrNameLst>
                                      </p:cBhvr>
                                      <p:tavLst>
                                        <p:tav tm="0">
                                          <p:val>
                                            <p:fltVal val="0"/>
                                          </p:val>
                                        </p:tav>
                                        <p:tav tm="100000">
                                          <p:val>
                                            <p:strVal val="#ppt_w"/>
                                          </p:val>
                                        </p:tav>
                                      </p:tavLst>
                                    </p:anim>
                                    <p:anim calcmode="lin" valueType="num">
                                      <p:cBhvr>
                                        <p:cTn id="8" dur="500" fill="hold"/>
                                        <p:tgtEl>
                                          <p:spTgt spid="20483"/>
                                        </p:tgtEl>
                                        <p:attrNameLst>
                                          <p:attrName>ppt_h</p:attrName>
                                        </p:attrNameLst>
                                      </p:cBhvr>
                                      <p:tavLst>
                                        <p:tav tm="0">
                                          <p:val>
                                            <p:fltVal val="0"/>
                                          </p:val>
                                        </p:tav>
                                        <p:tav tm="100000">
                                          <p:val>
                                            <p:strVal val="#ppt_h"/>
                                          </p:val>
                                        </p:tav>
                                      </p:tavLst>
                                    </p:anim>
                                    <p:animEffect transition="in" filter="fade">
                                      <p:cBhvr>
                                        <p:cTn id="9" dur="500"/>
                                        <p:tgtEl>
                                          <p:spTgt spid="20483"/>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0484"/>
                                        </p:tgtEl>
                                        <p:attrNameLst>
                                          <p:attrName>style.visibility</p:attrName>
                                        </p:attrNameLst>
                                      </p:cBhvr>
                                      <p:to>
                                        <p:strVal val="visible"/>
                                      </p:to>
                                    </p:set>
                                    <p:anim calcmode="discrete" valueType="clr">
                                      <p:cBhvr override="childStyle">
                                        <p:cTn id="14" dur="80"/>
                                        <p:tgtEl>
                                          <p:spTgt spid="2048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0484"/>
                                        </p:tgtEl>
                                        <p:attrNameLst>
                                          <p:attrName>fillcolor</p:attrName>
                                        </p:attrNameLst>
                                      </p:cBhvr>
                                      <p:tavLst>
                                        <p:tav tm="0">
                                          <p:val>
                                            <p:clrVal>
                                              <a:schemeClr val="accent2"/>
                                            </p:clrVal>
                                          </p:val>
                                        </p:tav>
                                        <p:tav tm="50000">
                                          <p:val>
                                            <p:clrVal>
                                              <a:schemeClr val="hlink"/>
                                            </p:clrVal>
                                          </p:val>
                                        </p:tav>
                                      </p:tavLst>
                                    </p:anim>
                                    <p:set>
                                      <p:cBhvr>
                                        <p:cTn id="16" dur="80"/>
                                        <p:tgtEl>
                                          <p:spTgt spid="2048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20482">
                                            <p:txEl>
                                              <p:pRg st="0" end="0"/>
                                            </p:txEl>
                                          </p:spTgt>
                                        </p:tgtEl>
                                        <p:attrNameLst>
                                          <p:attrName>style.visibility</p:attrName>
                                        </p:attrNameLst>
                                      </p:cBhvr>
                                      <p:to>
                                        <p:strVal val="visible"/>
                                      </p:to>
                                    </p:set>
                                    <p:animEffect transition="in" filter="checkerboard(across)">
                                      <p:cBhvr>
                                        <p:cTn id="21" dur="500"/>
                                        <p:tgtEl>
                                          <p:spTgt spid="2048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0482">
                                            <p:txEl>
                                              <p:pRg st="1" end="1"/>
                                            </p:txEl>
                                          </p:spTgt>
                                        </p:tgtEl>
                                        <p:attrNameLst>
                                          <p:attrName>style.visibility</p:attrName>
                                        </p:attrNameLst>
                                      </p:cBhvr>
                                      <p:to>
                                        <p:strVal val="visible"/>
                                      </p:to>
                                    </p:set>
                                    <p:animEffect transition="in" filter="checkerboard(across)">
                                      <p:cBhvr>
                                        <p:cTn id="26" dur="500"/>
                                        <p:tgtEl>
                                          <p:spTgt spid="2048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nodeType="clickEffect">
                                  <p:stCondLst>
                                    <p:cond delay="0"/>
                                  </p:stCondLst>
                                  <p:iterate type="lt">
                                    <p:tmPct val="50000"/>
                                  </p:iterate>
                                  <p:childTnLst>
                                    <p:set>
                                      <p:cBhvr>
                                        <p:cTn id="30" dur="1" fill="hold">
                                          <p:stCondLst>
                                            <p:cond delay="0"/>
                                          </p:stCondLst>
                                        </p:cTn>
                                        <p:tgtEl>
                                          <p:spTgt spid="20482">
                                            <p:txEl>
                                              <p:pRg st="3" end="3"/>
                                            </p:txEl>
                                          </p:spTgt>
                                        </p:tgtEl>
                                        <p:attrNameLst>
                                          <p:attrName>style.visibility</p:attrName>
                                        </p:attrNameLst>
                                      </p:cBhvr>
                                      <p:to>
                                        <p:strVal val="visible"/>
                                      </p:to>
                                    </p:set>
                                    <p:anim calcmode="discrete" valueType="clr">
                                      <p:cBhvr override="childStyle">
                                        <p:cTn id="31" dur="80"/>
                                        <p:tgtEl>
                                          <p:spTgt spid="20482">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20482">
                                            <p:txEl>
                                              <p:pRg st="3" end="3"/>
                                            </p:txEl>
                                          </p:spTgt>
                                        </p:tgtEl>
                                        <p:attrNameLst>
                                          <p:attrName>fillcolor</p:attrName>
                                        </p:attrNameLst>
                                      </p:cBhvr>
                                      <p:tavLst>
                                        <p:tav tm="0">
                                          <p:val>
                                            <p:clrVal>
                                              <a:schemeClr val="accent2"/>
                                            </p:clrVal>
                                          </p:val>
                                        </p:tav>
                                        <p:tav tm="50000">
                                          <p:val>
                                            <p:clrVal>
                                              <a:schemeClr val="hlink"/>
                                            </p:clrVal>
                                          </p:val>
                                        </p:tav>
                                      </p:tavLst>
                                    </p:anim>
                                    <p:set>
                                      <p:cBhvr>
                                        <p:cTn id="33" dur="80"/>
                                        <p:tgtEl>
                                          <p:spTgt spid="20482">
                                            <p:txEl>
                                              <p:pRg st="3" end="3"/>
                                            </p:txEl>
                                          </p:spTgt>
                                        </p:tgtEl>
                                        <p:attrNameLst>
                                          <p:attrName>fill.type</p:attrName>
                                        </p:attrNameLst>
                                      </p:cBhvr>
                                      <p:to>
                                        <p:strVal val="solid"/>
                                      </p:to>
                                    </p:set>
                                  </p:childTnLst>
                                </p:cTn>
                              </p:par>
                              <p:par>
                                <p:cTn id="34" presetID="27" presetClass="entr" presetSubtype="0" fill="hold" nodeType="withEffect">
                                  <p:stCondLst>
                                    <p:cond delay="0"/>
                                  </p:stCondLst>
                                  <p:iterate type="lt">
                                    <p:tmPct val="50000"/>
                                  </p:iterate>
                                  <p:childTnLst>
                                    <p:set>
                                      <p:cBhvr>
                                        <p:cTn id="35" dur="1" fill="hold">
                                          <p:stCondLst>
                                            <p:cond delay="0"/>
                                          </p:stCondLst>
                                        </p:cTn>
                                        <p:tgtEl>
                                          <p:spTgt spid="20482">
                                            <p:txEl>
                                              <p:pRg st="4" end="4"/>
                                            </p:txEl>
                                          </p:spTgt>
                                        </p:tgtEl>
                                        <p:attrNameLst>
                                          <p:attrName>style.visibility</p:attrName>
                                        </p:attrNameLst>
                                      </p:cBhvr>
                                      <p:to>
                                        <p:strVal val="visible"/>
                                      </p:to>
                                    </p:set>
                                    <p:anim calcmode="discrete" valueType="clr">
                                      <p:cBhvr override="childStyle">
                                        <p:cTn id="36" dur="80"/>
                                        <p:tgtEl>
                                          <p:spTgt spid="20482">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20482">
                                            <p:txEl>
                                              <p:pRg st="4" end="4"/>
                                            </p:txEl>
                                          </p:spTgt>
                                        </p:tgtEl>
                                        <p:attrNameLst>
                                          <p:attrName>fillcolor</p:attrName>
                                        </p:attrNameLst>
                                      </p:cBhvr>
                                      <p:tavLst>
                                        <p:tav tm="0">
                                          <p:val>
                                            <p:clrVal>
                                              <a:schemeClr val="accent2"/>
                                            </p:clrVal>
                                          </p:val>
                                        </p:tav>
                                        <p:tav tm="50000">
                                          <p:val>
                                            <p:clrVal>
                                              <a:schemeClr val="hlink"/>
                                            </p:clrVal>
                                          </p:val>
                                        </p:tav>
                                      </p:tavLst>
                                    </p:anim>
                                    <p:set>
                                      <p:cBhvr>
                                        <p:cTn id="38" dur="80"/>
                                        <p:tgtEl>
                                          <p:spTgt spid="2048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5739" y="769938"/>
            <a:ext cx="3984480" cy="5938837"/>
          </a:xfrm>
        </p:spPr>
        <p:txBody>
          <a:bodyPr>
            <a:noAutofit/>
          </a:bodyPr>
          <a:lstStyle/>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Flat, quadrangular muscle (</a:t>
            </a:r>
            <a:r>
              <a:rPr lang="en-IN" dirty="0" err="1">
                <a:latin typeface="Arial" panose="020B0604020202020204" pitchFamily="34" charset="0"/>
                <a:ea typeface="Calibri" panose="020F0502020204030204" pitchFamily="34" charset="0"/>
                <a:cs typeface="Arial" panose="020B0604020202020204" pitchFamily="34" charset="0"/>
              </a:rPr>
              <a:t>pectun</a:t>
            </a:r>
            <a:r>
              <a:rPr lang="en-IN" dirty="0">
                <a:latin typeface="Arial" panose="020B0604020202020204" pitchFamily="34" charset="0"/>
                <a:ea typeface="Calibri" panose="020F0502020204030204" pitchFamily="34" charset="0"/>
                <a:cs typeface="Arial" panose="020B0604020202020204" pitchFamily="34" charset="0"/>
              </a:rPr>
              <a:t> = comb in Latin) </a:t>
            </a: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Forms part of floor of femoral triangle</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endParaRPr lang="en-IN" b="1" dirty="0" smtClean="0">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b="1" dirty="0" smtClean="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err="1" smtClean="0">
                <a:latin typeface="Arial" panose="020B0604020202020204" pitchFamily="34" charset="0"/>
                <a:ea typeface="Calibri" panose="020F0502020204030204" pitchFamily="34" charset="0"/>
                <a:cs typeface="Arial" panose="020B0604020202020204" pitchFamily="34" charset="0"/>
              </a:rPr>
              <a:t>Pecten</a:t>
            </a:r>
            <a:r>
              <a:rPr lang="en-IN" dirty="0" smtClean="0">
                <a:latin typeface="Arial" panose="020B0604020202020204" pitchFamily="34" charset="0"/>
                <a:ea typeface="Calibri" panose="020F0502020204030204" pitchFamily="34" charset="0"/>
                <a:cs typeface="Arial" panose="020B0604020202020204" pitchFamily="34" charset="0"/>
              </a:rPr>
              <a:t> </a:t>
            </a:r>
            <a:r>
              <a:rPr lang="en-IN" dirty="0">
                <a:latin typeface="Arial" panose="020B0604020202020204" pitchFamily="34" charset="0"/>
                <a:ea typeface="Calibri" panose="020F0502020204030204" pitchFamily="34" charset="0"/>
                <a:cs typeface="Arial" panose="020B0604020202020204" pitchFamily="34" charset="0"/>
              </a:rPr>
              <a:t>pubis (pectineal line of pubis bone)</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Upper half of pectineal surface of pubis bone</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Fascia covering pectineus (pectineal fascia)</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29700" name="TextBox 4"/>
          <p:cNvSpPr txBox="1">
            <a:spLocks noChangeArrowheads="1"/>
          </p:cNvSpPr>
          <p:nvPr/>
        </p:nvSpPr>
        <p:spPr bwMode="auto">
          <a:xfrm>
            <a:off x="1136650" y="0"/>
            <a:ext cx="4376738" cy="646331"/>
          </a:xfrm>
          <a:prstGeom prst="rect">
            <a:avLst/>
          </a:prstGeom>
          <a:noFill/>
          <a:ln w="9525">
            <a:noFill/>
            <a:miter lim="800000"/>
            <a:headEnd/>
            <a:tailEnd/>
          </a:ln>
        </p:spPr>
        <p:txBody>
          <a:bodyPr>
            <a:spAutoFit/>
          </a:bodyPr>
          <a:lstStyle/>
          <a:p>
            <a:pPr algn="just" eaLnBrk="1" hangingPunct="1">
              <a:buFont typeface="Arial" charset="0"/>
              <a:buNone/>
            </a:pPr>
            <a:r>
              <a:rPr lang="en-US" sz="3600" b="1" dirty="0" smtClean="0">
                <a:solidFill>
                  <a:srgbClr val="0070C0"/>
                </a:solidFill>
                <a:effectLst>
                  <a:outerShdw blurRad="38100" dist="38100" dir="2700000" algn="tl">
                    <a:srgbClr val="000000">
                      <a:alpha val="43137"/>
                    </a:srgbClr>
                  </a:outerShdw>
                </a:effectLst>
                <a:latin typeface="Arial" charset="0"/>
                <a:cs typeface="Calibri" pitchFamily="34" charset="0"/>
              </a:rPr>
              <a:t>5. PECTINEUS</a:t>
            </a:r>
            <a:endParaRPr lang="en-GB" sz="3600" dirty="0">
              <a:solidFill>
                <a:srgbClr val="0070C0"/>
              </a:solidFill>
              <a:effectLst>
                <a:outerShdw blurRad="38100" dist="38100" dir="2700000" algn="tl">
                  <a:srgbClr val="000000">
                    <a:alpha val="43137"/>
                  </a:srgbClr>
                </a:outerShdw>
              </a:effectLst>
              <a:latin typeface="Arial" charset="0"/>
              <a:cs typeface="Calibri" pitchFamily="34" charset="0"/>
            </a:endParaRPr>
          </a:p>
        </p:txBody>
      </p:sp>
      <p:pic>
        <p:nvPicPr>
          <p:cNvPr id="7170" name="Picture 2" descr="D:\Dr PRAVEEN  ANATOMY COMPLETE\PRAVEENS ANATOMY WORLD 3.3.2024\PRAVEENS ANATOMY WORLD 22.7.2025\1. ATLAS\2. GROSS ANATOMY\2. LOWER LIMB\2. Medial side of Thigh\3. muscles-of-medial-compartment-of-thigh-pkk - Copy.png"/>
          <p:cNvPicPr>
            <a:picLocks noChangeAspect="1" noChangeArrowheads="1"/>
          </p:cNvPicPr>
          <p:nvPr/>
        </p:nvPicPr>
        <p:blipFill>
          <a:blip r:embed="rId3" cstate="print"/>
          <a:srcRect/>
          <a:stretch>
            <a:fillRect/>
          </a:stretch>
        </p:blipFill>
        <p:spPr bwMode="auto">
          <a:xfrm>
            <a:off x="4427431" y="872837"/>
            <a:ext cx="4716570" cy="509847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5" y="1274618"/>
            <a:ext cx="4658880" cy="4888057"/>
          </a:xfrm>
        </p:spPr>
        <p:txBody>
          <a:bodyPr>
            <a:noAutofit/>
          </a:bodyPr>
          <a:lstStyle/>
          <a:p>
            <a:pPr marL="0" indent="0" algn="just">
              <a:spcBef>
                <a:spcPts val="0"/>
              </a:spcBef>
              <a:buFont typeface="Wingdings 2" pitchFamily="18" charset="2"/>
              <a:buNone/>
              <a:defRPr/>
            </a:pPr>
            <a:r>
              <a:rPr lang="en-IN" sz="3200"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32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Pectineal line of femur extends from lesser trochanter to upper part of </a:t>
            </a:r>
            <a:r>
              <a:rPr lang="en-IN" sz="3200" dirty="0" err="1">
                <a:latin typeface="Arial" panose="020B0604020202020204" pitchFamily="34" charset="0"/>
                <a:ea typeface="Calibri" panose="020F0502020204030204" pitchFamily="34" charset="0"/>
                <a:cs typeface="Arial" panose="020B0604020202020204" pitchFamily="34" charset="0"/>
              </a:rPr>
              <a:t>linea</a:t>
            </a:r>
            <a:r>
              <a:rPr lang="en-IN" sz="3200" dirty="0">
                <a:latin typeface="Arial" panose="020B0604020202020204" pitchFamily="34" charset="0"/>
                <a:ea typeface="Calibri" panose="020F0502020204030204" pitchFamily="34" charset="0"/>
                <a:cs typeface="Arial" panose="020B0604020202020204" pitchFamily="34" charset="0"/>
              </a:rPr>
              <a:t> aspera</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endParaRPr lang="en-GB" sz="3600" dirty="0">
              <a:latin typeface="Arial" panose="020B0604020202020204" pitchFamily="34" charset="0"/>
              <a:ea typeface="Calibri" panose="020F0502020204030204" pitchFamily="34" charset="0"/>
              <a:cs typeface="Arial" panose="020B0604020202020204" pitchFamily="34" charset="0"/>
            </a:endParaRPr>
          </a:p>
        </p:txBody>
      </p:sp>
      <p:pic>
        <p:nvPicPr>
          <p:cNvPr id="30723" name="Picture 3"/>
          <p:cNvPicPr>
            <a:picLocks noChangeAspect="1"/>
          </p:cNvPicPr>
          <p:nvPr/>
        </p:nvPicPr>
        <p:blipFill>
          <a:blip r:embed="rId2" cstate="print"/>
          <a:srcRect/>
          <a:stretch>
            <a:fillRect/>
          </a:stretch>
        </p:blipFill>
        <p:spPr bwMode="auto">
          <a:xfrm>
            <a:off x="5553075" y="15875"/>
            <a:ext cx="3433763" cy="6686550"/>
          </a:xfrm>
          <a:prstGeom prst="rect">
            <a:avLst/>
          </a:prstGeom>
          <a:noFill/>
          <a:ln w="9525">
            <a:noFill/>
            <a:miter lim="800000"/>
            <a:headEnd/>
            <a:tailEnd/>
          </a:ln>
        </p:spPr>
      </p:pic>
      <p:sp>
        <p:nvSpPr>
          <p:cNvPr id="30724" name="TextBox 5"/>
          <p:cNvSpPr txBox="1">
            <a:spLocks noChangeArrowheads="1"/>
          </p:cNvSpPr>
          <p:nvPr/>
        </p:nvSpPr>
        <p:spPr bwMode="auto">
          <a:xfrm>
            <a:off x="941388" y="0"/>
            <a:ext cx="41354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Pectineus</a:t>
            </a:r>
            <a:endParaRPr lang="en-GB" sz="4000">
              <a:solidFill>
                <a:srgbClr val="FF0000"/>
              </a:solidFill>
              <a:latin typeface="Arial" charset="0"/>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68288" y="1177636"/>
            <a:ext cx="4844039" cy="5453352"/>
          </a:xfrm>
        </p:spPr>
        <p:txBody>
          <a:bodyPr>
            <a:noAutofit/>
          </a:bodyPr>
          <a:lstStyle/>
          <a:p>
            <a:pPr marL="0" indent="0" algn="just">
              <a:spcBef>
                <a:spcPts val="0"/>
              </a:spcBef>
              <a:buFont typeface="Wingdings 2" pitchFamily="18" charset="2"/>
              <a:buNone/>
              <a:defRPr/>
            </a:pPr>
            <a:r>
              <a:rPr lang="en-IN" sz="2800"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28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Dual nerve supply</a:t>
            </a:r>
            <a:endParaRPr lang="en-GB" sz="28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Anterior </a:t>
            </a:r>
            <a:r>
              <a:rPr lang="en-IN" sz="2800" dirty="0" err="1">
                <a:latin typeface="Arial" panose="020B0604020202020204" pitchFamily="34" charset="0"/>
                <a:ea typeface="Calibri" panose="020F0502020204030204" pitchFamily="34" charset="0"/>
                <a:cs typeface="Arial" panose="020B0604020202020204" pitchFamily="34" charset="0"/>
              </a:rPr>
              <a:t>fibers</a:t>
            </a:r>
            <a:r>
              <a:rPr lang="en-IN" sz="2800" dirty="0">
                <a:latin typeface="Arial" panose="020B0604020202020204" pitchFamily="34" charset="0"/>
                <a:ea typeface="Calibri" panose="020F0502020204030204" pitchFamily="34" charset="0"/>
                <a:cs typeface="Arial" panose="020B0604020202020204" pitchFamily="34" charset="0"/>
              </a:rPr>
              <a:t> – supplied by femoral nerve</a:t>
            </a:r>
            <a:endParaRPr lang="en-GB" sz="28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Posterior </a:t>
            </a:r>
            <a:r>
              <a:rPr lang="en-IN" sz="2800" dirty="0" err="1">
                <a:latin typeface="Arial" panose="020B0604020202020204" pitchFamily="34" charset="0"/>
                <a:ea typeface="Calibri" panose="020F0502020204030204" pitchFamily="34" charset="0"/>
                <a:cs typeface="Arial" panose="020B0604020202020204" pitchFamily="34" charset="0"/>
              </a:rPr>
              <a:t>fibers</a:t>
            </a:r>
            <a:r>
              <a:rPr lang="en-IN" sz="2800" dirty="0">
                <a:latin typeface="Arial" panose="020B0604020202020204" pitchFamily="34" charset="0"/>
                <a:ea typeface="Calibri" panose="020F0502020204030204" pitchFamily="34" charset="0"/>
                <a:cs typeface="Arial" panose="020B0604020202020204" pitchFamily="34" charset="0"/>
              </a:rPr>
              <a:t> – supplied by anterior division of obturator nerve</a:t>
            </a:r>
            <a:endParaRPr lang="en-GB" sz="28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800"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28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Flexion and adduction of thigh</a:t>
            </a: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31747" name="TextBox 4"/>
          <p:cNvSpPr txBox="1">
            <a:spLocks noChangeArrowheads="1"/>
          </p:cNvSpPr>
          <p:nvPr/>
        </p:nvSpPr>
        <p:spPr bwMode="auto">
          <a:xfrm>
            <a:off x="1773238" y="0"/>
            <a:ext cx="3776662"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Pectineus</a:t>
            </a:r>
            <a:endParaRPr lang="en-GB" sz="4000">
              <a:solidFill>
                <a:srgbClr val="FF0000"/>
              </a:solidFill>
              <a:latin typeface="Arial" charset="0"/>
              <a:cs typeface="Calibri" pitchFamily="34" charset="0"/>
            </a:endParaRPr>
          </a:p>
        </p:txBody>
      </p:sp>
      <p:pic>
        <p:nvPicPr>
          <p:cNvPr id="31748" name="Picture 5"/>
          <p:cNvPicPr>
            <a:picLocks noChangeAspect="1"/>
          </p:cNvPicPr>
          <p:nvPr/>
        </p:nvPicPr>
        <p:blipFill>
          <a:blip r:embed="rId2" cstate="print"/>
          <a:srcRect/>
          <a:stretch>
            <a:fillRect/>
          </a:stretch>
        </p:blipFill>
        <p:spPr bwMode="auto">
          <a:xfrm>
            <a:off x="5605463" y="85725"/>
            <a:ext cx="3433762" cy="66865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2" cstate="print"/>
          <a:srcRect/>
          <a:stretch>
            <a:fillRect/>
          </a:stretch>
        </p:blipFill>
        <p:spPr bwMode="auto">
          <a:xfrm>
            <a:off x="263525" y="79375"/>
            <a:ext cx="8486775" cy="66992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365125" y="1063625"/>
            <a:ext cx="8378825" cy="5307013"/>
          </a:xfrm>
        </p:spPr>
        <p:txBody>
          <a:bodyPr/>
          <a:lstStyle/>
          <a:p>
            <a:pPr>
              <a:lnSpc>
                <a:spcPct val="115000"/>
              </a:lnSpc>
              <a:spcAft>
                <a:spcPts val="1000"/>
              </a:spcAft>
            </a:pPr>
            <a:r>
              <a:rPr lang="en-US" smtClean="0">
                <a:latin typeface="Arial" charset="0"/>
                <a:ea typeface="Calibri" pitchFamily="34" charset="0"/>
                <a:cs typeface="Arial" charset="0"/>
              </a:rPr>
              <a:t>Pectineus and adductor longus lie in same coronal plane</a:t>
            </a:r>
          </a:p>
          <a:p>
            <a:pPr>
              <a:lnSpc>
                <a:spcPct val="115000"/>
              </a:lnSpc>
              <a:spcAft>
                <a:spcPts val="1000"/>
              </a:spcAft>
            </a:pPr>
            <a:r>
              <a:rPr lang="en-IN" smtClean="0">
                <a:latin typeface="Arial" charset="0"/>
                <a:ea typeface="Calibri" pitchFamily="34" charset="0"/>
                <a:cs typeface="Arial" charset="0"/>
              </a:rPr>
              <a:t>Developmentally, pectineus – composite muscle derived from two different sources. </a:t>
            </a:r>
          </a:p>
          <a:p>
            <a:pPr>
              <a:lnSpc>
                <a:spcPct val="115000"/>
              </a:lnSpc>
              <a:spcAft>
                <a:spcPts val="1000"/>
              </a:spcAft>
            </a:pPr>
            <a:r>
              <a:rPr lang="en-IN" smtClean="0">
                <a:solidFill>
                  <a:srgbClr val="FF0000"/>
                </a:solidFill>
                <a:latin typeface="Arial" charset="0"/>
                <a:ea typeface="Calibri" pitchFamily="34" charset="0"/>
                <a:cs typeface="Arial" charset="0"/>
              </a:rPr>
              <a:t>Has dual nerve supply </a:t>
            </a:r>
            <a:r>
              <a:rPr lang="en-IN" smtClean="0">
                <a:latin typeface="Arial" charset="0"/>
                <a:ea typeface="Calibri" pitchFamily="34" charset="0"/>
                <a:cs typeface="Arial" charset="0"/>
              </a:rPr>
              <a:t>(femoral and obturator nerves)</a:t>
            </a:r>
          </a:p>
          <a:p>
            <a:pPr>
              <a:lnSpc>
                <a:spcPct val="115000"/>
              </a:lnSpc>
              <a:spcAft>
                <a:spcPts val="1000"/>
              </a:spcAft>
            </a:pPr>
            <a:r>
              <a:rPr lang="en-US" smtClean="0">
                <a:latin typeface="Arial" charset="0"/>
                <a:ea typeface="Calibri" pitchFamily="34" charset="0"/>
                <a:cs typeface="Arial" charset="0"/>
              </a:rPr>
              <a:t>Accessory obturator nerve (present in 30% people),if present, supplies pectineus muscle</a:t>
            </a:r>
            <a:endParaRPr lang="en-GB" smtClean="0">
              <a:latin typeface="Arial" charset="0"/>
              <a:ea typeface="Calibri" pitchFamily="34" charset="0"/>
              <a:cs typeface="Arial" charset="0"/>
            </a:endParaRPr>
          </a:p>
        </p:txBody>
      </p:sp>
      <p:sp>
        <p:nvSpPr>
          <p:cNvPr id="33795" name="TextBox 3"/>
          <p:cNvSpPr txBox="1">
            <a:spLocks noChangeArrowheads="1"/>
          </p:cNvSpPr>
          <p:nvPr/>
        </p:nvSpPr>
        <p:spPr bwMode="auto">
          <a:xfrm>
            <a:off x="2198688" y="332509"/>
            <a:ext cx="4979987" cy="800219"/>
          </a:xfrm>
          <a:prstGeom prst="rect">
            <a:avLst/>
          </a:prstGeom>
          <a:noFill/>
          <a:ln w="9525">
            <a:noFill/>
            <a:miter lim="800000"/>
            <a:headEnd/>
            <a:tailEnd/>
          </a:ln>
        </p:spPr>
        <p:txBody>
          <a:bodyPr wrap="square">
            <a:spAutoFit/>
          </a:bodyPr>
          <a:lstStyle/>
          <a:p>
            <a:pPr eaLnBrk="1" hangingPunct="1">
              <a:lnSpc>
                <a:spcPct val="115000"/>
              </a:lnSpc>
              <a:spcBef>
                <a:spcPts val="1000"/>
              </a:spcBef>
              <a:spcAft>
                <a:spcPts val="1000"/>
              </a:spcAft>
              <a:buFont typeface="Arial" charset="0"/>
              <a:buNone/>
            </a:pPr>
            <a:r>
              <a:rPr lang="en-IN" sz="4000" b="1" dirty="0">
                <a:solidFill>
                  <a:srgbClr val="0070C0"/>
                </a:solidFill>
                <a:latin typeface="Arial" charset="0"/>
                <a:cs typeface="Calibri" pitchFamily="34" charset="0"/>
              </a:rPr>
              <a:t>Clinical Anatomy</a:t>
            </a:r>
            <a:endParaRPr lang="en-GB" sz="3200" dirty="0">
              <a:solidFill>
                <a:srgbClr val="0070C0"/>
              </a:solidFill>
              <a:latin typeface="Arial"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28"/>
          <p:cNvSpPr>
            <a:spLocks noGrp="1" noChangeArrowheads="1"/>
          </p:cNvSpPr>
          <p:nvPr>
            <p:ph type="sldNum" sz="quarter" idx="12"/>
          </p:nvPr>
        </p:nvSpPr>
        <p:spPr/>
        <p:txBody>
          <a:bodyPr/>
          <a:lstStyle/>
          <a:p>
            <a:pPr>
              <a:defRPr/>
            </a:pPr>
            <a:fld id="{0FCF402D-2826-48CB-8B8D-AA06232D03F1}" type="slidenum">
              <a:rPr lang="ar-SA"/>
              <a:pPr>
                <a:defRPr/>
              </a:pPr>
              <a:t>35</a:t>
            </a:fld>
            <a:endParaRPr lang="en-US"/>
          </a:p>
        </p:txBody>
      </p:sp>
      <p:graphicFrame>
        <p:nvGraphicFramePr>
          <p:cNvPr id="16455" name="Group 71"/>
          <p:cNvGraphicFramePr>
            <a:graphicFrameLocks noGrp="1"/>
          </p:cNvGraphicFramePr>
          <p:nvPr/>
        </p:nvGraphicFramePr>
        <p:xfrm>
          <a:off x="279400" y="501650"/>
          <a:ext cx="8803841" cy="6113463"/>
        </p:xfrm>
        <a:graphic>
          <a:graphicData uri="http://schemas.openxmlformats.org/drawingml/2006/table">
            <a:tbl>
              <a:tblPr/>
              <a:tblGrid>
                <a:gridCol w="1205445"/>
                <a:gridCol w="1581347"/>
                <a:gridCol w="1877542"/>
                <a:gridCol w="1628581"/>
                <a:gridCol w="208280"/>
                <a:gridCol w="2302646"/>
              </a:tblGrid>
              <a:tr h="945204">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Muscle</a:t>
                      </a: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Origin</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Insertion</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Nerve Supply</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Action</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Gracilis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Inferior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pubis,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ischium</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Upper part of shaft of tibia on medial surface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Adducts thigh at hip joint; flexes leg at knee joint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49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longus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Body of pubis, medial to pubic tubercle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Posterior surface of shaft of femur (linea aspera)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49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brevis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Inferior ramus of pubis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Posterior surface of shaft of femur (linea aspera)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51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magnus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Inferior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pubis,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ischium</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ischial</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tuberosity</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Posterior surface of shaft of femur, adductor tubercle of femur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portion: obturator nerve</a:t>
                      </a:r>
                      <a:b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Hamstring portion: sciatic nerve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 hamstring portion extends thigh at hip join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60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Obturator</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externus</a:t>
                      </a: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Outer surface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obturator</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membrane and pubic and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ischial</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rami</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Medial surface of greater trochanter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Laterally rotates thigh at hip joint</a:t>
                      </a: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438" name="Rectangle 54"/>
          <p:cNvSpPr>
            <a:spLocks noChangeArrowheads="1"/>
          </p:cNvSpPr>
          <p:nvPr/>
        </p:nvSpPr>
        <p:spPr bwMode="auto">
          <a:xfrm>
            <a:off x="0" y="-47625"/>
            <a:ext cx="8972550" cy="461963"/>
          </a:xfrm>
          <a:prstGeom prst="rect">
            <a:avLst/>
          </a:prstGeom>
          <a:noFill/>
          <a:ln w="9525">
            <a:noFill/>
            <a:miter lim="800000"/>
            <a:headEnd/>
            <a:tailEnd/>
          </a:ln>
        </p:spPr>
        <p:txBody>
          <a:bodyPr anchor="ctr">
            <a:spAutoFit/>
          </a:bodyPr>
          <a:lstStyle/>
          <a:p>
            <a:pPr algn="ctr" eaLnBrk="1" hangingPunct="1"/>
            <a:r>
              <a:rPr lang="en-US" sz="2400" b="1">
                <a:solidFill>
                  <a:srgbClr val="FF0000"/>
                </a:solidFill>
                <a:latin typeface="Arial" charset="0"/>
              </a:rPr>
              <a:t>Muscles of the Medial Fascial Compartment of the Thigh</a:t>
            </a:r>
            <a:r>
              <a:rPr lang="en-US" sz="2400">
                <a:solidFill>
                  <a:srgbClr val="FF0000"/>
                </a:solidFill>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438"/>
                                        </p:tgtEl>
                                        <p:attrNameLst>
                                          <p:attrName>style.visibility</p:attrName>
                                        </p:attrNameLst>
                                      </p:cBhvr>
                                      <p:to>
                                        <p:strVal val="visible"/>
                                      </p:to>
                                    </p:set>
                                    <p:anim calcmode="lin" valueType="num">
                                      <p:cBhvr>
                                        <p:cTn id="7" dur="500" fill="hold"/>
                                        <p:tgtEl>
                                          <p:spTgt spid="16438"/>
                                        </p:tgtEl>
                                        <p:attrNameLst>
                                          <p:attrName>ppt_w</p:attrName>
                                        </p:attrNameLst>
                                      </p:cBhvr>
                                      <p:tavLst>
                                        <p:tav tm="0">
                                          <p:val>
                                            <p:fltVal val="0"/>
                                          </p:val>
                                        </p:tav>
                                        <p:tav tm="100000">
                                          <p:val>
                                            <p:strVal val="#ppt_w"/>
                                          </p:val>
                                        </p:tav>
                                      </p:tavLst>
                                    </p:anim>
                                    <p:anim calcmode="lin" valueType="num">
                                      <p:cBhvr>
                                        <p:cTn id="8" dur="500" fill="hold"/>
                                        <p:tgtEl>
                                          <p:spTgt spid="16438"/>
                                        </p:tgtEl>
                                        <p:attrNameLst>
                                          <p:attrName>ppt_h</p:attrName>
                                        </p:attrNameLst>
                                      </p:cBhvr>
                                      <p:tavLst>
                                        <p:tav tm="0">
                                          <p:val>
                                            <p:fltVal val="0"/>
                                          </p:val>
                                        </p:tav>
                                        <p:tav tm="100000">
                                          <p:val>
                                            <p:strVal val="#ppt_h"/>
                                          </p:val>
                                        </p:tav>
                                      </p:tavLst>
                                    </p:anim>
                                    <p:animEffect transition="in" filter="fade">
                                      <p:cBhvr>
                                        <p:cTn id="9" dur="500"/>
                                        <p:tgtEl>
                                          <p:spTgt spid="164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6455"/>
                                        </p:tgtEl>
                                        <p:attrNameLst>
                                          <p:attrName>style.visibility</p:attrName>
                                        </p:attrNameLst>
                                      </p:cBhvr>
                                      <p:to>
                                        <p:strVal val="visible"/>
                                      </p:to>
                                    </p:set>
                                    <p:anim calcmode="lin" valueType="num">
                                      <p:cBhvr>
                                        <p:cTn id="14" dur="500" fill="hold"/>
                                        <p:tgtEl>
                                          <p:spTgt spid="16455"/>
                                        </p:tgtEl>
                                        <p:attrNameLst>
                                          <p:attrName>ppt_w</p:attrName>
                                        </p:attrNameLst>
                                      </p:cBhvr>
                                      <p:tavLst>
                                        <p:tav tm="0">
                                          <p:val>
                                            <p:fltVal val="0"/>
                                          </p:val>
                                        </p:tav>
                                        <p:tav tm="100000">
                                          <p:val>
                                            <p:strVal val="#ppt_w"/>
                                          </p:val>
                                        </p:tav>
                                      </p:tavLst>
                                    </p:anim>
                                    <p:anim calcmode="lin" valueType="num">
                                      <p:cBhvr>
                                        <p:cTn id="15" dur="500" fill="hold"/>
                                        <p:tgtEl>
                                          <p:spTgt spid="16455"/>
                                        </p:tgtEl>
                                        <p:attrNameLst>
                                          <p:attrName>ppt_h</p:attrName>
                                        </p:attrNameLst>
                                      </p:cBhvr>
                                      <p:tavLst>
                                        <p:tav tm="0">
                                          <p:val>
                                            <p:fltVal val="0"/>
                                          </p:val>
                                        </p:tav>
                                        <p:tav tm="100000">
                                          <p:val>
                                            <p:strVal val="#ppt_h"/>
                                          </p:val>
                                        </p:tav>
                                      </p:tavLst>
                                    </p:anim>
                                    <p:animEffect transition="in" filter="fade">
                                      <p:cBhvr>
                                        <p:cTn id="16" dur="500"/>
                                        <p:tgtEl>
                                          <p:spTgt spid="16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3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عنصر نائب لرقم الشريحة 2"/>
          <p:cNvSpPr>
            <a:spLocks noGrp="1"/>
          </p:cNvSpPr>
          <p:nvPr>
            <p:ph type="sldNum" sz="quarter" idx="12"/>
          </p:nvPr>
        </p:nvSpPr>
        <p:spPr/>
        <p:txBody>
          <a:bodyPr/>
          <a:lstStyle/>
          <a:p>
            <a:pPr>
              <a:defRPr/>
            </a:pPr>
            <a:fld id="{20F626AA-E71A-496F-9760-674B182D221D}" type="slidenum">
              <a:rPr lang="ar-SA"/>
              <a:pPr>
                <a:defRPr/>
              </a:pPr>
              <a:t>36</a:t>
            </a:fld>
            <a:endParaRPr lang="en-US"/>
          </a:p>
        </p:txBody>
      </p:sp>
      <p:pic>
        <p:nvPicPr>
          <p:cNvPr id="44039" name="Picture 7"/>
          <p:cNvPicPr>
            <a:picLocks noChangeAspect="1" noChangeArrowheads="1"/>
          </p:cNvPicPr>
          <p:nvPr/>
        </p:nvPicPr>
        <p:blipFill>
          <a:blip r:embed="rId2" cstate="print"/>
          <a:srcRect/>
          <a:stretch>
            <a:fillRect/>
          </a:stretch>
        </p:blipFill>
        <p:spPr bwMode="auto">
          <a:xfrm>
            <a:off x="555625" y="420688"/>
            <a:ext cx="4224338" cy="5837237"/>
          </a:xfrm>
          <a:prstGeom prst="rect">
            <a:avLst/>
          </a:prstGeom>
          <a:noFill/>
          <a:ln w="9525">
            <a:noFill/>
            <a:miter lim="800000"/>
            <a:headEnd/>
            <a:tailEnd/>
          </a:ln>
        </p:spPr>
      </p:pic>
      <p:pic>
        <p:nvPicPr>
          <p:cNvPr id="44041" name="Picture 9"/>
          <p:cNvPicPr>
            <a:picLocks noChangeAspect="1" noChangeArrowheads="1"/>
          </p:cNvPicPr>
          <p:nvPr/>
        </p:nvPicPr>
        <p:blipFill>
          <a:blip r:embed="rId3" cstate="print"/>
          <a:srcRect/>
          <a:stretch>
            <a:fillRect/>
          </a:stretch>
        </p:blipFill>
        <p:spPr bwMode="auto">
          <a:xfrm>
            <a:off x="4926013" y="430213"/>
            <a:ext cx="3876675" cy="5813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checkerboard(across)">
                                      <p:cBhvr>
                                        <p:cTn id="7" dur="500"/>
                                        <p:tgtEl>
                                          <p:spTgt spid="4403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4041"/>
                                        </p:tgtEl>
                                        <p:attrNameLst>
                                          <p:attrName>style.visibility</p:attrName>
                                        </p:attrNameLst>
                                      </p:cBhvr>
                                      <p:to>
                                        <p:strVal val="visible"/>
                                      </p:to>
                                    </p:set>
                                    <p:animEffect transition="in" filter="checkerboard(across)">
                                      <p:cBhvr>
                                        <p:cTn id="12" dur="500"/>
                                        <p:tgtEl>
                                          <p:spTgt spid="44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24A070-25BB-45B9-BC07-DE5C3A944B1B}" type="slidenum">
              <a:rPr lang="ar-SA"/>
              <a:pPr>
                <a:defRPr/>
              </a:pPr>
              <a:t>37</a:t>
            </a:fld>
            <a:endParaRPr lang="en-US"/>
          </a:p>
        </p:txBody>
      </p:sp>
      <p:pic>
        <p:nvPicPr>
          <p:cNvPr id="4" name="Picture 10"/>
          <p:cNvPicPr>
            <a:picLocks noChangeAspect="1" noChangeArrowheads="1"/>
          </p:cNvPicPr>
          <p:nvPr/>
        </p:nvPicPr>
        <p:blipFill>
          <a:blip r:embed="rId2" cstate="print"/>
          <a:srcRect/>
          <a:stretch>
            <a:fillRect/>
          </a:stretch>
        </p:blipFill>
        <p:spPr bwMode="auto">
          <a:xfrm>
            <a:off x="898525" y="815975"/>
            <a:ext cx="7277100" cy="5613400"/>
          </a:xfrm>
          <a:prstGeom prst="rect">
            <a:avLst/>
          </a:prstGeom>
          <a:noFill/>
          <a:ln w="9525">
            <a:noFill/>
            <a:miter lim="800000"/>
            <a:headEnd/>
            <a:tailEnd/>
          </a:ln>
        </p:spPr>
      </p:pic>
      <p:sp>
        <p:nvSpPr>
          <p:cNvPr id="37892" name="TextBox 4"/>
          <p:cNvSpPr txBox="1">
            <a:spLocks noChangeArrowheads="1"/>
          </p:cNvSpPr>
          <p:nvPr/>
        </p:nvSpPr>
        <p:spPr bwMode="auto">
          <a:xfrm>
            <a:off x="3389313" y="207963"/>
            <a:ext cx="4084637" cy="461962"/>
          </a:xfrm>
          <a:prstGeom prst="rect">
            <a:avLst/>
          </a:prstGeom>
          <a:noFill/>
          <a:ln w="9525">
            <a:noFill/>
            <a:miter lim="800000"/>
            <a:headEnd/>
            <a:tailEnd/>
          </a:ln>
        </p:spPr>
        <p:txBody>
          <a:bodyPr>
            <a:spAutoFit/>
          </a:bodyPr>
          <a:lstStyle/>
          <a:p>
            <a:r>
              <a:rPr lang="en-US" sz="2400" b="1">
                <a:solidFill>
                  <a:srgbClr val="7030A0"/>
                </a:solidFill>
                <a:latin typeface="Arial Black" pitchFamily="34" charset="0"/>
              </a:rPr>
              <a:t>POSTERIOR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9CEDC83-6975-4533-B7B2-E6E9EABB6AAF}" type="slidenum">
              <a:rPr lang="ar-SA"/>
              <a:pPr>
                <a:defRPr/>
              </a:pPr>
              <a:t>38</a:t>
            </a:fld>
            <a:endParaRPr lang="en-US"/>
          </a:p>
        </p:txBody>
      </p:sp>
      <p:pic>
        <p:nvPicPr>
          <p:cNvPr id="4" name="Picture 12"/>
          <p:cNvPicPr>
            <a:picLocks noChangeAspect="1" noChangeArrowheads="1"/>
          </p:cNvPicPr>
          <p:nvPr/>
        </p:nvPicPr>
        <p:blipFill>
          <a:blip r:embed="rId2" cstate="print"/>
          <a:srcRect/>
          <a:stretch>
            <a:fillRect/>
          </a:stretch>
        </p:blipFill>
        <p:spPr bwMode="auto">
          <a:xfrm>
            <a:off x="1125538" y="658813"/>
            <a:ext cx="6835775" cy="5984875"/>
          </a:xfrm>
          <a:prstGeom prst="rect">
            <a:avLst/>
          </a:prstGeom>
          <a:noFill/>
          <a:ln w="9525">
            <a:noFill/>
            <a:miter lim="800000"/>
            <a:headEnd/>
            <a:tailEnd/>
          </a:ln>
        </p:spPr>
      </p:pic>
      <p:sp>
        <p:nvSpPr>
          <p:cNvPr id="5" name="Text Box 13"/>
          <p:cNvSpPr txBox="1">
            <a:spLocks noChangeArrowheads="1"/>
          </p:cNvSpPr>
          <p:nvPr/>
        </p:nvSpPr>
        <p:spPr bwMode="auto">
          <a:xfrm>
            <a:off x="1944688" y="231775"/>
            <a:ext cx="2687637" cy="369888"/>
          </a:xfrm>
          <a:prstGeom prst="rect">
            <a:avLst/>
          </a:prstGeom>
          <a:noFill/>
          <a:ln w="9525">
            <a:noFill/>
            <a:miter lim="800000"/>
            <a:headEnd/>
            <a:tailEnd/>
          </a:ln>
        </p:spPr>
        <p:txBody>
          <a:bodyPr>
            <a:spAutoFit/>
          </a:bodyPr>
          <a:lstStyle/>
          <a:p>
            <a:r>
              <a:rPr lang="en-US" b="1"/>
              <a:t>ANTERIOR VIEW</a:t>
            </a:r>
          </a:p>
        </p:txBody>
      </p:sp>
      <p:sp>
        <p:nvSpPr>
          <p:cNvPr id="6" name="Text Box 14"/>
          <p:cNvSpPr txBox="1">
            <a:spLocks noChangeArrowheads="1"/>
          </p:cNvSpPr>
          <p:nvPr/>
        </p:nvSpPr>
        <p:spPr bwMode="auto">
          <a:xfrm>
            <a:off x="4803775" y="231775"/>
            <a:ext cx="2279650" cy="369888"/>
          </a:xfrm>
          <a:prstGeom prst="rect">
            <a:avLst/>
          </a:prstGeom>
          <a:noFill/>
          <a:ln w="9525">
            <a:noFill/>
            <a:miter lim="800000"/>
            <a:headEnd/>
            <a:tailEnd/>
          </a:ln>
        </p:spPr>
        <p:txBody>
          <a:bodyPr>
            <a:spAutoFit/>
          </a:bodyPr>
          <a:lstStyle/>
          <a:p>
            <a:r>
              <a:rPr lang="en-US" b="1"/>
              <a:t>POSTERIOR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C9EE12-D622-4A06-94E9-0F155C83E47D}" type="slidenum">
              <a:rPr lang="ar-SA"/>
              <a:pPr>
                <a:defRPr/>
              </a:pPr>
              <a:t>39</a:t>
            </a:fld>
            <a:endParaRPr lang="en-US"/>
          </a:p>
        </p:txBody>
      </p:sp>
      <p:pic>
        <p:nvPicPr>
          <p:cNvPr id="4" name="Picture 15"/>
          <p:cNvPicPr>
            <a:picLocks noChangeAspect="1" noChangeArrowheads="1"/>
          </p:cNvPicPr>
          <p:nvPr/>
        </p:nvPicPr>
        <p:blipFill>
          <a:blip r:embed="rId2" cstate="print"/>
          <a:srcRect/>
          <a:stretch>
            <a:fillRect/>
          </a:stretch>
        </p:blipFill>
        <p:spPr bwMode="auto">
          <a:xfrm>
            <a:off x="1057275" y="742950"/>
            <a:ext cx="6343650" cy="5965825"/>
          </a:xfrm>
          <a:prstGeom prst="rect">
            <a:avLst/>
          </a:prstGeom>
          <a:noFill/>
          <a:ln w="9525">
            <a:noFill/>
            <a:miter lim="800000"/>
            <a:headEnd/>
            <a:tailEnd/>
          </a:ln>
        </p:spPr>
      </p:pic>
      <p:sp>
        <p:nvSpPr>
          <p:cNvPr id="5" name="Text Box 16"/>
          <p:cNvSpPr txBox="1">
            <a:spLocks noChangeArrowheads="1"/>
          </p:cNvSpPr>
          <p:nvPr/>
        </p:nvSpPr>
        <p:spPr bwMode="auto">
          <a:xfrm>
            <a:off x="4546600" y="898525"/>
            <a:ext cx="2146300" cy="369888"/>
          </a:xfrm>
          <a:prstGeom prst="rect">
            <a:avLst/>
          </a:prstGeom>
          <a:noFill/>
          <a:ln w="9525">
            <a:noFill/>
            <a:miter lim="800000"/>
            <a:headEnd/>
            <a:tailEnd/>
          </a:ln>
        </p:spPr>
        <p:txBody>
          <a:bodyPr wrap="none">
            <a:spAutoFit/>
          </a:bodyPr>
          <a:lstStyle/>
          <a:p>
            <a:r>
              <a:rPr lang="en-US" b="1">
                <a:solidFill>
                  <a:schemeClr val="accent2"/>
                </a:solidFill>
              </a:rPr>
              <a:t>ANTERIOR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8" y="1122218"/>
            <a:ext cx="4558867" cy="5308745"/>
          </a:xfrm>
        </p:spPr>
        <p:txBody>
          <a:bodyPr>
            <a:noAutofit/>
          </a:bodyPr>
          <a:lstStyle/>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Triangular muscle</a:t>
            </a: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Forms medial part of floor of femoral triangle Adductor longus and pectineus lie in same plane </a:t>
            </a:r>
            <a:endParaRPr lang="en-US"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3200" b="1" dirty="0">
                <a:solidFill>
                  <a:srgbClr val="669900"/>
                </a:solidFill>
                <a:latin typeface="Arial" panose="020B0604020202020204" pitchFamily="34" charset="0"/>
                <a:ea typeface="Calibri" panose="020F0502020204030204" pitchFamily="34" charset="0"/>
                <a:cs typeface="Arial" panose="020B0604020202020204" pitchFamily="34" charset="0"/>
              </a:rPr>
              <a:t>Origin</a:t>
            </a:r>
            <a:endParaRPr lang="en-GB" sz="3200" b="1" dirty="0">
              <a:solidFill>
                <a:srgbClr val="669900"/>
              </a:solidFill>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Originates as rounded tendon from front of </a:t>
            </a:r>
            <a:r>
              <a:rPr lang="en-IN" dirty="0">
                <a:solidFill>
                  <a:srgbClr val="FF0000"/>
                </a:solidFill>
                <a:latin typeface="Arial" panose="020B0604020202020204" pitchFamily="34" charset="0"/>
                <a:ea typeface="Calibri" panose="020F0502020204030204" pitchFamily="34" charset="0"/>
                <a:cs typeface="Arial" panose="020B0604020202020204" pitchFamily="34" charset="0"/>
              </a:rPr>
              <a:t>body of pubis </a:t>
            </a:r>
            <a:r>
              <a:rPr lang="en-IN" dirty="0">
                <a:latin typeface="Arial" panose="020B0604020202020204" pitchFamily="34" charset="0"/>
                <a:ea typeface="Calibri" panose="020F0502020204030204" pitchFamily="34" charset="0"/>
                <a:cs typeface="Arial" panose="020B0604020202020204" pitchFamily="34" charset="0"/>
              </a:rPr>
              <a:t>in angle between pubic crest and symphysis pubis</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8195" name="TextBox 3"/>
          <p:cNvSpPr txBox="1">
            <a:spLocks noChangeArrowheads="1"/>
          </p:cNvSpPr>
          <p:nvPr/>
        </p:nvSpPr>
        <p:spPr bwMode="auto">
          <a:xfrm>
            <a:off x="1052945" y="346363"/>
            <a:ext cx="6470073" cy="707886"/>
          </a:xfrm>
          <a:prstGeom prst="rect">
            <a:avLst/>
          </a:prstGeom>
          <a:noFill/>
          <a:ln w="9525">
            <a:noFill/>
            <a:miter lim="800000"/>
            <a:headEnd/>
            <a:tailEnd/>
          </a:ln>
        </p:spPr>
        <p:txBody>
          <a:bodyPr wrap="square">
            <a:spAutoFit/>
          </a:bodyPr>
          <a:lstStyle/>
          <a:p>
            <a:pPr algn="just" eaLnBrk="1" hangingPunct="1">
              <a:buFont typeface="Arial" charset="0"/>
              <a:buNone/>
            </a:pPr>
            <a:r>
              <a:rPr lang="en-US" sz="4000" b="1" dirty="0" smtClean="0">
                <a:solidFill>
                  <a:srgbClr val="0000FF"/>
                </a:solidFill>
                <a:latin typeface="Arial Rounded MT Bold" pitchFamily="34" charset="0"/>
                <a:cs typeface="Calibri" pitchFamily="34" charset="0"/>
              </a:rPr>
              <a:t>1. ADDUCTOR  LONGUS</a:t>
            </a:r>
            <a:endParaRPr lang="en-GB" sz="4000" dirty="0">
              <a:solidFill>
                <a:srgbClr val="0000FF"/>
              </a:solidFill>
              <a:latin typeface="Arial Rounded MT Bold" pitchFamily="34" charset="0"/>
              <a:cs typeface="Calibri" pitchFamily="34" charset="0"/>
            </a:endParaRPr>
          </a:p>
        </p:txBody>
      </p:sp>
      <p:pic>
        <p:nvPicPr>
          <p:cNvPr id="3075" name="Picture 3" descr="D:\Dr PRAVEEN  ANATOMY COMPLETE\PRAVEENS ANATOMY WORLD 3.3.2024\PRAVEENS ANATOMY WORLD 22.7.2025\1. ATLAS\2. GROSS ANATOMY\2. LOWER LIMB\2. Medial side of Thigh\3. muscles-of-medial-compartment-of-thigh-pkk.jpg"/>
          <p:cNvPicPr>
            <a:picLocks noChangeAspect="1" noChangeArrowheads="1"/>
          </p:cNvPicPr>
          <p:nvPr/>
        </p:nvPicPr>
        <p:blipFill>
          <a:blip r:embed="rId2" cstate="print"/>
          <a:srcRect/>
          <a:stretch>
            <a:fillRect/>
          </a:stretch>
        </p:blipFill>
        <p:spPr bwMode="auto">
          <a:xfrm>
            <a:off x="5417126" y="1031195"/>
            <a:ext cx="3726873" cy="5826805"/>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25425" y="1136073"/>
            <a:ext cx="5150139" cy="5413952"/>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Main nerve of adductor compartment of thigh</a:t>
            </a:r>
          </a:p>
          <a:p>
            <a:pPr>
              <a:spcBef>
                <a:spcPts val="0"/>
              </a:spcBef>
              <a:defRPr/>
            </a:pPr>
            <a:endParaRPr lang="en-IN"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dirty="0">
                <a:solidFill>
                  <a:srgbClr val="7030A0"/>
                </a:solidFill>
                <a:latin typeface="Arial" panose="020B0604020202020204" pitchFamily="34" charset="0"/>
                <a:ea typeface="Calibri" panose="020F0502020204030204" pitchFamily="34" charset="0"/>
                <a:cs typeface="Arial" panose="020B0604020202020204" pitchFamily="34" charset="0"/>
              </a:rPr>
              <a:t>Formation</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Branch of lumbar plexus</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Formed by ventral divisions of anterior primary rami of L2, L3 and L4 spinal nerves</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1200"/>
              </a:spcBef>
              <a:spcAft>
                <a:spcPts val="1200"/>
              </a:spcAft>
              <a:buFont typeface="Wingdings 2" pitchFamily="18" charset="2"/>
              <a:buNone/>
              <a:defRPr/>
            </a:pPr>
            <a:r>
              <a:rPr lang="en-IN" b="1" dirty="0">
                <a:solidFill>
                  <a:srgbClr val="7030A0"/>
                </a:solidFill>
                <a:latin typeface="Arial" panose="020B0604020202020204" pitchFamily="34" charset="0"/>
                <a:ea typeface="Calibri" panose="020F0502020204030204" pitchFamily="34" charset="0"/>
                <a:cs typeface="Arial" panose="020B0604020202020204" pitchFamily="34" charset="0"/>
              </a:rPr>
              <a:t>Root value</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L2, L3, L4</a:t>
            </a:r>
            <a:endParaRPr lang="en-GB" dirty="0">
              <a:latin typeface="Arial" panose="020B0604020202020204" pitchFamily="34" charset="0"/>
              <a:ea typeface="Calibri" panose="020F0502020204030204" pitchFamily="34" charset="0"/>
              <a:cs typeface="Arial" panose="020B0604020202020204" pitchFamily="34" charset="0"/>
            </a:endParaRPr>
          </a:p>
          <a:p>
            <a:pPr>
              <a:defRPr/>
            </a:pPr>
            <a:endParaRPr lang="en-GB" sz="2400" dirty="0">
              <a:latin typeface="Arial" panose="020B0604020202020204" pitchFamily="34" charset="0"/>
              <a:ea typeface="Calibri" panose="020F0502020204030204" pitchFamily="34" charset="0"/>
              <a:cs typeface="Arial" panose="020B0604020202020204" pitchFamily="34" charset="0"/>
            </a:endParaRPr>
          </a:p>
        </p:txBody>
      </p:sp>
      <p:pic>
        <p:nvPicPr>
          <p:cNvPr id="40963" name="Picture 4"/>
          <p:cNvPicPr>
            <a:picLocks noChangeAspect="1"/>
          </p:cNvPicPr>
          <p:nvPr/>
        </p:nvPicPr>
        <p:blipFill>
          <a:blip r:embed="rId2" cstate="print"/>
          <a:srcRect/>
          <a:stretch>
            <a:fillRect/>
          </a:stretch>
        </p:blipFill>
        <p:spPr bwMode="auto">
          <a:xfrm>
            <a:off x="5361709" y="536575"/>
            <a:ext cx="3616035" cy="6847898"/>
          </a:xfrm>
          <a:prstGeom prst="rect">
            <a:avLst/>
          </a:prstGeom>
          <a:noFill/>
          <a:ln w="9525">
            <a:noFill/>
            <a:miter lim="800000"/>
            <a:headEnd/>
            <a:tailEnd/>
          </a:ln>
        </p:spPr>
      </p:pic>
      <p:sp>
        <p:nvSpPr>
          <p:cNvPr id="40964" name="TextBox 3"/>
          <p:cNvSpPr txBox="1">
            <a:spLocks noChangeArrowheads="1"/>
          </p:cNvSpPr>
          <p:nvPr/>
        </p:nvSpPr>
        <p:spPr bwMode="auto">
          <a:xfrm>
            <a:off x="387928" y="387927"/>
            <a:ext cx="5858886" cy="707886"/>
          </a:xfrm>
          <a:prstGeom prst="rect">
            <a:avLst/>
          </a:prstGeom>
          <a:noFill/>
          <a:ln w="9525">
            <a:noFill/>
            <a:miter lim="800000"/>
            <a:headEnd/>
            <a:tailEnd/>
          </a:ln>
        </p:spPr>
        <p:txBody>
          <a:bodyPr wrap="square">
            <a:spAutoFit/>
          </a:bodyPr>
          <a:lstStyle/>
          <a:p>
            <a:pPr algn="just" eaLnBrk="1" hangingPunct="1">
              <a:buFont typeface="Arial" charset="0"/>
              <a:buNone/>
            </a:pPr>
            <a:r>
              <a:rPr lang="en-US" sz="4000" b="1" dirty="0">
                <a:solidFill>
                  <a:srgbClr val="FF0000"/>
                </a:solidFill>
                <a:latin typeface="Algerian" pitchFamily="82" charset="0"/>
                <a:cs typeface="Calibri" pitchFamily="34" charset="0"/>
              </a:rPr>
              <a:t>OBTURATOR  NERVE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9714" y="687388"/>
            <a:ext cx="5745450" cy="5899150"/>
          </a:xfrm>
        </p:spPr>
        <p:txBody>
          <a:bodyPr>
            <a:noAutofit/>
          </a:bodyPr>
          <a:lstStyle/>
          <a:p>
            <a:pPr marL="0" indent="0" algn="just">
              <a:lnSpc>
                <a:spcPct val="115000"/>
              </a:lnSpc>
              <a:spcBef>
                <a:spcPts val="0"/>
              </a:spcBef>
              <a:buFont typeface="Wingdings 2" pitchFamily="18" charset="2"/>
              <a:buNone/>
              <a:defRPr/>
            </a:pPr>
            <a:r>
              <a:rPr lang="en-IN" b="1" dirty="0">
                <a:solidFill>
                  <a:srgbClr val="FF00FF"/>
                </a:solidFill>
                <a:latin typeface="Arial" panose="020B0604020202020204" pitchFamily="34" charset="0"/>
                <a:ea typeface="Calibri" panose="020F0502020204030204" pitchFamily="34" charset="0"/>
                <a:cs typeface="Arial" panose="020B0604020202020204" pitchFamily="34" charset="0"/>
              </a:rPr>
              <a:t>Course</a:t>
            </a:r>
            <a:endParaRPr lang="en-GB" b="1"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defRPr/>
            </a:pPr>
            <a:r>
              <a:rPr lang="en-IN" sz="2400" dirty="0">
                <a:solidFill>
                  <a:srgbClr val="00B050"/>
                </a:solidFill>
                <a:latin typeface="Arial" panose="020B0604020202020204" pitchFamily="34" charset="0"/>
                <a:ea typeface="Calibri" panose="020F0502020204030204" pitchFamily="34" charset="0"/>
                <a:cs typeface="Arial" panose="020B0604020202020204" pitchFamily="34" charset="0"/>
              </a:rPr>
              <a:t>In pelvic cavity</a:t>
            </a:r>
            <a:endParaRPr lang="en-GB" sz="240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Proximal (upper) part of nerve lies in abdominal and pelvic cavity</a:t>
            </a: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Emerges out through medial border of psoas major muscle and passes downward behind common iliac arteries</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defRPr/>
            </a:pPr>
            <a:r>
              <a:rPr lang="en-IN" sz="2400" dirty="0">
                <a:solidFill>
                  <a:srgbClr val="00B050"/>
                </a:solidFill>
                <a:latin typeface="Arial" panose="020B0604020202020204" pitchFamily="34" charset="0"/>
                <a:ea typeface="Calibri" panose="020F0502020204030204" pitchFamily="34" charset="0"/>
                <a:cs typeface="Arial" panose="020B0604020202020204" pitchFamily="34" charset="0"/>
              </a:rPr>
              <a:t>In thigh</a:t>
            </a:r>
            <a:endParaRPr lang="en-GB" sz="240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Enters thigh through obturator foramen</a:t>
            </a: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While passing through obturator foramen (canal), divides into anterior and posterior divisions</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41987" name="Picture 1"/>
          <p:cNvPicPr>
            <a:picLocks noChangeAspect="1"/>
          </p:cNvPicPr>
          <p:nvPr/>
        </p:nvPicPr>
        <p:blipFill>
          <a:blip r:embed="rId2" cstate="print"/>
          <a:srcRect/>
          <a:stretch>
            <a:fillRect/>
          </a:stretch>
        </p:blipFill>
        <p:spPr bwMode="auto">
          <a:xfrm>
            <a:off x="6381750" y="338138"/>
            <a:ext cx="2762250" cy="6026150"/>
          </a:xfrm>
          <a:prstGeom prst="rect">
            <a:avLst/>
          </a:prstGeom>
          <a:noFill/>
          <a:ln w="9525">
            <a:noFill/>
            <a:miter lim="800000"/>
            <a:headEnd/>
            <a:tailEnd/>
          </a:ln>
        </p:spPr>
      </p:pic>
      <p:sp>
        <p:nvSpPr>
          <p:cNvPr id="41988" name="TextBox 4"/>
          <p:cNvSpPr txBox="1">
            <a:spLocks noChangeArrowheads="1"/>
          </p:cNvSpPr>
          <p:nvPr/>
        </p:nvSpPr>
        <p:spPr bwMode="auto">
          <a:xfrm>
            <a:off x="442913" y="0"/>
            <a:ext cx="59388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9713" y="769938"/>
            <a:ext cx="5454505" cy="5688012"/>
          </a:xfrm>
        </p:spPr>
        <p:txBody>
          <a:bodyPr>
            <a:noAutofit/>
          </a:bodyPr>
          <a:lstStyle/>
          <a:p>
            <a:pPr marL="0" indent="0" algn="just">
              <a:lnSpc>
                <a:spcPct val="115000"/>
              </a:lnSpc>
              <a:spcBef>
                <a:spcPts val="0"/>
              </a:spcBef>
              <a:buFont typeface="Wingdings 2" pitchFamily="18" charset="2"/>
              <a:buNone/>
              <a:defRPr/>
            </a:pPr>
            <a:r>
              <a:rPr lang="en-IN" b="1" dirty="0" smtClean="0">
                <a:solidFill>
                  <a:srgbClr val="7030A0"/>
                </a:solidFill>
                <a:latin typeface="Arial" panose="020B0604020202020204" pitchFamily="34" charset="0"/>
                <a:ea typeface="Calibri" panose="020F0502020204030204" pitchFamily="34" charset="0"/>
                <a:cs typeface="Arial" panose="020B0604020202020204" pitchFamily="34" charset="0"/>
              </a:rPr>
              <a:t>Course</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defRPr/>
            </a:pPr>
            <a:r>
              <a:rPr lang="en-IN" sz="2400" dirty="0">
                <a:solidFill>
                  <a:srgbClr val="00B050"/>
                </a:solidFill>
                <a:latin typeface="Arial" panose="020B0604020202020204" pitchFamily="34" charset="0"/>
                <a:ea typeface="Calibri" panose="020F0502020204030204" pitchFamily="34" charset="0"/>
                <a:cs typeface="Arial" panose="020B0604020202020204" pitchFamily="34" charset="0"/>
              </a:rPr>
              <a:t>In thigh</a:t>
            </a:r>
            <a:endParaRPr lang="en-GB" sz="240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Anterior division passes downward in front of obturator externus</a:t>
            </a: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Further, descend behind pectineus and adductor longus in front of adductor magnus</a:t>
            </a:r>
          </a:p>
          <a:p>
            <a:pPr lvl="1" algn="just">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Posterior division passes through substance of obturator </a:t>
            </a:r>
            <a:r>
              <a:rPr lang="en-IN" dirty="0" err="1">
                <a:latin typeface="Arial" panose="020B0604020202020204" pitchFamily="34" charset="0"/>
                <a:ea typeface="Calibri" panose="020F0502020204030204" pitchFamily="34" charset="0"/>
                <a:cs typeface="Arial" panose="020B0604020202020204" pitchFamily="34" charset="0"/>
              </a:rPr>
              <a:t>externus</a:t>
            </a:r>
            <a:r>
              <a:rPr lang="en-IN" dirty="0">
                <a:latin typeface="Arial" panose="020B0604020202020204" pitchFamily="34" charset="0"/>
                <a:ea typeface="Calibri" panose="020F0502020204030204" pitchFamily="34" charset="0"/>
                <a:cs typeface="Arial" panose="020B0604020202020204" pitchFamily="34" charset="0"/>
              </a:rPr>
              <a:t> </a:t>
            </a:r>
            <a:r>
              <a:rPr lang="en-IN" dirty="0" smtClean="0">
                <a:latin typeface="Arial" panose="020B0604020202020204" pitchFamily="34" charset="0"/>
                <a:ea typeface="Calibri" panose="020F0502020204030204" pitchFamily="34" charset="0"/>
                <a:cs typeface="Arial" panose="020B0604020202020204" pitchFamily="34" charset="0"/>
              </a:rPr>
              <a:t>muscle</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43011" name="Picture 1"/>
          <p:cNvPicPr>
            <a:picLocks noChangeAspect="1"/>
          </p:cNvPicPr>
          <p:nvPr/>
        </p:nvPicPr>
        <p:blipFill>
          <a:blip r:embed="rId2" cstate="print"/>
          <a:srcRect/>
          <a:stretch>
            <a:fillRect/>
          </a:stretch>
        </p:blipFill>
        <p:spPr bwMode="auto">
          <a:xfrm>
            <a:off x="6381750" y="338138"/>
            <a:ext cx="2762250" cy="6026150"/>
          </a:xfrm>
          <a:prstGeom prst="rect">
            <a:avLst/>
          </a:prstGeom>
          <a:noFill/>
          <a:ln w="9525">
            <a:noFill/>
            <a:miter lim="800000"/>
            <a:headEnd/>
            <a:tailEnd/>
          </a:ln>
        </p:spPr>
      </p:pic>
      <p:sp>
        <p:nvSpPr>
          <p:cNvPr id="43012" name="TextBox 4"/>
          <p:cNvSpPr txBox="1">
            <a:spLocks noChangeArrowheads="1"/>
          </p:cNvSpPr>
          <p:nvPr/>
        </p:nvSpPr>
        <p:spPr bwMode="auto">
          <a:xfrm>
            <a:off x="582613" y="0"/>
            <a:ext cx="57991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D:\Dr PRAVEEN  ANATOMY COMPLETE\PRAVEENS ANATOMY WORLD 3.3.2024\PRAVEENS ANATOMY WORLD 22.7.2025\1. ATLAS\2. GROSS ANATOMY\2. LOWER LIMB\2. Medial side of Thigh\13. Accessory-Obturator-Nerve-pkk.jpg"/>
          <p:cNvPicPr>
            <a:picLocks noGrp="1" noChangeAspect="1" noChangeArrowheads="1"/>
          </p:cNvPicPr>
          <p:nvPr>
            <p:ph idx="1"/>
          </p:nvPr>
        </p:nvPicPr>
        <p:blipFill>
          <a:blip r:embed="rId2" cstate="print"/>
          <a:srcRect/>
          <a:stretch>
            <a:fillRect/>
          </a:stretch>
        </p:blipFill>
        <p:spPr bwMode="auto">
          <a:xfrm>
            <a:off x="0" y="568037"/>
            <a:ext cx="9069651" cy="5444836"/>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p:cNvPicPr>
          <p:nvPr/>
        </p:nvPicPr>
        <p:blipFill>
          <a:blip r:embed="rId2" cstate="print"/>
          <a:srcRect/>
          <a:stretch>
            <a:fillRect/>
          </a:stretch>
        </p:blipFill>
        <p:spPr bwMode="auto">
          <a:xfrm>
            <a:off x="122238" y="346075"/>
            <a:ext cx="8899525" cy="6165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Obt nerve"/>
          <p:cNvPicPr>
            <a:picLocks noChangeAspect="1" noChangeArrowheads="1"/>
          </p:cNvPicPr>
          <p:nvPr/>
        </p:nvPicPr>
        <p:blipFill>
          <a:blip r:embed="rId2" cstate="print"/>
          <a:srcRect/>
          <a:stretch>
            <a:fillRect/>
          </a:stretch>
        </p:blipFill>
        <p:spPr bwMode="auto">
          <a:xfrm>
            <a:off x="0" y="0"/>
            <a:ext cx="6481763" cy="6858000"/>
          </a:xfrm>
          <a:prstGeom prst="rect">
            <a:avLst/>
          </a:prstGeom>
          <a:noFill/>
          <a:ln w="9525">
            <a:noFill/>
            <a:miter lim="800000"/>
            <a:headEnd/>
            <a:tailEnd/>
          </a:ln>
        </p:spPr>
      </p:pic>
      <p:sp>
        <p:nvSpPr>
          <p:cNvPr id="45059" name="TextBox 2"/>
          <p:cNvSpPr txBox="1">
            <a:spLocks noChangeArrowheads="1"/>
          </p:cNvSpPr>
          <p:nvPr/>
        </p:nvSpPr>
        <p:spPr bwMode="auto">
          <a:xfrm>
            <a:off x="5257800" y="381000"/>
            <a:ext cx="3886200" cy="1077913"/>
          </a:xfrm>
          <a:prstGeom prst="rect">
            <a:avLst/>
          </a:prstGeom>
          <a:noFill/>
          <a:ln w="9525">
            <a:noFill/>
            <a:miter lim="800000"/>
            <a:headEnd/>
            <a:tailEnd/>
          </a:ln>
        </p:spPr>
        <p:txBody>
          <a:bodyPr>
            <a:spAutoFit/>
          </a:bodyPr>
          <a:lstStyle/>
          <a:p>
            <a:r>
              <a:rPr lang="en-US" sz="3200" b="1"/>
              <a:t>OBTURATOR NERVE</a:t>
            </a:r>
            <a:endParaRPr lang="en-IN" sz="3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01613" y="715963"/>
            <a:ext cx="4993842" cy="6013450"/>
          </a:xfrm>
        </p:spPr>
        <p:txBody>
          <a:bodyPr>
            <a:noAutofit/>
          </a:bodyPr>
          <a:lstStyle/>
          <a:p>
            <a:pPr marL="0" indent="0">
              <a:spcBef>
                <a:spcPts val="0"/>
              </a:spcBef>
              <a:buFont typeface="Wingdings 2" pitchFamily="18" charset="2"/>
              <a:buNone/>
              <a:defRPr/>
            </a:pPr>
            <a:r>
              <a:rPr lang="en-IN" b="1" dirty="0">
                <a:solidFill>
                  <a:srgbClr val="FF33CC"/>
                </a:solidFill>
                <a:latin typeface="Arial" panose="020B0604020202020204" pitchFamily="34" charset="0"/>
                <a:ea typeface="Calibri" panose="020F0502020204030204" pitchFamily="34" charset="0"/>
                <a:cs typeface="Arial" panose="020B0604020202020204" pitchFamily="34" charset="0"/>
              </a:rPr>
              <a:t>Branches (distribution)</a:t>
            </a:r>
            <a:endParaRPr lang="en-GB" dirty="0">
              <a:solidFill>
                <a:srgbClr val="FF33CC"/>
              </a:solidFill>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Anterior division</a:t>
            </a:r>
            <a:endParaRPr lang="en-GB" b="1" dirty="0">
              <a:latin typeface="Arial" panose="020B0604020202020204" pitchFamily="34" charset="0"/>
              <a:ea typeface="Calibri" panose="020F0502020204030204" pitchFamily="34" charset="0"/>
              <a:cs typeface="Arial" panose="020B0604020202020204" pitchFamily="34" charset="0"/>
            </a:endParaRPr>
          </a:p>
          <a:p>
            <a:pPr marL="571500" indent="-342900">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It supplies </a:t>
            </a:r>
            <a:endParaRPr lang="en-GB"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longus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err="1">
                <a:latin typeface="Arial" panose="020B0604020202020204" pitchFamily="34" charset="0"/>
                <a:ea typeface="Calibri" panose="020F0502020204030204" pitchFamily="34" charset="0"/>
                <a:cs typeface="Arial" panose="020B0604020202020204" pitchFamily="34" charset="0"/>
              </a:rPr>
              <a:t>Gracilis</a:t>
            </a:r>
            <a:r>
              <a:rPr lang="en-IN" sz="2800" dirty="0">
                <a:latin typeface="Arial" panose="020B0604020202020204" pitchFamily="34" charset="0"/>
                <a:ea typeface="Calibri" panose="020F0502020204030204" pitchFamily="34" charset="0"/>
                <a:cs typeface="Arial" panose="020B0604020202020204" pitchFamily="34" charset="0"/>
              </a:rPr>
              <a:t>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Pectineus</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a:t>
            </a:r>
            <a:r>
              <a:rPr lang="en-IN" sz="2800" dirty="0" err="1">
                <a:latin typeface="Arial" panose="020B0604020202020204" pitchFamily="34" charset="0"/>
                <a:ea typeface="Calibri" panose="020F0502020204030204" pitchFamily="34" charset="0"/>
                <a:cs typeface="Arial" panose="020B0604020202020204" pitchFamily="34" charset="0"/>
              </a:rPr>
              <a:t>brevis</a:t>
            </a:r>
            <a:r>
              <a:rPr lang="en-IN" sz="2800" dirty="0">
                <a:latin typeface="Arial" panose="020B0604020202020204" pitchFamily="34" charset="0"/>
                <a:ea typeface="Calibri" panose="020F0502020204030204" pitchFamily="34" charset="0"/>
                <a:cs typeface="Arial" panose="020B0604020202020204" pitchFamily="34" charset="0"/>
              </a:rPr>
              <a:t> </a:t>
            </a:r>
            <a:r>
              <a:rPr lang="en-IN" sz="2800" dirty="0" smtClean="0">
                <a:latin typeface="Arial" panose="020B0604020202020204" pitchFamily="34" charset="0"/>
                <a:ea typeface="Calibri" panose="020F0502020204030204" pitchFamily="34" charset="0"/>
                <a:cs typeface="Arial" panose="020B0604020202020204" pitchFamily="34" charset="0"/>
              </a:rPr>
              <a:t>(If not supplied by Posterior Division)</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Hip joint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Branch to </a:t>
            </a:r>
            <a:r>
              <a:rPr lang="en-IN" sz="2800" dirty="0" err="1">
                <a:latin typeface="Arial" panose="020B0604020202020204" pitchFamily="34" charset="0"/>
                <a:ea typeface="Calibri" panose="020F0502020204030204" pitchFamily="34" charset="0"/>
                <a:cs typeface="Arial" panose="020B0604020202020204" pitchFamily="34" charset="0"/>
              </a:rPr>
              <a:t>subsartorial</a:t>
            </a:r>
            <a:r>
              <a:rPr lang="en-IN" sz="2800" dirty="0">
                <a:latin typeface="Arial" panose="020B0604020202020204" pitchFamily="34" charset="0"/>
                <a:ea typeface="Calibri" panose="020F0502020204030204" pitchFamily="34" charset="0"/>
                <a:cs typeface="Arial" panose="020B0604020202020204" pitchFamily="34" charset="0"/>
              </a:rPr>
              <a:t> plexus in adductor canal to supply femoral artery</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46083" name="Picture 3"/>
          <p:cNvPicPr>
            <a:picLocks noChangeAspect="1"/>
          </p:cNvPicPr>
          <p:nvPr/>
        </p:nvPicPr>
        <p:blipFill>
          <a:blip r:embed="rId2" cstate="print"/>
          <a:srcRect/>
          <a:stretch>
            <a:fillRect/>
          </a:stretch>
        </p:blipFill>
        <p:spPr bwMode="auto">
          <a:xfrm>
            <a:off x="5337175" y="715963"/>
            <a:ext cx="3800475" cy="5938837"/>
          </a:xfrm>
          <a:prstGeom prst="rect">
            <a:avLst/>
          </a:prstGeom>
          <a:noFill/>
          <a:ln w="9525">
            <a:noFill/>
            <a:miter lim="800000"/>
            <a:headEnd/>
            <a:tailEnd/>
          </a:ln>
        </p:spPr>
      </p:pic>
      <p:sp>
        <p:nvSpPr>
          <p:cNvPr id="46084" name="TextBox 4"/>
          <p:cNvSpPr txBox="1">
            <a:spLocks noChangeArrowheads="1"/>
          </p:cNvSpPr>
          <p:nvPr/>
        </p:nvSpPr>
        <p:spPr bwMode="auto">
          <a:xfrm>
            <a:off x="401638" y="9525"/>
            <a:ext cx="5940425"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01613" y="715963"/>
            <a:ext cx="5135562" cy="6013450"/>
          </a:xfrm>
        </p:spPr>
        <p:txBody>
          <a:bodyPr>
            <a:noAutofit/>
          </a:bodyPr>
          <a:lstStyle/>
          <a:p>
            <a:pPr marL="0" indent="0">
              <a:spcBef>
                <a:spcPts val="0"/>
              </a:spcBef>
              <a:buFont typeface="Wingdings 2" pitchFamily="18" charset="2"/>
              <a:buNone/>
              <a:defRPr/>
            </a:pPr>
            <a:r>
              <a:rPr lang="en-IN" b="1" dirty="0">
                <a:solidFill>
                  <a:srgbClr val="7030A0"/>
                </a:solidFill>
                <a:latin typeface="Arial" panose="020B0604020202020204" pitchFamily="34" charset="0"/>
                <a:ea typeface="Calibri" panose="020F0502020204030204" pitchFamily="34" charset="0"/>
                <a:cs typeface="Arial" panose="020B0604020202020204" pitchFamily="34" charset="0"/>
              </a:rPr>
              <a:t>Branches (distribution)</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Posterior division</a:t>
            </a:r>
            <a:endParaRPr lang="en-GB" b="1" dirty="0">
              <a:latin typeface="Arial" panose="020B0604020202020204" pitchFamily="34" charset="0"/>
              <a:ea typeface="Calibri" panose="020F0502020204030204" pitchFamily="34" charset="0"/>
              <a:cs typeface="Arial" panose="020B0604020202020204" pitchFamily="34" charset="0"/>
            </a:endParaRPr>
          </a:p>
          <a:p>
            <a:pPr marL="571500" indent="-342900">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Pierces obturator externus muscle and supplies </a:t>
            </a: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Obturator externus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magnus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brevis (if not supplied by anterior division)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Genicular branch for popliteal vessels, cruciate ligaments, and capsule of knee joint</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47107" name="Picture 3"/>
          <p:cNvPicPr>
            <a:picLocks noChangeAspect="1"/>
          </p:cNvPicPr>
          <p:nvPr/>
        </p:nvPicPr>
        <p:blipFill>
          <a:blip r:embed="rId2" cstate="print"/>
          <a:srcRect/>
          <a:stretch>
            <a:fillRect/>
          </a:stretch>
        </p:blipFill>
        <p:spPr bwMode="auto">
          <a:xfrm>
            <a:off x="5337175" y="715963"/>
            <a:ext cx="3800475" cy="5938837"/>
          </a:xfrm>
          <a:prstGeom prst="rect">
            <a:avLst/>
          </a:prstGeom>
          <a:noFill/>
          <a:ln w="9525">
            <a:noFill/>
            <a:miter lim="800000"/>
            <a:headEnd/>
            <a:tailEnd/>
          </a:ln>
        </p:spPr>
      </p:pic>
      <p:sp>
        <p:nvSpPr>
          <p:cNvPr id="47108" name="TextBox 4"/>
          <p:cNvSpPr txBox="1">
            <a:spLocks noChangeArrowheads="1"/>
          </p:cNvSpPr>
          <p:nvPr/>
        </p:nvSpPr>
        <p:spPr bwMode="auto">
          <a:xfrm>
            <a:off x="623888" y="9525"/>
            <a:ext cx="5935662"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p:cNvPicPr>
            <a:picLocks noChangeAspect="1"/>
          </p:cNvPicPr>
          <p:nvPr/>
        </p:nvPicPr>
        <p:blipFill>
          <a:blip r:embed="rId2" cstate="print"/>
          <a:srcRect/>
          <a:stretch>
            <a:fillRect/>
          </a:stretch>
        </p:blipFill>
        <p:spPr bwMode="auto">
          <a:xfrm>
            <a:off x="1446213" y="146050"/>
            <a:ext cx="5853112" cy="671195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93688" y="769938"/>
            <a:ext cx="8556625" cy="5889625"/>
          </a:xfrm>
        </p:spPr>
        <p:txBody>
          <a:bodyPr/>
          <a:lstStyle/>
          <a:p>
            <a:pPr marL="342900" indent="-342900">
              <a:spcBef>
                <a:spcPct val="0"/>
              </a:spcBef>
              <a:buFont typeface="Symbol" pitchFamily="18" charset="2"/>
              <a:buChar char=""/>
            </a:pPr>
            <a:r>
              <a:rPr lang="en-IN" sz="2400" smtClean="0">
                <a:latin typeface="Arial" charset="0"/>
                <a:ea typeface="Calibri" pitchFamily="34" charset="0"/>
                <a:cs typeface="Arial" charset="0"/>
              </a:rPr>
              <a:t>Obturator nerve emerges out from medial border of psoas major muscle</a:t>
            </a:r>
            <a:endParaRPr lang="en-GB" sz="2400" smtClean="0">
              <a:latin typeface="Arial" charset="0"/>
              <a:ea typeface="Calibri" pitchFamily="34" charset="0"/>
              <a:cs typeface="Arial" charset="0"/>
            </a:endParaRPr>
          </a:p>
          <a:p>
            <a:pPr marL="342900" indent="-342900">
              <a:spcBef>
                <a:spcPct val="0"/>
              </a:spcBef>
              <a:buFont typeface="Symbol" pitchFamily="18" charset="2"/>
              <a:buChar char=""/>
            </a:pPr>
            <a:r>
              <a:rPr lang="en-IN" sz="2400" smtClean="0">
                <a:latin typeface="Arial" charset="0"/>
                <a:ea typeface="Calibri" pitchFamily="34" charset="0"/>
                <a:cs typeface="Arial" charset="0"/>
              </a:rPr>
              <a:t>Anterior division of obturator nerve lies deep to adductor longus and pectineus, whereas posterior division lies behind adductor brevis</a:t>
            </a:r>
            <a:endParaRPr lang="en-GB" sz="2400" smtClean="0">
              <a:latin typeface="Arial" charset="0"/>
              <a:ea typeface="Calibri" pitchFamily="34" charset="0"/>
              <a:cs typeface="Arial" charset="0"/>
            </a:endParaRPr>
          </a:p>
          <a:p>
            <a:pPr marL="342900" indent="-342900">
              <a:spcBef>
                <a:spcPct val="0"/>
              </a:spcBef>
              <a:buFont typeface="Symbol" pitchFamily="18" charset="2"/>
              <a:buChar char=""/>
            </a:pPr>
            <a:r>
              <a:rPr lang="en-IN" sz="2400" smtClean="0">
                <a:solidFill>
                  <a:srgbClr val="FF0000"/>
                </a:solidFill>
                <a:latin typeface="Arial" charset="0"/>
                <a:ea typeface="Calibri" pitchFamily="34" charset="0"/>
                <a:cs typeface="Arial" charset="0"/>
              </a:rPr>
              <a:t>Genicular branch – continuation of posterior division of obturator nerve</a:t>
            </a:r>
          </a:p>
          <a:p>
            <a:pPr marL="800100" lvl="1" indent="-342900">
              <a:spcBef>
                <a:spcPct val="0"/>
              </a:spcBef>
              <a:buFont typeface="Symbol" pitchFamily="18" charset="2"/>
              <a:buChar char=""/>
            </a:pPr>
            <a:r>
              <a:rPr lang="en-IN" smtClean="0">
                <a:latin typeface="Arial" charset="0"/>
                <a:ea typeface="Calibri" pitchFamily="34" charset="0"/>
                <a:cs typeface="Arial" charset="0"/>
              </a:rPr>
              <a:t>Enters in popliteal fossa and supplies popliteal vessels</a:t>
            </a:r>
          </a:p>
          <a:p>
            <a:pPr marL="800100" lvl="1" indent="-342900">
              <a:spcBef>
                <a:spcPct val="0"/>
              </a:spcBef>
              <a:buFont typeface="Symbol" pitchFamily="18" charset="2"/>
              <a:buChar char=""/>
            </a:pPr>
            <a:r>
              <a:rPr lang="en-IN" smtClean="0">
                <a:latin typeface="Arial" charset="0"/>
                <a:ea typeface="Calibri" pitchFamily="34" charset="0"/>
                <a:cs typeface="Arial" charset="0"/>
              </a:rPr>
              <a:t>Then pierces lateral popliteal ligament to enter knee joint</a:t>
            </a:r>
            <a:endParaRPr lang="en-GB" smtClean="0">
              <a:latin typeface="Arial" charset="0"/>
              <a:ea typeface="Calibri" pitchFamily="34" charset="0"/>
              <a:cs typeface="Arial" charset="0"/>
            </a:endParaRPr>
          </a:p>
          <a:p>
            <a:pPr marL="800100" lvl="1" indent="-342900">
              <a:spcBef>
                <a:spcPct val="0"/>
              </a:spcBef>
              <a:spcAft>
                <a:spcPts val="1200"/>
              </a:spcAft>
              <a:buFont typeface="Symbol" pitchFamily="18" charset="2"/>
              <a:buChar char=""/>
            </a:pPr>
            <a:r>
              <a:rPr lang="en-IN" smtClean="0">
                <a:latin typeface="Arial" charset="0"/>
                <a:ea typeface="Calibri" pitchFamily="34" charset="0"/>
                <a:cs typeface="Arial" charset="0"/>
              </a:rPr>
              <a:t>Occasionally pectineus – supplied by anterior division of obturator nerve and also by femoral nerve</a:t>
            </a:r>
          </a:p>
          <a:p>
            <a:pPr marL="342900" indent="-342900">
              <a:spcBef>
                <a:spcPct val="0"/>
              </a:spcBef>
              <a:spcAft>
                <a:spcPts val="1200"/>
              </a:spcAft>
              <a:buFont typeface="Symbol" pitchFamily="18" charset="2"/>
              <a:buChar char=""/>
            </a:pPr>
            <a:r>
              <a:rPr lang="en-IN" sz="2400" smtClean="0">
                <a:latin typeface="Arial" charset="0"/>
                <a:ea typeface="Calibri" pitchFamily="34" charset="0"/>
                <a:cs typeface="Arial" charset="0"/>
              </a:rPr>
              <a:t>Pectineus has dual nerve supply</a:t>
            </a:r>
          </a:p>
          <a:p>
            <a:pPr marL="342900" indent="-342900" algn="just">
              <a:spcBef>
                <a:spcPct val="0"/>
              </a:spcBef>
              <a:buFont typeface="Symbol" pitchFamily="18" charset="2"/>
              <a:buChar char=""/>
            </a:pPr>
            <a:endParaRPr lang="en-GB" sz="2000" smtClean="0">
              <a:latin typeface="Arial" charset="0"/>
              <a:ea typeface="Calibri" pitchFamily="34" charset="0"/>
              <a:cs typeface="Arial" charset="0"/>
            </a:endParaRPr>
          </a:p>
        </p:txBody>
      </p:sp>
      <p:sp>
        <p:nvSpPr>
          <p:cNvPr id="49155" name="TextBox 3"/>
          <p:cNvSpPr txBox="1">
            <a:spLocks noChangeArrowheads="1"/>
          </p:cNvSpPr>
          <p:nvPr/>
        </p:nvSpPr>
        <p:spPr bwMode="auto">
          <a:xfrm>
            <a:off x="2406650" y="0"/>
            <a:ext cx="4572000" cy="707886"/>
          </a:xfrm>
          <a:prstGeom prst="rect">
            <a:avLst/>
          </a:prstGeom>
          <a:noFill/>
          <a:ln w="9525">
            <a:noFill/>
            <a:miter lim="800000"/>
            <a:headEnd/>
            <a:tailEnd/>
          </a:ln>
        </p:spPr>
        <p:txBody>
          <a:bodyPr>
            <a:spAutoFit/>
          </a:bodyPr>
          <a:lstStyle/>
          <a:p>
            <a:pPr eaLnBrk="1" hangingPunct="1">
              <a:spcAft>
                <a:spcPts val="1200"/>
              </a:spcAft>
              <a:buFont typeface="Arial" charset="0"/>
              <a:buNone/>
            </a:pPr>
            <a:r>
              <a:rPr lang="en-IN" sz="4000" b="1" i="1" dirty="0">
                <a:solidFill>
                  <a:srgbClr val="FF0000"/>
                </a:solidFill>
                <a:latin typeface="Arial" charset="0"/>
                <a:cs typeface="Calibri" pitchFamily="34" charset="0"/>
              </a:rPr>
              <a:t> </a:t>
            </a:r>
            <a:r>
              <a:rPr lang="en-IN" sz="4000" b="1" dirty="0" smtClean="0">
                <a:solidFill>
                  <a:srgbClr val="0070C0"/>
                </a:solidFill>
                <a:latin typeface="Arial" charset="0"/>
                <a:cs typeface="Calibri" pitchFamily="34" charset="0"/>
              </a:rPr>
              <a:t>Applied Anatomy</a:t>
            </a:r>
            <a:endParaRPr lang="en-GB" sz="4000" dirty="0">
              <a:solidFill>
                <a:srgbClr val="0070C0"/>
              </a:solidFill>
              <a:latin typeface="Arial"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9" y="769938"/>
            <a:ext cx="4655848" cy="5661025"/>
          </a:xfrm>
        </p:spPr>
        <p:txBody>
          <a:bodyPr>
            <a:noAutofit/>
          </a:bodyPr>
          <a:lstStyle/>
          <a:p>
            <a:pPr marL="0" indent="0" algn="just">
              <a:spcBef>
                <a:spcPts val="0"/>
              </a:spcBef>
              <a:buFont typeface="Wingdings 2" pitchFamily="18" charset="2"/>
              <a:buNone/>
              <a:defRPr/>
            </a:pPr>
            <a:r>
              <a:rPr lang="en-IN" sz="2400" b="1" dirty="0">
                <a:latin typeface="Arial" panose="020B0604020202020204" pitchFamily="34" charset="0"/>
                <a:ea typeface="Calibri" panose="020F0502020204030204" pitchFamily="34" charset="0"/>
                <a:cs typeface="Arial" panose="020B0604020202020204" pitchFamily="34" charset="0"/>
              </a:rPr>
              <a:t>Direction of </a:t>
            </a:r>
            <a:r>
              <a:rPr lang="en-IN" sz="2400" b="1" dirty="0" err="1">
                <a:latin typeface="Arial" panose="020B0604020202020204" pitchFamily="34" charset="0"/>
                <a:ea typeface="Calibri" panose="020F0502020204030204" pitchFamily="34" charset="0"/>
                <a:cs typeface="Arial" panose="020B0604020202020204" pitchFamily="34" charset="0"/>
              </a:rPr>
              <a:t>fibers</a:t>
            </a:r>
            <a:endParaRPr lang="en-IN" sz="24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US" sz="2400" dirty="0">
                <a:latin typeface="Arial" panose="020B0604020202020204" pitchFamily="34" charset="0"/>
                <a:cs typeface="Arial" panose="020B0604020202020204" pitchFamily="34" charset="0"/>
              </a:rPr>
              <a:t>Runs downward, laterally and slightly backward to reach </a:t>
            </a:r>
            <a:r>
              <a:rPr lang="en-US" sz="2400" dirty="0" err="1">
                <a:latin typeface="Arial" panose="020B0604020202020204" pitchFamily="34" charset="0"/>
                <a:cs typeface="Arial" panose="020B0604020202020204" pitchFamily="34" charset="0"/>
              </a:rPr>
              <a:t>linea</a:t>
            </a:r>
            <a:r>
              <a:rPr lang="en-US" sz="2400" dirty="0">
                <a:latin typeface="Arial" panose="020B060402020202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400" b="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Inserts in middle third of shaft of femur, on </a:t>
            </a:r>
            <a:r>
              <a:rPr lang="en-IN" sz="2400" dirty="0" err="1">
                <a:solidFill>
                  <a:srgbClr val="00B0F0"/>
                </a:solidFill>
                <a:latin typeface="Arial" panose="020B0604020202020204" pitchFamily="34" charset="0"/>
                <a:ea typeface="Calibri" panose="020F0502020204030204" pitchFamily="34" charset="0"/>
                <a:cs typeface="Arial" panose="020B0604020202020204" pitchFamily="34" charset="0"/>
              </a:rPr>
              <a:t>linea</a:t>
            </a:r>
            <a:r>
              <a:rPr lang="en-IN" sz="2400" dirty="0">
                <a:solidFill>
                  <a:srgbClr val="00B0F0"/>
                </a:solidFill>
                <a:latin typeface="Arial" panose="020B0604020202020204" pitchFamily="34" charset="0"/>
                <a:ea typeface="Calibri" panose="020F0502020204030204" pitchFamily="34" charset="0"/>
                <a:cs typeface="Arial" panose="020B0604020202020204" pitchFamily="34" charset="0"/>
              </a:rPr>
              <a:t> aspera </a:t>
            </a:r>
            <a:r>
              <a:rPr lang="en-IN" sz="2400" dirty="0">
                <a:latin typeface="Arial" panose="020B0604020202020204" pitchFamily="34" charset="0"/>
                <a:ea typeface="Calibri" panose="020F0502020204030204" pitchFamily="34" charset="0"/>
                <a:cs typeface="Arial" panose="020B0604020202020204" pitchFamily="34" charset="0"/>
              </a:rPr>
              <a:t>between vastus medialis and adductor brevis and magnus</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400" b="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Anterior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2400" b="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24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Strong adductor and flexor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9219" name="TextBox 3"/>
          <p:cNvSpPr txBox="1">
            <a:spLocks noChangeArrowheads="1"/>
          </p:cNvSpPr>
          <p:nvPr/>
        </p:nvSpPr>
        <p:spPr bwMode="auto">
          <a:xfrm>
            <a:off x="1703388" y="0"/>
            <a:ext cx="5638800"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Adductor  Longus</a:t>
            </a:r>
            <a:endParaRPr lang="en-GB" sz="4000">
              <a:solidFill>
                <a:srgbClr val="FF0000"/>
              </a:solidFill>
              <a:latin typeface="Arial" charset="0"/>
              <a:cs typeface="Calibri" pitchFamily="34" charset="0"/>
            </a:endParaRPr>
          </a:p>
        </p:txBody>
      </p:sp>
      <p:pic>
        <p:nvPicPr>
          <p:cNvPr id="9220" name="Picture 4"/>
          <p:cNvPicPr>
            <a:picLocks noChangeAspect="1"/>
          </p:cNvPicPr>
          <p:nvPr/>
        </p:nvPicPr>
        <p:blipFill>
          <a:blip r:embed="rId2" cstate="print"/>
          <a:srcRect/>
          <a:stretch>
            <a:fillRect/>
          </a:stretch>
        </p:blipFill>
        <p:spPr bwMode="auto">
          <a:xfrm>
            <a:off x="4974577" y="1465263"/>
            <a:ext cx="4169423" cy="43952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328614" y="1003300"/>
            <a:ext cx="8178078" cy="5565775"/>
          </a:xfrm>
        </p:spPr>
        <p:txBody>
          <a:bodyPr>
            <a:noAutofit/>
          </a:bodyPr>
          <a:lstStyle/>
          <a:p>
            <a:pPr marL="0" indent="0" algn="just">
              <a:spcBef>
                <a:spcPts val="0"/>
              </a:spcBef>
              <a:buFont typeface="Wingdings 2" pitchFamily="18" charset="2"/>
              <a:buNone/>
              <a:defRPr/>
            </a:pPr>
            <a:r>
              <a:rPr lang="en-IN" sz="3200" dirty="0">
                <a:solidFill>
                  <a:srgbClr val="C00000"/>
                </a:solidFill>
                <a:latin typeface="Arial" panose="020B0604020202020204" pitchFamily="34" charset="0"/>
                <a:ea typeface="Calibri" panose="020F0502020204030204" pitchFamily="34" charset="0"/>
                <a:cs typeface="Arial" panose="020B0604020202020204" pitchFamily="34" charset="0"/>
              </a:rPr>
              <a:t>Surgical division of obturator nerve</a:t>
            </a:r>
            <a:endParaRPr lang="en-GB" sz="32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Spastic paraplegia causing adductor muscle spasm, surgical division of obturator nerve may be useful to relieve symptoms</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3200" dirty="0">
                <a:solidFill>
                  <a:srgbClr val="C00000"/>
                </a:solidFill>
                <a:latin typeface="Arial" panose="020B0604020202020204" pitchFamily="34" charset="0"/>
                <a:ea typeface="Calibri" panose="020F0502020204030204" pitchFamily="34" charset="0"/>
                <a:cs typeface="Arial" panose="020B0604020202020204" pitchFamily="34" charset="0"/>
              </a:rPr>
              <a:t>Referred pain of hip to knee</a:t>
            </a:r>
            <a:endParaRPr lang="en-GB" sz="32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As obturator nerve supplies both hip and knee joints, may cause referred pain to knee joint</a:t>
            </a:r>
            <a:endParaRPr lang="en-GB" sz="32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50179" name="TextBox 3"/>
          <p:cNvSpPr txBox="1">
            <a:spLocks noChangeArrowheads="1"/>
          </p:cNvSpPr>
          <p:nvPr/>
        </p:nvSpPr>
        <p:spPr bwMode="auto">
          <a:xfrm>
            <a:off x="1509713" y="0"/>
            <a:ext cx="4789487" cy="708025"/>
          </a:xfrm>
          <a:prstGeom prst="rect">
            <a:avLst/>
          </a:prstGeom>
          <a:noFill/>
          <a:ln w="9525">
            <a:noFill/>
            <a:miter lim="800000"/>
            <a:headEnd/>
            <a:tailEnd/>
          </a:ln>
        </p:spPr>
        <p:txBody>
          <a:bodyPr>
            <a:spAutoFit/>
          </a:bodyPr>
          <a:lstStyle/>
          <a:p>
            <a:pPr eaLnBrk="1" hangingPunct="1">
              <a:spcAft>
                <a:spcPts val="1200"/>
              </a:spcAft>
              <a:buFont typeface="Arial" charset="0"/>
              <a:buNone/>
            </a:pPr>
            <a:r>
              <a:rPr lang="en-IN" sz="4000" b="1" dirty="0">
                <a:solidFill>
                  <a:srgbClr val="0000FF"/>
                </a:solidFill>
                <a:latin typeface="Arial" charset="0"/>
                <a:cs typeface="Calibri" pitchFamily="34" charset="0"/>
              </a:rPr>
              <a:t>Clinical </a:t>
            </a:r>
            <a:r>
              <a:rPr lang="en-IN" sz="4000" b="1" dirty="0" smtClean="0">
                <a:solidFill>
                  <a:srgbClr val="0000FF"/>
                </a:solidFill>
                <a:latin typeface="Arial" charset="0"/>
                <a:cs typeface="Calibri" pitchFamily="34" charset="0"/>
              </a:rPr>
              <a:t>Anatomy</a:t>
            </a:r>
            <a:endParaRPr lang="en-IN" sz="4000" b="1" dirty="0">
              <a:solidFill>
                <a:srgbClr val="0000FF"/>
              </a:solidFill>
              <a:latin typeface="Arial" charset="0"/>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96839" y="874713"/>
            <a:ext cx="4572144" cy="5715000"/>
          </a:xfrm>
        </p:spPr>
        <p:txBody>
          <a:bodyPr>
            <a:noAutofit/>
          </a:bodyPr>
          <a:lstStyle/>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Present in 30% individuals </a:t>
            </a: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Formation: Branch of lumbar plexus</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Formed by divisions of ventral primary rami of L3 and L4 spinal nerves</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Root value: L3, L4</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b="1" dirty="0">
                <a:latin typeface="Arial" panose="020B0604020202020204" pitchFamily="34" charset="0"/>
                <a:ea typeface="Calibri" panose="020F0502020204030204" pitchFamily="34" charset="0"/>
                <a:cs typeface="Arial" panose="020B0604020202020204" pitchFamily="34" charset="0"/>
              </a:rPr>
              <a:t>Course</a:t>
            </a: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Emerges out of medial border of psoas major muscle on posterior abdominal wall </a:t>
            </a:r>
          </a:p>
        </p:txBody>
      </p:sp>
      <p:pic>
        <p:nvPicPr>
          <p:cNvPr id="51203" name="Picture 4"/>
          <p:cNvPicPr>
            <a:picLocks noChangeAspect="1"/>
          </p:cNvPicPr>
          <p:nvPr/>
        </p:nvPicPr>
        <p:blipFill>
          <a:blip r:embed="rId2" cstate="print"/>
          <a:srcRect/>
          <a:stretch>
            <a:fillRect/>
          </a:stretch>
        </p:blipFill>
        <p:spPr bwMode="auto">
          <a:xfrm>
            <a:off x="4900613" y="874713"/>
            <a:ext cx="4243387" cy="5794375"/>
          </a:xfrm>
          <a:prstGeom prst="rect">
            <a:avLst/>
          </a:prstGeom>
          <a:noFill/>
          <a:ln w="9525">
            <a:noFill/>
            <a:miter lim="800000"/>
            <a:headEnd/>
            <a:tailEnd/>
          </a:ln>
        </p:spPr>
      </p:pic>
      <p:sp>
        <p:nvSpPr>
          <p:cNvPr id="51204" name="TextBox 3"/>
          <p:cNvSpPr txBox="1">
            <a:spLocks noChangeArrowheads="1"/>
          </p:cNvSpPr>
          <p:nvPr/>
        </p:nvSpPr>
        <p:spPr bwMode="auto">
          <a:xfrm>
            <a:off x="1192213" y="0"/>
            <a:ext cx="7078662" cy="708025"/>
          </a:xfrm>
          <a:prstGeom prst="rect">
            <a:avLst/>
          </a:prstGeom>
          <a:noFill/>
          <a:ln w="9525">
            <a:noFill/>
            <a:miter lim="800000"/>
            <a:headEnd/>
            <a:tailEnd/>
          </a:ln>
        </p:spPr>
        <p:txBody>
          <a:bodyPr>
            <a:spAutoFit/>
          </a:bodyPr>
          <a:lstStyle/>
          <a:p>
            <a:pPr eaLnBrk="1" hangingPunct="1">
              <a:buFont typeface="Arial" charset="0"/>
              <a:buNone/>
            </a:pPr>
            <a:r>
              <a:rPr lang="en-IN" sz="4000" b="1" dirty="0">
                <a:solidFill>
                  <a:srgbClr val="B805CB"/>
                </a:solidFill>
                <a:latin typeface="Arial" charset="0"/>
                <a:cs typeface="Calibri" pitchFamily="34" charset="0"/>
              </a:rPr>
              <a:t>Accessory </a:t>
            </a:r>
            <a:r>
              <a:rPr lang="en-IN" sz="4000" b="1" dirty="0" err="1">
                <a:solidFill>
                  <a:srgbClr val="B805CB"/>
                </a:solidFill>
                <a:latin typeface="Arial" charset="0"/>
                <a:cs typeface="Calibri" pitchFamily="34" charset="0"/>
              </a:rPr>
              <a:t>obturator</a:t>
            </a:r>
            <a:r>
              <a:rPr lang="en-IN" sz="4000" b="1" dirty="0">
                <a:solidFill>
                  <a:srgbClr val="B805CB"/>
                </a:solidFill>
                <a:latin typeface="Arial" charset="0"/>
                <a:cs typeface="Calibri" pitchFamily="34" charset="0"/>
              </a:rPr>
              <a:t> nerve</a:t>
            </a:r>
            <a:endParaRPr lang="en-GB" sz="4000" dirty="0">
              <a:solidFill>
                <a:srgbClr val="B805CB"/>
              </a:solidFill>
              <a:latin typeface="Arial" charset="0"/>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96838" y="874713"/>
            <a:ext cx="4641417" cy="5715000"/>
          </a:xfrm>
        </p:spPr>
        <p:txBody>
          <a:bodyPr>
            <a:noAutofit/>
          </a:bodyPr>
          <a:lstStyle/>
          <a:p>
            <a:pPr marL="0" indent="0" algn="just">
              <a:spcBef>
                <a:spcPts val="0"/>
              </a:spcBef>
              <a:buFont typeface="Wingdings 2" pitchFamily="18" charset="2"/>
              <a:buNone/>
              <a:defRPr/>
            </a:pPr>
            <a:r>
              <a:rPr lang="en-IN" b="1" dirty="0">
                <a:latin typeface="Arial" panose="020B0604020202020204" pitchFamily="34" charset="0"/>
                <a:ea typeface="Calibri" panose="020F0502020204030204" pitchFamily="34" charset="0"/>
                <a:cs typeface="Arial" panose="020B0604020202020204" pitchFamily="34" charset="0"/>
              </a:rPr>
              <a:t>Course</a:t>
            </a: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Descends downward and crosses superior ramus of pubis anterior to enter thigh</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dirty="0">
                <a:latin typeface="Arial" panose="020B0604020202020204" pitchFamily="34" charset="0"/>
                <a:ea typeface="Calibri" panose="020F0502020204030204" pitchFamily="34" charset="0"/>
                <a:cs typeface="Arial" panose="020B0604020202020204" pitchFamily="34" charset="0"/>
              </a:rPr>
              <a:t>Branches (distribution)</a:t>
            </a:r>
            <a:endParaRPr lang="en-GB" dirty="0">
              <a:latin typeface="Arial" panose="020B0604020202020204" pitchFamily="34" charset="0"/>
              <a:ea typeface="Calibri" panose="020F0502020204030204" pitchFamily="34" charset="0"/>
              <a:cs typeface="Arial" panose="020B0604020202020204" pitchFamily="34" charset="0"/>
            </a:endParaRPr>
          </a:p>
          <a:p>
            <a:pPr marL="571500" indent="-342900"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a:t>
            </a:r>
            <a:endParaRPr lang="en-GB" dirty="0">
              <a:latin typeface="Arial" panose="020B0604020202020204" pitchFamily="34" charset="0"/>
              <a:ea typeface="Calibri" panose="020F0502020204030204" pitchFamily="34" charset="0"/>
              <a:cs typeface="Arial" panose="020B0604020202020204" pitchFamily="34" charset="0"/>
            </a:endParaRPr>
          </a:p>
          <a:p>
            <a:pPr lvl="1"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Pectineus </a:t>
            </a:r>
            <a:endParaRPr lang="en-GB" sz="2800" dirty="0">
              <a:latin typeface="Arial" panose="020B0604020202020204" pitchFamily="34" charset="0"/>
              <a:ea typeface="Calibri" panose="020F0502020204030204" pitchFamily="34" charset="0"/>
              <a:cs typeface="Arial" panose="020B0604020202020204" pitchFamily="34" charset="0"/>
            </a:endParaRPr>
          </a:p>
          <a:p>
            <a:pPr lvl="1"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Hip joint</a:t>
            </a:r>
            <a:endParaRPr lang="en-GB" sz="2800" dirty="0">
              <a:latin typeface="Arial" panose="020B0604020202020204" pitchFamily="34" charset="0"/>
              <a:ea typeface="Calibri" panose="020F0502020204030204" pitchFamily="34" charset="0"/>
              <a:cs typeface="Arial" panose="020B0604020202020204" pitchFamily="34" charset="0"/>
            </a:endParaRPr>
          </a:p>
          <a:p>
            <a:pPr lvl="1" algn="just">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Gives communicating branch of anterior division of obturator nerve</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52227" name="Picture 4"/>
          <p:cNvPicPr>
            <a:picLocks noChangeAspect="1"/>
          </p:cNvPicPr>
          <p:nvPr/>
        </p:nvPicPr>
        <p:blipFill>
          <a:blip r:embed="rId2" cstate="print"/>
          <a:srcRect/>
          <a:stretch>
            <a:fillRect/>
          </a:stretch>
        </p:blipFill>
        <p:spPr bwMode="auto">
          <a:xfrm>
            <a:off x="4900613" y="874713"/>
            <a:ext cx="4243387" cy="5794375"/>
          </a:xfrm>
          <a:prstGeom prst="rect">
            <a:avLst/>
          </a:prstGeom>
          <a:noFill/>
          <a:ln w="9525">
            <a:noFill/>
            <a:miter lim="800000"/>
            <a:headEnd/>
            <a:tailEnd/>
          </a:ln>
        </p:spPr>
      </p:pic>
      <p:sp>
        <p:nvSpPr>
          <p:cNvPr id="52228" name="TextBox 3"/>
          <p:cNvSpPr txBox="1">
            <a:spLocks noChangeArrowheads="1"/>
          </p:cNvSpPr>
          <p:nvPr/>
        </p:nvSpPr>
        <p:spPr bwMode="auto">
          <a:xfrm>
            <a:off x="955675" y="0"/>
            <a:ext cx="7385050" cy="708025"/>
          </a:xfrm>
          <a:prstGeom prst="rect">
            <a:avLst/>
          </a:prstGeom>
          <a:noFill/>
          <a:ln w="9525">
            <a:noFill/>
            <a:miter lim="800000"/>
            <a:headEnd/>
            <a:tailEnd/>
          </a:ln>
        </p:spPr>
        <p:txBody>
          <a:bodyPr>
            <a:spAutoFit/>
          </a:bodyPr>
          <a:lstStyle/>
          <a:p>
            <a:pPr eaLnBrk="1" hangingPunct="1">
              <a:buFont typeface="Arial" charset="0"/>
              <a:buNone/>
            </a:pPr>
            <a:r>
              <a:rPr lang="en-IN" sz="4000" b="1">
                <a:solidFill>
                  <a:srgbClr val="FF0000"/>
                </a:solidFill>
                <a:latin typeface="Arial" charset="0"/>
                <a:cs typeface="Calibri" pitchFamily="34" charset="0"/>
              </a:rPr>
              <a:t>Accessory Obturator nerve</a:t>
            </a:r>
            <a:endParaRPr lang="en-GB" sz="4000">
              <a:solidFill>
                <a:srgbClr val="FF0000"/>
              </a:solidFill>
              <a:latin typeface="Arial" charset="0"/>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0975" y="769938"/>
            <a:ext cx="4889789" cy="5434012"/>
          </a:xfrm>
        </p:spPr>
        <p:txBody>
          <a:bodyPr>
            <a:noAutofit/>
          </a:bodyPr>
          <a:lstStyle/>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adductor muscles along with profunda femoris artery </a:t>
            </a:r>
          </a:p>
          <a:p>
            <a:pPr marL="0" indent="0" algn="just">
              <a:spcBef>
                <a:spcPts val="0"/>
              </a:spcBef>
              <a:buFont typeface="Wingdings 2" pitchFamily="18" charset="2"/>
              <a:buNone/>
              <a:defRPr/>
            </a:pPr>
            <a:r>
              <a:rPr lang="en-IN" sz="3200" b="1" dirty="0">
                <a:solidFill>
                  <a:srgbClr val="C00000"/>
                </a:solidFill>
                <a:latin typeface="Arial" panose="020B0604020202020204" pitchFamily="34" charset="0"/>
                <a:ea typeface="Calibri" panose="020F0502020204030204" pitchFamily="34" charset="0"/>
                <a:cs typeface="Arial" panose="020B0604020202020204" pitchFamily="34" charset="0"/>
              </a:rPr>
              <a:t>Beginning</a:t>
            </a:r>
            <a:endParaRPr lang="en-GB" sz="32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Branch of anterior division of internal iliac artery</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r>
              <a:rPr lang="en-IN" sz="3200" b="1" dirty="0">
                <a:solidFill>
                  <a:srgbClr val="C00000"/>
                </a:solidFill>
                <a:latin typeface="Arial" panose="020B0604020202020204" pitchFamily="34" charset="0"/>
                <a:ea typeface="Calibri" panose="020F0502020204030204" pitchFamily="34" charset="0"/>
                <a:cs typeface="Arial" panose="020B0604020202020204" pitchFamily="34" charset="0"/>
              </a:rPr>
              <a:t>Course and branches</a:t>
            </a:r>
            <a:endParaRPr lang="en-GB" sz="32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Runs downward along with obturator nerve in pelvic cavity</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Enters thigh through obturator canal and divides into anterior and posterior branches </a:t>
            </a:r>
          </a:p>
          <a:p>
            <a:pPr algn="just">
              <a:defRPr/>
            </a:pPr>
            <a:endParaRPr lang="en-GB" sz="1800" dirty="0">
              <a:latin typeface="Arial" panose="020B0604020202020204" pitchFamily="34" charset="0"/>
              <a:ea typeface="Calibri" panose="020F0502020204030204" pitchFamily="34" charset="0"/>
              <a:cs typeface="Arial" panose="020B0604020202020204" pitchFamily="34" charset="0"/>
            </a:endParaRPr>
          </a:p>
        </p:txBody>
      </p:sp>
      <p:pic>
        <p:nvPicPr>
          <p:cNvPr id="53251" name="Picture 3"/>
          <p:cNvPicPr>
            <a:picLocks noChangeAspect="1"/>
          </p:cNvPicPr>
          <p:nvPr/>
        </p:nvPicPr>
        <p:blipFill>
          <a:blip r:embed="rId2" cstate="print"/>
          <a:srcRect/>
          <a:stretch>
            <a:fillRect/>
          </a:stretch>
        </p:blipFill>
        <p:spPr bwMode="auto">
          <a:xfrm>
            <a:off x="5173663" y="923925"/>
            <a:ext cx="3970337" cy="5934075"/>
          </a:xfrm>
          <a:prstGeom prst="rect">
            <a:avLst/>
          </a:prstGeom>
          <a:noFill/>
          <a:ln w="9525">
            <a:noFill/>
            <a:miter lim="800000"/>
            <a:headEnd/>
            <a:tailEnd/>
          </a:ln>
        </p:spPr>
      </p:pic>
      <p:sp>
        <p:nvSpPr>
          <p:cNvPr id="53252" name="TextBox 4"/>
          <p:cNvSpPr txBox="1">
            <a:spLocks noChangeArrowheads="1"/>
          </p:cNvSpPr>
          <p:nvPr/>
        </p:nvSpPr>
        <p:spPr bwMode="auto">
          <a:xfrm>
            <a:off x="914400" y="0"/>
            <a:ext cx="5830888" cy="708025"/>
          </a:xfrm>
          <a:prstGeom prst="rect">
            <a:avLst/>
          </a:prstGeom>
          <a:noFill/>
          <a:ln w="9525">
            <a:noFill/>
            <a:miter lim="800000"/>
            <a:headEnd/>
            <a:tailEnd/>
          </a:ln>
        </p:spPr>
        <p:txBody>
          <a:bodyPr>
            <a:spAutoFit/>
          </a:bodyPr>
          <a:lstStyle/>
          <a:p>
            <a:pPr algn="just" eaLnBrk="1" hangingPunct="1">
              <a:buFont typeface="Arial" charset="0"/>
              <a:buNone/>
            </a:pPr>
            <a:r>
              <a:rPr lang="en-US" b="1">
                <a:solidFill>
                  <a:srgbClr val="493DA0"/>
                </a:solidFill>
                <a:latin typeface="Arial" charset="0"/>
                <a:cs typeface="Calibri" pitchFamily="34" charset="0"/>
              </a:rPr>
              <a:t> </a:t>
            </a:r>
            <a:r>
              <a:rPr lang="en-US" sz="4000" b="1">
                <a:solidFill>
                  <a:srgbClr val="493DA0"/>
                </a:solidFill>
                <a:latin typeface="Arial" charset="0"/>
                <a:cs typeface="Calibri" pitchFamily="34" charset="0"/>
              </a:rPr>
              <a:t>OBTURATOR  ARTERY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0975" y="685800"/>
            <a:ext cx="4640407" cy="6092825"/>
          </a:xfrm>
        </p:spPr>
        <p:txBody>
          <a:bodyPr>
            <a:noAutofit/>
          </a:bodyPr>
          <a:lstStyle/>
          <a:p>
            <a:pPr marL="0" indent="0" algn="just">
              <a:spcBef>
                <a:spcPts val="0"/>
              </a:spcBef>
              <a:buFont typeface="Wingdings 2" pitchFamily="18" charset="2"/>
              <a:buNone/>
              <a:defRPr/>
            </a:pPr>
            <a:r>
              <a:rPr lang="en-IN" sz="2400" b="1" dirty="0">
                <a:solidFill>
                  <a:srgbClr val="C00000"/>
                </a:solidFill>
                <a:latin typeface="Arial" panose="020B0604020202020204" pitchFamily="34" charset="0"/>
                <a:ea typeface="Calibri" panose="020F0502020204030204" pitchFamily="34" charset="0"/>
                <a:cs typeface="Arial" panose="020B0604020202020204" pitchFamily="34" charset="0"/>
              </a:rPr>
              <a:t>Course and branches</a:t>
            </a:r>
            <a:endParaRPr lang="en-GB" sz="24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solidFill>
                  <a:srgbClr val="669900"/>
                </a:solidFill>
                <a:latin typeface="Arial" panose="020B0604020202020204" pitchFamily="34" charset="0"/>
                <a:ea typeface="Calibri" panose="020F0502020204030204" pitchFamily="34" charset="0"/>
                <a:cs typeface="Arial" panose="020B0604020202020204" pitchFamily="34" charset="0"/>
              </a:rPr>
              <a:t>Anterior branch</a:t>
            </a: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Runs in outer surface of obturator membrane</a:t>
            </a: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adjacent muscles and anastomoses with medial circumflex femoral artery</a:t>
            </a:r>
            <a:endParaRPr lang="en-GB" dirty="0">
              <a:latin typeface="Arial" panose="020B0604020202020204" pitchFamily="34" charset="0"/>
              <a:ea typeface="Calibri" panose="020F0502020204030204" pitchFamily="34" charset="0"/>
              <a:cs typeface="Arial" panose="020B0604020202020204" pitchFamily="34" charset="0"/>
            </a:endParaRPr>
          </a:p>
          <a:p>
            <a:pPr algn="just">
              <a:spcBef>
                <a:spcPts val="0"/>
              </a:spcBef>
              <a:defRPr/>
            </a:pPr>
            <a:r>
              <a:rPr lang="en-IN" sz="2400" dirty="0">
                <a:solidFill>
                  <a:srgbClr val="669900"/>
                </a:solidFill>
                <a:latin typeface="Arial" panose="020B0604020202020204" pitchFamily="34" charset="0"/>
                <a:ea typeface="Calibri" panose="020F0502020204030204" pitchFamily="34" charset="0"/>
                <a:cs typeface="Arial" panose="020B0604020202020204" pitchFamily="34" charset="0"/>
              </a:rPr>
              <a:t>Posterior branch</a:t>
            </a: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muscles attached with ischial tuberosity</a:t>
            </a:r>
          </a:p>
          <a:p>
            <a:pPr lvl="1" algn="just">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Gives acetabular branch passes through acetabular notch to supply acetabular pad of fat and head of femur</a:t>
            </a:r>
            <a:endParaRPr lang="en-GB" dirty="0">
              <a:latin typeface="Arial" panose="020B0604020202020204" pitchFamily="34" charset="0"/>
              <a:ea typeface="Calibri" panose="020F0502020204030204" pitchFamily="34" charset="0"/>
              <a:cs typeface="Arial" panose="020B0604020202020204" pitchFamily="34" charset="0"/>
            </a:endParaRPr>
          </a:p>
          <a:p>
            <a:pPr algn="just">
              <a:defRPr/>
            </a:pPr>
            <a:endParaRPr lang="en-GB" sz="1800" dirty="0">
              <a:latin typeface="Arial" panose="020B0604020202020204" pitchFamily="34" charset="0"/>
              <a:ea typeface="Calibri" panose="020F0502020204030204" pitchFamily="34" charset="0"/>
              <a:cs typeface="Arial" panose="020B0604020202020204" pitchFamily="34" charset="0"/>
            </a:endParaRPr>
          </a:p>
        </p:txBody>
      </p:sp>
      <p:pic>
        <p:nvPicPr>
          <p:cNvPr id="54275" name="Picture 3"/>
          <p:cNvPicPr>
            <a:picLocks noChangeAspect="1"/>
          </p:cNvPicPr>
          <p:nvPr/>
        </p:nvPicPr>
        <p:blipFill>
          <a:blip r:embed="rId2" cstate="print"/>
          <a:srcRect/>
          <a:stretch>
            <a:fillRect/>
          </a:stretch>
        </p:blipFill>
        <p:spPr bwMode="auto">
          <a:xfrm>
            <a:off x="5173663" y="923925"/>
            <a:ext cx="3970337" cy="5934075"/>
          </a:xfrm>
          <a:prstGeom prst="rect">
            <a:avLst/>
          </a:prstGeom>
          <a:noFill/>
          <a:ln w="9525">
            <a:noFill/>
            <a:miter lim="800000"/>
            <a:headEnd/>
            <a:tailEnd/>
          </a:ln>
        </p:spPr>
      </p:pic>
      <p:sp>
        <p:nvSpPr>
          <p:cNvPr id="54276" name="TextBox 4"/>
          <p:cNvSpPr txBox="1">
            <a:spLocks noChangeArrowheads="1"/>
          </p:cNvSpPr>
          <p:nvPr/>
        </p:nvSpPr>
        <p:spPr bwMode="auto">
          <a:xfrm>
            <a:off x="1177925" y="0"/>
            <a:ext cx="6899275" cy="708025"/>
          </a:xfrm>
          <a:prstGeom prst="rect">
            <a:avLst/>
          </a:prstGeom>
          <a:noFill/>
          <a:ln w="9525">
            <a:noFill/>
            <a:miter lim="800000"/>
            <a:headEnd/>
            <a:tailEnd/>
          </a:ln>
        </p:spPr>
        <p:txBody>
          <a:bodyPr>
            <a:spAutoFit/>
          </a:bodyPr>
          <a:lstStyle/>
          <a:p>
            <a:pPr algn="just" eaLnBrk="1" hangingPunct="1">
              <a:buFont typeface="Arial" charset="0"/>
              <a:buNone/>
            </a:pPr>
            <a:r>
              <a:rPr lang="en-US" b="1">
                <a:solidFill>
                  <a:srgbClr val="493DA0"/>
                </a:solidFill>
                <a:latin typeface="Arial" charset="0"/>
                <a:cs typeface="Calibri" pitchFamily="34" charset="0"/>
              </a:rPr>
              <a:t> </a:t>
            </a:r>
            <a:r>
              <a:rPr lang="en-US" sz="4000" b="1">
                <a:solidFill>
                  <a:srgbClr val="493DA0"/>
                </a:solidFill>
                <a:latin typeface="Arial" charset="0"/>
                <a:cs typeface="Calibri" pitchFamily="34" charset="0"/>
              </a:rPr>
              <a:t>OBTURATOR  ARTERY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b="1" smtClean="0">
                <a:solidFill>
                  <a:srgbClr val="C00000"/>
                </a:solidFill>
              </a:rPr>
              <a:t>Be Positive…….</a:t>
            </a:r>
          </a:p>
        </p:txBody>
      </p:sp>
      <p:pic>
        <p:nvPicPr>
          <p:cNvPr id="55299" name="Picture 2" descr="C:\Users\DELL\Desktop\Anatomy PPT classes\fab22ced6fb1e58f9f3ade72a7edcbcd.jpg"/>
          <p:cNvPicPr>
            <a:picLocks noGrp="1" noChangeAspect="1" noChangeArrowheads="1"/>
          </p:cNvPicPr>
          <p:nvPr>
            <p:ph idx="1"/>
          </p:nvPr>
        </p:nvPicPr>
        <p:blipFill>
          <a:blip r:embed="rId2" cstate="print"/>
          <a:srcRect/>
          <a:stretch>
            <a:fillRect/>
          </a:stretch>
        </p:blipFill>
        <p:spPr>
          <a:xfrm>
            <a:off x="2376488" y="1935163"/>
            <a:ext cx="4389437" cy="4389437"/>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a:defRPr/>
            </a:pPr>
            <a:r>
              <a:rPr lang="en-US" b="1" dirty="0" smtClean="0">
                <a:solidFill>
                  <a:srgbClr val="FF0000"/>
                </a:solidFill>
                <a:latin typeface="Algerian" pitchFamily="82" charset="0"/>
              </a:rPr>
              <a:t>……..THANK YOU……..</a:t>
            </a:r>
            <a:endParaRPr lang="en-IN" b="1" dirty="0">
              <a:solidFill>
                <a:srgbClr val="FF0000"/>
              </a:solidFill>
              <a:latin typeface="Algerian" pitchFamily="82" charset="0"/>
            </a:endParaRPr>
          </a:p>
        </p:txBody>
      </p:sp>
      <p:pic>
        <p:nvPicPr>
          <p:cNvPr id="56323" name="Picture 2"/>
          <p:cNvPicPr>
            <a:picLocks noGrp="1" noChangeAspect="1" noChangeArrowheads="1"/>
          </p:cNvPicPr>
          <p:nvPr>
            <p:ph idx="1"/>
          </p:nvPr>
        </p:nvPicPr>
        <p:blipFill>
          <a:blip r:embed="rId2" cstate="print"/>
          <a:srcRect/>
          <a:stretch>
            <a:fillRect/>
          </a:stretch>
        </p:blipFill>
        <p:spPr>
          <a:xfrm>
            <a:off x="0" y="701675"/>
            <a:ext cx="9144000" cy="6156325"/>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رقم الشريحة 2"/>
          <p:cNvSpPr>
            <a:spLocks noGrp="1"/>
          </p:cNvSpPr>
          <p:nvPr>
            <p:ph type="sldNum" sz="quarter" idx="12"/>
          </p:nvPr>
        </p:nvSpPr>
        <p:spPr/>
        <p:txBody>
          <a:bodyPr/>
          <a:lstStyle/>
          <a:p>
            <a:pPr>
              <a:defRPr/>
            </a:pPr>
            <a:fld id="{F06BC8C9-C9D7-42FD-89D5-D7291243A7CB}" type="slidenum">
              <a:rPr lang="ar-SA"/>
              <a:pPr>
                <a:defRPr/>
              </a:pPr>
              <a:t>57</a:t>
            </a:fld>
            <a:endParaRPr lang="en-US"/>
          </a:p>
        </p:txBody>
      </p:sp>
      <p:pic>
        <p:nvPicPr>
          <p:cNvPr id="22533" name="Picture 5"/>
          <p:cNvPicPr>
            <a:picLocks noChangeAspect="1" noChangeArrowheads="1"/>
          </p:cNvPicPr>
          <p:nvPr/>
        </p:nvPicPr>
        <p:blipFill>
          <a:blip r:embed="rId2" cstate="print"/>
          <a:srcRect/>
          <a:stretch>
            <a:fillRect/>
          </a:stretch>
        </p:blipFill>
        <p:spPr bwMode="auto">
          <a:xfrm>
            <a:off x="227013" y="490538"/>
            <a:ext cx="8734425" cy="6038850"/>
          </a:xfrm>
          <a:prstGeom prst="rect">
            <a:avLst/>
          </a:prstGeom>
          <a:noFill/>
          <a:ln w="9525">
            <a:noFill/>
            <a:miter lim="800000"/>
            <a:headEnd/>
            <a:tailEnd/>
          </a:ln>
        </p:spPr>
      </p:pic>
      <p:sp>
        <p:nvSpPr>
          <p:cNvPr id="22534" name="Rectangle 6"/>
          <p:cNvSpPr>
            <a:spLocks noChangeArrowheads="1"/>
          </p:cNvSpPr>
          <p:nvPr/>
        </p:nvSpPr>
        <p:spPr bwMode="auto">
          <a:xfrm>
            <a:off x="6318250" y="3889375"/>
            <a:ext cx="792163" cy="450850"/>
          </a:xfrm>
          <a:prstGeom prst="rect">
            <a:avLst/>
          </a:prstGeom>
          <a:noFill/>
          <a:ln w="38100">
            <a:solidFill>
              <a:srgbClr val="FF0000"/>
            </a:solidFill>
            <a:miter lim="800000"/>
            <a:headEnd/>
            <a:tailEnd/>
          </a:ln>
        </p:spPr>
        <p:txBody>
          <a:bodyPr wrap="none" anchor="ctr"/>
          <a:lstStyle/>
          <a:p>
            <a:endParaRPr lang="en-US"/>
          </a:p>
        </p:txBody>
      </p:sp>
      <p:sp>
        <p:nvSpPr>
          <p:cNvPr id="22535" name="Rectangle 7"/>
          <p:cNvSpPr>
            <a:spLocks noChangeArrowheads="1"/>
          </p:cNvSpPr>
          <p:nvPr/>
        </p:nvSpPr>
        <p:spPr bwMode="auto">
          <a:xfrm>
            <a:off x="6197600" y="3429000"/>
            <a:ext cx="1447800" cy="450850"/>
          </a:xfrm>
          <a:prstGeom prst="rect">
            <a:avLst/>
          </a:prstGeom>
          <a:noFill/>
          <a:ln w="38100">
            <a:solidFill>
              <a:srgbClr val="FF0000"/>
            </a:solidFill>
            <a:miter lim="800000"/>
            <a:headEnd/>
            <a:tailEnd/>
          </a:ln>
        </p:spPr>
        <p:txBody>
          <a:bodyPr wrap="none" anchor="ctr"/>
          <a:lstStyle/>
          <a:p>
            <a:endParaRPr lang="en-US"/>
          </a:p>
        </p:txBody>
      </p:sp>
      <p:sp>
        <p:nvSpPr>
          <p:cNvPr id="22536" name="Rectangle 8"/>
          <p:cNvSpPr>
            <a:spLocks noChangeArrowheads="1"/>
          </p:cNvSpPr>
          <p:nvPr/>
        </p:nvSpPr>
        <p:spPr bwMode="auto">
          <a:xfrm>
            <a:off x="6076950" y="3063875"/>
            <a:ext cx="1447800" cy="355600"/>
          </a:xfrm>
          <a:prstGeom prst="rect">
            <a:avLst/>
          </a:prstGeom>
          <a:noFill/>
          <a:ln w="38100">
            <a:solidFill>
              <a:srgbClr val="FF0000"/>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anim calcmode="lin" valueType="num">
                                      <p:cBhvr>
                                        <p:cTn id="7" dur="500" fill="hold"/>
                                        <p:tgtEl>
                                          <p:spTgt spid="22533"/>
                                        </p:tgtEl>
                                        <p:attrNameLst>
                                          <p:attrName>ppt_w</p:attrName>
                                        </p:attrNameLst>
                                      </p:cBhvr>
                                      <p:tavLst>
                                        <p:tav tm="0">
                                          <p:val>
                                            <p:fltVal val="0"/>
                                          </p:val>
                                        </p:tav>
                                        <p:tav tm="100000">
                                          <p:val>
                                            <p:strVal val="#ppt_w"/>
                                          </p:val>
                                        </p:tav>
                                      </p:tavLst>
                                    </p:anim>
                                    <p:anim calcmode="lin" valueType="num">
                                      <p:cBhvr>
                                        <p:cTn id="8" dur="500" fill="hold"/>
                                        <p:tgtEl>
                                          <p:spTgt spid="22533"/>
                                        </p:tgtEl>
                                        <p:attrNameLst>
                                          <p:attrName>ppt_h</p:attrName>
                                        </p:attrNameLst>
                                      </p:cBhvr>
                                      <p:tavLst>
                                        <p:tav tm="0">
                                          <p:val>
                                            <p:fltVal val="0"/>
                                          </p:val>
                                        </p:tav>
                                        <p:tav tm="100000">
                                          <p:val>
                                            <p:strVal val="#ppt_h"/>
                                          </p:val>
                                        </p:tav>
                                      </p:tavLst>
                                    </p:anim>
                                    <p:animEffect transition="in" filter="fade">
                                      <p:cBhvr>
                                        <p:cTn id="9" dur="500"/>
                                        <p:tgtEl>
                                          <p:spTgt spid="22533"/>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22536"/>
                                        </p:tgtEl>
                                        <p:attrNameLst>
                                          <p:attrName>style.visibility</p:attrName>
                                        </p:attrNameLst>
                                      </p:cBhvr>
                                      <p:to>
                                        <p:strVal val="visible"/>
                                      </p:to>
                                    </p:set>
                                    <p:animEffect transition="in" filter="dissolve">
                                      <p:cBhvr>
                                        <p:cTn id="14" dur="500"/>
                                        <p:tgtEl>
                                          <p:spTgt spid="22536"/>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22535"/>
                                        </p:tgtEl>
                                        <p:attrNameLst>
                                          <p:attrName>style.visibility</p:attrName>
                                        </p:attrNameLst>
                                      </p:cBhvr>
                                      <p:to>
                                        <p:strVal val="visible"/>
                                      </p:to>
                                    </p:set>
                                    <p:animEffect transition="in" filter="checkerboard(across)">
                                      <p:cBhvr>
                                        <p:cTn id="19" dur="500"/>
                                        <p:tgtEl>
                                          <p:spTgt spid="2253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2534"/>
                                        </p:tgtEl>
                                        <p:attrNameLst>
                                          <p:attrName>style.visibility</p:attrName>
                                        </p:attrNameLst>
                                      </p:cBhvr>
                                      <p:to>
                                        <p:strVal val="visible"/>
                                      </p:to>
                                    </p:set>
                                    <p:animEffect transition="in" filter="checkerboard(across)">
                                      <p:cBhvr>
                                        <p:cTn id="24" dur="5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nimBg="1"/>
      <p:bldP spid="22535" grpId="0" animBg="1"/>
      <p:bldP spid="2253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p:cNvSpPr>
            <a:spLocks noGrp="1" noChangeArrowheads="1"/>
          </p:cNvSpPr>
          <p:nvPr>
            <p:ph type="dt" sz="quarter" idx="10"/>
          </p:nvPr>
        </p:nvSpPr>
        <p:spPr/>
        <p:txBody>
          <a:bodyPr/>
          <a:lstStyle/>
          <a:p>
            <a:pPr>
              <a:defRPr/>
            </a:pPr>
            <a:r>
              <a:rPr lang="en-US"/>
              <a:t>Dr. Vohra</a:t>
            </a:r>
          </a:p>
        </p:txBody>
      </p:sp>
      <p:sp>
        <p:nvSpPr>
          <p:cNvPr id="6" name="Rectangle 28"/>
          <p:cNvSpPr>
            <a:spLocks noGrp="1" noChangeArrowheads="1"/>
          </p:cNvSpPr>
          <p:nvPr>
            <p:ph type="sldNum" sz="quarter" idx="12"/>
          </p:nvPr>
        </p:nvSpPr>
        <p:spPr/>
        <p:txBody>
          <a:bodyPr/>
          <a:lstStyle/>
          <a:p>
            <a:pPr>
              <a:defRPr/>
            </a:pPr>
            <a:fld id="{FA988240-B112-45AF-A7C8-9BFFF7BF750E}" type="slidenum">
              <a:rPr lang="ar-SA"/>
              <a:pPr>
                <a:defRPr/>
              </a:pPr>
              <a:t>58</a:t>
            </a:fld>
            <a:endParaRPr lang="en-US"/>
          </a:p>
        </p:txBody>
      </p:sp>
      <p:pic>
        <p:nvPicPr>
          <p:cNvPr id="15362" name="Picture 2" descr="C10FF24"/>
          <p:cNvPicPr>
            <a:picLocks noChangeAspect="1" noChangeArrowheads="1"/>
          </p:cNvPicPr>
          <p:nvPr/>
        </p:nvPicPr>
        <p:blipFill>
          <a:blip r:embed="rId2" cstate="print"/>
          <a:srcRect/>
          <a:stretch>
            <a:fillRect/>
          </a:stretch>
        </p:blipFill>
        <p:spPr bwMode="auto">
          <a:xfrm>
            <a:off x="125413" y="147638"/>
            <a:ext cx="4446587" cy="6591300"/>
          </a:xfrm>
          <a:prstGeom prst="rect">
            <a:avLst/>
          </a:prstGeom>
          <a:noFill/>
          <a:ln w="9525">
            <a:noFill/>
            <a:miter lim="800000"/>
            <a:headEnd/>
            <a:tailEnd/>
          </a:ln>
        </p:spPr>
      </p:pic>
      <p:sp>
        <p:nvSpPr>
          <p:cNvPr id="15363" name="Rectangle 3"/>
          <p:cNvSpPr>
            <a:spLocks noChangeArrowheads="1"/>
          </p:cNvSpPr>
          <p:nvPr/>
        </p:nvSpPr>
        <p:spPr bwMode="auto">
          <a:xfrm>
            <a:off x="4572000" y="2016125"/>
            <a:ext cx="4419600" cy="3540125"/>
          </a:xfrm>
          <a:prstGeom prst="rect">
            <a:avLst/>
          </a:prstGeom>
          <a:noFill/>
          <a:ln w="9525">
            <a:noFill/>
            <a:miter lim="800000"/>
            <a:headEnd/>
            <a:tailEnd/>
          </a:ln>
        </p:spPr>
        <p:txBody>
          <a:bodyPr anchor="ctr">
            <a:spAutoFit/>
          </a:bodyPr>
          <a:lstStyle/>
          <a:p>
            <a:pPr algn="just" eaLnBrk="1" hangingPunct="1"/>
            <a:r>
              <a:rPr lang="en-US" sz="2800" dirty="0">
                <a:latin typeface="Arial" charset="0"/>
              </a:rPr>
              <a:t>The </a:t>
            </a:r>
            <a:r>
              <a:rPr lang="en-US" sz="2800" b="1" dirty="0">
                <a:solidFill>
                  <a:srgbClr val="7030A0"/>
                </a:solidFill>
                <a:latin typeface="Arial" charset="0"/>
              </a:rPr>
              <a:t>Adductor hiatus </a:t>
            </a:r>
            <a:r>
              <a:rPr lang="en-US" sz="2800" dirty="0">
                <a:latin typeface="Arial" charset="0"/>
              </a:rPr>
              <a:t>is a gap in the distal attachment of adductor </a:t>
            </a:r>
            <a:r>
              <a:rPr lang="en-US" sz="2800" dirty="0" err="1">
                <a:latin typeface="Arial" charset="0"/>
              </a:rPr>
              <a:t>magnus</a:t>
            </a:r>
            <a:r>
              <a:rPr lang="en-US" sz="2800" dirty="0">
                <a:latin typeface="Arial" charset="0"/>
              </a:rPr>
              <a:t> to the femur, which permits the femoral vessels to pass from the adductor canal downward into the </a:t>
            </a:r>
            <a:r>
              <a:rPr lang="en-US" sz="2800" dirty="0" err="1">
                <a:latin typeface="Arial" charset="0"/>
              </a:rPr>
              <a:t>popliteal</a:t>
            </a:r>
            <a:r>
              <a:rPr lang="en-US" sz="2800" dirty="0">
                <a:latin typeface="Arial" charset="0"/>
              </a:rPr>
              <a:t> space.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heckerboard(across)">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checkerboard(across)">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810000" y="228600"/>
            <a:ext cx="4876800" cy="842963"/>
          </a:xfrm>
        </p:spPr>
        <p:txBody>
          <a:bodyPr/>
          <a:lstStyle/>
          <a:p>
            <a:pPr algn="ctr" eaLnBrk="1" hangingPunct="1"/>
            <a:r>
              <a:rPr lang="en-US" b="1" smtClean="0">
                <a:solidFill>
                  <a:srgbClr val="C00000"/>
                </a:solidFill>
              </a:rPr>
              <a:t>Adductors</a:t>
            </a:r>
          </a:p>
        </p:txBody>
      </p:sp>
      <p:sp>
        <p:nvSpPr>
          <p:cNvPr id="59395" name="Rectangle 3"/>
          <p:cNvSpPr>
            <a:spLocks noGrp="1" noChangeArrowheads="1"/>
          </p:cNvSpPr>
          <p:nvPr>
            <p:ph type="body" sz="half" idx="2"/>
          </p:nvPr>
        </p:nvSpPr>
        <p:spPr>
          <a:xfrm>
            <a:off x="3581400" y="1219200"/>
            <a:ext cx="5257800" cy="5334000"/>
          </a:xfrm>
        </p:spPr>
        <p:txBody>
          <a:bodyPr/>
          <a:lstStyle/>
          <a:p>
            <a:pPr eaLnBrk="1" hangingPunct="1">
              <a:lnSpc>
                <a:spcPct val="80000"/>
              </a:lnSpc>
            </a:pPr>
            <a:r>
              <a:rPr lang="en-US" sz="2000" smtClean="0"/>
              <a:t>Adductor longus</a:t>
            </a:r>
          </a:p>
          <a:p>
            <a:pPr eaLnBrk="1" hangingPunct="1">
              <a:lnSpc>
                <a:spcPct val="80000"/>
              </a:lnSpc>
            </a:pPr>
            <a:r>
              <a:rPr lang="en-US" sz="2000" smtClean="0"/>
              <a:t>Adductor brevis</a:t>
            </a:r>
          </a:p>
          <a:p>
            <a:pPr eaLnBrk="1" hangingPunct="1">
              <a:lnSpc>
                <a:spcPct val="80000"/>
              </a:lnSpc>
            </a:pPr>
            <a:r>
              <a:rPr lang="en-US" sz="2000" smtClean="0"/>
              <a:t>Adductor magnus</a:t>
            </a:r>
          </a:p>
          <a:p>
            <a:pPr lvl="1" eaLnBrk="1" hangingPunct="1">
              <a:lnSpc>
                <a:spcPct val="80000"/>
              </a:lnSpc>
            </a:pPr>
            <a:r>
              <a:rPr lang="en-US" sz="1800" smtClean="0"/>
              <a:t>Origin – inferior pelvis</a:t>
            </a:r>
          </a:p>
          <a:p>
            <a:pPr lvl="1" eaLnBrk="1" hangingPunct="1">
              <a:lnSpc>
                <a:spcPct val="80000"/>
              </a:lnSpc>
            </a:pPr>
            <a:r>
              <a:rPr lang="en-US" sz="1800" smtClean="0"/>
              <a:t>Insertion - femur</a:t>
            </a:r>
          </a:p>
          <a:p>
            <a:pPr lvl="1" eaLnBrk="1" hangingPunct="1">
              <a:lnSpc>
                <a:spcPct val="80000"/>
              </a:lnSpc>
            </a:pPr>
            <a:r>
              <a:rPr lang="en-US" sz="1800" smtClean="0"/>
              <a:t>Action – </a:t>
            </a:r>
            <a:r>
              <a:rPr lang="en-US" sz="1800" b="1" smtClean="0"/>
              <a:t>adducts</a:t>
            </a:r>
            <a:r>
              <a:rPr lang="en-US" sz="1800" smtClean="0"/>
              <a:t> and medial rotates</a:t>
            </a:r>
          </a:p>
          <a:p>
            <a:pPr lvl="1" eaLnBrk="1" hangingPunct="1">
              <a:lnSpc>
                <a:spcPct val="80000"/>
              </a:lnSpc>
            </a:pPr>
            <a:r>
              <a:rPr lang="en-US" sz="1800" smtClean="0"/>
              <a:t>Innervation – Obturator nerve</a:t>
            </a:r>
          </a:p>
          <a:p>
            <a:pPr eaLnBrk="1" hangingPunct="1">
              <a:lnSpc>
                <a:spcPct val="80000"/>
              </a:lnSpc>
            </a:pPr>
            <a:r>
              <a:rPr lang="en-US" sz="2000" smtClean="0"/>
              <a:t>Pectineus</a:t>
            </a:r>
          </a:p>
          <a:p>
            <a:pPr lvl="1" eaLnBrk="1" hangingPunct="1">
              <a:lnSpc>
                <a:spcPct val="80000"/>
              </a:lnSpc>
            </a:pPr>
            <a:r>
              <a:rPr lang="en-US" sz="1800" smtClean="0"/>
              <a:t>Origin - pubis</a:t>
            </a:r>
          </a:p>
          <a:p>
            <a:pPr lvl="1" eaLnBrk="1" hangingPunct="1">
              <a:lnSpc>
                <a:spcPct val="80000"/>
              </a:lnSpc>
            </a:pPr>
            <a:r>
              <a:rPr lang="en-US" sz="1800" smtClean="0"/>
              <a:t>Insertion – lesser trochanter</a:t>
            </a:r>
          </a:p>
          <a:p>
            <a:pPr lvl="1" eaLnBrk="1" hangingPunct="1">
              <a:lnSpc>
                <a:spcPct val="80000"/>
              </a:lnSpc>
            </a:pPr>
            <a:r>
              <a:rPr lang="en-US" sz="1800" smtClean="0"/>
              <a:t>Action – </a:t>
            </a:r>
            <a:r>
              <a:rPr lang="en-US" sz="1800" b="1" smtClean="0"/>
              <a:t>adducts</a:t>
            </a:r>
            <a:r>
              <a:rPr lang="en-US" sz="1800" smtClean="0"/>
              <a:t>, medial rotates</a:t>
            </a:r>
          </a:p>
          <a:p>
            <a:pPr lvl="1" eaLnBrk="1" hangingPunct="1">
              <a:lnSpc>
                <a:spcPct val="80000"/>
              </a:lnSpc>
            </a:pPr>
            <a:r>
              <a:rPr lang="en-US" sz="1800" smtClean="0"/>
              <a:t>Innervation – femoral, sometimes obturator</a:t>
            </a:r>
          </a:p>
          <a:p>
            <a:pPr eaLnBrk="1" hangingPunct="1">
              <a:lnSpc>
                <a:spcPct val="80000"/>
              </a:lnSpc>
            </a:pPr>
            <a:r>
              <a:rPr lang="en-US" sz="2000" smtClean="0"/>
              <a:t>Gracilis</a:t>
            </a:r>
          </a:p>
          <a:p>
            <a:pPr lvl="1" eaLnBrk="1" hangingPunct="1">
              <a:lnSpc>
                <a:spcPct val="80000"/>
              </a:lnSpc>
            </a:pPr>
            <a:r>
              <a:rPr lang="en-US" sz="1800" smtClean="0"/>
              <a:t>Origin - pubis</a:t>
            </a:r>
          </a:p>
          <a:p>
            <a:pPr lvl="1" eaLnBrk="1" hangingPunct="1">
              <a:lnSpc>
                <a:spcPct val="80000"/>
              </a:lnSpc>
            </a:pPr>
            <a:r>
              <a:rPr lang="en-US" sz="1800" smtClean="0"/>
              <a:t>Insertion – medial tibia</a:t>
            </a:r>
          </a:p>
          <a:p>
            <a:pPr lvl="1" eaLnBrk="1" hangingPunct="1">
              <a:lnSpc>
                <a:spcPct val="80000"/>
              </a:lnSpc>
            </a:pPr>
            <a:r>
              <a:rPr lang="en-US" sz="1800" smtClean="0"/>
              <a:t>Action – </a:t>
            </a:r>
            <a:r>
              <a:rPr lang="en-US" sz="1800" b="1" smtClean="0"/>
              <a:t>adducts</a:t>
            </a:r>
            <a:r>
              <a:rPr lang="en-US" sz="1800" smtClean="0"/>
              <a:t> thigh, flex, medial, rotates leg</a:t>
            </a:r>
          </a:p>
          <a:p>
            <a:pPr lvl="1" eaLnBrk="1" hangingPunct="1">
              <a:lnSpc>
                <a:spcPct val="80000"/>
              </a:lnSpc>
            </a:pPr>
            <a:r>
              <a:rPr lang="en-US" sz="1800" smtClean="0"/>
              <a:t>Innervation – Obturator nerve</a:t>
            </a:r>
          </a:p>
        </p:txBody>
      </p:sp>
      <p:pic>
        <p:nvPicPr>
          <p:cNvPr id="59396" name="Picture 5"/>
          <p:cNvPicPr>
            <a:picLocks noChangeAspect="1" noChangeArrowheads="1"/>
          </p:cNvPicPr>
          <p:nvPr/>
        </p:nvPicPr>
        <p:blipFill>
          <a:blip r:embed="rId2" cstate="print"/>
          <a:srcRect/>
          <a:stretch>
            <a:fillRect/>
          </a:stretch>
        </p:blipFill>
        <p:spPr bwMode="auto">
          <a:xfrm>
            <a:off x="457200" y="52388"/>
            <a:ext cx="2903538" cy="3376612"/>
          </a:xfrm>
          <a:prstGeom prst="rect">
            <a:avLst/>
          </a:prstGeom>
          <a:noFill/>
          <a:ln w="28575">
            <a:solidFill>
              <a:srgbClr val="000000"/>
            </a:solidFill>
            <a:miter lim="800000"/>
            <a:headEnd/>
            <a:tailEnd/>
          </a:ln>
        </p:spPr>
      </p:pic>
      <p:pic>
        <p:nvPicPr>
          <p:cNvPr id="59397" name="Picture 6"/>
          <p:cNvPicPr>
            <a:picLocks noChangeAspect="1" noChangeArrowheads="1"/>
          </p:cNvPicPr>
          <p:nvPr/>
        </p:nvPicPr>
        <p:blipFill>
          <a:blip r:embed="rId3" cstate="print"/>
          <a:srcRect/>
          <a:stretch>
            <a:fillRect/>
          </a:stretch>
        </p:blipFill>
        <p:spPr bwMode="auto">
          <a:xfrm>
            <a:off x="457200" y="3505200"/>
            <a:ext cx="2986088" cy="3300413"/>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595F8C-E236-4293-93DD-78F9EFD42155}" type="slidenum">
              <a:rPr lang="ar-SA"/>
              <a:pPr>
                <a:defRPr/>
              </a:pPr>
              <a:t>6</a:t>
            </a:fld>
            <a:endParaRPr lang="en-US"/>
          </a:p>
        </p:txBody>
      </p:sp>
      <p:pic>
        <p:nvPicPr>
          <p:cNvPr id="6" name="Picture 55"/>
          <p:cNvPicPr>
            <a:picLocks noChangeAspect="1" noChangeArrowheads="1"/>
          </p:cNvPicPr>
          <p:nvPr/>
        </p:nvPicPr>
        <p:blipFill>
          <a:blip r:embed="rId2" cstate="print"/>
          <a:srcRect/>
          <a:stretch>
            <a:fillRect/>
          </a:stretch>
        </p:blipFill>
        <p:spPr bwMode="auto">
          <a:xfrm>
            <a:off x="1557338" y="523875"/>
            <a:ext cx="5330825" cy="6324600"/>
          </a:xfrm>
          <a:prstGeom prst="rect">
            <a:avLst/>
          </a:prstGeom>
          <a:noFill/>
          <a:ln w="9525">
            <a:noFill/>
            <a:miter lim="800000"/>
            <a:headEnd/>
            <a:tailEnd/>
          </a:ln>
        </p:spPr>
      </p:pic>
      <p:sp>
        <p:nvSpPr>
          <p:cNvPr id="35844" name="TextBox 6"/>
          <p:cNvSpPr txBox="1">
            <a:spLocks noChangeArrowheads="1"/>
          </p:cNvSpPr>
          <p:nvPr/>
        </p:nvSpPr>
        <p:spPr bwMode="auto">
          <a:xfrm>
            <a:off x="377825" y="195263"/>
            <a:ext cx="7948613" cy="830262"/>
          </a:xfrm>
          <a:prstGeom prst="rect">
            <a:avLst/>
          </a:prstGeom>
          <a:noFill/>
          <a:ln w="9525">
            <a:noFill/>
            <a:miter lim="800000"/>
            <a:headEnd/>
            <a:tailEnd/>
          </a:ln>
        </p:spPr>
        <p:txBody>
          <a:bodyPr>
            <a:spAutoFit/>
          </a:bodyPr>
          <a:lstStyle/>
          <a:p>
            <a:pPr algn="r"/>
            <a:r>
              <a:rPr lang="en-US" sz="2400" b="1">
                <a:solidFill>
                  <a:srgbClr val="7030A0"/>
                </a:solidFill>
              </a:rPr>
              <a:t>ORIGIN OF MUSCLES OF MEDIAL COMPARTMENT OF THIGH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8"/>
          <p:cNvSpPr>
            <a:spLocks noGrp="1" noChangeArrowheads="1"/>
          </p:cNvSpPr>
          <p:nvPr>
            <p:ph type="sldNum" sz="quarter" idx="12"/>
          </p:nvPr>
        </p:nvSpPr>
        <p:spPr/>
        <p:txBody>
          <a:bodyPr/>
          <a:lstStyle/>
          <a:p>
            <a:pPr>
              <a:defRPr/>
            </a:pPr>
            <a:fld id="{0549C03C-99B8-4CD0-8018-79697D8AF8FF}" type="slidenum">
              <a:rPr lang="ar-SA"/>
              <a:pPr>
                <a:defRPr/>
              </a:pPr>
              <a:t>60</a:t>
            </a:fld>
            <a:endParaRPr lang="en-US"/>
          </a:p>
        </p:txBody>
      </p:sp>
      <p:grpSp>
        <p:nvGrpSpPr>
          <p:cNvPr id="2" name="Group 9"/>
          <p:cNvGrpSpPr>
            <a:grpSpLocks/>
          </p:cNvGrpSpPr>
          <p:nvPr/>
        </p:nvGrpSpPr>
        <p:grpSpPr bwMode="auto">
          <a:xfrm>
            <a:off x="471488" y="622300"/>
            <a:ext cx="8258175" cy="5921375"/>
            <a:chOff x="555" y="206"/>
            <a:chExt cx="4650" cy="3908"/>
          </a:xfrm>
        </p:grpSpPr>
        <p:pic>
          <p:nvPicPr>
            <p:cNvPr id="60420" name="Picture 5"/>
            <p:cNvPicPr>
              <a:picLocks noChangeAspect="1" noChangeArrowheads="1"/>
            </p:cNvPicPr>
            <p:nvPr/>
          </p:nvPicPr>
          <p:blipFill>
            <a:blip r:embed="rId2" cstate="print"/>
            <a:srcRect/>
            <a:stretch>
              <a:fillRect/>
            </a:stretch>
          </p:blipFill>
          <p:spPr bwMode="auto">
            <a:xfrm>
              <a:off x="555" y="206"/>
              <a:ext cx="4650" cy="3908"/>
            </a:xfrm>
            <a:prstGeom prst="rect">
              <a:avLst/>
            </a:prstGeom>
            <a:noFill/>
            <a:ln w="9525">
              <a:noFill/>
              <a:miter lim="800000"/>
              <a:headEnd/>
              <a:tailEnd/>
            </a:ln>
          </p:spPr>
        </p:pic>
        <p:sp>
          <p:nvSpPr>
            <p:cNvPr id="60421" name="Rectangle 8"/>
            <p:cNvSpPr>
              <a:spLocks noChangeArrowheads="1"/>
            </p:cNvSpPr>
            <p:nvPr/>
          </p:nvSpPr>
          <p:spPr bwMode="auto">
            <a:xfrm>
              <a:off x="1163" y="2005"/>
              <a:ext cx="817" cy="309"/>
            </a:xfrm>
            <a:prstGeom prst="rect">
              <a:avLst/>
            </a:prstGeom>
            <a:noFill/>
            <a:ln w="38100">
              <a:solidFill>
                <a:srgbClr val="FF0000"/>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Thieme-490 thigh circu"/>
          <p:cNvPicPr>
            <a:picLocks noGrp="1" noChangeAspect="1" noChangeArrowheads="1"/>
          </p:cNvPicPr>
          <p:nvPr>
            <p:ph idx="1"/>
          </p:nvPr>
        </p:nvPicPr>
        <p:blipFill>
          <a:blip r:embed="rId2" cstate="print"/>
          <a:srcRect/>
          <a:stretch>
            <a:fillRect/>
          </a:stretch>
        </p:blipFill>
        <p:spPr>
          <a:xfrm>
            <a:off x="938213" y="280988"/>
            <a:ext cx="7450137" cy="6253162"/>
          </a:xfrm>
          <a:effectLst>
            <a:outerShdw blurRad="63500" dist="38099" dir="2700000" algn="ctr" rotWithShape="0">
              <a:srgbClr val="000000">
                <a:alpha val="74998"/>
              </a:srgbClr>
            </a:outerShdw>
          </a:effectLst>
        </p:spPr>
      </p:pic>
      <p:sp>
        <p:nvSpPr>
          <p:cNvPr id="5" name="Slide Number Placeholder 4"/>
          <p:cNvSpPr>
            <a:spLocks noGrp="1"/>
          </p:cNvSpPr>
          <p:nvPr>
            <p:ph type="sldNum" sz="quarter" idx="12"/>
          </p:nvPr>
        </p:nvSpPr>
        <p:spPr/>
        <p:txBody>
          <a:bodyPr/>
          <a:lstStyle/>
          <a:p>
            <a:pPr>
              <a:defRPr/>
            </a:pPr>
            <a:fld id="{ECEF0995-1A6F-4E86-9AF5-241978977D44}" type="slidenum">
              <a:rPr lang="ar-SA"/>
              <a:pPr>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p:cNvPicPr>
            <a:picLocks noGrp="1" noChangeAspect="1" noChangeArrowheads="1"/>
          </p:cNvPicPr>
          <p:nvPr>
            <p:ph type="body" idx="4294967295"/>
          </p:nvPr>
        </p:nvPicPr>
        <p:blipFill>
          <a:blip r:embed="rId2" cstate="print"/>
          <a:srcRect l="12038" r="25000" b="19186"/>
          <a:stretch>
            <a:fillRect/>
          </a:stretch>
        </p:blipFill>
        <p:spPr>
          <a:xfrm>
            <a:off x="0" y="0"/>
            <a:ext cx="8763000" cy="6764338"/>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Thieme-383 fem neck circu"/>
          <p:cNvPicPr>
            <a:picLocks noGrp="1" noChangeAspect="1" noChangeArrowheads="1"/>
          </p:cNvPicPr>
          <p:nvPr>
            <p:ph idx="1"/>
          </p:nvPr>
        </p:nvPicPr>
        <p:blipFill>
          <a:blip r:embed="rId2" cstate="print"/>
          <a:srcRect/>
          <a:stretch>
            <a:fillRect/>
          </a:stretch>
        </p:blipFill>
        <p:spPr>
          <a:xfrm>
            <a:off x="685800" y="220663"/>
            <a:ext cx="7400925" cy="6446837"/>
          </a:xfrm>
          <a:effectLst>
            <a:outerShdw blurRad="63500" dist="38099" dir="2700000" algn="ctr" rotWithShape="0">
              <a:srgbClr val="000000">
                <a:alpha val="74998"/>
              </a:srgbClr>
            </a:outerShdw>
          </a:effectLst>
        </p:spPr>
      </p:pic>
      <p:sp>
        <p:nvSpPr>
          <p:cNvPr id="5" name="Slide Number Placeholder 4"/>
          <p:cNvSpPr>
            <a:spLocks noGrp="1"/>
          </p:cNvSpPr>
          <p:nvPr>
            <p:ph type="sldNum" sz="quarter" idx="12"/>
          </p:nvPr>
        </p:nvSpPr>
        <p:spPr/>
        <p:txBody>
          <a:bodyPr/>
          <a:lstStyle/>
          <a:p>
            <a:pPr>
              <a:defRPr/>
            </a:pPr>
            <a:fld id="{8F426517-4642-4F6C-9617-F5146A36838D}" type="slidenum">
              <a:rPr lang="ar-SA"/>
              <a:pPr>
                <a:defRPr/>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C942940F-5E67-4636-B5BC-5CC975D208DC}" type="slidenum">
              <a:rPr lang="ar-SA"/>
              <a:pPr>
                <a:defRPr/>
              </a:pPr>
              <a:t>64</a:t>
            </a:fld>
            <a:endParaRPr lang="en-US"/>
          </a:p>
        </p:txBody>
      </p:sp>
      <p:sp>
        <p:nvSpPr>
          <p:cNvPr id="8" name="Text Box 3"/>
          <p:cNvSpPr txBox="1">
            <a:spLocks noChangeArrowheads="1"/>
          </p:cNvSpPr>
          <p:nvPr/>
        </p:nvSpPr>
        <p:spPr bwMode="auto">
          <a:xfrm>
            <a:off x="77788" y="328613"/>
            <a:ext cx="8639175" cy="6370637"/>
          </a:xfrm>
          <a:prstGeom prst="rect">
            <a:avLst/>
          </a:prstGeom>
          <a:noFill/>
          <a:ln w="9525">
            <a:noFill/>
            <a:miter lim="800000"/>
            <a:headEnd/>
            <a:tailEnd/>
          </a:ln>
        </p:spPr>
        <p:txBody>
          <a:bodyPr>
            <a:spAutoFit/>
          </a:bodyPr>
          <a:lstStyle/>
          <a:p>
            <a:pPr marL="342900" indent="-342900" algn="ctr" eaLnBrk="1" hangingPunct="1"/>
            <a:r>
              <a:rPr lang="en-US" sz="2400" b="1">
                <a:solidFill>
                  <a:srgbClr val="FF0000"/>
                </a:solidFill>
                <a:latin typeface="Arial" charset="0"/>
              </a:rPr>
              <a:t>Profunda Femoris  </a:t>
            </a:r>
          </a:p>
          <a:p>
            <a:pPr marL="342900" indent="-342900" algn="just" eaLnBrk="1" hangingPunct="1"/>
            <a:r>
              <a:rPr lang="en-US" sz="2400">
                <a:latin typeface="Arial" charset="0"/>
              </a:rPr>
              <a:t>Is a branch of femoral artery in the femoral triangle. Descends in the interval between the adductor longus and  adductor brevis and then lies on the  adductor magnus, ends as the fourth  perforating artery </a:t>
            </a:r>
          </a:p>
          <a:p>
            <a:pPr marL="342900" indent="-342900" eaLnBrk="1" hangingPunct="1"/>
            <a:endParaRPr lang="en-US" sz="2400">
              <a:latin typeface="Arial" charset="0"/>
            </a:endParaRPr>
          </a:p>
          <a:p>
            <a:pPr marL="342900" indent="-342900" eaLnBrk="1" hangingPunct="1"/>
            <a:r>
              <a:rPr lang="en-US" sz="2400" b="1">
                <a:solidFill>
                  <a:srgbClr val="00B050"/>
                </a:solidFill>
                <a:latin typeface="Arial" charset="0"/>
              </a:rPr>
              <a:t>Branches</a:t>
            </a:r>
          </a:p>
          <a:p>
            <a:pPr marL="342900" indent="-342900" eaLnBrk="1" hangingPunct="1">
              <a:buFontTx/>
              <a:buAutoNum type="arabicPeriod"/>
            </a:pPr>
            <a:r>
              <a:rPr lang="en-US" sz="2400" b="1">
                <a:solidFill>
                  <a:srgbClr val="FF0000"/>
                </a:solidFill>
                <a:latin typeface="Arial" charset="0"/>
              </a:rPr>
              <a:t>Medial femoral circumflex artery:</a:t>
            </a:r>
          </a:p>
          <a:p>
            <a:pPr marL="342900" indent="-342900" eaLnBrk="1" hangingPunct="1"/>
            <a:r>
              <a:rPr lang="en-US" sz="2400">
                <a:latin typeface="Arial" charset="0"/>
              </a:rPr>
              <a:t>	Give muscular branches to medial compartment Takes part cruciate anastomosis</a:t>
            </a:r>
          </a:p>
          <a:p>
            <a:pPr marL="342900" indent="-342900" eaLnBrk="1" hangingPunct="1"/>
            <a:endParaRPr lang="en-US" sz="2400">
              <a:latin typeface="Arial" charset="0"/>
            </a:endParaRPr>
          </a:p>
          <a:p>
            <a:pPr marL="342900" indent="-342900" eaLnBrk="1" hangingPunct="1">
              <a:buFontTx/>
              <a:buAutoNum type="arabicPeriod" startAt="2"/>
            </a:pPr>
            <a:r>
              <a:rPr lang="en-US" sz="2400" b="1">
                <a:solidFill>
                  <a:srgbClr val="FF0000"/>
                </a:solidFill>
                <a:latin typeface="Arial" charset="0"/>
              </a:rPr>
              <a:t>Lateral femoral circumflex artery:</a:t>
            </a:r>
            <a:r>
              <a:rPr lang="en-US" sz="2400">
                <a:solidFill>
                  <a:srgbClr val="FF0000"/>
                </a:solidFill>
                <a:latin typeface="Arial" charset="0"/>
              </a:rPr>
              <a:t> </a:t>
            </a:r>
          </a:p>
          <a:p>
            <a:pPr marL="342900" indent="-342900" eaLnBrk="1" hangingPunct="1"/>
            <a:endParaRPr lang="en-US" sz="2400">
              <a:latin typeface="Arial" charset="0"/>
            </a:endParaRPr>
          </a:p>
          <a:p>
            <a:pPr marL="342900" indent="-342900" eaLnBrk="1" hangingPunct="1">
              <a:buFontTx/>
              <a:buAutoNum type="arabicPeriod" startAt="3"/>
            </a:pPr>
            <a:r>
              <a:rPr lang="en-US" sz="2400"/>
              <a:t> </a:t>
            </a:r>
            <a:r>
              <a:rPr lang="en-US" sz="2000" b="1">
                <a:solidFill>
                  <a:srgbClr val="FF0000"/>
                </a:solidFill>
              </a:rPr>
              <a:t>Perforating branches: </a:t>
            </a:r>
          </a:p>
          <a:p>
            <a:pPr marL="342900" indent="-342900" eaLnBrk="1" hangingPunct="1"/>
            <a:r>
              <a:rPr lang="en-US" sz="2400"/>
              <a:t>	</a:t>
            </a:r>
            <a:r>
              <a:rPr lang="en-US" sz="2400">
                <a:latin typeface="Arial" charset="0"/>
              </a:rPr>
              <a:t>3 arise as branches of the profunda femoris artery; the fourth perforating artery is the terminal part of the profunda artery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heckerboard(across)">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checkerboard(across)">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8">
                                            <p:txEl>
                                              <p:pRg st="3" end="3"/>
                                            </p:txEl>
                                          </p:spTgt>
                                        </p:tgtEl>
                                        <p:attrNameLst>
                                          <p:attrName>style.visibility</p:attrName>
                                        </p:attrNameLst>
                                      </p:cBhvr>
                                      <p:to>
                                        <p:strVal val="visible"/>
                                      </p:to>
                                    </p:set>
                                    <p:anim calcmode="discrete" valueType="clr">
                                      <p:cBhvr override="childStyle">
                                        <p:cTn id="17" dur="80"/>
                                        <p:tgtEl>
                                          <p:spTgt spid="8">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8">
                                            <p:txEl>
                                              <p:pRg st="3" end="3"/>
                                            </p:txEl>
                                          </p:spTgt>
                                        </p:tgtEl>
                                        <p:attrNameLst>
                                          <p:attrName>fillcolor</p:attrName>
                                        </p:attrNameLst>
                                      </p:cBhvr>
                                      <p:tavLst>
                                        <p:tav tm="0">
                                          <p:val>
                                            <p:clrVal>
                                              <a:schemeClr val="accent2"/>
                                            </p:clrVal>
                                          </p:val>
                                        </p:tav>
                                        <p:tav tm="50000">
                                          <p:val>
                                            <p:clrVal>
                                              <a:schemeClr val="hlink"/>
                                            </p:clrVal>
                                          </p:val>
                                        </p:tav>
                                      </p:tavLst>
                                    </p:anim>
                                    <p:set>
                                      <p:cBhvr>
                                        <p:cTn id="19" dur="80"/>
                                        <p:tgtEl>
                                          <p:spTgt spid="8">
                                            <p:txEl>
                                              <p:pRg st="3" end="3"/>
                                            </p:txEl>
                                          </p:spTgt>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checkerboard(across)">
                                      <p:cBhvr>
                                        <p:cTn id="24" dur="500"/>
                                        <p:tgtEl>
                                          <p:spTgt spid="8">
                                            <p:txEl>
                                              <p:pRg st="4" end="4"/>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checkerboard(across)">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checkerboard(across)">
                                      <p:cBhvr>
                                        <p:cTn id="32" dur="500"/>
                                        <p:tgtEl>
                                          <p:spTgt spid="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animEffect transition="in" filter="checkerboard(across)">
                                      <p:cBhvr>
                                        <p:cTn id="37" dur="500"/>
                                        <p:tgtEl>
                                          <p:spTgt spid="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8">
                                            <p:txEl>
                                              <p:pRg st="10" end="10"/>
                                            </p:txEl>
                                          </p:spTgt>
                                        </p:tgtEl>
                                        <p:attrNameLst>
                                          <p:attrName>style.visibility</p:attrName>
                                        </p:attrNameLst>
                                      </p:cBhvr>
                                      <p:to>
                                        <p:strVal val="visible"/>
                                      </p:to>
                                    </p:set>
                                    <p:animEffect transition="in" filter="checkerboard(across)">
                                      <p:cBhvr>
                                        <p:cTn id="42"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2"/>
          <p:cNvSpPr>
            <a:spLocks noGrp="1"/>
          </p:cNvSpPr>
          <p:nvPr>
            <p:ph type="sldNum" sz="quarter" idx="12"/>
          </p:nvPr>
        </p:nvSpPr>
        <p:spPr/>
        <p:txBody>
          <a:bodyPr/>
          <a:lstStyle/>
          <a:p>
            <a:pPr>
              <a:defRPr/>
            </a:pPr>
            <a:fld id="{CDEAF1F4-E82D-4E4C-A596-E34171CA5649}" type="slidenum">
              <a:rPr lang="ar-SA"/>
              <a:pPr>
                <a:defRPr/>
              </a:pPr>
              <a:t>65</a:t>
            </a:fld>
            <a:endParaRPr lang="en-US"/>
          </a:p>
        </p:txBody>
      </p:sp>
      <p:pic>
        <p:nvPicPr>
          <p:cNvPr id="21508" name="Picture 4"/>
          <p:cNvPicPr>
            <a:picLocks noChangeAspect="1" noChangeArrowheads="1"/>
          </p:cNvPicPr>
          <p:nvPr/>
        </p:nvPicPr>
        <p:blipFill>
          <a:blip r:embed="rId2" cstate="print"/>
          <a:srcRect/>
          <a:stretch>
            <a:fillRect/>
          </a:stretch>
        </p:blipFill>
        <p:spPr bwMode="auto">
          <a:xfrm>
            <a:off x="896938" y="225425"/>
            <a:ext cx="7308850" cy="6518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fltVal val="0"/>
                                          </p:val>
                                        </p:tav>
                                        <p:tav tm="100000">
                                          <p:val>
                                            <p:strVal val="#ppt_w"/>
                                          </p:val>
                                        </p:tav>
                                      </p:tavLst>
                                    </p:anim>
                                    <p:anim calcmode="lin" valueType="num">
                                      <p:cBhvr>
                                        <p:cTn id="8" dur="500" fill="hold"/>
                                        <p:tgtEl>
                                          <p:spTgt spid="21508"/>
                                        </p:tgtEl>
                                        <p:attrNameLst>
                                          <p:attrName>ppt_h</p:attrName>
                                        </p:attrNameLst>
                                      </p:cBhvr>
                                      <p:tavLst>
                                        <p:tav tm="0">
                                          <p:val>
                                            <p:fltVal val="0"/>
                                          </p:val>
                                        </p:tav>
                                        <p:tav tm="100000">
                                          <p:val>
                                            <p:strVal val="#ppt_h"/>
                                          </p:val>
                                        </p:tav>
                                      </p:tavLst>
                                    </p:anim>
                                    <p:animEffect transition="in" filter="fade">
                                      <p:cBhvr>
                                        <p:cTn id="9"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8"/>
          <p:cNvSpPr>
            <a:spLocks noGrp="1" noChangeArrowheads="1"/>
          </p:cNvSpPr>
          <p:nvPr>
            <p:ph type="sldNum" sz="quarter" idx="12"/>
          </p:nvPr>
        </p:nvSpPr>
        <p:spPr/>
        <p:txBody>
          <a:bodyPr/>
          <a:lstStyle/>
          <a:p>
            <a:pPr>
              <a:defRPr/>
            </a:pPr>
            <a:fld id="{B09A6DE1-AAEB-49AE-9345-B2823C073625}" type="slidenum">
              <a:rPr lang="ar-SA"/>
              <a:pPr>
                <a:defRPr/>
              </a:pPr>
              <a:t>66</a:t>
            </a:fld>
            <a:endParaRPr lang="en-US"/>
          </a:p>
        </p:txBody>
      </p:sp>
      <p:sp>
        <p:nvSpPr>
          <p:cNvPr id="66563" name="Rectangle 3"/>
          <p:cNvSpPr>
            <a:spLocks noChangeArrowheads="1"/>
          </p:cNvSpPr>
          <p:nvPr/>
        </p:nvSpPr>
        <p:spPr bwMode="auto">
          <a:xfrm>
            <a:off x="671513" y="620713"/>
            <a:ext cx="8129587" cy="1385887"/>
          </a:xfrm>
          <a:prstGeom prst="rect">
            <a:avLst/>
          </a:prstGeom>
          <a:noFill/>
          <a:ln w="9525">
            <a:noFill/>
            <a:miter lim="800000"/>
            <a:headEnd/>
            <a:tailEnd/>
          </a:ln>
        </p:spPr>
        <p:txBody>
          <a:bodyPr anchor="ctr">
            <a:spAutoFit/>
          </a:bodyPr>
          <a:lstStyle/>
          <a:p>
            <a:pPr eaLnBrk="1" hangingPunct="1"/>
            <a:r>
              <a:rPr lang="en-US" sz="2400" b="1">
                <a:solidFill>
                  <a:srgbClr val="0000FF"/>
                </a:solidFill>
                <a:latin typeface="Arial" charset="0"/>
              </a:rPr>
              <a:t>Profunda Femoris Vein</a:t>
            </a:r>
          </a:p>
          <a:p>
            <a:pPr algn="just" eaLnBrk="1" hangingPunct="1">
              <a:lnSpc>
                <a:spcPct val="150000"/>
              </a:lnSpc>
            </a:pPr>
            <a:r>
              <a:rPr lang="en-US" sz="2000" b="1">
                <a:latin typeface="Arial" charset="0"/>
              </a:rPr>
              <a:t>The profunda femoris vein receives tributaries that correspond to the branches of the artery. It drains into the femoral vein.</a:t>
            </a:r>
          </a:p>
        </p:txBody>
      </p:sp>
      <p:sp>
        <p:nvSpPr>
          <p:cNvPr id="66564" name="Text Box 4"/>
          <p:cNvSpPr txBox="1">
            <a:spLocks noChangeArrowheads="1"/>
          </p:cNvSpPr>
          <p:nvPr/>
        </p:nvSpPr>
        <p:spPr bwMode="auto">
          <a:xfrm>
            <a:off x="557213" y="2071688"/>
            <a:ext cx="8258175" cy="4400550"/>
          </a:xfrm>
          <a:prstGeom prst="rect">
            <a:avLst/>
          </a:prstGeom>
          <a:noFill/>
          <a:ln w="9525">
            <a:noFill/>
            <a:miter lim="800000"/>
            <a:headEnd/>
            <a:tailEnd/>
          </a:ln>
        </p:spPr>
        <p:txBody>
          <a:bodyPr>
            <a:spAutoFit/>
          </a:bodyPr>
          <a:lstStyle/>
          <a:p>
            <a:pPr algn="just" eaLnBrk="1" hangingPunct="1">
              <a:lnSpc>
                <a:spcPct val="150000"/>
              </a:lnSpc>
              <a:spcBef>
                <a:spcPct val="50000"/>
              </a:spcBef>
            </a:pPr>
            <a:r>
              <a:rPr lang="en-US" sz="2000" b="1">
                <a:solidFill>
                  <a:srgbClr val="FF0000"/>
                </a:solidFill>
                <a:latin typeface="Arial" charset="0"/>
              </a:rPr>
              <a:t>The obturator artery</a:t>
            </a:r>
          </a:p>
          <a:p>
            <a:pPr algn="just" eaLnBrk="1" hangingPunct="1">
              <a:lnSpc>
                <a:spcPct val="150000"/>
              </a:lnSpc>
              <a:spcBef>
                <a:spcPct val="50000"/>
              </a:spcBef>
            </a:pPr>
            <a:r>
              <a:rPr lang="en-US" sz="2000" b="1">
                <a:latin typeface="Arial" charset="0"/>
              </a:rPr>
              <a:t>Is a branch of the internal iliac artery. </a:t>
            </a:r>
          </a:p>
          <a:p>
            <a:pPr algn="just" eaLnBrk="1" hangingPunct="1">
              <a:lnSpc>
                <a:spcPct val="150000"/>
              </a:lnSpc>
              <a:spcBef>
                <a:spcPct val="50000"/>
              </a:spcBef>
            </a:pPr>
            <a:r>
              <a:rPr lang="en-US" sz="2000" b="1">
                <a:latin typeface="Arial" charset="0"/>
              </a:rPr>
              <a:t>On entering the medial fascial compartment of the thigh, it divides into medial and lateral branches, It gives off muscular branches and an articular branch to the hip joint. </a:t>
            </a:r>
          </a:p>
          <a:p>
            <a:pPr eaLnBrk="1" hangingPunct="1">
              <a:spcBef>
                <a:spcPct val="50000"/>
              </a:spcBef>
            </a:pPr>
            <a:endParaRPr lang="en-US" sz="2000" b="1">
              <a:solidFill>
                <a:srgbClr val="0000FF"/>
              </a:solidFill>
              <a:latin typeface="Arial" charset="0"/>
            </a:endParaRPr>
          </a:p>
          <a:p>
            <a:pPr eaLnBrk="1" hangingPunct="1"/>
            <a:r>
              <a:rPr lang="en-US" sz="2000" b="1">
                <a:solidFill>
                  <a:srgbClr val="0000FF"/>
                </a:solidFill>
                <a:latin typeface="Arial" charset="0"/>
              </a:rPr>
              <a:t>Obturator Vein</a:t>
            </a:r>
          </a:p>
          <a:p>
            <a:pPr eaLnBrk="1" hangingPunct="1">
              <a:lnSpc>
                <a:spcPct val="150000"/>
              </a:lnSpc>
            </a:pPr>
            <a:r>
              <a:rPr lang="en-US" sz="2000" b="1">
                <a:latin typeface="Arial" charset="0"/>
              </a:rPr>
              <a:t>The obturator vein receives tributaries that correspond to the branches of the artery. It drains into the internal iliac vein.</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6"/>
          <p:cNvSpPr>
            <a:spLocks noGrp="1" noChangeArrowheads="1"/>
          </p:cNvSpPr>
          <p:nvPr>
            <p:ph type="dt" sz="quarter" idx="10"/>
          </p:nvPr>
        </p:nvSpPr>
        <p:spPr/>
        <p:txBody>
          <a:bodyPr/>
          <a:lstStyle/>
          <a:p>
            <a:pPr>
              <a:defRPr/>
            </a:pPr>
            <a:r>
              <a:rPr lang="en-US"/>
              <a:t>Dr. Vohra</a:t>
            </a:r>
          </a:p>
        </p:txBody>
      </p:sp>
      <p:sp>
        <p:nvSpPr>
          <p:cNvPr id="8" name="Rectangle 28"/>
          <p:cNvSpPr>
            <a:spLocks noGrp="1" noChangeArrowheads="1"/>
          </p:cNvSpPr>
          <p:nvPr>
            <p:ph type="sldNum" sz="quarter" idx="12"/>
          </p:nvPr>
        </p:nvSpPr>
        <p:spPr/>
        <p:txBody>
          <a:bodyPr/>
          <a:lstStyle/>
          <a:p>
            <a:pPr>
              <a:defRPr/>
            </a:pPr>
            <a:fld id="{28B8B7F5-1E40-4BA0-858F-08EFB857239A}" type="slidenum">
              <a:rPr lang="ar-SA"/>
              <a:pPr>
                <a:defRPr/>
              </a:pPr>
              <a:t>67</a:t>
            </a:fld>
            <a:endParaRPr lang="en-US"/>
          </a:p>
        </p:txBody>
      </p:sp>
      <p:sp>
        <p:nvSpPr>
          <p:cNvPr id="13526" name="Text Box 214"/>
          <p:cNvSpPr txBox="1">
            <a:spLocks noChangeArrowheads="1"/>
          </p:cNvSpPr>
          <p:nvPr/>
        </p:nvSpPr>
        <p:spPr bwMode="auto">
          <a:xfrm>
            <a:off x="749300" y="260350"/>
            <a:ext cx="7643813" cy="892175"/>
          </a:xfrm>
          <a:prstGeom prst="rect">
            <a:avLst/>
          </a:prstGeom>
          <a:noFill/>
          <a:ln w="9525">
            <a:noFill/>
            <a:miter lim="800000"/>
            <a:headEnd/>
            <a:tailEnd/>
          </a:ln>
        </p:spPr>
        <p:txBody>
          <a:bodyPr>
            <a:spAutoFit/>
          </a:bodyPr>
          <a:lstStyle/>
          <a:p>
            <a:pPr algn="ctr" eaLnBrk="1" hangingPunct="1"/>
            <a:r>
              <a:rPr lang="en-US" sz="2800" b="1">
                <a:solidFill>
                  <a:srgbClr val="7030A0"/>
                </a:solidFill>
                <a:latin typeface="Arial Black" pitchFamily="34" charset="0"/>
              </a:rPr>
              <a:t>Obturator Nerve</a:t>
            </a:r>
          </a:p>
          <a:p>
            <a:pPr algn="ctr" eaLnBrk="1" hangingPunct="1"/>
            <a:r>
              <a:rPr lang="en-US" sz="2400" b="1">
                <a:solidFill>
                  <a:srgbClr val="FFC000"/>
                </a:solidFill>
                <a:latin typeface="Arial" charset="0"/>
              </a:rPr>
              <a:t>Nerve of Medial Fascial Compartment of the Thigh</a:t>
            </a:r>
          </a:p>
        </p:txBody>
      </p:sp>
      <p:pic>
        <p:nvPicPr>
          <p:cNvPr id="13527" name="Picture 215" descr="C10FF30"/>
          <p:cNvPicPr>
            <a:picLocks noChangeAspect="1" noChangeArrowheads="1"/>
          </p:cNvPicPr>
          <p:nvPr/>
        </p:nvPicPr>
        <p:blipFill>
          <a:blip r:embed="rId2" cstate="print"/>
          <a:srcRect/>
          <a:stretch>
            <a:fillRect/>
          </a:stretch>
        </p:blipFill>
        <p:spPr bwMode="auto">
          <a:xfrm>
            <a:off x="1320800" y="1089025"/>
            <a:ext cx="6500813" cy="5584825"/>
          </a:xfrm>
          <a:prstGeom prst="rect">
            <a:avLst/>
          </a:prstGeom>
          <a:noFill/>
          <a:ln w="9525">
            <a:noFill/>
            <a:miter lim="800000"/>
            <a:headEnd/>
            <a:tailEnd/>
          </a:ln>
        </p:spPr>
      </p:pic>
      <p:sp>
        <p:nvSpPr>
          <p:cNvPr id="13528" name="Text Box 216"/>
          <p:cNvSpPr txBox="1">
            <a:spLocks noChangeArrowheads="1"/>
          </p:cNvSpPr>
          <p:nvPr/>
        </p:nvSpPr>
        <p:spPr bwMode="auto">
          <a:xfrm>
            <a:off x="6797675" y="2638425"/>
            <a:ext cx="2155825" cy="1590675"/>
          </a:xfrm>
          <a:prstGeom prst="rect">
            <a:avLst/>
          </a:prstGeom>
          <a:solidFill>
            <a:srgbClr val="FFFF00"/>
          </a:solidFill>
          <a:ln w="9525">
            <a:solidFill>
              <a:srgbClr val="FF0000"/>
            </a:solidFill>
            <a:miter lim="800000"/>
            <a:headEnd/>
            <a:tailEnd/>
          </a:ln>
        </p:spPr>
        <p:txBody>
          <a:bodyPr>
            <a:spAutoFit/>
          </a:bodyPr>
          <a:lstStyle/>
          <a:p>
            <a:pPr eaLnBrk="1" hangingPunct="1">
              <a:spcBef>
                <a:spcPct val="50000"/>
              </a:spcBef>
            </a:pPr>
            <a:r>
              <a:rPr lang="en-US" sz="1400">
                <a:latin typeface="Arial" charset="0"/>
              </a:rPr>
              <a:t>The posterior division pierces the obturator externus and passes downward behind the adductor brevis and in front of the adductor magnus </a:t>
            </a:r>
          </a:p>
        </p:txBody>
      </p:sp>
      <p:sp>
        <p:nvSpPr>
          <p:cNvPr id="13529" name="Text Box 217"/>
          <p:cNvSpPr txBox="1">
            <a:spLocks noChangeArrowheads="1"/>
          </p:cNvSpPr>
          <p:nvPr/>
        </p:nvSpPr>
        <p:spPr bwMode="auto">
          <a:xfrm>
            <a:off x="168275" y="2994025"/>
            <a:ext cx="1584325" cy="1377950"/>
          </a:xfrm>
          <a:prstGeom prst="rect">
            <a:avLst/>
          </a:prstGeom>
          <a:solidFill>
            <a:srgbClr val="FFFF00"/>
          </a:solidFill>
          <a:ln w="9525">
            <a:solidFill>
              <a:srgbClr val="FF0000"/>
            </a:solidFill>
            <a:miter lim="800000"/>
            <a:headEnd/>
            <a:tailEnd/>
          </a:ln>
        </p:spPr>
        <p:txBody>
          <a:bodyPr>
            <a:spAutoFit/>
          </a:bodyPr>
          <a:lstStyle/>
          <a:p>
            <a:pPr eaLnBrk="1" hangingPunct="1">
              <a:spcBef>
                <a:spcPct val="50000"/>
              </a:spcBef>
            </a:pPr>
            <a:r>
              <a:rPr lang="en-US" sz="1400" b="1">
                <a:latin typeface="Arial" charset="0"/>
              </a:rPr>
              <a:t>The anterior division passes downward in front of the obturator externus.</a:t>
            </a:r>
            <a:r>
              <a:rPr lang="en-US" sz="1400">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526"/>
                                        </p:tgtEl>
                                        <p:attrNameLst>
                                          <p:attrName>style.visibility</p:attrName>
                                        </p:attrNameLst>
                                      </p:cBhvr>
                                      <p:to>
                                        <p:strVal val="visible"/>
                                      </p:to>
                                    </p:set>
                                    <p:anim calcmode="lin" valueType="num">
                                      <p:cBhvr>
                                        <p:cTn id="7" dur="500" fill="hold"/>
                                        <p:tgtEl>
                                          <p:spTgt spid="13526"/>
                                        </p:tgtEl>
                                        <p:attrNameLst>
                                          <p:attrName>ppt_w</p:attrName>
                                        </p:attrNameLst>
                                      </p:cBhvr>
                                      <p:tavLst>
                                        <p:tav tm="0">
                                          <p:val>
                                            <p:fltVal val="0"/>
                                          </p:val>
                                        </p:tav>
                                        <p:tav tm="100000">
                                          <p:val>
                                            <p:strVal val="#ppt_w"/>
                                          </p:val>
                                        </p:tav>
                                      </p:tavLst>
                                    </p:anim>
                                    <p:anim calcmode="lin" valueType="num">
                                      <p:cBhvr>
                                        <p:cTn id="8" dur="500" fill="hold"/>
                                        <p:tgtEl>
                                          <p:spTgt spid="13526"/>
                                        </p:tgtEl>
                                        <p:attrNameLst>
                                          <p:attrName>ppt_h</p:attrName>
                                        </p:attrNameLst>
                                      </p:cBhvr>
                                      <p:tavLst>
                                        <p:tav tm="0">
                                          <p:val>
                                            <p:fltVal val="0"/>
                                          </p:val>
                                        </p:tav>
                                        <p:tav tm="100000">
                                          <p:val>
                                            <p:strVal val="#ppt_h"/>
                                          </p:val>
                                        </p:tav>
                                      </p:tavLst>
                                    </p:anim>
                                    <p:animEffect transition="in" filter="fade">
                                      <p:cBhvr>
                                        <p:cTn id="9" dur="500"/>
                                        <p:tgtEl>
                                          <p:spTgt spid="135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3527"/>
                                        </p:tgtEl>
                                        <p:attrNameLst>
                                          <p:attrName>style.visibility</p:attrName>
                                        </p:attrNameLst>
                                      </p:cBhvr>
                                      <p:to>
                                        <p:strVal val="visible"/>
                                      </p:to>
                                    </p:set>
                                    <p:anim calcmode="lin" valueType="num">
                                      <p:cBhvr>
                                        <p:cTn id="14" dur="500" fill="hold"/>
                                        <p:tgtEl>
                                          <p:spTgt spid="13527"/>
                                        </p:tgtEl>
                                        <p:attrNameLst>
                                          <p:attrName>ppt_w</p:attrName>
                                        </p:attrNameLst>
                                      </p:cBhvr>
                                      <p:tavLst>
                                        <p:tav tm="0">
                                          <p:val>
                                            <p:fltVal val="0"/>
                                          </p:val>
                                        </p:tav>
                                        <p:tav tm="100000">
                                          <p:val>
                                            <p:strVal val="#ppt_w"/>
                                          </p:val>
                                        </p:tav>
                                      </p:tavLst>
                                    </p:anim>
                                    <p:anim calcmode="lin" valueType="num">
                                      <p:cBhvr>
                                        <p:cTn id="15" dur="500" fill="hold"/>
                                        <p:tgtEl>
                                          <p:spTgt spid="13527"/>
                                        </p:tgtEl>
                                        <p:attrNameLst>
                                          <p:attrName>ppt_h</p:attrName>
                                        </p:attrNameLst>
                                      </p:cBhvr>
                                      <p:tavLst>
                                        <p:tav tm="0">
                                          <p:val>
                                            <p:fltVal val="0"/>
                                          </p:val>
                                        </p:tav>
                                        <p:tav tm="100000">
                                          <p:val>
                                            <p:strVal val="#ppt_h"/>
                                          </p:val>
                                        </p:tav>
                                      </p:tavLst>
                                    </p:anim>
                                    <p:animEffect transition="in" filter="fade">
                                      <p:cBhvr>
                                        <p:cTn id="16" dur="500"/>
                                        <p:tgtEl>
                                          <p:spTgt spid="135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529"/>
                                        </p:tgtEl>
                                        <p:attrNameLst>
                                          <p:attrName>style.visibility</p:attrName>
                                        </p:attrNameLst>
                                      </p:cBhvr>
                                      <p:to>
                                        <p:strVal val="visible"/>
                                      </p:to>
                                    </p:set>
                                    <p:anim calcmode="lin" valueType="num">
                                      <p:cBhvr>
                                        <p:cTn id="21" dur="500" fill="hold"/>
                                        <p:tgtEl>
                                          <p:spTgt spid="13529"/>
                                        </p:tgtEl>
                                        <p:attrNameLst>
                                          <p:attrName>ppt_w</p:attrName>
                                        </p:attrNameLst>
                                      </p:cBhvr>
                                      <p:tavLst>
                                        <p:tav tm="0">
                                          <p:val>
                                            <p:fltVal val="0"/>
                                          </p:val>
                                        </p:tav>
                                        <p:tav tm="100000">
                                          <p:val>
                                            <p:strVal val="#ppt_w"/>
                                          </p:val>
                                        </p:tav>
                                      </p:tavLst>
                                    </p:anim>
                                    <p:anim calcmode="lin" valueType="num">
                                      <p:cBhvr>
                                        <p:cTn id="22" dur="500" fill="hold"/>
                                        <p:tgtEl>
                                          <p:spTgt spid="13529"/>
                                        </p:tgtEl>
                                        <p:attrNameLst>
                                          <p:attrName>ppt_h</p:attrName>
                                        </p:attrNameLst>
                                      </p:cBhvr>
                                      <p:tavLst>
                                        <p:tav tm="0">
                                          <p:val>
                                            <p:fltVal val="0"/>
                                          </p:val>
                                        </p:tav>
                                        <p:tav tm="100000">
                                          <p:val>
                                            <p:strVal val="#ppt_h"/>
                                          </p:val>
                                        </p:tav>
                                      </p:tavLst>
                                    </p:anim>
                                    <p:animEffect transition="in" filter="fade">
                                      <p:cBhvr>
                                        <p:cTn id="23" dur="500"/>
                                        <p:tgtEl>
                                          <p:spTgt spid="1352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528"/>
                                        </p:tgtEl>
                                        <p:attrNameLst>
                                          <p:attrName>style.visibility</p:attrName>
                                        </p:attrNameLst>
                                      </p:cBhvr>
                                      <p:to>
                                        <p:strVal val="visible"/>
                                      </p:to>
                                    </p:set>
                                    <p:anim calcmode="lin" valueType="num">
                                      <p:cBhvr>
                                        <p:cTn id="28" dur="500" fill="hold"/>
                                        <p:tgtEl>
                                          <p:spTgt spid="13528"/>
                                        </p:tgtEl>
                                        <p:attrNameLst>
                                          <p:attrName>ppt_w</p:attrName>
                                        </p:attrNameLst>
                                      </p:cBhvr>
                                      <p:tavLst>
                                        <p:tav tm="0">
                                          <p:val>
                                            <p:fltVal val="0"/>
                                          </p:val>
                                        </p:tav>
                                        <p:tav tm="100000">
                                          <p:val>
                                            <p:strVal val="#ppt_w"/>
                                          </p:val>
                                        </p:tav>
                                      </p:tavLst>
                                    </p:anim>
                                    <p:anim calcmode="lin" valueType="num">
                                      <p:cBhvr>
                                        <p:cTn id="29" dur="500" fill="hold"/>
                                        <p:tgtEl>
                                          <p:spTgt spid="13528"/>
                                        </p:tgtEl>
                                        <p:attrNameLst>
                                          <p:attrName>ppt_h</p:attrName>
                                        </p:attrNameLst>
                                      </p:cBhvr>
                                      <p:tavLst>
                                        <p:tav tm="0">
                                          <p:val>
                                            <p:fltVal val="0"/>
                                          </p:val>
                                        </p:tav>
                                        <p:tav tm="100000">
                                          <p:val>
                                            <p:strVal val="#ppt_h"/>
                                          </p:val>
                                        </p:tav>
                                      </p:tavLst>
                                    </p:anim>
                                    <p:animEffect transition="in" filter="fade">
                                      <p:cBhvr>
                                        <p:cTn id="30" dur="500"/>
                                        <p:tgtEl>
                                          <p:spTgt spid="13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6" grpId="0"/>
      <p:bldP spid="13528" grpId="0" animBg="1"/>
      <p:bldP spid="1352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cstate="print"/>
          <a:srcRect l="31000" r="41000" b="25999"/>
          <a:stretch>
            <a:fillRect/>
          </a:stretch>
        </p:blipFill>
        <p:spPr bwMode="auto">
          <a:xfrm>
            <a:off x="2835275" y="0"/>
            <a:ext cx="3460750" cy="685800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l="17188" t="11458" r="17188" b="18750"/>
          <a:stretch>
            <a:fillRect/>
          </a:stretch>
        </p:blipFill>
        <p:spPr bwMode="auto">
          <a:xfrm>
            <a:off x="646113" y="381000"/>
            <a:ext cx="7659687" cy="611028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p:cNvPicPr>
          <p:nvPr/>
        </p:nvPicPr>
        <p:blipFill>
          <a:blip r:embed="rId2" cstate="print"/>
          <a:srcRect/>
          <a:stretch>
            <a:fillRect/>
          </a:stretch>
        </p:blipFill>
        <p:spPr bwMode="auto">
          <a:xfrm>
            <a:off x="776218" y="150813"/>
            <a:ext cx="6983482" cy="73583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Content Placeholder 5" descr="download (2).jpg"/>
          <p:cNvPicPr>
            <a:picLocks noGrp="1" noChangeAspect="1"/>
          </p:cNvPicPr>
          <p:nvPr>
            <p:ph idx="1"/>
          </p:nvPr>
        </p:nvPicPr>
        <p:blipFill>
          <a:blip r:embed="rId2" cstate="print"/>
          <a:srcRect/>
          <a:stretch>
            <a:fillRect/>
          </a:stretch>
        </p:blipFill>
        <p:spPr>
          <a:xfrm>
            <a:off x="1182688" y="877888"/>
            <a:ext cx="6669087" cy="5668962"/>
          </a:xfrm>
        </p:spPr>
      </p:pic>
      <p:sp>
        <p:nvSpPr>
          <p:cNvPr id="5" name="Slide Number Placeholder 4"/>
          <p:cNvSpPr>
            <a:spLocks noGrp="1"/>
          </p:cNvSpPr>
          <p:nvPr>
            <p:ph type="sldNum" sz="quarter" idx="12"/>
          </p:nvPr>
        </p:nvSpPr>
        <p:spPr/>
        <p:txBody>
          <a:bodyPr/>
          <a:lstStyle/>
          <a:p>
            <a:pPr>
              <a:defRPr/>
            </a:pPr>
            <a:fld id="{AB014A0F-43A8-48B6-9C45-98194F93B5E8}" type="slidenum">
              <a:rPr lang="ar-SA"/>
              <a:pPr>
                <a:defRPr/>
              </a:pPr>
              <a:t>70</a:t>
            </a:fld>
            <a:endParaRPr lang="en-US"/>
          </a:p>
        </p:txBody>
      </p:sp>
      <p:sp>
        <p:nvSpPr>
          <p:cNvPr id="70660" name="TextBox 6"/>
          <p:cNvSpPr txBox="1">
            <a:spLocks noChangeArrowheads="1"/>
          </p:cNvSpPr>
          <p:nvPr/>
        </p:nvSpPr>
        <p:spPr bwMode="auto">
          <a:xfrm>
            <a:off x="1938338" y="377825"/>
            <a:ext cx="4949825" cy="369888"/>
          </a:xfrm>
          <a:prstGeom prst="rect">
            <a:avLst/>
          </a:prstGeom>
          <a:noFill/>
          <a:ln w="9525">
            <a:noFill/>
            <a:miter lim="800000"/>
            <a:headEnd/>
            <a:tailEnd/>
          </a:ln>
        </p:spPr>
        <p:txBody>
          <a:bodyPr>
            <a:spAutoFit/>
          </a:bodyPr>
          <a:lstStyle/>
          <a:p>
            <a:r>
              <a:rPr lang="en-US" b="1">
                <a:solidFill>
                  <a:srgbClr val="7030A0"/>
                </a:solidFill>
              </a:rPr>
              <a:t>COURSE OF OBTURATOR NERVE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b="1" dirty="0" smtClean="0">
                <a:solidFill>
                  <a:srgbClr val="C00000"/>
                </a:solidFill>
              </a:rPr>
              <a:t>OBTURATER</a:t>
            </a:r>
            <a:br>
              <a:rPr lang="en-US" sz="4000" b="1" dirty="0" smtClean="0">
                <a:solidFill>
                  <a:srgbClr val="C00000"/>
                </a:solidFill>
              </a:rPr>
            </a:br>
            <a:r>
              <a:rPr lang="en-US" sz="4000" b="1" dirty="0" smtClean="0">
                <a:solidFill>
                  <a:srgbClr val="C00000"/>
                </a:solidFill>
              </a:rPr>
              <a:t> NERVE</a:t>
            </a:r>
          </a:p>
        </p:txBody>
      </p:sp>
      <p:sp>
        <p:nvSpPr>
          <p:cNvPr id="71683" name="Rectangle 3"/>
          <p:cNvSpPr>
            <a:spLocks noGrp="1" noChangeArrowheads="1"/>
          </p:cNvSpPr>
          <p:nvPr>
            <p:ph type="body" idx="1"/>
          </p:nvPr>
        </p:nvSpPr>
        <p:spPr/>
        <p:txBody>
          <a:bodyPr/>
          <a:lstStyle/>
          <a:p>
            <a:pPr eaLnBrk="1" hangingPunct="1"/>
            <a:endParaRPr lang="en-US" smtClean="0"/>
          </a:p>
        </p:txBody>
      </p:sp>
      <p:pic>
        <p:nvPicPr>
          <p:cNvPr id="71684" name="Picture 4"/>
          <p:cNvPicPr>
            <a:picLocks noChangeAspect="1" noChangeArrowheads="1"/>
          </p:cNvPicPr>
          <p:nvPr/>
        </p:nvPicPr>
        <p:blipFill>
          <a:blip r:embed="rId2" cstate="print"/>
          <a:srcRect l="37778" t="12445" r="34445" b="20889"/>
          <a:stretch>
            <a:fillRect/>
          </a:stretch>
        </p:blipFill>
        <p:spPr bwMode="auto">
          <a:xfrm>
            <a:off x="3886200" y="0"/>
            <a:ext cx="4572000" cy="6858000"/>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Users\DELL\Desktop\Anatomy PPT classes\impossible-positiv-thoughts-photo.jpeg"/>
          <p:cNvPicPr>
            <a:picLocks noChangeAspect="1" noChangeArrowheads="1"/>
          </p:cNvPicPr>
          <p:nvPr/>
        </p:nvPicPr>
        <p:blipFill>
          <a:blip r:embed="rId2" cstate="print"/>
          <a:srcRect/>
          <a:stretch>
            <a:fillRect/>
          </a:stretch>
        </p:blipFill>
        <p:spPr bwMode="auto">
          <a:xfrm>
            <a:off x="244475" y="533400"/>
            <a:ext cx="8594725" cy="58674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eaLnBrk="1" fontAlgn="auto" hangingPunct="1">
              <a:spcAft>
                <a:spcPts val="0"/>
              </a:spcAft>
              <a:defRPr/>
            </a:pPr>
            <a:r>
              <a:rPr lang="en-US" b="1" dirty="0" smtClean="0">
                <a:solidFill>
                  <a:srgbClr val="FF0000"/>
                </a:solidFill>
                <a:latin typeface="Arial Black" pitchFamily="34" charset="0"/>
              </a:rPr>
              <a:t>THANK YOU</a:t>
            </a:r>
            <a:endParaRPr lang="en-IN" b="1" dirty="0">
              <a:solidFill>
                <a:srgbClr val="FF0000"/>
              </a:solidFill>
              <a:latin typeface="Arial Black" pitchFamily="34" charset="0"/>
            </a:endParaRPr>
          </a:p>
        </p:txBody>
      </p:sp>
      <p:pic>
        <p:nvPicPr>
          <p:cNvPr id="73731" name="Picture 2" descr="C:\Users\DELL\Desktop\Sartorius,Quadriceps,Hunter canal\Flowers HD Wallpapers (11).jpg"/>
          <p:cNvPicPr>
            <a:picLocks noGrp="1" noChangeAspect="1" noChangeArrowheads="1"/>
          </p:cNvPicPr>
          <p:nvPr>
            <p:ph idx="1"/>
          </p:nvPr>
        </p:nvPicPr>
        <p:blipFill>
          <a:blip r:embed="rId2" cstate="print"/>
          <a:srcRect/>
          <a:stretch>
            <a:fillRect/>
          </a:stretch>
        </p:blipFill>
        <p:spPr>
          <a:xfrm>
            <a:off x="182563" y="666750"/>
            <a:ext cx="8732837" cy="609123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p:cNvPicPr>
          <p:nvPr/>
        </p:nvPicPr>
        <p:blipFill>
          <a:blip r:embed="rId2" cstate="print"/>
          <a:srcRect/>
          <a:stretch>
            <a:fillRect/>
          </a:stretch>
        </p:blipFill>
        <p:spPr bwMode="auto">
          <a:xfrm>
            <a:off x="47625" y="211138"/>
            <a:ext cx="9048750" cy="643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403225" y="1112838"/>
            <a:ext cx="7507720" cy="5038725"/>
          </a:xfrm>
        </p:spPr>
        <p:txBody>
          <a:bodyPr>
            <a:noAutofit/>
          </a:bodyPr>
          <a:lstStyle/>
          <a:p>
            <a:pPr marL="0" indent="0" algn="just">
              <a:lnSpc>
                <a:spcPct val="115000"/>
              </a:lnSpc>
              <a:spcAft>
                <a:spcPts val="1000"/>
              </a:spcAft>
              <a:buFont typeface="Wingdings 2" pitchFamily="18" charset="2"/>
              <a:buNone/>
              <a:defRPr/>
            </a:pPr>
            <a:r>
              <a:rPr lang="en-IN" sz="3200" b="1" dirty="0">
                <a:solidFill>
                  <a:srgbClr val="C00000"/>
                </a:solidFill>
                <a:latin typeface="Arial" panose="020B0604020202020204" pitchFamily="34" charset="0"/>
                <a:ea typeface="Calibri" panose="020F0502020204030204" pitchFamily="34" charset="0"/>
                <a:cs typeface="Arial" panose="020B0604020202020204" pitchFamily="34" charset="0"/>
              </a:rPr>
              <a:t>Rider’s bone</a:t>
            </a:r>
            <a:endParaRPr lang="en-GB" sz="3200" b="1"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15000"/>
              </a:lnSpc>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Sesamoid bone develops in rounded tendon of adductor longus</a:t>
            </a:r>
          </a:p>
          <a:p>
            <a:pPr marL="342900" indent="-342900" algn="just">
              <a:lnSpc>
                <a:spcPct val="115000"/>
              </a:lnSpc>
              <a:spcAft>
                <a:spcPts val="1000"/>
              </a:spcAft>
              <a:buFont typeface="Symbol" panose="05050102010706020507" pitchFamily="18" charset="2"/>
              <a:buChar char=""/>
              <a:defRPr/>
            </a:pPr>
            <a:r>
              <a:rPr lang="en-IN" sz="3200" dirty="0" smtClean="0">
                <a:latin typeface="Arial" panose="020B0604020202020204" pitchFamily="34" charset="0"/>
                <a:ea typeface="Calibri" panose="020F0502020204030204" pitchFamily="34" charset="0"/>
                <a:cs typeface="Arial" panose="020B0604020202020204" pitchFamily="34" charset="0"/>
              </a:rPr>
              <a:t>Particularly </a:t>
            </a:r>
            <a:r>
              <a:rPr lang="en-IN" sz="3200" dirty="0">
                <a:latin typeface="Arial" panose="020B0604020202020204" pitchFamily="34" charset="0"/>
                <a:ea typeface="Calibri" panose="020F0502020204030204" pitchFamily="34" charset="0"/>
                <a:cs typeface="Arial" panose="020B0604020202020204" pitchFamily="34" charset="0"/>
              </a:rPr>
              <a:t>occurs in horse riders due to friction of tendon with horse back</a:t>
            </a:r>
            <a:endParaRPr lang="en-GB" sz="3200" dirty="0">
              <a:latin typeface="Arial" panose="020B0604020202020204" pitchFamily="34" charset="0"/>
              <a:ea typeface="Calibri" panose="020F0502020204030204" pitchFamily="34" charset="0"/>
              <a:cs typeface="Arial" panose="020B0604020202020204" pitchFamily="34" charset="0"/>
            </a:endParaRPr>
          </a:p>
        </p:txBody>
      </p:sp>
      <p:sp>
        <p:nvSpPr>
          <p:cNvPr id="12291" name="TextBox 3"/>
          <p:cNvSpPr txBox="1">
            <a:spLocks noChangeArrowheads="1"/>
          </p:cNvSpPr>
          <p:nvPr/>
        </p:nvSpPr>
        <p:spPr bwMode="auto">
          <a:xfrm>
            <a:off x="2286000" y="249382"/>
            <a:ext cx="5084763" cy="871008"/>
          </a:xfrm>
          <a:prstGeom prst="rect">
            <a:avLst/>
          </a:prstGeom>
          <a:noFill/>
          <a:ln w="9525">
            <a:noFill/>
            <a:miter lim="800000"/>
            <a:headEnd/>
            <a:tailEnd/>
          </a:ln>
        </p:spPr>
        <p:txBody>
          <a:bodyPr wrap="square">
            <a:spAutoFit/>
          </a:bodyPr>
          <a:lstStyle/>
          <a:p>
            <a:pPr eaLnBrk="1" hangingPunct="1">
              <a:lnSpc>
                <a:spcPct val="115000"/>
              </a:lnSpc>
              <a:spcBef>
                <a:spcPts val="1000"/>
              </a:spcBef>
              <a:spcAft>
                <a:spcPts val="1000"/>
              </a:spcAft>
              <a:buFont typeface="Arial" charset="0"/>
              <a:buNone/>
            </a:pPr>
            <a:r>
              <a:rPr lang="en-IN" sz="4400" b="1" dirty="0">
                <a:solidFill>
                  <a:srgbClr val="00B0F0"/>
                </a:solidFill>
                <a:latin typeface="Arial" charset="0"/>
                <a:cs typeface="Calibri" pitchFamily="34" charset="0"/>
              </a:rPr>
              <a:t>Clinical Anatomy</a:t>
            </a:r>
            <a:endParaRPr lang="en-GB" sz="3600" dirty="0">
              <a:solidFill>
                <a:srgbClr val="00B0F0"/>
              </a:solidFill>
              <a:latin typeface="Arial" charset="0"/>
              <a:cs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686</TotalTime>
  <Words>1765</Words>
  <Application>Microsoft Office PowerPoint</Application>
  <PresentationFormat>On-screen Show (4:3)</PresentationFormat>
  <Paragraphs>329</Paragraphs>
  <Slides>73</Slides>
  <Notes>1</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Flow</vt:lpstr>
      <vt:lpstr>GROSS ANATOMY- LOWER LIMB MEDIAL  COMPARTMENT  OF  THIGH</vt:lpstr>
      <vt:lpstr>Compartments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Be Positive…….</vt:lpstr>
      <vt:lpstr>……..THANK YOU……..</vt:lpstr>
      <vt:lpstr>Slide 57</vt:lpstr>
      <vt:lpstr>Slide 58</vt:lpstr>
      <vt:lpstr>Adductors</vt:lpstr>
      <vt:lpstr>Slide 60</vt:lpstr>
      <vt:lpstr>Slide 61</vt:lpstr>
      <vt:lpstr>Slide 62</vt:lpstr>
      <vt:lpstr>Slide 63</vt:lpstr>
      <vt:lpstr>Slide 64</vt:lpstr>
      <vt:lpstr>Slide 65</vt:lpstr>
      <vt:lpstr>Slide 66</vt:lpstr>
      <vt:lpstr>Slide 67</vt:lpstr>
      <vt:lpstr>Slide 68</vt:lpstr>
      <vt:lpstr>Slide 69</vt:lpstr>
      <vt:lpstr>Slide 70</vt:lpstr>
      <vt:lpstr>OBTURATER  NERVE</vt:lpstr>
      <vt:lpstr>Slide 72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DELL</cp:lastModifiedBy>
  <cp:revision>107</cp:revision>
  <dcterms:created xsi:type="dcterms:W3CDTF">2008-05-01T17:57:26Z</dcterms:created>
  <dcterms:modified xsi:type="dcterms:W3CDTF">2026-02-01T14:48:24Z</dcterms:modified>
</cp:coreProperties>
</file>