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8" r:id="rId2"/>
    <p:sldId id="280" r:id="rId3"/>
    <p:sldId id="281" r:id="rId4"/>
    <p:sldId id="270" r:id="rId5"/>
    <p:sldId id="257" r:id="rId6"/>
    <p:sldId id="271" r:id="rId7"/>
    <p:sldId id="258" r:id="rId8"/>
    <p:sldId id="277" r:id="rId9"/>
    <p:sldId id="260" r:id="rId10"/>
    <p:sldId id="261" r:id="rId11"/>
    <p:sldId id="262" r:id="rId12"/>
    <p:sldId id="263" r:id="rId13"/>
    <p:sldId id="273" r:id="rId14"/>
    <p:sldId id="264" r:id="rId15"/>
    <p:sldId id="274" r:id="rId16"/>
    <p:sldId id="265" r:id="rId17"/>
    <p:sldId id="275" r:id="rId18"/>
    <p:sldId id="266" r:id="rId19"/>
    <p:sldId id="276" r:id="rId20"/>
    <p:sldId id="267" r:id="rId21"/>
    <p:sldId id="268" r:id="rId22"/>
    <p:sldId id="269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0C06BAB-C53D-484D-A7D8-7742BE6D2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B8147-6ED6-406F-AE71-81AEADD167F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A969694-8A3E-49C5-BF7B-DF37B13128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D5D0F8-8347-4483-B795-97ADC7E19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7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0946258-6ED5-4D78-A339-DA700EFFF6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FB1E05-5D9E-47D3-80F1-047E2C3F0C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0742C288-A1B5-4D7D-B3D8-9B67E26F35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2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AD8B8E-3212-444E-90B8-81C6EB350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2742EF-37DC-41C0-BF43-72FC600DC7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EF68CD-3DE0-48A4-BBF2-387CCA3B3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F6B78C-F9EA-4CC1-9764-40CB3E10CC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A3DEF5-DC8F-4A2F-973B-BF69B3C25B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9" y="1004670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9DFCFE-4D8E-4D68-942F-0480AE8CBE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7603AF5-E7FB-4075-904F-879AB8F533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345" y="274320"/>
            <a:ext cx="7805057" cy="140208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BRAIN</a:t>
            </a:r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</a:br>
            <a:r>
              <a:rPr lang="en-US" sz="4900" b="1" dirty="0" smtClean="0">
                <a:solidFill>
                  <a:srgbClr val="00B0F0"/>
                </a:solidFill>
                <a:latin typeface="Algerian" pitchFamily="82" charset="0"/>
              </a:rPr>
              <a:t>SECTIONS  OF  BRAIN</a:t>
            </a:r>
            <a:endParaRPr lang="en-IN" sz="4900" b="1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419600" y="4648200"/>
            <a:ext cx="47244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DR. PRAVEEN KURREY 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MBBS,  MS, BCME, BCBR, CISP                                             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PROFESSOR   ANATOMY                                                          </a:t>
            </a:r>
            <a:endParaRPr lang="en-IN" sz="2400" dirty="0">
              <a:solidFill>
                <a:srgbClr val="00B05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381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1000" y="66294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4 thru infundibulum (2)"/>
          <p:cNvPicPr>
            <a:picLocks noChangeAspect="1" noChangeArrowheads="1"/>
          </p:cNvPicPr>
          <p:nvPr/>
        </p:nvPicPr>
        <p:blipFill>
          <a:blip r:embed="rId2" cstate="print"/>
          <a:srcRect l="13287" t="10257" r="15091" b="7428"/>
          <a:stretch>
            <a:fillRect/>
          </a:stretch>
        </p:blipFill>
        <p:spPr bwMode="auto">
          <a:xfrm>
            <a:off x="228601" y="3048002"/>
            <a:ext cx="4140200" cy="334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52389" y="76202"/>
            <a:ext cx="9015412" cy="6793143"/>
            <a:chOff x="50" y="77"/>
            <a:chExt cx="8518" cy="6846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" y="154"/>
              <a:ext cx="3151" cy="4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5075" y="77"/>
              <a:ext cx="3493" cy="4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1914" y="1090"/>
              <a:ext cx="28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681" y="1395"/>
              <a:ext cx="28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736" y="1642"/>
              <a:ext cx="28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1585" y="1842"/>
              <a:ext cx="28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1889" y="1717"/>
              <a:ext cx="281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803" y="1904"/>
              <a:ext cx="281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1946" y="2177"/>
              <a:ext cx="281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1712" y="2408"/>
              <a:ext cx="28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2029" y="1973"/>
              <a:ext cx="28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2253" y="2972"/>
              <a:ext cx="34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2068" y="3183"/>
              <a:ext cx="34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284" y="5136"/>
              <a:ext cx="2917" cy="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B0F0"/>
                  </a:solidFill>
                  <a:latin typeface="Arial" charset="0"/>
                </a:rPr>
                <a:t>1 - Corona </a:t>
              </a:r>
              <a:r>
                <a:rPr lang="en-US" sz="1600" b="1" dirty="0" err="1">
                  <a:solidFill>
                    <a:srgbClr val="00B0F0"/>
                  </a:solidFill>
                  <a:latin typeface="Arial" charset="0"/>
                </a:rPr>
                <a:t>Radiata</a:t>
              </a:r>
              <a:r>
                <a:rPr lang="en-US" sz="1600" b="1" dirty="0">
                  <a:solidFill>
                    <a:srgbClr val="00B0F0"/>
                  </a:solidFill>
                  <a:latin typeface="Arial" charset="0"/>
                </a:rPr>
                <a:t>                              2 - Ant Horn of Lat Ventricle                3 - Head of Caudate Nucleus              4 - Central Part of Lat Ventricle           5 – Ant Limb of </a:t>
              </a:r>
              <a:r>
                <a:rPr lang="en-US" sz="1600" b="1" dirty="0" err="1">
                  <a:solidFill>
                    <a:srgbClr val="00B0F0"/>
                  </a:solidFill>
                  <a:latin typeface="Arial" charset="0"/>
                </a:rPr>
                <a:t>Int</a:t>
              </a:r>
              <a:r>
                <a:rPr lang="en-US" sz="1600" b="1" dirty="0">
                  <a:solidFill>
                    <a:srgbClr val="00B0F0"/>
                  </a:solidFill>
                  <a:latin typeface="Arial" charset="0"/>
                </a:rPr>
                <a:t> Capsule                 6 - </a:t>
              </a:r>
              <a:r>
                <a:rPr lang="en-US" sz="1600" b="1" dirty="0" err="1">
                  <a:solidFill>
                    <a:srgbClr val="00B0F0"/>
                  </a:solidFill>
                  <a:latin typeface="Arial" charset="0"/>
                </a:rPr>
                <a:t>Genu</a:t>
              </a:r>
              <a:r>
                <a:rPr lang="en-US" sz="1600" b="1" dirty="0">
                  <a:solidFill>
                    <a:srgbClr val="00B0F0"/>
                  </a:solidFill>
                  <a:latin typeface="Arial" charset="0"/>
                </a:rPr>
                <a:t> of </a:t>
              </a:r>
              <a:r>
                <a:rPr lang="en-US" sz="1600" b="1" dirty="0" err="1">
                  <a:solidFill>
                    <a:srgbClr val="00B0F0"/>
                  </a:solidFill>
                  <a:latin typeface="Arial" charset="0"/>
                </a:rPr>
                <a:t>Int</a:t>
              </a:r>
              <a:r>
                <a:rPr lang="en-US" sz="1600" b="1" dirty="0">
                  <a:solidFill>
                    <a:srgbClr val="00B0F0"/>
                  </a:solidFill>
                  <a:latin typeface="Arial" charset="0"/>
                </a:rPr>
                <a:t> Capsule   </a:t>
              </a:r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3071" y="5126"/>
              <a:ext cx="3446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  <a:latin typeface="Arial" charset="0"/>
                </a:rPr>
                <a:t>7 – Post Limb of </a:t>
              </a:r>
              <a:r>
                <a:rPr lang="en-US" sz="1600" b="1" dirty="0" err="1">
                  <a:solidFill>
                    <a:srgbClr val="00B0F0"/>
                  </a:solidFill>
                  <a:latin typeface="Arial" charset="0"/>
                </a:rPr>
                <a:t>Int</a:t>
              </a:r>
              <a:r>
                <a:rPr lang="en-US" sz="1600" b="1" dirty="0">
                  <a:solidFill>
                    <a:srgbClr val="00B0F0"/>
                  </a:solidFill>
                  <a:latin typeface="Arial" charset="0"/>
                </a:rPr>
                <a:t> Capsule</a:t>
              </a:r>
            </a:p>
            <a:p>
              <a:r>
                <a:rPr lang="en-US" sz="1600" b="1" dirty="0">
                  <a:solidFill>
                    <a:srgbClr val="00B0F0"/>
                  </a:solidFill>
                  <a:latin typeface="Arial" charset="0"/>
                </a:rPr>
                <a:t>8 – </a:t>
              </a:r>
              <a:r>
                <a:rPr lang="en-US" sz="1600" b="1" dirty="0" err="1">
                  <a:solidFill>
                    <a:srgbClr val="00B0F0"/>
                  </a:solidFill>
                  <a:latin typeface="Arial" charset="0"/>
                </a:rPr>
                <a:t>Lentiform</a:t>
              </a:r>
              <a:r>
                <a:rPr lang="en-US" sz="1600" b="1" dirty="0">
                  <a:solidFill>
                    <a:srgbClr val="00B0F0"/>
                  </a:solidFill>
                  <a:latin typeface="Arial" charset="0"/>
                </a:rPr>
                <a:t> Nucleus</a:t>
              </a:r>
            </a:p>
            <a:p>
              <a:r>
                <a:rPr lang="en-US" sz="1600" b="1" dirty="0">
                  <a:solidFill>
                    <a:srgbClr val="00B0F0"/>
                  </a:solidFill>
                  <a:latin typeface="Arial" charset="0"/>
                </a:rPr>
                <a:t>9 – Thalamus</a:t>
              </a:r>
            </a:p>
            <a:p>
              <a:r>
                <a:rPr lang="en-US" sz="1600" b="1" dirty="0">
                  <a:solidFill>
                    <a:srgbClr val="00B0F0"/>
                  </a:solidFill>
                  <a:latin typeface="Arial" charset="0"/>
                </a:rPr>
                <a:t>10 – </a:t>
              </a:r>
              <a:r>
                <a:rPr lang="en-US" sz="1600" b="1" dirty="0" err="1">
                  <a:solidFill>
                    <a:srgbClr val="00B0F0"/>
                  </a:solidFill>
                  <a:latin typeface="Arial" charset="0"/>
                </a:rPr>
                <a:t>Retrolentiform</a:t>
              </a:r>
              <a:r>
                <a:rPr lang="en-US" sz="1600" b="1" dirty="0">
                  <a:solidFill>
                    <a:srgbClr val="00B0F0"/>
                  </a:solidFill>
                  <a:latin typeface="Arial" charset="0"/>
                </a:rPr>
                <a:t> Part of </a:t>
              </a:r>
              <a:r>
                <a:rPr lang="en-US" sz="1600" b="1" dirty="0" err="1">
                  <a:solidFill>
                    <a:srgbClr val="00B0F0"/>
                  </a:solidFill>
                  <a:latin typeface="Arial" charset="0"/>
                </a:rPr>
                <a:t>Int</a:t>
              </a:r>
              <a:r>
                <a:rPr lang="en-US" sz="1600" b="1" dirty="0">
                  <a:solidFill>
                    <a:srgbClr val="00B0F0"/>
                  </a:solidFill>
                  <a:latin typeface="Arial" charset="0"/>
                </a:rPr>
                <a:t> Capsule</a:t>
              </a:r>
            </a:p>
            <a:p>
              <a:r>
                <a:rPr lang="en-US" sz="1600" b="1" dirty="0">
                  <a:solidFill>
                    <a:srgbClr val="00B0F0"/>
                  </a:solidFill>
                  <a:latin typeface="Arial" charset="0"/>
                </a:rPr>
                <a:t>11 – Post Horn of Lat Ventricle</a:t>
              </a:r>
            </a:p>
            <a:p>
              <a:r>
                <a:rPr lang="en-US" sz="1600" b="1" dirty="0">
                  <a:solidFill>
                    <a:srgbClr val="00B0F0"/>
                  </a:solidFill>
                  <a:latin typeface="Arial" charset="0"/>
                </a:rPr>
                <a:t>12 – Optic Radiation </a:t>
              </a:r>
            </a:p>
          </p:txBody>
        </p: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2115" y="3601"/>
              <a:ext cx="34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7301" y="835"/>
              <a:ext cx="28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7107" y="1296"/>
              <a:ext cx="281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6881" y="1795"/>
              <a:ext cx="281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238" name="Text Box 22"/>
            <p:cNvSpPr txBox="1">
              <a:spLocks noChangeArrowheads="1"/>
            </p:cNvSpPr>
            <p:nvPr/>
          </p:nvSpPr>
          <p:spPr bwMode="auto">
            <a:xfrm>
              <a:off x="7185" y="1761"/>
              <a:ext cx="281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9239" name="Text Box 23"/>
            <p:cNvSpPr txBox="1">
              <a:spLocks noChangeArrowheads="1"/>
            </p:cNvSpPr>
            <p:nvPr/>
          </p:nvSpPr>
          <p:spPr bwMode="auto">
            <a:xfrm>
              <a:off x="7216" y="2273"/>
              <a:ext cx="281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7034" y="2478"/>
              <a:ext cx="28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9241" name="Text Box 25"/>
            <p:cNvSpPr txBox="1">
              <a:spLocks noChangeArrowheads="1"/>
            </p:cNvSpPr>
            <p:nvPr/>
          </p:nvSpPr>
          <p:spPr bwMode="auto">
            <a:xfrm>
              <a:off x="7351" y="1991"/>
              <a:ext cx="28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7523" y="3068"/>
              <a:ext cx="34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7364" y="3240"/>
              <a:ext cx="34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7437" y="3697"/>
              <a:ext cx="34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7058" y="1569"/>
              <a:ext cx="28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246" name="Text Box 30"/>
            <p:cNvSpPr txBox="1">
              <a:spLocks noChangeArrowheads="1"/>
            </p:cNvSpPr>
            <p:nvPr/>
          </p:nvSpPr>
          <p:spPr bwMode="auto">
            <a:xfrm>
              <a:off x="7086" y="1974"/>
              <a:ext cx="281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9247" name="Rectangle 31"/>
            <p:cNvSpPr>
              <a:spLocks noChangeArrowheads="1"/>
            </p:cNvSpPr>
            <p:nvPr/>
          </p:nvSpPr>
          <p:spPr bwMode="auto">
            <a:xfrm>
              <a:off x="5846" y="5149"/>
              <a:ext cx="2703" cy="58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</a:rPr>
                <a:t>Horizontal Section through Cerebral Hemispheres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50801" y="0"/>
            <a:ext cx="9042400" cy="6826250"/>
            <a:chOff x="48" y="0"/>
            <a:chExt cx="8544" cy="6880"/>
          </a:xfrm>
        </p:grpSpPr>
        <p:grpSp>
          <p:nvGrpSpPr>
            <p:cNvPr id="10243" name="Group 3"/>
            <p:cNvGrpSpPr>
              <a:grpSpLocks/>
            </p:cNvGrpSpPr>
            <p:nvPr/>
          </p:nvGrpSpPr>
          <p:grpSpPr bwMode="auto">
            <a:xfrm>
              <a:off x="1392" y="0"/>
              <a:ext cx="7200" cy="6880"/>
              <a:chOff x="864" y="0"/>
              <a:chExt cx="7200" cy="6880"/>
            </a:xfrm>
          </p:grpSpPr>
          <p:pic>
            <p:nvPicPr>
              <p:cNvPr id="1024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64" y="0"/>
                <a:ext cx="7200" cy="6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47" name="Line 5"/>
              <p:cNvSpPr>
                <a:spLocks noChangeShapeType="1"/>
              </p:cNvSpPr>
              <p:nvPr/>
            </p:nvSpPr>
            <p:spPr bwMode="auto">
              <a:xfrm flipH="1">
                <a:off x="2592" y="1776"/>
                <a:ext cx="96" cy="27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" name="Line 6"/>
              <p:cNvSpPr>
                <a:spLocks noChangeShapeType="1"/>
              </p:cNvSpPr>
              <p:nvPr/>
            </p:nvSpPr>
            <p:spPr bwMode="auto">
              <a:xfrm flipH="1">
                <a:off x="3504" y="1392"/>
                <a:ext cx="96" cy="340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Line 7"/>
              <p:cNvSpPr>
                <a:spLocks noChangeShapeType="1"/>
              </p:cNvSpPr>
              <p:nvPr/>
            </p:nvSpPr>
            <p:spPr bwMode="auto">
              <a:xfrm flipH="1">
                <a:off x="3744" y="1104"/>
                <a:ext cx="96" cy="36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Line 8"/>
              <p:cNvSpPr>
                <a:spLocks noChangeShapeType="1"/>
              </p:cNvSpPr>
              <p:nvPr/>
            </p:nvSpPr>
            <p:spPr bwMode="auto">
              <a:xfrm flipH="1">
                <a:off x="4224" y="1248"/>
                <a:ext cx="144" cy="43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Line 9"/>
              <p:cNvSpPr>
                <a:spLocks noChangeShapeType="1"/>
              </p:cNvSpPr>
              <p:nvPr/>
            </p:nvSpPr>
            <p:spPr bwMode="auto">
              <a:xfrm flipH="1">
                <a:off x="4848" y="1152"/>
                <a:ext cx="144" cy="312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Text Box 10"/>
              <p:cNvSpPr txBox="1">
                <a:spLocks noChangeArrowheads="1"/>
              </p:cNvSpPr>
              <p:nvPr/>
            </p:nvSpPr>
            <p:spPr bwMode="auto">
              <a:xfrm>
                <a:off x="2496" y="1344"/>
                <a:ext cx="33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9262" tIns="29631" rIns="59262" bIns="2963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300" b="1">
                    <a:solidFill>
                      <a:srgbClr val="FF000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10253" name="Text Box 11"/>
              <p:cNvSpPr txBox="1">
                <a:spLocks noChangeArrowheads="1"/>
              </p:cNvSpPr>
              <p:nvPr/>
            </p:nvSpPr>
            <p:spPr bwMode="auto">
              <a:xfrm>
                <a:off x="3312" y="1036"/>
                <a:ext cx="33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9262" tIns="29631" rIns="59262" bIns="2963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300" b="1">
                    <a:solidFill>
                      <a:srgbClr val="FF0000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10254" name="Text Box 12"/>
              <p:cNvSpPr txBox="1">
                <a:spLocks noChangeArrowheads="1"/>
              </p:cNvSpPr>
              <p:nvPr/>
            </p:nvSpPr>
            <p:spPr bwMode="auto">
              <a:xfrm>
                <a:off x="3696" y="700"/>
                <a:ext cx="33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9262" tIns="29631" rIns="59262" bIns="2963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300" b="1">
                    <a:solidFill>
                      <a:srgbClr val="FF0000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10255" name="Text Box 13"/>
              <p:cNvSpPr txBox="1">
                <a:spLocks noChangeArrowheads="1"/>
              </p:cNvSpPr>
              <p:nvPr/>
            </p:nvSpPr>
            <p:spPr bwMode="auto">
              <a:xfrm>
                <a:off x="4224" y="816"/>
                <a:ext cx="33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9262" tIns="29631" rIns="59262" bIns="2963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300" b="1">
                    <a:solidFill>
                      <a:srgbClr val="FF0000"/>
                    </a:solidFill>
                    <a:latin typeface="Arial" charset="0"/>
                  </a:rPr>
                  <a:t>D</a:t>
                </a:r>
              </a:p>
            </p:txBody>
          </p:sp>
          <p:sp>
            <p:nvSpPr>
              <p:cNvPr id="10256" name="Text Box 14"/>
              <p:cNvSpPr txBox="1">
                <a:spLocks noChangeArrowheads="1"/>
              </p:cNvSpPr>
              <p:nvPr/>
            </p:nvSpPr>
            <p:spPr bwMode="auto">
              <a:xfrm>
                <a:off x="4752" y="768"/>
                <a:ext cx="33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9262" tIns="29631" rIns="59262" bIns="2963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300" b="1">
                    <a:solidFill>
                      <a:srgbClr val="FF0000"/>
                    </a:solidFill>
                    <a:latin typeface="Arial" charset="0"/>
                  </a:rPr>
                  <a:t>E</a:t>
                </a:r>
              </a:p>
            </p:txBody>
          </p:sp>
        </p:grpSp>
        <p:sp>
          <p:nvSpPr>
            <p:cNvPr id="10244" name="Text Box 15"/>
            <p:cNvSpPr txBox="1">
              <a:spLocks noChangeArrowheads="1"/>
            </p:cNvSpPr>
            <p:nvPr/>
          </p:nvSpPr>
          <p:spPr bwMode="auto">
            <a:xfrm>
              <a:off x="48" y="3984"/>
              <a:ext cx="5184" cy="2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A - through </a:t>
              </a:r>
              <a:r>
                <a:rPr lang="en-US" sz="1800" b="1" dirty="0" err="1">
                  <a:latin typeface="Arial" charset="0"/>
                </a:rPr>
                <a:t>genu</a:t>
              </a:r>
              <a:r>
                <a:rPr lang="en-US" sz="1800" b="1" dirty="0">
                  <a:latin typeface="Arial" charset="0"/>
                </a:rPr>
                <a:t>                                                       of Corpus </a:t>
              </a:r>
              <a:r>
                <a:rPr lang="en-US" sz="1800" b="1" dirty="0" err="1">
                  <a:latin typeface="Arial" charset="0"/>
                </a:rPr>
                <a:t>Callosum</a:t>
              </a:r>
              <a:endParaRPr lang="en-US" sz="1800" b="1" dirty="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B - through optic </a:t>
              </a:r>
              <a:r>
                <a:rPr lang="en-US" sz="1800" b="1" dirty="0" err="1">
                  <a:latin typeface="Arial" charset="0"/>
                </a:rPr>
                <a:t>chiasma</a:t>
              </a:r>
              <a:endParaRPr lang="en-US" sz="1800" b="1" dirty="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C - through </a:t>
              </a:r>
              <a:r>
                <a:rPr lang="en-US" sz="1800" b="1" dirty="0" err="1">
                  <a:latin typeface="Arial" charset="0"/>
                </a:rPr>
                <a:t>infundibulum</a:t>
              </a:r>
              <a:r>
                <a:rPr lang="en-US" sz="1800" b="1" dirty="0">
                  <a:latin typeface="Arial" charset="0"/>
                </a:rPr>
                <a:t> of Pituitary</a:t>
              </a:r>
            </a:p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D - through Midbrain &amp; Pons (oblique section) </a:t>
              </a:r>
            </a:p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E -</a:t>
              </a:r>
              <a:r>
                <a:rPr lang="en-US" sz="2300" b="1" dirty="0">
                  <a:latin typeface="Arial" charset="0"/>
                </a:rPr>
                <a:t> </a:t>
              </a:r>
              <a:r>
                <a:rPr lang="en-US" sz="1800" b="1" dirty="0">
                  <a:latin typeface="Arial" charset="0"/>
                </a:rPr>
                <a:t>through </a:t>
              </a:r>
              <a:r>
                <a:rPr lang="en-US" sz="1800" b="1" dirty="0" err="1">
                  <a:latin typeface="Arial" charset="0"/>
                </a:rPr>
                <a:t>splenium</a:t>
              </a:r>
              <a:r>
                <a:rPr lang="en-US" sz="1800" b="1" dirty="0">
                  <a:latin typeface="Arial" charset="0"/>
                </a:rPr>
                <a:t>  of Corpus </a:t>
              </a:r>
              <a:r>
                <a:rPr lang="en-US" sz="1800" b="1" dirty="0" err="1">
                  <a:latin typeface="Arial" charset="0"/>
                </a:rPr>
                <a:t>Callosum</a:t>
              </a:r>
              <a:r>
                <a:rPr lang="en-US" sz="1800" b="1" dirty="0">
                  <a:latin typeface="Arial" charset="0"/>
                </a:rPr>
                <a:t> </a:t>
              </a:r>
            </a:p>
          </p:txBody>
        </p:sp>
        <p:sp>
          <p:nvSpPr>
            <p:cNvPr id="10245" name="Text Box 16"/>
            <p:cNvSpPr txBox="1">
              <a:spLocks noChangeArrowheads="1"/>
            </p:cNvSpPr>
            <p:nvPr/>
          </p:nvSpPr>
          <p:spPr bwMode="auto">
            <a:xfrm>
              <a:off x="96" y="125"/>
              <a:ext cx="3072" cy="103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b="1">
                  <a:latin typeface="Arial" charset="0"/>
                </a:rPr>
                <a:t>Median Section through brain showing levels of coronal sections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812800" y="5256213"/>
            <a:ext cx="3759200" cy="144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1 - Genu of Corpus Callosum         2 - Ant Horn of Lat Ventricle           3 - Head of Caudate nucleus          4 - Internal Capsule                        5 - Corona Radiata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15686" t="19258" r="10660" b="17368"/>
          <a:stretch>
            <a:fillRect/>
          </a:stretch>
        </p:blipFill>
        <p:spPr bwMode="auto">
          <a:xfrm>
            <a:off x="508000" y="95250"/>
            <a:ext cx="8229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379914" y="2738438"/>
            <a:ext cx="4254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1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876801" y="2809877"/>
            <a:ext cx="4238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2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435601" y="3008313"/>
            <a:ext cx="4238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3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5651501" y="3302001"/>
            <a:ext cx="4238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4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4622800" y="5380040"/>
            <a:ext cx="4114800" cy="8908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Coronal Section through Cerebral Hemispheres at level  of Genu of Corpus Callosum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5842001" y="1762125"/>
            <a:ext cx="4238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5256213"/>
            <a:ext cx="33528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1 - </a:t>
            </a:r>
            <a:r>
              <a:rPr lang="en-US" sz="1800" b="1" dirty="0" err="1">
                <a:solidFill>
                  <a:srgbClr val="0070C0"/>
                </a:solidFill>
                <a:latin typeface="Arial" charset="0"/>
              </a:rPr>
              <a:t>Genu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 of Corpus </a:t>
            </a:r>
            <a:r>
              <a:rPr lang="en-US" sz="1800" b="1" dirty="0" err="1">
                <a:solidFill>
                  <a:srgbClr val="0070C0"/>
                </a:solidFill>
                <a:latin typeface="Arial" charset="0"/>
              </a:rPr>
              <a:t>Callosum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         2 - Ant Horn of Lat Ventricle           3 - Head of Caudate nucleus          4 - Internal Capsule                        5 - Corona </a:t>
            </a:r>
            <a:r>
              <a:rPr lang="en-US" sz="1800" b="1" dirty="0" err="1">
                <a:solidFill>
                  <a:srgbClr val="0070C0"/>
                </a:solidFill>
                <a:latin typeface="Arial" charset="0"/>
              </a:rPr>
              <a:t>Radiata</a:t>
            </a:r>
            <a:endParaRPr lang="en-US" sz="1800" b="1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15686" t="19258" r="10660" b="17368"/>
          <a:stretch>
            <a:fillRect/>
          </a:stretch>
        </p:blipFill>
        <p:spPr bwMode="auto">
          <a:xfrm>
            <a:off x="508000" y="95250"/>
            <a:ext cx="8229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379914" y="2738438"/>
            <a:ext cx="4254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876801" y="2809877"/>
            <a:ext cx="4238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2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35601" y="3008313"/>
            <a:ext cx="4238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3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651501" y="3302001"/>
            <a:ext cx="4238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4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622800" y="5380040"/>
            <a:ext cx="4114800" cy="8908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Coronal Section through Cerebral Hemispheres at level  of Genu of Corpus Callosum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842001" y="1762125"/>
            <a:ext cx="4238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52400" y="95250"/>
            <a:ext cx="8839200" cy="6510338"/>
            <a:chOff x="144" y="96"/>
            <a:chExt cx="8352" cy="6562"/>
          </a:xfrm>
        </p:grpSpPr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144" y="5442"/>
              <a:ext cx="3072" cy="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1- Trunk of Corpus Callosum  2 - Corona Radiata                    3 - Head of Caudate Nucleus  4 - Internal Capsule </a:t>
              </a:r>
            </a:p>
          </p:txBody>
        </p:sp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0191" t="3822" r="12102" b="4459"/>
            <a:stretch>
              <a:fillRect/>
            </a:stretch>
          </p:blipFill>
          <p:spPr bwMode="auto">
            <a:xfrm>
              <a:off x="144" y="96"/>
              <a:ext cx="5712" cy="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2902" y="1655"/>
              <a:ext cx="393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1</a:t>
              </a: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3394" y="2547"/>
              <a:ext cx="39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3</a:t>
              </a: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3640" y="1188"/>
              <a:ext cx="39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2</a:t>
              </a: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3640" y="2651"/>
              <a:ext cx="39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4</a:t>
              </a: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739" y="3005"/>
              <a:ext cx="39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5</a:t>
              </a: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2852" y="3628"/>
              <a:ext cx="39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6</a:t>
              </a:r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2852" y="3118"/>
              <a:ext cx="39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1030" y="2807"/>
              <a:ext cx="39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2311" y="1915"/>
              <a:ext cx="39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3408" y="5490"/>
              <a:ext cx="2448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5 - Lentiform Nucleus            6 - Optic Chiasma                 7 - Third Ventricle                  8 - Insular Cortex</a:t>
              </a:r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5952" y="2784"/>
              <a:ext cx="2544" cy="117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Coronal Section through Cerebral Hemispheres at level    of Optic Chiasma</a:t>
              </a:r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5753" y="5495"/>
              <a:ext cx="274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9 – Body of Lat Ventricle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52400" y="95250"/>
            <a:ext cx="8839200" cy="6519664"/>
            <a:chOff x="144" y="96"/>
            <a:chExt cx="8352" cy="6571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144" y="5442"/>
              <a:ext cx="3072" cy="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1- Trunk of Corpus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Callosum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 2 - Corona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Radiata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                   3 - Head of Caudate Nucleus  4 - Internal Capsule </a:t>
              </a:r>
            </a:p>
          </p:txBody>
        </p:sp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0191" t="3822" r="12102" b="4459"/>
            <a:stretch>
              <a:fillRect/>
            </a:stretch>
          </p:blipFill>
          <p:spPr bwMode="auto">
            <a:xfrm>
              <a:off x="144" y="96"/>
              <a:ext cx="5712" cy="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2902" y="1655"/>
              <a:ext cx="393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1</a:t>
              </a: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3394" y="2547"/>
              <a:ext cx="3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3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3640" y="1188"/>
              <a:ext cx="3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2</a:t>
              </a: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3640" y="2651"/>
              <a:ext cx="3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4</a:t>
              </a: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3739" y="3005"/>
              <a:ext cx="3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5</a:t>
              </a:r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2852" y="3628"/>
              <a:ext cx="3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6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2852" y="3118"/>
              <a:ext cx="3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1030" y="2807"/>
              <a:ext cx="3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2311" y="1915"/>
              <a:ext cx="39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3408" y="5490"/>
              <a:ext cx="2448" cy="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5 -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Lentiform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Nucleus            6 - Optic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Chiasma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                7 - Third Ventricle                  8 - Insular Cortex</a:t>
              </a:r>
            </a:p>
          </p:txBody>
        </p:sp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>
              <a:off x="5952" y="2784"/>
              <a:ext cx="2544" cy="117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Coronal Section through Cerebral Hemispheres at level    of Optic Chiasma</a:t>
              </a:r>
            </a:p>
          </p:txBody>
        </p:sp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5753" y="5495"/>
              <a:ext cx="2743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9 – Body of Lat Ventricle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4 thru infundibulum (2)"/>
          <p:cNvPicPr>
            <a:picLocks noChangeAspect="1" noChangeArrowheads="1"/>
          </p:cNvPicPr>
          <p:nvPr/>
        </p:nvPicPr>
        <p:blipFill>
          <a:blip r:embed="rId2" cstate="print"/>
          <a:srcRect l="13287" t="10257" r="15091" b="7428"/>
          <a:stretch>
            <a:fillRect/>
          </a:stretch>
        </p:blipFill>
        <p:spPr bwMode="auto">
          <a:xfrm>
            <a:off x="50800" y="47627"/>
            <a:ext cx="64008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048001" y="1905002"/>
            <a:ext cx="406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708400" y="2247902"/>
            <a:ext cx="406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3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165600" y="1428752"/>
            <a:ext cx="406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2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4064001" y="22860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4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810001" y="28575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5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4470400" y="2714627"/>
            <a:ext cx="406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6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606801" y="4246563"/>
            <a:ext cx="4064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048001" y="2628902"/>
            <a:ext cx="406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9</a:t>
            </a: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1016001" y="28575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2336800" y="30480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11</a:t>
            </a: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152400" y="5275263"/>
            <a:ext cx="3708400" cy="144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1- Trunk of Corpus Callosum         2 - Corona Radiata                         3 - Head of Caudate Nucleus         4 - Internal Capsule                        5 - Globus Pallidus 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3606801" y="5275263"/>
            <a:ext cx="2692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6 - Putamen                          7 - Infundibulum                    8 - Third Ventricle                  9 - Columns of Fornix            10 - Septum Pellucidum                                   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6350000" y="5313365"/>
            <a:ext cx="2446338" cy="11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11 - Ant Commissure   12 -  Insular Cortex      13 – Post ramus of   lateral sulcus                                  </a:t>
            </a:r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 flipH="1" flipV="1">
            <a:off x="3200400" y="3952875"/>
            <a:ext cx="457200" cy="428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2641600" y="3190875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3048001" y="22860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6502400" y="2428877"/>
            <a:ext cx="2590800" cy="144483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Coronal Section through Cerebral Hemispheres at level of Infundibulum of Pituitary</a:t>
            </a:r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>
            <a:off x="2946400" y="3381375"/>
            <a:ext cx="254000" cy="2381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608014" y="2824163"/>
            <a:ext cx="4064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>
                <a:solidFill>
                  <a:schemeClr val="bg1"/>
                </a:solidFill>
                <a:latin typeface="Arial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50801" y="47627"/>
            <a:ext cx="9042400" cy="6672063"/>
            <a:chOff x="48" y="48"/>
            <a:chExt cx="8544" cy="6725"/>
          </a:xfrm>
        </p:grpSpPr>
        <p:pic>
          <p:nvPicPr>
            <p:cNvPr id="16387" name="Picture 3" descr="4 thru infundibulum (2)"/>
            <p:cNvPicPr>
              <a:picLocks noChangeAspect="1" noChangeArrowheads="1"/>
            </p:cNvPicPr>
            <p:nvPr/>
          </p:nvPicPr>
          <p:blipFill>
            <a:blip r:embed="rId2" cstate="print"/>
            <a:srcRect l="13287" t="10257" r="15091" b="7428"/>
            <a:stretch>
              <a:fillRect/>
            </a:stretch>
          </p:blipFill>
          <p:spPr bwMode="auto">
            <a:xfrm>
              <a:off x="48" y="48"/>
              <a:ext cx="6048" cy="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2880" y="1920"/>
              <a:ext cx="38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3504" y="2265"/>
              <a:ext cx="38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3936" y="1440"/>
              <a:ext cx="38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3840" y="2304"/>
              <a:ext cx="3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3600" y="2880"/>
              <a:ext cx="3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5</a:t>
              </a:r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4224" y="2736"/>
              <a:ext cx="38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3408" y="4281"/>
              <a:ext cx="38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2880" y="2649"/>
              <a:ext cx="38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9</a:t>
              </a: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960" y="2880"/>
              <a:ext cx="3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2208" y="3072"/>
              <a:ext cx="3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11</a:t>
              </a:r>
            </a:p>
          </p:txBody>
        </p:sp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144" y="5317"/>
              <a:ext cx="3504" cy="1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1- Trunk of Corpus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Callosum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        2 - Corona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Radiata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                        3 - Head of Caudate Nucleus         4 - Internal Capsule                        5 -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Globus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Pallidus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3408" y="5317"/>
              <a:ext cx="2712" cy="1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6 -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Putamen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                         7 -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Infundibulum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                   8 - Third Ventricle                  9 - Columns of Fornix            10 - Septum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Pellucidum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                                  </a:t>
              </a: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6000" y="5356"/>
              <a:ext cx="2311" cy="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11 - Ant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Commissure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  12 -  Insular Cortex      13 – Post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ramus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of   lateral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sulcus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                                 </a:t>
              </a:r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 flipH="1" flipV="1">
              <a:off x="3024" y="3984"/>
              <a:ext cx="432" cy="4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2496" y="3216"/>
              <a:ext cx="3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2880" y="2304"/>
              <a:ext cx="3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6144" y="2448"/>
              <a:ext cx="2448" cy="145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Coronal Section through Cerebral Hemispheres at level of Infundibulum of Pituitary</a:t>
              </a:r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2784" y="3408"/>
              <a:ext cx="240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575" y="2846"/>
              <a:ext cx="38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>
                  <a:solidFill>
                    <a:schemeClr val="bg1"/>
                  </a:solidFill>
                  <a:latin typeface="Arial" charset="0"/>
                </a:rPr>
                <a:t>13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 oblique"/>
          <p:cNvPicPr>
            <a:picLocks noChangeAspect="1" noChangeArrowheads="1"/>
          </p:cNvPicPr>
          <p:nvPr/>
        </p:nvPicPr>
        <p:blipFill>
          <a:blip r:embed="rId2" cstate="print"/>
          <a:srcRect l="16193" t="11316" r="10930" b="4793"/>
          <a:stretch>
            <a:fillRect/>
          </a:stretch>
        </p:blipFill>
        <p:spPr bwMode="auto">
          <a:xfrm>
            <a:off x="0" y="0"/>
            <a:ext cx="6400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997201" y="1524000"/>
            <a:ext cx="406400" cy="3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1" y="1952625"/>
            <a:ext cx="406400" cy="3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3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302001" y="1952625"/>
            <a:ext cx="406400" cy="3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114801" y="2143125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4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064001" y="1143000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5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165600" y="2857500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6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505201" y="2676525"/>
            <a:ext cx="406400" cy="3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200401" y="4295775"/>
            <a:ext cx="406400" cy="3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387601" y="3524250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387601" y="2143125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860800" y="3390900"/>
            <a:ext cx="406400" cy="3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387601" y="2762250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387601" y="3095625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387601" y="2428875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2743200" y="3667125"/>
            <a:ext cx="508000" cy="952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2743200" y="3190877"/>
            <a:ext cx="508000" cy="47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V="1">
            <a:off x="2794000" y="2857502"/>
            <a:ext cx="457200" cy="47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2794001" y="2524127"/>
            <a:ext cx="508000" cy="47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2794000" y="2238377"/>
            <a:ext cx="457200" cy="47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419600" y="2667000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7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25488" y="4075113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738189" y="3567113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1117601" y="4048126"/>
            <a:ext cx="508000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1117600" y="3714750"/>
            <a:ext cx="60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152400" y="5105400"/>
            <a:ext cx="2794000" cy="178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1- Trunk of Corpus Callosum         2 - Body of Central Ventricle  3 - Body of Caudate Nucleus         4 - Internal Capsule                        5 - Corona Radiata                         6 - Globus Pallidus                7 - Putamen 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2949575" y="5105400"/>
            <a:ext cx="2436813" cy="178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8 – Thalamus                                 9 – Crus Cerebri                         10 – Pons                     11 – Fourth Ventricle    12 – Aqueduct of Sylvius 13 – Third Ventricle      14 – Columns of Fornix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5472114" y="5183188"/>
            <a:ext cx="3062287" cy="129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15 – Septum Pellucidum              16 – Pes Hippocampus                17 – Inf Horn of Lat Ventricle   18 – Insular Cortex                  19 – Post Ramus of Lat Sulcus</a:t>
            </a:r>
            <a:endParaRPr lang="en-US" sz="23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1074739" y="2398714"/>
            <a:ext cx="406400" cy="24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652464" y="2597151"/>
            <a:ext cx="406400" cy="24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6502400" y="2428876"/>
            <a:ext cx="2590800" cy="1167836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Coronal Section passing through Cerebral Hemispheres and Brainstem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5 oblique"/>
          <p:cNvPicPr>
            <a:picLocks noChangeAspect="1" noChangeArrowheads="1"/>
          </p:cNvPicPr>
          <p:nvPr/>
        </p:nvPicPr>
        <p:blipFill>
          <a:blip r:embed="rId2" cstate="print"/>
          <a:srcRect l="16193" t="11316" r="10930" b="4793"/>
          <a:stretch>
            <a:fillRect/>
          </a:stretch>
        </p:blipFill>
        <p:spPr bwMode="auto">
          <a:xfrm>
            <a:off x="0" y="0"/>
            <a:ext cx="6400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997201" y="1524000"/>
            <a:ext cx="406400" cy="3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01" y="1952625"/>
            <a:ext cx="406400" cy="3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3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302001" y="1952625"/>
            <a:ext cx="406400" cy="3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114801" y="2143125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4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064001" y="1143000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5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165600" y="2857500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6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505201" y="2676525"/>
            <a:ext cx="406400" cy="3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200401" y="4295775"/>
            <a:ext cx="406400" cy="3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387601" y="3524250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11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387601" y="2143125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860800" y="3390900"/>
            <a:ext cx="406400" cy="3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387601" y="2762250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387601" y="3095625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12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387601" y="2428875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2743200" y="3667125"/>
            <a:ext cx="508000" cy="952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2743200" y="3190877"/>
            <a:ext cx="508000" cy="47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2794000" y="2857502"/>
            <a:ext cx="457200" cy="47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V="1">
            <a:off x="2794001" y="2524127"/>
            <a:ext cx="508000" cy="47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2794000" y="2238377"/>
            <a:ext cx="457200" cy="47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4419600" y="2667000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7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725488" y="4075113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738189" y="3567113"/>
            <a:ext cx="406400" cy="3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V="1">
            <a:off x="1117601" y="4048126"/>
            <a:ext cx="508000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flipV="1">
            <a:off x="1117600" y="3714750"/>
            <a:ext cx="60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152400" y="5105400"/>
            <a:ext cx="2794000" cy="178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1- Trunk of Corpus </a:t>
            </a:r>
            <a:r>
              <a:rPr lang="en-US" sz="1600" dirty="0" err="1">
                <a:latin typeface="Arial" charset="0"/>
              </a:rPr>
              <a:t>Callosum</a:t>
            </a:r>
            <a:r>
              <a:rPr lang="en-US" sz="1600" dirty="0">
                <a:latin typeface="Arial" charset="0"/>
              </a:rPr>
              <a:t>         2 - Body of Lateral Ventricle  3 - Body of Caudate Nucleus         4 - Internal Capsule                        5 - Corona </a:t>
            </a:r>
            <a:r>
              <a:rPr lang="en-US" sz="1600" dirty="0" err="1">
                <a:latin typeface="Arial" charset="0"/>
              </a:rPr>
              <a:t>Radiata</a:t>
            </a:r>
            <a:r>
              <a:rPr lang="en-US" sz="1600" dirty="0">
                <a:latin typeface="Arial" charset="0"/>
              </a:rPr>
              <a:t>                         6 - </a:t>
            </a:r>
            <a:r>
              <a:rPr lang="en-US" sz="1600" dirty="0" err="1">
                <a:latin typeface="Arial" charset="0"/>
              </a:rPr>
              <a:t>Globus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Pallidus</a:t>
            </a:r>
            <a:r>
              <a:rPr lang="en-US" sz="1600" dirty="0">
                <a:latin typeface="Arial" charset="0"/>
              </a:rPr>
              <a:t>                7 - </a:t>
            </a:r>
            <a:r>
              <a:rPr lang="en-US" sz="1600" dirty="0" err="1">
                <a:latin typeface="Arial" charset="0"/>
              </a:rPr>
              <a:t>Putamen</a:t>
            </a:r>
            <a:r>
              <a:rPr lang="en-US" sz="1600" dirty="0">
                <a:latin typeface="Arial" charset="0"/>
              </a:rPr>
              <a:t> 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2949576" y="5105401"/>
            <a:ext cx="2308225" cy="178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8 – Thalamus                                 9 – Crus Cerebri                         10 – Pons                     11 – Fourth Ventricle    12 – Aqueduct ofSylvius 13 – Third Ventricle      14 – Columns of Fornix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6172200" y="5183189"/>
            <a:ext cx="2819400" cy="153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15 – Septum Pellucidum              16 – Pes Hippocampus                17 – Inf Horn of Lat Ventricle   18 – Insular Cortex                  19 – Post Ramus of Lat Sulcus</a:t>
            </a:r>
            <a:endParaRPr lang="en-US" sz="2300" b="1">
              <a:latin typeface="Arial" charset="0"/>
            </a:endParaRP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1074739" y="2398714"/>
            <a:ext cx="406400" cy="24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652464" y="2597151"/>
            <a:ext cx="406400" cy="24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6502400" y="2428876"/>
            <a:ext cx="2590800" cy="1167836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Coronal Section passing through Cerebral Hemispheres and Brainstem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 PRAVEEN  ANATOMY COMPLETE\PRAVEENS ANATOMY WORLD 3.3.2024\PRAVEENS ANATOMY WORLD 22.7.2025\1. ATLAS\6. SECTIONAL ANATOMY\6. BRAIN\bf9696b0de633ae3cee37a755d13b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577850"/>
            <a:ext cx="8763000" cy="570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76200" y="152400"/>
            <a:ext cx="8991600" cy="6271618"/>
            <a:chOff x="72" y="154"/>
            <a:chExt cx="8496" cy="6321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" y="200"/>
              <a:ext cx="4032" cy="3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4248" y="154"/>
              <a:ext cx="4320" cy="3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6188" y="1939"/>
              <a:ext cx="40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6602" y="1978"/>
              <a:ext cx="40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6775" y="2228"/>
              <a:ext cx="40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6775" y="1360"/>
              <a:ext cx="40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768" y="5298"/>
              <a:ext cx="3552" cy="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B050"/>
                  </a:solidFill>
                  <a:latin typeface="Arial" charset="0"/>
                </a:rPr>
                <a:t>1 - </a:t>
              </a:r>
              <a:r>
                <a:rPr lang="en-US" sz="1800" b="1" dirty="0" err="1">
                  <a:solidFill>
                    <a:srgbClr val="00B050"/>
                  </a:solidFill>
                  <a:latin typeface="Arial" charset="0"/>
                </a:rPr>
                <a:t>Genu</a:t>
              </a:r>
              <a:r>
                <a:rPr lang="en-US" sz="1800" b="1" dirty="0">
                  <a:solidFill>
                    <a:srgbClr val="00B050"/>
                  </a:solidFill>
                  <a:latin typeface="Arial" charset="0"/>
                </a:rPr>
                <a:t> of Corpus </a:t>
              </a:r>
              <a:r>
                <a:rPr lang="en-US" sz="1800" b="1" dirty="0" err="1">
                  <a:solidFill>
                    <a:srgbClr val="00B050"/>
                  </a:solidFill>
                  <a:latin typeface="Arial" charset="0"/>
                </a:rPr>
                <a:t>Callosum</a:t>
              </a:r>
              <a:r>
                <a:rPr lang="en-US" sz="1800" b="1" dirty="0">
                  <a:solidFill>
                    <a:srgbClr val="00B050"/>
                  </a:solidFill>
                  <a:latin typeface="Arial" charset="0"/>
                </a:rPr>
                <a:t>         2 - Ant Horn of Lat Ventricle           3 - Head of Caudate nucleus          4 - Corona </a:t>
              </a:r>
              <a:r>
                <a:rPr lang="en-US" sz="1800" b="1" dirty="0" err="1">
                  <a:solidFill>
                    <a:srgbClr val="00B050"/>
                  </a:solidFill>
                  <a:latin typeface="Arial" charset="0"/>
                </a:rPr>
                <a:t>Radiata</a:t>
              </a:r>
              <a:endParaRPr lang="en-US" sz="1800" b="1" dirty="0">
                <a:solidFill>
                  <a:srgbClr val="00B050"/>
                </a:solidFill>
                <a:latin typeface="Arial" charset="0"/>
              </a:endParaRPr>
            </a:p>
          </p:txBody>
        </p:sp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4368" y="5423"/>
              <a:ext cx="3888" cy="89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Coronal Section through Cerebral Hemispheres at level  of Genu of Corpus Callosum</a:t>
              </a:r>
            </a:p>
          </p:txBody>
        </p:sp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1871" y="1905"/>
              <a:ext cx="40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2285" y="1944"/>
              <a:ext cx="40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2432" y="2129"/>
              <a:ext cx="40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2458" y="1326"/>
              <a:ext cx="40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76200" y="1"/>
            <a:ext cx="8936038" cy="5277843"/>
            <a:chOff x="72" y="0"/>
            <a:chExt cx="8443" cy="5319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" y="0"/>
              <a:ext cx="4032" cy="3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4188" y="113"/>
              <a:ext cx="4327" cy="3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144" y="4142"/>
              <a:ext cx="3072" cy="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1- Trunk of Corpus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Callosum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 2 - Corona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Radiata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                3 - Head of Caudate Nucleus  4 - Internal Capsule </a:t>
              </a:r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3408" y="4139"/>
              <a:ext cx="2772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5 -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Lentiform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Nucleus            6 - Optic </a:t>
              </a:r>
              <a:r>
                <a:rPr lang="en-US" sz="1800" b="1" dirty="0" err="1">
                  <a:solidFill>
                    <a:srgbClr val="0070C0"/>
                  </a:solidFill>
                  <a:latin typeface="Arial" charset="0"/>
                </a:rPr>
                <a:t>Chiasma</a:t>
              </a:r>
              <a:r>
                <a:rPr lang="en-US" sz="1800" b="1" dirty="0">
                  <a:solidFill>
                    <a:srgbClr val="0070C0"/>
                  </a:solidFill>
                  <a:latin typeface="Arial" charset="0"/>
                </a:rPr>
                <a:t>                 7 - Insular Cortex               8 - Body of Lat Ventricle</a:t>
              </a: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5952" y="4142"/>
              <a:ext cx="2544" cy="117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Coronal Section through Cerebral Hemispheres at level    of Optic </a:t>
              </a:r>
              <a:r>
                <a:rPr lang="en-US" sz="1800" b="1" dirty="0" err="1">
                  <a:latin typeface="Arial" charset="0"/>
                </a:rPr>
                <a:t>Chiasma</a:t>
              </a:r>
              <a:endParaRPr lang="en-US" sz="1800" b="1" dirty="0">
                <a:latin typeface="Arial" charset="0"/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6100" y="1538"/>
              <a:ext cx="39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6605" y="1663"/>
              <a:ext cx="3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6838" y="1266"/>
              <a:ext cx="3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6643" y="1897"/>
              <a:ext cx="3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6872" y="2082"/>
              <a:ext cx="3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6180" y="2692"/>
              <a:ext cx="3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4923" y="2048"/>
              <a:ext cx="3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5938" y="1733"/>
              <a:ext cx="3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1828" y="1556"/>
              <a:ext cx="39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2190" y="1746"/>
              <a:ext cx="3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2462" y="1089"/>
              <a:ext cx="3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2397" y="1798"/>
              <a:ext cx="3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2548" y="1996"/>
              <a:ext cx="3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0501" name="Text Box 21"/>
            <p:cNvSpPr txBox="1">
              <a:spLocks noChangeArrowheads="1"/>
            </p:cNvSpPr>
            <p:nvPr/>
          </p:nvSpPr>
          <p:spPr bwMode="auto">
            <a:xfrm>
              <a:off x="1973" y="2606"/>
              <a:ext cx="3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0502" name="Text Box 22"/>
            <p:cNvSpPr txBox="1">
              <a:spLocks noChangeArrowheads="1"/>
            </p:cNvSpPr>
            <p:nvPr/>
          </p:nvSpPr>
          <p:spPr bwMode="auto">
            <a:xfrm>
              <a:off x="729" y="2144"/>
              <a:ext cx="3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0503" name="Text Box 23"/>
            <p:cNvSpPr txBox="1">
              <a:spLocks noChangeArrowheads="1"/>
            </p:cNvSpPr>
            <p:nvPr/>
          </p:nvSpPr>
          <p:spPr bwMode="auto">
            <a:xfrm>
              <a:off x="1770" y="1803"/>
              <a:ext cx="39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8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50800" y="41276"/>
            <a:ext cx="8991600" cy="6642304"/>
            <a:chOff x="48" y="42"/>
            <a:chExt cx="8496" cy="6694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7857" t="4762" r="10478"/>
            <a:stretch>
              <a:fillRect/>
            </a:stretch>
          </p:blipFill>
          <p:spPr bwMode="auto">
            <a:xfrm>
              <a:off x="48" y="42"/>
              <a:ext cx="5856" cy="5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144" y="5232"/>
              <a:ext cx="3504" cy="1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1- Trunk of Corpus Callosum         2 - Corona Radiata                         3 - Head of Caudate Nucleus         4 - Internal Capsule                        5 - Globus Pallidus </a:t>
              </a:r>
            </a:p>
          </p:txBody>
        </p:sp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2880" y="1776"/>
              <a:ext cx="38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3408" y="2073"/>
              <a:ext cx="38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888" y="1152"/>
              <a:ext cx="38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3648" y="2208"/>
              <a:ext cx="3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3552" y="2688"/>
              <a:ext cx="3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5</a:t>
              </a: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4032" y="2544"/>
              <a:ext cx="38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2832" y="3264"/>
              <a:ext cx="3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3456" y="4176"/>
              <a:ext cx="38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2880" y="2592"/>
              <a:ext cx="38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9</a:t>
              </a:r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2880" y="2256"/>
              <a:ext cx="3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960" y="2880"/>
              <a:ext cx="38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>
                  <a:solidFill>
                    <a:schemeClr val="bg1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 flipH="1" flipV="1">
              <a:off x="3072" y="3792"/>
              <a:ext cx="432" cy="4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>
              <a:off x="2208" y="2976"/>
              <a:ext cx="3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11</a:t>
              </a:r>
            </a:p>
          </p:txBody>
        </p: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3408" y="5280"/>
              <a:ext cx="2544" cy="1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6 - Putamen                          7 - Infundibulum                    8 - Third Ventricle                  9 - Columns of Fornix            10 - Septum Pellucidum                                   </a:t>
              </a:r>
            </a:p>
          </p:txBody>
        </p:sp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6000" y="5328"/>
              <a:ext cx="2544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11 - Ant Commissure   12 -  Insular Cortex                                  </a:t>
              </a:r>
            </a:p>
          </p:txBody>
        </p: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6000" y="2448"/>
              <a:ext cx="2448" cy="168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b="1">
                  <a:latin typeface="Arial" charset="0"/>
                </a:rPr>
                <a:t>Coronal Section through Cerebrum at level of Infundibulum of Pituitary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Slideshare Downloades -PKK\Thank you notes\ea65a58df20a0f27758f500a199f9ac0_t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533402"/>
            <a:ext cx="7638938" cy="5720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 PRAVEEN  ANATOMY COMPLETE\PRAVEENS ANATOMY WORLD 3.3.2024\PRAVEENS ANATOMY WORLD 22.7.2025\1. ATLAS\6. SECTIONAL ANATOMY\6. BRAIN\b94d97506c1a3d0c6a46786f61d27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261" y="1219200"/>
            <a:ext cx="7788504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066800" y="1"/>
            <a:ext cx="7112000" cy="6812160"/>
            <a:chOff x="1008" y="0"/>
            <a:chExt cx="6720" cy="6866"/>
          </a:xfrm>
        </p:grpSpPr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1008" y="6480"/>
              <a:ext cx="6720" cy="38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100" b="1">
                  <a:latin typeface="Arial" charset="0"/>
                </a:rPr>
                <a:t>Horizontal Section through Rt Cerebral Hemisphere</a:t>
              </a:r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1401" y="0"/>
              <a:ext cx="6115" cy="6432"/>
              <a:chOff x="1401" y="0"/>
              <a:chExt cx="6115" cy="6432"/>
            </a:xfrm>
          </p:grpSpPr>
          <p:pic>
            <p:nvPicPr>
              <p:cNvPr id="3077" name="Picture 5" descr="b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440" b="4706"/>
              <a:stretch>
                <a:fillRect/>
              </a:stretch>
            </p:blipFill>
            <p:spPr bwMode="auto">
              <a:xfrm>
                <a:off x="1401" y="0"/>
                <a:ext cx="6115" cy="6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1920" y="6096"/>
                <a:ext cx="2928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SCN56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227013"/>
            <a:ext cx="50085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189538" y="5500690"/>
            <a:ext cx="3738562" cy="7016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Horizontal Section through Cerebral Hemispheres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460501" y="1289050"/>
            <a:ext cx="296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1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892301" y="1887538"/>
            <a:ext cx="296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1947863" y="2300288"/>
            <a:ext cx="296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3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2214563" y="2574925"/>
            <a:ext cx="296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1820863" y="2838450"/>
            <a:ext cx="296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5</a:t>
            </a: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1619251" y="3243263"/>
            <a:ext cx="296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6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1427163" y="2843213"/>
            <a:ext cx="296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7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1179513" y="4287838"/>
            <a:ext cx="296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9</a:t>
            </a: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2174876" y="3454400"/>
            <a:ext cx="296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8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1582739" y="4383088"/>
            <a:ext cx="3651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1230314" y="5341938"/>
            <a:ext cx="3651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11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5332414" y="714376"/>
            <a:ext cx="2978150" cy="486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1 - Corona Radiata 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2 - Ant Horn of Lat Ventricle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3 - Head of Caudate Nucleus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4 - Body (Central Part) of Lat Ventricle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5 - Genu of Int Capsule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6 – Post Limb of Int Capsule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7 – Lentiform Nucleus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8 – Thalamus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9 – Retrolentiform Part of Int Capsule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10 – Post Horn of Lat Ventricle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11 – Optic Radiation 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76200" y="227013"/>
            <a:ext cx="8851900" cy="6553200"/>
            <a:chOff x="72" y="307"/>
            <a:chExt cx="8364" cy="6605"/>
          </a:xfrm>
        </p:grpSpPr>
        <p:pic>
          <p:nvPicPr>
            <p:cNvPr id="5123" name="Picture 3" descr="DSCN56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" y="307"/>
              <a:ext cx="4733" cy="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4904" y="5622"/>
              <a:ext cx="3532" cy="7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30" tIns="45715" rIns="91430" bIns="45715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FF00"/>
                  </a:solidFill>
                  <a:latin typeface="Arial" charset="0"/>
                </a:rPr>
                <a:t>Horizontal Section through Cerebral Hemispheres</a:t>
              </a:r>
            </a:p>
          </p:txBody>
        </p:sp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1380" y="1377"/>
              <a:ext cx="28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1</a:t>
              </a: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1788" y="1980"/>
              <a:ext cx="28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1840" y="2396"/>
              <a:ext cx="28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3</a:t>
              </a: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2092" y="2674"/>
              <a:ext cx="28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1720" y="2939"/>
              <a:ext cx="28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5</a:t>
              </a: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1530" y="3347"/>
              <a:ext cx="28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6</a:t>
              </a:r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1348" y="2944"/>
              <a:ext cx="28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7</a:t>
              </a: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1114" y="4400"/>
              <a:ext cx="28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9</a:t>
              </a:r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2055" y="3560"/>
              <a:ext cx="28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8</a:t>
              </a:r>
            </a:p>
          </p:txBody>
        </p:sp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1496" y="4496"/>
              <a:ext cx="34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1163" y="5463"/>
              <a:ext cx="34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11</a:t>
              </a: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5039" y="799"/>
              <a:ext cx="2813" cy="5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1 - Corona </a:t>
              </a:r>
              <a:r>
                <a:rPr lang="en-US" sz="1600" b="1" dirty="0" err="1">
                  <a:solidFill>
                    <a:srgbClr val="0070C0"/>
                  </a:solidFill>
                  <a:latin typeface="Arial" charset="0"/>
                </a:rPr>
                <a:t>Radiata</a:t>
              </a: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2 - Ant Horn of Lat Ventricle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3 - Head of Caudate Nucleus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4 - Body (Central Part) of Lat Ventricle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5 - </a:t>
              </a:r>
              <a:r>
                <a:rPr lang="en-US" sz="1600" b="1" dirty="0" err="1">
                  <a:solidFill>
                    <a:srgbClr val="0070C0"/>
                  </a:solidFill>
                  <a:latin typeface="Arial" charset="0"/>
                </a:rPr>
                <a:t>Genu</a:t>
              </a: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 of </a:t>
              </a:r>
              <a:r>
                <a:rPr lang="en-US" sz="1600" b="1" dirty="0" err="1">
                  <a:solidFill>
                    <a:srgbClr val="0070C0"/>
                  </a:solidFill>
                  <a:latin typeface="Arial" charset="0"/>
                </a:rPr>
                <a:t>Int</a:t>
              </a: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 Capsule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6 – Post Limb of </a:t>
              </a:r>
              <a:r>
                <a:rPr lang="en-US" sz="1600" b="1" dirty="0" err="1">
                  <a:solidFill>
                    <a:srgbClr val="0070C0"/>
                  </a:solidFill>
                  <a:latin typeface="Arial" charset="0"/>
                </a:rPr>
                <a:t>Int</a:t>
              </a: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 Capsule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7 – </a:t>
              </a:r>
              <a:r>
                <a:rPr lang="en-US" sz="1600" b="1" dirty="0" err="1">
                  <a:solidFill>
                    <a:srgbClr val="0070C0"/>
                  </a:solidFill>
                  <a:latin typeface="Arial" charset="0"/>
                </a:rPr>
                <a:t>Lentiform</a:t>
              </a: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 Nucleus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8 – Thalamus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9 – </a:t>
              </a:r>
              <a:r>
                <a:rPr lang="en-US" sz="1600" b="1" dirty="0" err="1">
                  <a:solidFill>
                    <a:srgbClr val="0070C0"/>
                  </a:solidFill>
                  <a:latin typeface="Arial" charset="0"/>
                </a:rPr>
                <a:t>Retrolentiform</a:t>
              </a: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 Part of </a:t>
              </a:r>
              <a:r>
                <a:rPr lang="en-US" sz="1600" b="1" dirty="0" err="1">
                  <a:solidFill>
                    <a:srgbClr val="0070C0"/>
                  </a:solidFill>
                  <a:latin typeface="Arial" charset="0"/>
                </a:rPr>
                <a:t>Int</a:t>
              </a: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 Capsule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10 – Post Horn of Lat Ventricle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0070C0"/>
                  </a:solidFill>
                  <a:latin typeface="Arial" charset="0"/>
                </a:rPr>
                <a:t>11 – Optic Radiation </a:t>
              </a:r>
            </a:p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70C0"/>
                  </a:solidFill>
                  <a:latin typeface="Arial" charset="0"/>
                </a:rPr>
                <a:t>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47625"/>
            <a:ext cx="9144000" cy="6775648"/>
            <a:chOff x="0" y="48"/>
            <a:chExt cx="8640" cy="6829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0" y="48"/>
              <a:ext cx="8640" cy="6384"/>
              <a:chOff x="0" y="48"/>
              <a:chExt cx="8640" cy="6384"/>
            </a:xfrm>
          </p:grpSpPr>
          <p:pic>
            <p:nvPicPr>
              <p:cNvPr id="614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0001" t="11850" r="20000" b="23776"/>
              <a:stretch>
                <a:fillRect/>
              </a:stretch>
            </p:blipFill>
            <p:spPr bwMode="auto">
              <a:xfrm>
                <a:off x="0" y="48"/>
                <a:ext cx="8640" cy="6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50" name="Rectangle 5"/>
              <p:cNvSpPr>
                <a:spLocks noChangeArrowheads="1"/>
              </p:cNvSpPr>
              <p:nvPr/>
            </p:nvSpPr>
            <p:spPr bwMode="auto">
              <a:xfrm>
                <a:off x="7728" y="5904"/>
                <a:ext cx="864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6148" name="Text Box 6"/>
            <p:cNvSpPr txBox="1">
              <a:spLocks noChangeArrowheads="1"/>
            </p:cNvSpPr>
            <p:nvPr/>
          </p:nvSpPr>
          <p:spPr bwMode="auto">
            <a:xfrm>
              <a:off x="576" y="6460"/>
              <a:ext cx="7200" cy="41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300" b="1">
                  <a:latin typeface="Arial" charset="0"/>
                </a:rPr>
                <a:t>Horizontal Section through Cerebral Hemispheres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SCN56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17663"/>
            <a:ext cx="8839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 flipH="1">
            <a:off x="1219200" y="4143375"/>
            <a:ext cx="1066800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2489200" y="3857627"/>
            <a:ext cx="558800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3860801" y="3286125"/>
            <a:ext cx="50800" cy="180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943600" y="4286252"/>
            <a:ext cx="304800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 flipV="1">
            <a:off x="1270001" y="2286000"/>
            <a:ext cx="1117600" cy="14287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 flipV="1">
            <a:off x="2743200" y="1333500"/>
            <a:ext cx="508000" cy="180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3911600" y="1333500"/>
            <a:ext cx="0" cy="161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4318000" y="1476377"/>
            <a:ext cx="2743200" cy="138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4216401" y="1333502"/>
            <a:ext cx="863600" cy="138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08001" y="5067300"/>
            <a:ext cx="1117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Genu of Corpus Callosum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930401" y="5143500"/>
            <a:ext cx="1117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Head of Caudate Nucleus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V="1">
            <a:off x="6197601" y="2333627"/>
            <a:ext cx="1727200" cy="10001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302001" y="5143502"/>
            <a:ext cx="111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Lentiform Nucleus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724400" y="3905250"/>
            <a:ext cx="304800" cy="123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470401" y="5143500"/>
            <a:ext cx="111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Thalamus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791200" y="5257800"/>
            <a:ext cx="1117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Splenium of Corpus Callosum</a:t>
            </a:r>
          </a:p>
        </p:txBody>
      </p:sp>
      <p:sp>
        <p:nvSpPr>
          <p:cNvPr id="7187" name="Line 21"/>
          <p:cNvSpPr>
            <a:spLocks noChangeShapeType="1"/>
          </p:cNvSpPr>
          <p:nvPr/>
        </p:nvSpPr>
        <p:spPr bwMode="auto">
          <a:xfrm flipH="1" flipV="1">
            <a:off x="1473201" y="1333500"/>
            <a:ext cx="1625600" cy="219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Text Box 22"/>
          <p:cNvSpPr txBox="1">
            <a:spLocks noChangeArrowheads="1"/>
          </p:cNvSpPr>
          <p:nvPr/>
        </p:nvSpPr>
        <p:spPr bwMode="auto">
          <a:xfrm>
            <a:off x="609600" y="857252"/>
            <a:ext cx="106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Internal Capsule </a:t>
            </a:r>
          </a:p>
        </p:txBody>
      </p:sp>
      <p:sp>
        <p:nvSpPr>
          <p:cNvPr id="7189" name="Text Box 23"/>
          <p:cNvSpPr txBox="1">
            <a:spLocks noChangeArrowheads="1"/>
          </p:cNvSpPr>
          <p:nvPr/>
        </p:nvSpPr>
        <p:spPr bwMode="auto">
          <a:xfrm>
            <a:off x="2133600" y="857252"/>
            <a:ext cx="106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External Capsule </a:t>
            </a:r>
          </a:p>
        </p:txBody>
      </p:sp>
      <p:sp>
        <p:nvSpPr>
          <p:cNvPr id="7190" name="Text Box 24"/>
          <p:cNvSpPr txBox="1">
            <a:spLocks noChangeArrowheads="1"/>
          </p:cNvSpPr>
          <p:nvPr/>
        </p:nvSpPr>
        <p:spPr bwMode="auto">
          <a:xfrm>
            <a:off x="3302000" y="9525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Claustrum</a:t>
            </a:r>
          </a:p>
        </p:txBody>
      </p:sp>
      <p:sp>
        <p:nvSpPr>
          <p:cNvPr id="7191" name="Text Box 25"/>
          <p:cNvSpPr txBox="1">
            <a:spLocks noChangeArrowheads="1"/>
          </p:cNvSpPr>
          <p:nvPr/>
        </p:nvSpPr>
        <p:spPr bwMode="auto">
          <a:xfrm>
            <a:off x="6604000" y="962027"/>
            <a:ext cx="106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Extreme Capsule </a:t>
            </a:r>
          </a:p>
        </p:txBody>
      </p:sp>
      <p:sp>
        <p:nvSpPr>
          <p:cNvPr id="7192" name="Text Box 26"/>
          <p:cNvSpPr txBox="1">
            <a:spLocks noChangeArrowheads="1"/>
          </p:cNvSpPr>
          <p:nvPr/>
        </p:nvSpPr>
        <p:spPr bwMode="auto">
          <a:xfrm>
            <a:off x="4673601" y="819152"/>
            <a:ext cx="86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Insular Cortex</a:t>
            </a:r>
          </a:p>
        </p:txBody>
      </p:sp>
      <p:sp>
        <p:nvSpPr>
          <p:cNvPr id="7193" name="Text Box 27"/>
          <p:cNvSpPr txBox="1">
            <a:spLocks noChangeArrowheads="1"/>
          </p:cNvSpPr>
          <p:nvPr/>
        </p:nvSpPr>
        <p:spPr bwMode="auto">
          <a:xfrm>
            <a:off x="660400" y="6238875"/>
            <a:ext cx="7874000" cy="381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59262" tIns="29631" rIns="59262" bIns="2963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  <a:latin typeface="Arial" charset="0"/>
              </a:rPr>
              <a:t>Horizontal Section through Right Cerebral Hemisphere</a:t>
            </a:r>
          </a:p>
        </p:txBody>
      </p:sp>
      <p:sp>
        <p:nvSpPr>
          <p:cNvPr id="7194" name="Text Box 28"/>
          <p:cNvSpPr txBox="1">
            <a:spLocks noChangeArrowheads="1"/>
          </p:cNvSpPr>
          <p:nvPr/>
        </p:nvSpPr>
        <p:spPr bwMode="auto">
          <a:xfrm>
            <a:off x="898526" y="1835151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195" name="Text Box 29"/>
          <p:cNvSpPr txBox="1">
            <a:spLocks noChangeArrowheads="1"/>
          </p:cNvSpPr>
          <p:nvPr/>
        </p:nvSpPr>
        <p:spPr bwMode="auto">
          <a:xfrm>
            <a:off x="1117600" y="1066801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2</a:t>
            </a:r>
          </a:p>
        </p:txBody>
      </p:sp>
      <p:sp>
        <p:nvSpPr>
          <p:cNvPr id="7196" name="Text Box 30"/>
          <p:cNvSpPr txBox="1">
            <a:spLocks noChangeArrowheads="1"/>
          </p:cNvSpPr>
          <p:nvPr/>
        </p:nvSpPr>
        <p:spPr bwMode="auto">
          <a:xfrm>
            <a:off x="2565400" y="990601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3</a:t>
            </a:r>
          </a:p>
        </p:txBody>
      </p:sp>
      <p:sp>
        <p:nvSpPr>
          <p:cNvPr id="7197" name="Text Box 31"/>
          <p:cNvSpPr txBox="1">
            <a:spLocks noChangeArrowheads="1"/>
          </p:cNvSpPr>
          <p:nvPr/>
        </p:nvSpPr>
        <p:spPr bwMode="auto">
          <a:xfrm>
            <a:off x="3632200" y="990601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4</a:t>
            </a:r>
          </a:p>
        </p:txBody>
      </p:sp>
      <p:sp>
        <p:nvSpPr>
          <p:cNvPr id="7198" name="Text Box 32"/>
          <p:cNvSpPr txBox="1">
            <a:spLocks noChangeArrowheads="1"/>
          </p:cNvSpPr>
          <p:nvPr/>
        </p:nvSpPr>
        <p:spPr bwMode="auto">
          <a:xfrm>
            <a:off x="4927600" y="990601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5</a:t>
            </a:r>
          </a:p>
        </p:txBody>
      </p:sp>
      <p:sp>
        <p:nvSpPr>
          <p:cNvPr id="7199" name="Text Box 33"/>
          <p:cNvSpPr txBox="1">
            <a:spLocks noChangeArrowheads="1"/>
          </p:cNvSpPr>
          <p:nvPr/>
        </p:nvSpPr>
        <p:spPr bwMode="auto">
          <a:xfrm>
            <a:off x="7061200" y="1219201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6</a:t>
            </a:r>
          </a:p>
        </p:txBody>
      </p:sp>
      <p:sp>
        <p:nvSpPr>
          <p:cNvPr id="7200" name="Text Box 34"/>
          <p:cNvSpPr txBox="1">
            <a:spLocks noChangeArrowheads="1"/>
          </p:cNvSpPr>
          <p:nvPr/>
        </p:nvSpPr>
        <p:spPr bwMode="auto">
          <a:xfrm>
            <a:off x="7823201" y="1955801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7201" name="Text Box 35"/>
          <p:cNvSpPr txBox="1">
            <a:spLocks noChangeArrowheads="1"/>
          </p:cNvSpPr>
          <p:nvPr/>
        </p:nvSpPr>
        <p:spPr bwMode="auto">
          <a:xfrm>
            <a:off x="914400" y="4967288"/>
            <a:ext cx="47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12</a:t>
            </a:r>
          </a:p>
        </p:txBody>
      </p:sp>
      <p:sp>
        <p:nvSpPr>
          <p:cNvPr id="7202" name="Text Box 36"/>
          <p:cNvSpPr txBox="1">
            <a:spLocks noChangeArrowheads="1"/>
          </p:cNvSpPr>
          <p:nvPr/>
        </p:nvSpPr>
        <p:spPr bwMode="auto">
          <a:xfrm>
            <a:off x="2260600" y="4953001"/>
            <a:ext cx="47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11</a:t>
            </a:r>
          </a:p>
        </p:txBody>
      </p:sp>
      <p:sp>
        <p:nvSpPr>
          <p:cNvPr id="7203" name="Text Box 37"/>
          <p:cNvSpPr txBox="1">
            <a:spLocks noChangeArrowheads="1"/>
          </p:cNvSpPr>
          <p:nvPr/>
        </p:nvSpPr>
        <p:spPr bwMode="auto">
          <a:xfrm>
            <a:off x="3708400" y="5195888"/>
            <a:ext cx="47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10</a:t>
            </a:r>
          </a:p>
        </p:txBody>
      </p:sp>
      <p:sp>
        <p:nvSpPr>
          <p:cNvPr id="7204" name="Text Box 38"/>
          <p:cNvSpPr txBox="1">
            <a:spLocks noChangeArrowheads="1"/>
          </p:cNvSpPr>
          <p:nvPr/>
        </p:nvSpPr>
        <p:spPr bwMode="auto">
          <a:xfrm>
            <a:off x="4851400" y="5119688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9</a:t>
            </a:r>
          </a:p>
        </p:txBody>
      </p:sp>
      <p:sp>
        <p:nvSpPr>
          <p:cNvPr id="7205" name="Text Box 39"/>
          <p:cNvSpPr txBox="1">
            <a:spLocks noChangeArrowheads="1"/>
          </p:cNvSpPr>
          <p:nvPr/>
        </p:nvSpPr>
        <p:spPr bwMode="auto">
          <a:xfrm>
            <a:off x="6096000" y="5272088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52400" y="819150"/>
            <a:ext cx="8839200" cy="5802512"/>
            <a:chOff x="144" y="826"/>
            <a:chExt cx="8352" cy="5848"/>
          </a:xfrm>
        </p:grpSpPr>
        <p:pic>
          <p:nvPicPr>
            <p:cNvPr id="8195" name="Picture 3" descr="DSCN563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630"/>
              <a:ext cx="8352" cy="3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6" name="Line 4"/>
            <p:cNvSpPr>
              <a:spLocks noChangeShapeType="1"/>
            </p:cNvSpPr>
            <p:nvPr/>
          </p:nvSpPr>
          <p:spPr bwMode="auto">
            <a:xfrm flipH="1">
              <a:off x="1152" y="4176"/>
              <a:ext cx="100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 flipH="1">
              <a:off x="2352" y="3888"/>
              <a:ext cx="52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 flipH="1">
              <a:off x="3648" y="3312"/>
              <a:ext cx="48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5616" y="4320"/>
              <a:ext cx="28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 flipH="1" flipV="1">
              <a:off x="1200" y="2304"/>
              <a:ext cx="1056" cy="14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 flipH="1" flipV="1">
              <a:off x="2592" y="1344"/>
              <a:ext cx="480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 flipV="1">
              <a:off x="3696" y="1344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V="1">
              <a:off x="4080" y="1488"/>
              <a:ext cx="2592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 flipV="1">
              <a:off x="3984" y="1344"/>
              <a:ext cx="816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480" y="5108"/>
              <a:ext cx="1056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Genu of Corpus Callosum</a:t>
              </a:r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1824" y="5184"/>
              <a:ext cx="1056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Head of Caudate Nucleus</a:t>
              </a: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 flipV="1">
              <a:off x="5856" y="2352"/>
              <a:ext cx="1632" cy="100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3120" y="5184"/>
              <a:ext cx="1056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Lentiform Nucleus</a:t>
              </a:r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4464" y="3936"/>
              <a:ext cx="28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4224" y="5184"/>
              <a:ext cx="105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Thalamus</a:t>
              </a:r>
            </a:p>
          </p:txBody>
        </p:sp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5472" y="5300"/>
              <a:ext cx="1056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Splenium of Corpus Callosum</a:t>
              </a:r>
            </a:p>
          </p:txBody>
        </p:sp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240" y="1786"/>
              <a:ext cx="1296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Ant Horn of Lat Ventricle </a:t>
              </a:r>
            </a:p>
          </p:txBody>
        </p:sp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7056" y="1824"/>
              <a:ext cx="1296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Post Horn of Lat Ventricle </a:t>
              </a:r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 flipV="1">
              <a:off x="1392" y="1344"/>
              <a:ext cx="1536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Text Box 23"/>
            <p:cNvSpPr txBox="1">
              <a:spLocks noChangeArrowheads="1"/>
            </p:cNvSpPr>
            <p:nvPr/>
          </p:nvSpPr>
          <p:spPr bwMode="auto">
            <a:xfrm>
              <a:off x="576" y="864"/>
              <a:ext cx="1008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Internal Capsule </a:t>
              </a:r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2016" y="864"/>
              <a:ext cx="1008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External Capsule </a:t>
              </a:r>
            </a:p>
          </p:txBody>
        </p:sp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3120" y="960"/>
              <a:ext cx="115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Claustrum</a:t>
              </a:r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6240" y="970"/>
              <a:ext cx="1008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Extreme Capsule </a:t>
              </a:r>
            </a:p>
          </p:txBody>
        </p:sp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>
              <a:off x="4416" y="826"/>
              <a:ext cx="816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Insular Cortex</a:t>
              </a:r>
            </a:p>
          </p:txBody>
        </p:sp>
        <p:sp>
          <p:nvSpPr>
            <p:cNvPr id="8220" name="Text Box 28"/>
            <p:cNvSpPr txBox="1">
              <a:spLocks noChangeArrowheads="1"/>
            </p:cNvSpPr>
            <p:nvPr/>
          </p:nvSpPr>
          <p:spPr bwMode="auto">
            <a:xfrm>
              <a:off x="624" y="6288"/>
              <a:ext cx="7440" cy="38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100" b="1">
                  <a:latin typeface="Arial" charset="0"/>
                </a:rPr>
                <a:t>Horizontal Section through Right Cerebral Hemisphere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190</TotalTime>
  <Words>1195</Words>
  <Application>Microsoft Office PowerPoint</Application>
  <PresentationFormat>On-screen Show (4:3)</PresentationFormat>
  <Paragraphs>299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BRAIN SECTIONS  OF  BRAIN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38</cp:revision>
  <dcterms:created xsi:type="dcterms:W3CDTF">1601-01-01T00:00:00Z</dcterms:created>
  <dcterms:modified xsi:type="dcterms:W3CDTF">2026-01-22T15:09:17Z</dcterms:modified>
</cp:coreProperties>
</file>