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60" r:id="rId3"/>
    <p:sldId id="292" r:id="rId4"/>
    <p:sldId id="271" r:id="rId5"/>
    <p:sldId id="315" r:id="rId6"/>
    <p:sldId id="320" r:id="rId7"/>
    <p:sldId id="316" r:id="rId8"/>
    <p:sldId id="321" r:id="rId9"/>
    <p:sldId id="317" r:id="rId10"/>
    <p:sldId id="298" r:id="rId11"/>
    <p:sldId id="312" r:id="rId12"/>
    <p:sldId id="313" r:id="rId13"/>
    <p:sldId id="261" r:id="rId14"/>
    <p:sldId id="268" r:id="rId15"/>
    <p:sldId id="318" r:id="rId16"/>
    <p:sldId id="288" r:id="rId17"/>
    <p:sldId id="258" r:id="rId18"/>
    <p:sldId id="297" r:id="rId19"/>
    <p:sldId id="324" r:id="rId20"/>
    <p:sldId id="263" r:id="rId21"/>
    <p:sldId id="325" r:id="rId22"/>
    <p:sldId id="319" r:id="rId23"/>
    <p:sldId id="267" r:id="rId24"/>
    <p:sldId id="265" r:id="rId25"/>
    <p:sldId id="266" r:id="rId26"/>
    <p:sldId id="270" r:id="rId27"/>
    <p:sldId id="264" r:id="rId28"/>
    <p:sldId id="272" r:id="rId29"/>
    <p:sldId id="273" r:id="rId30"/>
    <p:sldId id="269" r:id="rId31"/>
    <p:sldId id="332" r:id="rId32"/>
    <p:sldId id="308" r:id="rId33"/>
    <p:sldId id="323" r:id="rId34"/>
    <p:sldId id="299" r:id="rId35"/>
    <p:sldId id="326" r:id="rId36"/>
    <p:sldId id="285" r:id="rId37"/>
    <p:sldId id="294" r:id="rId38"/>
    <p:sldId id="300" r:id="rId39"/>
    <p:sldId id="327" r:id="rId40"/>
    <p:sldId id="295" r:id="rId41"/>
    <p:sldId id="280" r:id="rId42"/>
    <p:sldId id="328" r:id="rId43"/>
    <p:sldId id="286" r:id="rId44"/>
    <p:sldId id="282" r:id="rId45"/>
    <p:sldId id="301" r:id="rId46"/>
    <p:sldId id="259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3300"/>
    <a:srgbClr val="BE12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D24BB-4D7C-4680-B32B-2AE215BA543B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A31C-D008-4782-850B-0C69ACDCD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B7C5CC-0621-40B8-A867-5D2A6F49C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08-Jan-26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7030A0"/>
                </a:solidFill>
                <a:latin typeface="Algerian" pitchFamily="82" charset="0"/>
              </a:rPr>
              <a:t/>
            </a:r>
            <a:br>
              <a:rPr lang="en-US" sz="4400" b="1" dirty="0" smtClean="0">
                <a:solidFill>
                  <a:srgbClr val="7030A0"/>
                </a:solidFill>
                <a:latin typeface="Algerian" pitchFamily="82" charset="0"/>
              </a:rPr>
            </a:br>
            <a:endParaRPr lang="en-US" sz="4400" b="1" u="sng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4191000"/>
            <a:ext cx="4648200" cy="2316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Praveen Kumar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Kurrey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M.B.B.S., M.S.,BCME , BCBR,CISP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Professor 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CENTRAL  NERVOUS 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MEDULLA -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1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Anatomy PPT classes Sound\Medulla,,\h2L905M1AqKYrrWNzv0XQ_Trigeminal_tubercle_02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733800" cy="396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2" y="1371600"/>
            <a:ext cx="8640366" cy="51482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pward continuation of spinal cord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orms caudal and ventral part of </a:t>
            </a:r>
            <a:r>
              <a:rPr lang="en-IN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hindbrain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3200" b="1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xtends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Foramen Magnum to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border of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pons</a:t>
            </a:r>
            <a:endParaRPr lang="en-US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xtends upward from transverse plane passing along upper border of posterior arch of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80B07B4-F94E-CE42-2A21-275D6367F9E6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BE1299"/>
                </a:solidFill>
                <a:latin typeface="Arial Rounded MT Bold" pitchFamily="34" charset="0"/>
                <a:cs typeface="Arial" panose="020B0604020202020204" pitchFamily="34" charset="0"/>
              </a:rPr>
              <a:t>MEDULLA   </a:t>
            </a:r>
            <a:r>
              <a:rPr lang="en-US" sz="3600" b="1" dirty="0">
                <a:solidFill>
                  <a:srgbClr val="BE1299"/>
                </a:solidFill>
                <a:latin typeface="Arial Rounded MT Bold" pitchFamily="34" charset="0"/>
                <a:cs typeface="Arial" panose="020B0604020202020204" pitchFamily="34" charset="0"/>
              </a:rPr>
              <a:t>OBLONGATA</a:t>
            </a:r>
            <a:endParaRPr lang="en-GB" sz="3600" dirty="0">
              <a:solidFill>
                <a:srgbClr val="BE1299"/>
              </a:solidFill>
              <a:latin typeface="Arial Rounded MT Bold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7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Medulla Oblongata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Dimensions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Length: 3 cm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Width: 2 cm at widest part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Thickness: 1.25 cm</a:t>
            </a:r>
            <a:endParaRPr lang="en-GB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SHAPE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Truncated Cone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Pyramidal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Like Onion -- BULB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Anatomy PPT classes Sound\Medulla,,\h2L905M1AqKYrrWNzv0XQ_Trigeminal_tubercle_02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atomy PPT classes Sound\Medulla,,\medulla-oblongata-anatomy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54" y="228601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MEDULLA (SAGGITAL SECTION)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328" y="1447800"/>
            <a:ext cx="625456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Medulla Oblongata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6172200" cy="6096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3 cm extension of spinal cord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Ascending &amp; descending nerve tracts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Nuclei of sensory &amp; motor cranial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nerves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12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Cardiac center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adjusts rate &amp; force of heart beat</a:t>
            </a:r>
          </a:p>
          <a:p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Vasomotor center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adjusts blood vessel diameter</a:t>
            </a:r>
          </a:p>
          <a:p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Respiratory centers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control rate &amp; depth of breathing</a:t>
            </a:r>
          </a:p>
          <a:p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Reflex centers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coughing, sneezing, gagging, swallowing, vomiting, salivation, sweating, movements of tongue &amp; head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Pyramids and olive visible on surface</a:t>
            </a:r>
          </a:p>
        </p:txBody>
      </p:sp>
      <p:pic>
        <p:nvPicPr>
          <p:cNvPr id="5125" name="Picture 5" descr="C:\My Documents\Saladin\images 14-20\JPEG(POW\CH_14\0487L.JPG"/>
          <p:cNvPicPr>
            <a:picLocks noChangeAspect="1" noChangeArrowheads="1"/>
          </p:cNvPicPr>
          <p:nvPr/>
        </p:nvPicPr>
        <p:blipFill>
          <a:blip r:embed="rId2" cstate="print"/>
          <a:srcRect l="22827" t="21271" r="18121" b="6248"/>
          <a:stretch>
            <a:fillRect/>
          </a:stretch>
        </p:blipFill>
        <p:spPr bwMode="auto">
          <a:xfrm>
            <a:off x="6172200" y="914400"/>
            <a:ext cx="2819400" cy="2595563"/>
          </a:xfrm>
          <a:prstGeom prst="rect">
            <a:avLst/>
          </a:prstGeo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6324600" y="31242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4572000" cy="838200"/>
          </a:xfrm>
        </p:spPr>
        <p:txBody>
          <a:bodyPr/>
          <a:lstStyle/>
          <a:p>
            <a:r>
              <a:rPr lang="en-US" sz="4000" b="1" dirty="0"/>
              <a:t>Medulla Oblongata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191000" cy="5486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400" dirty="0"/>
              <a:t>Nuclei in the medulla are associated w/ autonomic control, cranial nerves, and motor/sensory relay.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/>
              <a:t>Autonomic nuclei</a:t>
            </a:r>
            <a:r>
              <a:rPr lang="en-US" sz="2400" dirty="0" smtClean="0"/>
              <a:t>: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 smtClean="0"/>
              <a:t>It Contains-</a:t>
            </a:r>
            <a:endParaRPr lang="en-US" sz="2400" dirty="0"/>
          </a:p>
          <a:p>
            <a:pPr marL="838200" lvl="1" indent="-381000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Cardiovascular centers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Respiratory  </a:t>
            </a:r>
            <a:r>
              <a:rPr lang="en-US" sz="2000" b="1" dirty="0" err="1" smtClean="0">
                <a:solidFill>
                  <a:srgbClr val="FF0000"/>
                </a:solidFill>
              </a:rPr>
              <a:t>rhythmicity</a:t>
            </a:r>
            <a:r>
              <a:rPr lang="en-US" sz="2000" b="1" dirty="0" smtClean="0">
                <a:solidFill>
                  <a:srgbClr val="FF0000"/>
                </a:solidFill>
              </a:rPr>
              <a:t> centers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Vasomotor</a:t>
            </a:r>
            <a:endParaRPr lang="en-US" sz="2000" b="1" dirty="0">
              <a:solidFill>
                <a:srgbClr val="FF0000"/>
              </a:solidFill>
            </a:endParaRPr>
          </a:p>
          <a:p>
            <a:pPr marL="838200" lvl="1" indent="-381000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Additional </a:t>
            </a:r>
            <a:r>
              <a:rPr lang="en-US" sz="2000" b="1" dirty="0">
                <a:solidFill>
                  <a:srgbClr val="FF0000"/>
                </a:solidFill>
              </a:rPr>
              <a:t>Cente</a:t>
            </a:r>
            <a:r>
              <a:rPr lang="en-US" sz="2000" dirty="0">
                <a:solidFill>
                  <a:srgbClr val="FF0000"/>
                </a:solidFill>
              </a:rPr>
              <a:t>rs</a:t>
            </a:r>
          </a:p>
          <a:p>
            <a:pPr marL="1257300" lvl="2" indent="-342900">
              <a:lnSpc>
                <a:spcPct val="90000"/>
              </a:lnSpc>
            </a:pPr>
            <a:r>
              <a:rPr lang="en-US" sz="1800" dirty="0"/>
              <a:t>Emesis, deglutition, coughing, hiccupping, and sneezing</a:t>
            </a:r>
          </a:p>
          <a:p>
            <a:pPr marL="838200" lvl="1" indent="-3810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838200" lvl="1" indent="-381000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2405" name="Picture 5" descr="n2a5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47" t="10869" r="4347" b="8696"/>
          <a:stretch>
            <a:fillRect/>
          </a:stretch>
        </p:blipFill>
        <p:spPr>
          <a:xfrm>
            <a:off x="4267200" y="990600"/>
            <a:ext cx="4876800" cy="4295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atomy PPT classes Sound\Medulla,,\medulla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" y="1600200"/>
            <a:ext cx="8713418" cy="49196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3200" b="1" u="none" strike="noStrike" baseline="0" dirty="0">
                <a:solidFill>
                  <a:srgbClr val="6600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two parts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closed part as an upward continuation of central canal of spinal cord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open, expanded part form lower part </a:t>
            </a:r>
            <a:r>
              <a:rPr lang="en-IN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4</a:t>
            </a:r>
            <a:r>
              <a:rPr lang="en-IN" sz="3200" b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ivided into lower closed part and upper open part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80B07B4-F94E-CE42-2A21-275D6367F9E6}"/>
              </a:ext>
            </a:extLst>
          </p:cNvPr>
          <p:cNvSpPr txBox="1">
            <a:spLocks/>
          </p:cNvSpPr>
          <p:nvPr/>
        </p:nvSpPr>
        <p:spPr>
          <a:xfrm>
            <a:off x="1752600" y="457200"/>
            <a:ext cx="524429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9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51" y="1447799"/>
            <a:ext cx="8716298" cy="503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3200" b="0" u="none" strike="noStrike" baseline="0" dirty="0">
                <a:solidFill>
                  <a:srgbClr val="00C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Features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anterior (ventral) and </a:t>
            </a: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(dorsal) surfaces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iriform in shape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3200" b="0" u="none" strike="noStrike" baseline="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Fissures and sulci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ivided into right and left halves by anterior median fissure and posterior median sulcus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D80B07B4-F94E-CE42-2A21-275D6367F9E6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MEDULLA  </a:t>
            </a:r>
            <a:r>
              <a:rPr lang="en-US" sz="4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endParaRPr lang="en-GB" sz="4000" dirty="0">
              <a:solidFill>
                <a:srgbClr val="FF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1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atomy PPT classes Sound\Medulla,,\medulla-oblongata-anatom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428450" cy="632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BE1299"/>
                </a:solidFill>
              </a:rPr>
              <a:t>ANTERIOR   SURFACE</a:t>
            </a:r>
            <a:endParaRPr lang="en-US" b="1" dirty="0">
              <a:solidFill>
                <a:srgbClr val="BE1299"/>
              </a:solidFill>
            </a:endParaRPr>
          </a:p>
        </p:txBody>
      </p:sp>
      <p:pic>
        <p:nvPicPr>
          <p:cNvPr id="6147" name="Picture 3" descr="D:\Anatomy PPT classes Sound\Medulla,,\medulla-oblongata-anatom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48" y="1143000"/>
            <a:ext cx="8093151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66800"/>
            <a:ext cx="8694866" cy="541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0" u="none" strike="noStrike" baseline="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median sulcus</a:t>
            </a:r>
            <a:endParaRPr lang="en-US" sz="30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 groove present in midline at posterior surface of closed part of medulla oblongata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Inferiorly, continuous </a:t>
            </a:r>
            <a:r>
              <a:rPr lang="en-US" sz="3000" b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posterior median sulcus </a:t>
            </a: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 cord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lso has </a:t>
            </a:r>
            <a:r>
              <a:rPr lang="en-US" sz="3000" b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anterolateral and posterolateral sulci </a:t>
            </a: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direct upward continuation of similar sulci of spinal cord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3000" b="0" u="none" strike="noStrike" baseline="0" dirty="0">
                <a:solidFill>
                  <a:srgbClr val="00C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of Medulla Oblongata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ivided into three regions: anterior, lateral, and posterior by anterolateral and </a:t>
            </a:r>
            <a:r>
              <a:rPr lang="en-IN" sz="3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posterolateral sulci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D80B07B4-F94E-CE42-2A21-275D6367F9E6}"/>
              </a:ext>
            </a:extLst>
          </p:cNvPr>
          <p:cNvSpPr txBox="1">
            <a:spLocks/>
          </p:cNvSpPr>
          <p:nvPr/>
        </p:nvSpPr>
        <p:spPr>
          <a:xfrm>
            <a:off x="1371600" y="138114"/>
            <a:ext cx="6096000" cy="551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2600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MEDULLA </a:t>
            </a:r>
            <a:r>
              <a:rPr lang="en-US" sz="3600" b="1" dirty="0" smtClean="0">
                <a:solidFill>
                  <a:srgbClr val="2600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OBLONGATA</a:t>
            </a:r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3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Medulla </a:t>
            </a:r>
          </a:p>
        </p:txBody>
      </p:sp>
      <p:pic>
        <p:nvPicPr>
          <p:cNvPr id="18436" name="Picture 4" descr="C:\My Documents\Saladin\images 14-20\JPEG(LAB\CH_14\0500L.JPG"/>
          <p:cNvPicPr>
            <a:picLocks noChangeAspect="1" noChangeArrowheads="1"/>
          </p:cNvPicPr>
          <p:nvPr/>
        </p:nvPicPr>
        <p:blipFill>
          <a:blip r:embed="rId2" cstate="print"/>
          <a:srcRect l="6894" t="8774"/>
          <a:stretch>
            <a:fillRect/>
          </a:stretch>
        </p:blipFill>
        <p:spPr bwMode="auto">
          <a:xfrm>
            <a:off x="1066800" y="838200"/>
            <a:ext cx="7569200" cy="60198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038600" y="1066800"/>
            <a:ext cx="152400" cy="152400"/>
          </a:xfrm>
          <a:prstGeom prst="rect">
            <a:avLst/>
          </a:prstGeom>
          <a:solidFill>
            <a:srgbClr val="FFFD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95400" y="5181600"/>
            <a:ext cx="990600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724400" y="4572000"/>
            <a:ext cx="4572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638800" y="5486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Olive</a:t>
            </a:r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5105400" y="5181600"/>
            <a:ext cx="5334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638800" y="5562600"/>
            <a:ext cx="8382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286000" y="5334000"/>
            <a:ext cx="205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Anatomy PPT classes Sound\Medulla,,\Medulla-Oblong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92" y="61118"/>
            <a:ext cx="9062508" cy="679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PYRAMIDAL  DECUSSATION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Anatomy PPT classes Sound\Medulla,,\download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41" y="1371600"/>
            <a:ext cx="85446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CRANIAL  NERVES IN  MEDULLA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Anatomy PPT classes Sound\Medulla,,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55" y="1143000"/>
            <a:ext cx="880533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BASE  OF  BRAIN  (NERVES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72" y="1295400"/>
            <a:ext cx="7649828" cy="54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POSTERIOR  SURFACE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Anatomy PPT classes Sound\Medulla,,\medulla-oblongata-anatomy-14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54" y="877223"/>
            <a:ext cx="7966045" cy="575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GRACILE  AND  CUNEATE TUBERCLE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ICP  AND  TUBER  CINERIUM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3399"/>
                </a:solidFill>
                <a:latin typeface="Algerian" pitchFamily="82" charset="0"/>
              </a:rPr>
              <a:t>BRAIN STEM</a:t>
            </a:r>
            <a:endParaRPr lang="en-US" b="1" dirty="0">
              <a:solidFill>
                <a:srgbClr val="FF3399"/>
              </a:solidFill>
              <a:latin typeface="Algerian" pitchFamily="82" charset="0"/>
            </a:endParaRPr>
          </a:p>
        </p:txBody>
      </p:sp>
      <p:pic>
        <p:nvPicPr>
          <p:cNvPr id="5" name="Picture 13" descr="brain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00" t="13400" r="43800"/>
          <a:stretch>
            <a:fillRect/>
          </a:stretch>
        </p:blipFill>
        <p:spPr>
          <a:xfrm>
            <a:off x="2514600" y="789179"/>
            <a:ext cx="3737535" cy="606882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NUCLEI  IN  POSTERIOR  SURFACE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96" y="1219200"/>
            <a:ext cx="8097691" cy="54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r PRAVEEN  ANATOMY COMPLETE\PRAVEENS ANATOMY WORLD 3.3.2024\PRAVEENS ANATOMY WORLD 22.7.2025\1. ATLAS\2. GROSS ANATOMY\6. BRAIN\Brain Stem\Safe-entry-zones-of-the-medulla-oblongata-a-Cross-section-of-the-medulla-revealing-th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48" y="381001"/>
            <a:ext cx="8681816" cy="629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86D690-DB15-4FBD-88FE-E97A54DB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05" y="1447800"/>
            <a:ext cx="8661796" cy="50863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hows white matter surrounds central gray matter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upper part central gray matter splits into </a:t>
            </a: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nuclei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i="0" u="none" strike="noStrike" baseline="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tudied at </a:t>
            </a:r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0" u="none" strike="noStrike" baseline="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lower closed part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level of </a:t>
            </a:r>
            <a:r>
              <a:rPr lang="en-IN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800" b="0" i="0" u="none" strike="noStrike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yramidal</a:t>
            </a:r>
            <a:r>
              <a:rPr lang="en-IN" sz="2800" b="0" i="0" u="none" strike="no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/Great Motor </a:t>
            </a:r>
            <a:r>
              <a:rPr lang="en-IN" sz="28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decussation</a:t>
            </a:r>
            <a:endParaRPr lang="en-IN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upper closed part – at level of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ensory </a:t>
            </a:r>
            <a:r>
              <a:rPr lang="en-IN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decussation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level of olives –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en-US" sz="2800" b="0" i="0" u="none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medulla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204493-DBF6-9D43-BDB5-220BEBE76DF0}"/>
              </a:ext>
            </a:extLst>
          </p:cNvPr>
          <p:cNvSpPr txBox="1"/>
          <p:nvPr/>
        </p:nvSpPr>
        <p:spPr>
          <a:xfrm>
            <a:off x="981819" y="533400"/>
            <a:ext cx="7430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i="0" u="none" strike="noStrike" baseline="0" dirty="0">
                <a:solidFill>
                  <a:srgbClr val="BE1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Internal Structure of </a:t>
            </a:r>
            <a:r>
              <a:rPr lang="en-US" sz="4000" b="1" i="0" u="none" strike="noStrike" baseline="0" dirty="0" smtClean="0">
                <a:solidFill>
                  <a:srgbClr val="BE1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endParaRPr lang="en-US" sz="4000" b="1" i="0" u="none" strike="noStrike" baseline="0" dirty="0">
              <a:solidFill>
                <a:srgbClr val="BE12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5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56670" y="1104815"/>
            <a:ext cx="8869667" cy="49223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</a:rPr>
              <a:t>TS. OF SPINAL CORD</a:t>
            </a:r>
            <a:endParaRPr lang="en-US" sz="4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664D8-7DE3-96B6-6E35-820FFE8DC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096"/>
            <a:ext cx="9144000" cy="49537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T.S. AT  CLOSED PART OF  MEDULLA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BE1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(PYRAMIDAL  DECUSSATION)</a:t>
            </a:r>
            <a:endParaRPr lang="en-US" sz="2400" dirty="0">
              <a:solidFill>
                <a:srgbClr val="BE12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2. GROSS ANATOMY\6. BRAIN\Brain Stem\B9788131223079500085_g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4" y="1752600"/>
            <a:ext cx="9113966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3048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00"/>
                </a:solidFill>
                <a:latin typeface="Arial Rounded MT Bold" pitchFamily="34" charset="0"/>
              </a:rPr>
              <a:t>1. T.S. AT  CLOSED PART OF  MEDULLA</a:t>
            </a:r>
            <a:r>
              <a:rPr lang="en-US" sz="2800" b="1" dirty="0" smtClean="0">
                <a:solidFill>
                  <a:srgbClr val="FF3300"/>
                </a:solidFill>
              </a:rPr>
              <a:t/>
            </a:r>
            <a:br>
              <a:rPr lang="en-US" sz="2800" b="1" dirty="0" smtClean="0">
                <a:solidFill>
                  <a:srgbClr val="FF330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(PYRAMIDAL  DECUSSATION)/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GREAT MOTOR DECUSSATION</a:t>
            </a:r>
            <a:endParaRPr lang="en-US" sz="2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opy (2) of scan0011"/>
          <p:cNvPicPr>
            <a:picLocks noChangeAspect="1" noChangeArrowheads="1"/>
          </p:cNvPicPr>
          <p:nvPr/>
        </p:nvPicPr>
        <p:blipFill>
          <a:blip r:embed="rId2" cstate="print"/>
          <a:srcRect l="6956" t="1471" r="1740" b="4411"/>
          <a:stretch>
            <a:fillRect/>
          </a:stretch>
        </p:blipFill>
        <p:spPr bwMode="auto">
          <a:xfrm>
            <a:off x="0" y="1066800"/>
            <a:ext cx="8991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 l="10704" t="6360" r="5762"/>
          <a:stretch>
            <a:fillRect/>
          </a:stretch>
        </p:blipFill>
        <p:spPr bwMode="auto">
          <a:xfrm>
            <a:off x="0" y="344488"/>
            <a:ext cx="9144000" cy="639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0287D-70D2-E2B1-0B42-BC244C71E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160" y="553823"/>
            <a:ext cx="6593681" cy="57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r PRAVEEN  ANATOMY COMPLETE\PRAVEENS ANATOMY WORLD 3.3.2024\PRAVEENS ANATOMY WORLD 22.7.2025\1. ATLAS\2. GROSS ANATOMY\6. BRAIN\Brain Stem\B9788131223079500085_g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932" y="119447"/>
            <a:ext cx="5431068" cy="6605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BRAIN  STEM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83598"/>
            <a:ext cx="6400800" cy="626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025" y="0"/>
            <a:ext cx="518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60" y="382042"/>
            <a:ext cx="8422607" cy="63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BE12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T.S. AT SENSORY  DECUSSATION</a:t>
            </a:r>
            <a:endParaRPr lang="en-US" dirty="0">
              <a:solidFill>
                <a:srgbClr val="BE12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Dr PRAVEEN  ANATOMY COMPLETE\PRAVEENS ANATOMY WORLD 3.3.2024\PRAVEENS ANATOMY WORLD 22.7.2025\1. ATLAS\2. GROSS ANATOMY\6. BRAIN\Brain Stem\B9788131223079500085_gr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055" y="1600200"/>
            <a:ext cx="95499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T.S. AT SENSORY  DECUSSATION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opy (3) of sc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56" t="3972" r="7457"/>
          <a:stretch>
            <a:fillRect/>
          </a:stretch>
        </p:blipFill>
        <p:spPr bwMode="auto">
          <a:xfrm>
            <a:off x="759481" y="762000"/>
            <a:ext cx="6948777" cy="599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T.S. AT SENSORY  DECUSSATION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49" y="914400"/>
            <a:ext cx="737925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2CE8B7-D152-5EAE-A587-D23C536FF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74" y="124242"/>
            <a:ext cx="7301459" cy="6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8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5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Castellar" pitchFamily="18" charset="0"/>
              </a:rPr>
              <a:t>THANK  YOU</a:t>
            </a:r>
            <a:endParaRPr lang="en-US" sz="6000" b="1" dirty="0">
              <a:solidFill>
                <a:srgbClr val="FF0066"/>
              </a:solidFill>
              <a:latin typeface="Castellar" pitchFamily="18" charset="0"/>
            </a:endParaRPr>
          </a:p>
        </p:txBody>
      </p:sp>
      <p:pic>
        <p:nvPicPr>
          <p:cNvPr id="1027" name="Picture 3" descr="C:\Users\DELL\Desktop\Slideshare Downloades -PKK\Thank you notes\3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276" y="2050870"/>
            <a:ext cx="7223830" cy="4807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Embryonic Development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610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Nervous system develops from 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Ectoderm</a:t>
            </a:r>
            <a:endParaRPr lang="en-US" sz="2800" b="1" dirty="0">
              <a:solidFill>
                <a:srgbClr val="7030A0"/>
              </a:solidFill>
            </a:endParaRPr>
          </a:p>
          <a:p>
            <a:pPr lvl="1"/>
            <a:r>
              <a:rPr lang="en-US" sz="2400" dirty="0"/>
              <a:t>by 3rd week, neural plate becomes a </a:t>
            </a:r>
            <a:br>
              <a:rPr lang="en-US" sz="2400" dirty="0"/>
            </a:br>
            <a:r>
              <a:rPr lang="en-US" sz="2400" dirty="0"/>
              <a:t>groove with neural folds along each </a:t>
            </a:r>
            <a:br>
              <a:rPr lang="en-US" sz="2400" dirty="0"/>
            </a:br>
            <a:r>
              <a:rPr lang="en-US" sz="2400" dirty="0"/>
              <a:t>side</a:t>
            </a:r>
          </a:p>
          <a:p>
            <a:pPr lvl="1"/>
            <a:r>
              <a:rPr lang="en-US" sz="2400" dirty="0"/>
              <a:t>by 4th week, neural folds join to </a:t>
            </a:r>
            <a:br>
              <a:rPr lang="en-US" sz="2400" dirty="0"/>
            </a:br>
            <a:r>
              <a:rPr lang="en-US" sz="2400" dirty="0"/>
              <a:t>form neural tube</a:t>
            </a:r>
          </a:p>
          <a:p>
            <a:pPr lvl="1"/>
            <a:r>
              <a:rPr lang="en-US" sz="2400" dirty="0"/>
              <a:t>lumen of the neural tube develops </a:t>
            </a:r>
            <a:br>
              <a:rPr lang="en-US" sz="2400" dirty="0"/>
            </a:br>
            <a:r>
              <a:rPr lang="en-US" sz="2400" dirty="0"/>
              <a:t>into central canal of </a:t>
            </a:r>
            <a:br>
              <a:rPr lang="en-US" sz="2400" dirty="0"/>
            </a:br>
            <a:r>
              <a:rPr lang="en-US" sz="2400" dirty="0"/>
              <a:t>spinal cord &amp; ventricles of the brain</a:t>
            </a:r>
          </a:p>
          <a:p>
            <a:pPr lvl="1"/>
            <a:r>
              <a:rPr lang="en-US" sz="2400" dirty="0"/>
              <a:t>cells along the margin of the neural </a:t>
            </a:r>
            <a:br>
              <a:rPr lang="en-US" sz="2400" dirty="0"/>
            </a:br>
            <a:r>
              <a:rPr lang="en-US" sz="2400" dirty="0"/>
              <a:t>groove is called the neural crest</a:t>
            </a:r>
          </a:p>
          <a:p>
            <a:pPr lvl="2"/>
            <a:r>
              <a:rPr lang="en-US" sz="2000" dirty="0"/>
              <a:t>develop into sensory and sympathetic neurons &amp; </a:t>
            </a:r>
            <a:r>
              <a:rPr lang="en-US" sz="2000" dirty="0" err="1"/>
              <a:t>schwann</a:t>
            </a:r>
            <a:r>
              <a:rPr lang="en-US" sz="2000" dirty="0"/>
              <a:t> cells</a:t>
            </a:r>
          </a:p>
          <a:p>
            <a:pPr lvl="1"/>
            <a:r>
              <a:rPr lang="en-US" sz="2400" dirty="0"/>
              <a:t>by 4th week, neural tube exhibits 3 anterior dilations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3012" name="Picture 4" descr="C:\My Documents\Saladin\images 14-20\JPEG(LAB\CH_14\0488L.JPG"/>
          <p:cNvPicPr>
            <a:picLocks noChangeAspect="1" noChangeArrowheads="1"/>
          </p:cNvPicPr>
          <p:nvPr/>
        </p:nvPicPr>
        <p:blipFill>
          <a:blip r:embed="rId2" cstate="print"/>
          <a:srcRect l="23766" t="16272" r="19997" b="1250"/>
          <a:stretch>
            <a:fillRect/>
          </a:stretch>
        </p:blipFill>
        <p:spPr bwMode="auto">
          <a:xfrm>
            <a:off x="5562600" y="1752600"/>
            <a:ext cx="3429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</a:rPr>
              <a:t>Primary  &amp; Secondary Brain Vesicles</a:t>
            </a:r>
          </a:p>
        </p:txBody>
      </p:sp>
      <p:pic>
        <p:nvPicPr>
          <p:cNvPr id="15363" name="Picture 4" descr="fg03-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5450" y="1447800"/>
            <a:ext cx="826135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Brain Development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4th week</a:t>
            </a:r>
          </a:p>
          <a:p>
            <a:pPr lvl="1"/>
            <a:r>
              <a:rPr lang="en-US"/>
              <a:t>forebrain</a:t>
            </a:r>
          </a:p>
          <a:p>
            <a:pPr lvl="1"/>
            <a:r>
              <a:rPr lang="en-US"/>
              <a:t>midbrain</a:t>
            </a:r>
          </a:p>
          <a:p>
            <a:pPr lvl="1"/>
            <a:r>
              <a:rPr lang="en-US"/>
              <a:t>hindbrain</a:t>
            </a:r>
          </a:p>
          <a:p>
            <a:r>
              <a:rPr lang="en-US"/>
              <a:t>5th week</a:t>
            </a:r>
          </a:p>
          <a:p>
            <a:pPr lvl="1"/>
            <a:r>
              <a:rPr lang="en-US"/>
              <a:t>telencephalon</a:t>
            </a:r>
          </a:p>
          <a:p>
            <a:pPr lvl="1"/>
            <a:r>
              <a:rPr lang="en-US"/>
              <a:t>diencephalon</a:t>
            </a:r>
          </a:p>
          <a:p>
            <a:pPr lvl="1"/>
            <a:r>
              <a:rPr lang="en-US"/>
              <a:t>mesencephalon</a:t>
            </a:r>
          </a:p>
          <a:p>
            <a:pPr lvl="1"/>
            <a:r>
              <a:rPr lang="en-US"/>
              <a:t>metencephalon</a:t>
            </a:r>
          </a:p>
          <a:p>
            <a:pPr lvl="1"/>
            <a:r>
              <a:rPr lang="en-US"/>
              <a:t>myelencephalon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33800" y="1447800"/>
            <a:ext cx="5257800" cy="5410200"/>
            <a:chOff x="2352" y="912"/>
            <a:chExt cx="3312" cy="3168"/>
          </a:xfrm>
        </p:grpSpPr>
        <p:pic>
          <p:nvPicPr>
            <p:cNvPr id="7172" name="Picture 4" descr="C:\My Documents\Saladin\images 14-20\JPEG(LAB\CH_14\0489L.JPG"/>
            <p:cNvPicPr>
              <a:picLocks noChangeAspect="1" noChangeArrowheads="1"/>
            </p:cNvPicPr>
            <p:nvPr/>
          </p:nvPicPr>
          <p:blipFill>
            <a:blip r:embed="rId2" cstate="print"/>
            <a:srcRect l="19078" t="17522" r="19058"/>
            <a:stretch>
              <a:fillRect/>
            </a:stretch>
          </p:blipFill>
          <p:spPr bwMode="auto">
            <a:xfrm>
              <a:off x="2400" y="912"/>
              <a:ext cx="3168" cy="3168"/>
            </a:xfrm>
            <a:prstGeom prst="rect">
              <a:avLst/>
            </a:prstGeom>
            <a:noFill/>
          </p:spPr>
        </p:pic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2352" y="1200"/>
              <a:ext cx="96" cy="288"/>
            </a:xfrm>
            <a:prstGeom prst="rect">
              <a:avLst/>
            </a:prstGeom>
            <a:solidFill>
              <a:srgbClr val="FFFD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328" y="1152"/>
              <a:ext cx="336" cy="1056"/>
            </a:xfrm>
            <a:prstGeom prst="rect">
              <a:avLst/>
            </a:prstGeom>
            <a:solidFill>
              <a:srgbClr val="FFFD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514600" y="1905000"/>
            <a:ext cx="1447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2514600" y="2209800"/>
            <a:ext cx="1524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590800" y="2819400"/>
            <a:ext cx="1447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Primary  and  Secondary Brain  Vesicles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7" name="Picture 4" descr="fg03-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756525" cy="5268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Brain Ventricles</a:t>
            </a:r>
          </a:p>
        </p:txBody>
      </p:sp>
      <p:pic>
        <p:nvPicPr>
          <p:cNvPr id="10244" name="Picture 4" descr="C:\My Documents\Saladin\images 14-20\JPEG(LAB\CH_14\0492L.JPG"/>
          <p:cNvPicPr>
            <a:picLocks noChangeAspect="1" noChangeArrowheads="1"/>
          </p:cNvPicPr>
          <p:nvPr/>
        </p:nvPicPr>
        <p:blipFill>
          <a:blip r:embed="rId2" cstate="print"/>
          <a:srcRect l="7831" t="12523" r="3125"/>
          <a:stretch>
            <a:fillRect/>
          </a:stretch>
        </p:blipFill>
        <p:spPr bwMode="auto">
          <a:xfrm>
            <a:off x="1143000" y="1295400"/>
            <a:ext cx="7239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470</Words>
  <Application>Microsoft Office PowerPoint</Application>
  <PresentationFormat>On-screen Show (4:3)</PresentationFormat>
  <Paragraphs>107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 </vt:lpstr>
      <vt:lpstr>Slide 2</vt:lpstr>
      <vt:lpstr>BRAIN STEM</vt:lpstr>
      <vt:lpstr>BRAIN  STEM</vt:lpstr>
      <vt:lpstr>Embryonic Development</vt:lpstr>
      <vt:lpstr>Primary  &amp; Secondary Brain Vesicles</vt:lpstr>
      <vt:lpstr>Brain Development</vt:lpstr>
      <vt:lpstr>Primary  and  Secondary Brain  Vesicles</vt:lpstr>
      <vt:lpstr>Brain Ventricles</vt:lpstr>
      <vt:lpstr>Slide 10</vt:lpstr>
      <vt:lpstr>Medulla Oblongata  Dimensions</vt:lpstr>
      <vt:lpstr>SHAPE</vt:lpstr>
      <vt:lpstr>Slide 13</vt:lpstr>
      <vt:lpstr>MEDULLA (SAGGITAL SECTION)</vt:lpstr>
      <vt:lpstr>Medulla Oblongata</vt:lpstr>
      <vt:lpstr>Medulla Oblongata</vt:lpstr>
      <vt:lpstr>Slide 17</vt:lpstr>
      <vt:lpstr>Slide 18</vt:lpstr>
      <vt:lpstr>Slide 19</vt:lpstr>
      <vt:lpstr>ANTERIOR   SURFACE</vt:lpstr>
      <vt:lpstr>Slide 21</vt:lpstr>
      <vt:lpstr>Medulla </vt:lpstr>
      <vt:lpstr>Slide 23</vt:lpstr>
      <vt:lpstr>PYRAMIDAL  DECUSSATION</vt:lpstr>
      <vt:lpstr>CRANIAL  NERVES IN  MEDULLA</vt:lpstr>
      <vt:lpstr>BASE  OF  BRAIN  (NERVES)</vt:lpstr>
      <vt:lpstr>POSTERIOR  SURFACE</vt:lpstr>
      <vt:lpstr>GRACILE  AND  CUNEATE TUBERCLE</vt:lpstr>
      <vt:lpstr>ICP  AND  TUBER  CINERIUM </vt:lpstr>
      <vt:lpstr>NUCLEI  IN  POSTERIOR  SURFACE</vt:lpstr>
      <vt:lpstr>Slide 31</vt:lpstr>
      <vt:lpstr>Slide 32</vt:lpstr>
      <vt:lpstr>TS. OF SPINAL CORD</vt:lpstr>
      <vt:lpstr>1. T.S. AT  CLOSED PART OF  MEDULLA (PYRAMIDAL  DECUSSATION)</vt:lpstr>
      <vt:lpstr>Slide 35</vt:lpstr>
      <vt:lpstr>MEDULLA</vt:lpstr>
      <vt:lpstr>Slide 37</vt:lpstr>
      <vt:lpstr>Slide 38</vt:lpstr>
      <vt:lpstr>Slide 39</vt:lpstr>
      <vt:lpstr>Slide 40</vt:lpstr>
      <vt:lpstr>Slide 41</vt:lpstr>
      <vt:lpstr>2. T.S. AT SENSORY  DECUSSATION</vt:lpstr>
      <vt:lpstr>2. T.S. AT SENSORY  DECUSSATION</vt:lpstr>
      <vt:lpstr>2. T.S. AT SENSORY  DECUSSATION</vt:lpstr>
      <vt:lpstr>Slide 45</vt:lpstr>
      <vt:lpstr>Slide 46</vt:lpstr>
      <vt:lpstr>THANK 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DELL</cp:lastModifiedBy>
  <cp:revision>91</cp:revision>
  <dcterms:created xsi:type="dcterms:W3CDTF">2006-08-16T00:00:00Z</dcterms:created>
  <dcterms:modified xsi:type="dcterms:W3CDTF">2026-01-08T13:51:46Z</dcterms:modified>
</cp:coreProperties>
</file>