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7" r:id="rId2"/>
    <p:sldId id="259" r:id="rId3"/>
    <p:sldId id="260" r:id="rId4"/>
    <p:sldId id="299" r:id="rId5"/>
    <p:sldId id="261" r:id="rId6"/>
    <p:sldId id="298" r:id="rId7"/>
    <p:sldId id="262" r:id="rId8"/>
    <p:sldId id="263" r:id="rId9"/>
    <p:sldId id="300" r:id="rId10"/>
    <p:sldId id="264" r:id="rId11"/>
    <p:sldId id="301" r:id="rId12"/>
    <p:sldId id="265" r:id="rId13"/>
    <p:sldId id="266" r:id="rId14"/>
    <p:sldId id="302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304" r:id="rId23"/>
    <p:sldId id="274" r:id="rId24"/>
    <p:sldId id="305" r:id="rId25"/>
    <p:sldId id="275" r:id="rId26"/>
    <p:sldId id="276" r:id="rId27"/>
    <p:sldId id="277" r:id="rId28"/>
    <p:sldId id="278" r:id="rId29"/>
    <p:sldId id="279" r:id="rId30"/>
    <p:sldId id="280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311" r:id="rId42"/>
    <p:sldId id="292" r:id="rId43"/>
    <p:sldId id="293" r:id="rId44"/>
    <p:sldId id="294" r:id="rId45"/>
    <p:sldId id="296" r:id="rId46"/>
    <p:sldId id="297" r:id="rId47"/>
    <p:sldId id="306" r:id="rId48"/>
    <p:sldId id="307" r:id="rId49"/>
    <p:sldId id="308" r:id="rId50"/>
    <p:sldId id="312" r:id="rId51"/>
    <p:sldId id="309" r:id="rId52"/>
    <p:sldId id="310" r:id="rId53"/>
    <p:sldId id="25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61B80-1E6B-404C-8032-95AAE6203B7C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76AD7-8ED2-4E10-B277-B193D3EB0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06-Jan-26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274320"/>
            <a:ext cx="7467600" cy="140208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BRAIN</a:t>
            </a:r>
            <a: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  <a:t/>
            </a:r>
            <a:b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</a:br>
            <a:r>
              <a:rPr lang="en-US" sz="4900" b="1" dirty="0" smtClean="0">
                <a:solidFill>
                  <a:srgbClr val="00B0F0"/>
                </a:solidFill>
                <a:latin typeface="Algerian" pitchFamily="82" charset="0"/>
              </a:rPr>
              <a:t>SPINAL  </a:t>
            </a:r>
            <a:r>
              <a:rPr lang="en-US" sz="4900" b="1" dirty="0" smtClean="0">
                <a:solidFill>
                  <a:srgbClr val="00B0F0"/>
                </a:solidFill>
                <a:latin typeface="Algerian" pitchFamily="82" charset="0"/>
              </a:rPr>
              <a:t>CORD - 2</a:t>
            </a:r>
            <a:endParaRPr lang="en-IN" sz="4900" b="1" dirty="0">
              <a:solidFill>
                <a:srgbClr val="00B0F0"/>
              </a:solidFill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95800" y="4648200"/>
            <a:ext cx="5105400" cy="1752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DR. PRAVEEN KURREY </a:t>
            </a:r>
          </a:p>
          <a:p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MBBS,  MS, BCME,BCBR,</a:t>
            </a:r>
          </a:p>
          <a:p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CISP                                                  PROFESSOR   ANATOMY                                                          </a:t>
            </a:r>
            <a:endParaRPr lang="en-IN" sz="2400" dirty="0">
              <a:solidFill>
                <a:srgbClr val="FF0066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" y="3810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81000" y="6629400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Dr PRAVEEN  ANATOMY COMPLETE\PRAVEENS ANATOMY WORLD 3.3.2024\PRAVEENS ANATOMY WORLD 22.7.2025\1. ATLAS\2. GROSS ANATOMY\6. BRAIN\3. Spinal Cord\47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89" y="2819400"/>
            <a:ext cx="4413411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9"/>
          <p:cNvSpPr txBox="1"/>
          <p:nvPr/>
        </p:nvSpPr>
        <p:spPr>
          <a:xfrm>
            <a:off x="381000" y="803852"/>
            <a:ext cx="7543800" cy="5813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8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Dorsal or posterior sensory root</a:t>
            </a:r>
            <a:endParaRPr sz="2800" dirty="0">
              <a:solidFill>
                <a:srgbClr val="00B050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arries sensory or afferent fibers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hows oval swelling called </a:t>
            </a:r>
            <a:r>
              <a:rPr lang="en-US" sz="28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dorsal root ganglion</a:t>
            </a:r>
            <a:endParaRPr sz="28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ontains </a:t>
            </a:r>
            <a:r>
              <a:rPr lang="en-US" sz="28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pseudounipolar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neurons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ibers divide in </a:t>
            </a:r>
            <a:r>
              <a:rPr lang="en-US" sz="28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Tshaped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manner and give rise to </a:t>
            </a:r>
            <a:endParaRPr sz="2800"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processes enter spinal cord</a:t>
            </a:r>
            <a:endParaRPr sz="2800"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Peripheral processes join ventral root to form spinal nerve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9160"/>
          </a:xfrm>
        </p:spPr>
        <p:txBody>
          <a:bodyPr/>
          <a:lstStyle/>
          <a:p>
            <a:pPr algn="ctr"/>
            <a:r>
              <a:rPr lang="en-US" dirty="0" smtClean="0"/>
              <a:t>NERVE ROOTS</a:t>
            </a:r>
            <a:endParaRPr lang="en-US" dirty="0"/>
          </a:p>
        </p:txBody>
      </p:sp>
      <p:pic>
        <p:nvPicPr>
          <p:cNvPr id="4098" name="Picture 2" descr="D:\Dr PRAVEEN  ANATOMY COMPLETE\PRAVEENS ANATOMY WORLD 3.3.2024\PRAVEENS ANATOMY WORLD 22.7.2025\1. ATLAS\2. GROSS ANATOMY\6. BRAIN\3. Spinal Cord\B9788131223079500073_g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6188148" cy="5351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0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371601" y="123250"/>
            <a:ext cx="6211734" cy="673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"/>
          <p:cNvSpPr txBox="1">
            <a:spLocks noGrp="1"/>
          </p:cNvSpPr>
          <p:nvPr>
            <p:ph type="body" idx="1"/>
          </p:nvPr>
        </p:nvSpPr>
        <p:spPr>
          <a:xfrm>
            <a:off x="300037" y="1066800"/>
            <a:ext cx="8005763" cy="5495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28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800" b="0" i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ortion of spinal cord to which pair of spinal nerve is attached</a:t>
            </a:r>
            <a:endParaRPr sz="2800" b="0" i="1" u="none" strike="noStrike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onsists of 31 spinal segments as follows: 8 cervical, 12 thoracic, 5 lumbar, 5 sacral, 1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coccygeal</a:t>
            </a:r>
            <a:endParaRPr sz="28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spinal nerve passes out of vertebral canal through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intervertebral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foramen</a:t>
            </a:r>
            <a:endParaRPr sz="2800" b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adults, ends at lower border of L1 vertebra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28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 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nerve, does not correspond with level of vertebrae</a:t>
            </a:r>
            <a:endParaRPr sz="2800" dirty="0"/>
          </a:p>
        </p:txBody>
      </p:sp>
      <p:sp>
        <p:nvSpPr>
          <p:cNvPr id="285" name="Google Shape;285;p31"/>
          <p:cNvSpPr txBox="1"/>
          <p:nvPr/>
        </p:nvSpPr>
        <p:spPr>
          <a:xfrm>
            <a:off x="1828800" y="304800"/>
            <a:ext cx="5562599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Font typeface="Arial"/>
              <a:buNone/>
            </a:pPr>
            <a:r>
              <a:rPr lang="en-US" sz="4000" b="1" dirty="0" smtClean="0">
                <a:solidFill>
                  <a:srgbClr val="FF0066"/>
                </a:solidFill>
                <a:latin typeface="Bodoni MT" pitchFamily="18" charset="0"/>
                <a:ea typeface="Arial"/>
                <a:cs typeface="Arial"/>
                <a:sym typeface="Arial"/>
              </a:rPr>
              <a:t>SPINAL SEGMENTS</a:t>
            </a:r>
            <a:endParaRPr lang="en-US" sz="4000" dirty="0">
              <a:solidFill>
                <a:srgbClr val="FF0066"/>
              </a:solidFill>
              <a:latin typeface="Bodoni MT" pitchFamily="18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en-US" dirty="0" smtClean="0"/>
              <a:t>SPINAL  NERVE</a:t>
            </a:r>
            <a:endParaRPr lang="en-US" dirty="0"/>
          </a:p>
        </p:txBody>
      </p:sp>
      <p:pic>
        <p:nvPicPr>
          <p:cNvPr id="5122" name="Picture 2" descr="D:\Dr PRAVEEN  ANATOMY COMPLETE\PRAVEENS ANATOMY WORLD 3.3.2024\PRAVEENS ANATOMY WORLD 22.7.2025\1. ATLAS\2. GROSS ANATOMY\6. BRAIN\3. Spinal Cord\Cross-sectional-view-of-an-individual-spinal-segment-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8332788" cy="41663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2"/>
          <p:cNvSpPr txBox="1">
            <a:spLocks noGrp="1"/>
          </p:cNvSpPr>
          <p:nvPr>
            <p:ph type="body" idx="1"/>
          </p:nvPr>
        </p:nvSpPr>
        <p:spPr>
          <a:xfrm>
            <a:off x="300037" y="1295400"/>
            <a:ext cx="7929563" cy="526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Upper spinal nerves pass almost horizontally, but lower nerves pass oblique download and laterally to reach their corresponding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intervertebral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foramina</a:t>
            </a:r>
            <a:endParaRPr dirty="0"/>
          </a:p>
        </p:txBody>
      </p:sp>
      <p:sp>
        <p:nvSpPr>
          <p:cNvPr id="291" name="Google Shape;291;p32"/>
          <p:cNvSpPr txBox="1"/>
          <p:nvPr/>
        </p:nvSpPr>
        <p:spPr>
          <a:xfrm>
            <a:off x="1676400" y="457200"/>
            <a:ext cx="4808317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Font typeface="Arial"/>
              <a:buNone/>
            </a:pPr>
            <a:r>
              <a:rPr lang="en-US" sz="4000" b="1" dirty="0" smtClean="0">
                <a:solidFill>
                  <a:srgbClr val="00B0F0"/>
                </a:solidFill>
                <a:latin typeface="Georgia" pitchFamily="18" charset="0"/>
                <a:ea typeface="Arial"/>
                <a:cs typeface="Arial"/>
                <a:sym typeface="Arial"/>
              </a:rPr>
              <a:t>SPINAL NERVES</a:t>
            </a:r>
            <a:endParaRPr lang="en-US" sz="4000" dirty="0">
              <a:solidFill>
                <a:srgbClr val="00B0F0"/>
              </a:solidFill>
              <a:latin typeface="Georgia" pitchFamily="18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" name="Google Shape;296;p33"/>
          <p:cNvGraphicFramePr/>
          <p:nvPr/>
        </p:nvGraphicFramePr>
        <p:xfrm>
          <a:off x="764381" y="227719"/>
          <a:ext cx="7465220" cy="63850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732610"/>
                <a:gridCol w="3732610"/>
              </a:tblGrid>
              <a:tr h="48230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cap="non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Vertebral level of spinal cord segments</a:t>
                      </a:r>
                      <a:endParaRPr sz="2800" b="1" u="none" strike="noStrike" cap="none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Spinal segment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Vertebral level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C1, C2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Same level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C3 to C6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One vertebra above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C7, C8, T1 to T5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Two vertebrae above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T6 to T10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Three vertebrae above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T11, T12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Three to five vertebrae above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L1, L2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 T10 vertebra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L3, L4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 T11 vertebra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L5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 T12 vertebra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  <a:tr h="482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Sacral and coccygeal segments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 L1 vertebra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113" marR="57113" marT="38075" marB="38075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4"/>
          <p:cNvSpPr txBox="1"/>
          <p:nvPr/>
        </p:nvSpPr>
        <p:spPr>
          <a:xfrm>
            <a:off x="191729" y="990600"/>
            <a:ext cx="6056671" cy="5626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hows two enlargements due to presence of large number of motor neurons 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US" sz="2800" b="1" u="none" strike="noStrike" dirty="0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1. Cervical </a:t>
            </a:r>
            <a:r>
              <a:rPr lang="en-US" sz="2800" b="1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enlargement</a:t>
            </a:r>
            <a:endParaRPr sz="2800" b="1" dirty="0">
              <a:solidFill>
                <a:srgbClr val="FF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Due to large spinal nerve supplying upper limbs</a:t>
            </a:r>
            <a:endParaRPr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Extends from C3 to T2 segments of spinal cord </a:t>
            </a:r>
            <a:endParaRPr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Maximum diameter of cervical enlargement – 3.8 cm at level of 6</a:t>
            </a:r>
            <a:r>
              <a:rPr lang="en-US" sz="2800" b="0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pair of cervical nerve 6</a:t>
            </a:r>
            <a:r>
              <a:rPr lang="en-US" sz="2800" b="0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cervical spinal segments</a:t>
            </a:r>
            <a:endParaRPr dirty="0"/>
          </a:p>
        </p:txBody>
      </p:sp>
      <p:pic>
        <p:nvPicPr>
          <p:cNvPr id="302" name="Google Shape;302;p3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511413" y="842964"/>
            <a:ext cx="2511604" cy="5523874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4"/>
          <p:cNvSpPr txBox="1"/>
          <p:nvPr/>
        </p:nvSpPr>
        <p:spPr>
          <a:xfrm>
            <a:off x="1066800" y="0"/>
            <a:ext cx="76200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4000"/>
              <a:buFont typeface="Arial"/>
              <a:buNone/>
            </a:pPr>
            <a:r>
              <a:rPr lang="en-US" sz="4000" b="1" i="0" u="none" strike="noStrike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Enlargements of Spinal Cord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5"/>
          <p:cNvSpPr txBox="1"/>
          <p:nvPr/>
        </p:nvSpPr>
        <p:spPr>
          <a:xfrm>
            <a:off x="260748" y="842964"/>
            <a:ext cx="4716833" cy="5420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u="none" strike="noStrike" dirty="0" smtClean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2. Lumbar </a:t>
            </a:r>
            <a:r>
              <a:rPr lang="en-US" sz="2800" b="1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enlargement</a:t>
            </a:r>
            <a:endParaRPr sz="2800" b="1" dirty="0">
              <a:solidFill>
                <a:srgbClr val="FF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ue to large spinal nerve supplying lower limbs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xtends from 1</a:t>
            </a:r>
            <a:r>
              <a:rPr lang="en-US" sz="3200" b="0" i="0" u="none" strike="noStrik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lumbar to 3</a:t>
            </a:r>
            <a:r>
              <a:rPr lang="en-US" sz="3200" b="0" i="0" u="none" strike="noStrik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sacral segments of spinal cord 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Maximum diameter of lumbar enlargement is 3.5 cm at level of 12 thoracic vertebra</a:t>
            </a:r>
            <a:endParaRPr dirty="0"/>
          </a:p>
        </p:txBody>
      </p:sp>
      <p:pic>
        <p:nvPicPr>
          <p:cNvPr id="309" name="Google Shape;309;p3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282814" y="641622"/>
            <a:ext cx="2754952" cy="6059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5" name="Google Shape;315;p36"/>
          <p:cNvGraphicFramePr/>
          <p:nvPr/>
        </p:nvGraphicFramePr>
        <p:xfrm>
          <a:off x="457201" y="152399"/>
          <a:ext cx="7620000" cy="640079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540000"/>
                <a:gridCol w="2540000"/>
                <a:gridCol w="2540000"/>
              </a:tblGrid>
              <a:tr h="691297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Enlargement of spinal cord</a:t>
                      </a:r>
                      <a:endParaRPr sz="3200" b="1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838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Feature</a:t>
                      </a:r>
                      <a:endParaRPr sz="2800" b="1" i="0" dirty="0">
                        <a:solidFill>
                          <a:srgbClr val="00B0F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Cervical enlargement</a:t>
                      </a:r>
                      <a:endParaRPr sz="2800" b="1" i="0" dirty="0">
                        <a:solidFill>
                          <a:srgbClr val="00B0F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i="0" u="none" strike="noStrike" dirty="0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Lumbar enlargement</a:t>
                      </a:r>
                      <a:endParaRPr sz="2800" b="1" i="0" dirty="0">
                        <a:solidFill>
                          <a:srgbClr val="00B0F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</a:tr>
              <a:tr h="157091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Extent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From C3–T2 spinal segments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From L1 to S3 spinal segments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</a:tr>
              <a:tr h="157091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Maximum diameter and its location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3.8 cm at C6 spinal segment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3.5 cm at T12 vertebral level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</a:tr>
              <a:tr h="12838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Function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Innervation of upper limb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Innervation</a:t>
                      </a:r>
                      <a:r>
                        <a:rPr lang="en-US" sz="28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of lower limb</a:t>
                      </a:r>
                      <a:endParaRPr sz="28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6906" marR="56906" marT="37925" marB="379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"/>
          <p:cNvSpPr txBox="1">
            <a:spLocks noGrp="1"/>
          </p:cNvSpPr>
          <p:nvPr>
            <p:ph type="body" idx="1"/>
          </p:nvPr>
        </p:nvSpPr>
        <p:spPr>
          <a:xfrm>
            <a:off x="267891" y="1676400"/>
            <a:ext cx="8586788" cy="48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Fissures 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sulci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Attachments of spinal nerves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Enlargements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Cauda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equina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200"/>
              <a:buNone/>
            </a:pPr>
            <a:r>
              <a:rPr lang="en-US" sz="3200" b="0" i="0" u="none" strike="noStrike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32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914401" y="609600"/>
            <a:ext cx="7162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Font typeface="Arial"/>
              <a:buNone/>
            </a:pPr>
            <a:r>
              <a:rPr lang="en-US" sz="4000" b="1" dirty="0">
                <a:solidFill>
                  <a:srgbClr val="00B0F0"/>
                </a:solidFill>
                <a:latin typeface="Bell MT" pitchFamily="18" charset="0"/>
                <a:ea typeface="Arial"/>
                <a:cs typeface="Arial"/>
                <a:sym typeface="Arial"/>
              </a:rPr>
              <a:t>EXTERNAL FEATURES </a:t>
            </a:r>
            <a:endParaRPr sz="4000" dirty="0">
              <a:solidFill>
                <a:srgbClr val="00B0F0"/>
              </a:solidFill>
              <a:latin typeface="Bell MT" pitchFamily="18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7"/>
          <p:cNvSpPr txBox="1"/>
          <p:nvPr/>
        </p:nvSpPr>
        <p:spPr>
          <a:xfrm>
            <a:off x="153146" y="1143000"/>
            <a:ext cx="4799854" cy="5474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US" sz="28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orsetail-like structure formed by bunch of lower spinal nerves surround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conus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medullaris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filum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terminale</a:t>
            </a:r>
            <a:endParaRPr sz="2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u="none" strike="noStrik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Components (</a:t>
            </a:r>
            <a:r>
              <a:rPr lang="en-US" sz="2800" b="0" u="none" strike="noStrik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10 Pair of Nerves)</a:t>
            </a:r>
            <a:endParaRPr dirty="0">
              <a:solidFill>
                <a:srgbClr val="00B0F0"/>
              </a:solidFill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Ventral and dorsal roots of lower four lumbar segments (L2–L5), five sacral (S1 to S5), and one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coccygeal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segments</a:t>
            </a:r>
            <a:endParaRPr dirty="0"/>
          </a:p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Filum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terminale</a:t>
            </a:r>
            <a:endParaRPr sz="32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3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370812" y="1317524"/>
            <a:ext cx="3693784" cy="4438923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7"/>
          <p:cNvSpPr txBox="1"/>
          <p:nvPr/>
        </p:nvSpPr>
        <p:spPr>
          <a:xfrm>
            <a:off x="1143000" y="228600"/>
            <a:ext cx="5791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4000"/>
              <a:buFont typeface="Arial"/>
              <a:buNone/>
            </a:pPr>
            <a:r>
              <a:rPr lang="en-US" sz="4000" b="1" i="0" u="none" strike="noStrike" dirty="0" smtClean="0">
                <a:solidFill>
                  <a:srgbClr val="6600F3"/>
                </a:solidFill>
                <a:latin typeface="Arial Rounded MT Bold" pitchFamily="34" charset="0"/>
                <a:ea typeface="Arial"/>
                <a:cs typeface="Arial"/>
                <a:sym typeface="Arial"/>
              </a:rPr>
              <a:t>CAUDA  EQUINA</a:t>
            </a:r>
            <a:endParaRPr lang="en-US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8"/>
          <p:cNvSpPr txBox="1"/>
          <p:nvPr/>
        </p:nvSpPr>
        <p:spPr>
          <a:xfrm>
            <a:off x="1" y="990600"/>
            <a:ext cx="4343400" cy="526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marR="0" lvl="1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3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Caudal 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cauda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equina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root runs obliquely </a:t>
            </a:r>
            <a:r>
              <a:rPr lang="en-US" sz="32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downward 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joins to form spinal nerve at respective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intervertebral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foramen before they exit vertebral canal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3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871438" y="1062877"/>
            <a:ext cx="4143499" cy="4979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CAUDA  EQUINA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Dr PRAVEEN  ANATOMY COMPLETE\PRAVEENS ANATOMY WORLD 3.3.2024\PRAVEENS ANATOMY WORLD 22.7.2025\1. ATLAS\2. GROSS ANATOMY\6. BRAIN\Brain Stem\457218_1_En_6_Fig1_HTM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143000"/>
            <a:ext cx="3556062" cy="5580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9"/>
          <p:cNvSpPr txBox="1">
            <a:spLocks noGrp="1"/>
          </p:cNvSpPr>
          <p:nvPr>
            <p:ph type="body" idx="1"/>
          </p:nvPr>
        </p:nvSpPr>
        <p:spPr>
          <a:xfrm>
            <a:off x="304800" y="304800"/>
            <a:ext cx="8683622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None/>
            </a:pPr>
            <a:r>
              <a:rPr lang="en-US" sz="3200" b="1" i="0" u="none" strike="noStrike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INTERNAL STRUCTURE OF SPINAL CORD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9"/>
          <p:cNvSpPr txBox="1"/>
          <p:nvPr/>
        </p:nvSpPr>
        <p:spPr>
          <a:xfrm>
            <a:off x="260748" y="1066800"/>
            <a:ext cx="4429240" cy="543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Central 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gray matter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Peripheral white matter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Central canal containing CSF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800"/>
              <a:buFont typeface="Arial"/>
              <a:buNone/>
            </a:pPr>
            <a:r>
              <a:rPr lang="en-US" sz="2800" b="0" i="0" u="none" strike="noStrike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Gray Matter of Spinal Cord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ies surrounding central canal of spinal cord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ontains numerous neural cell bodies, their processes, and </a:t>
            </a:r>
            <a:r>
              <a:rPr lang="en-US" sz="28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neuroglia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6324600" y="2057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r PRAVEEN  ANATOMY COMPLETE\PRAVEENS ANATOMY WORLD 3.3.2024\PRAVEENS ANATOMY WORLD 22.7.2025\1. ATLAS\2. GROSS ANATOMY\6. BRAIN\3. Spinal Cord\NVT_21_BIO_XII_C11_E14_006_S0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15" y="838200"/>
            <a:ext cx="8864456" cy="53995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0"/>
          <p:cNvSpPr txBox="1"/>
          <p:nvPr/>
        </p:nvSpPr>
        <p:spPr>
          <a:xfrm>
            <a:off x="260748" y="747252"/>
            <a:ext cx="4235052" cy="5522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800"/>
              <a:buFont typeface="Arial"/>
              <a:buNone/>
            </a:pPr>
            <a:r>
              <a:rPr lang="en-US" sz="2800" b="1" i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Gray Matter </a:t>
            </a:r>
            <a:endParaRPr lang="en-US" sz="2800" b="1" dirty="0" smtClean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800"/>
              <a:buFont typeface="Arial"/>
              <a:buNone/>
            </a:pPr>
            <a:endParaRPr b="1" dirty="0">
              <a:solidFill>
                <a:srgbClr val="00B0F0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H-shaped 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 butterfly-shaped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ivided into right and left symmetric halves connected to each other by transverse band of gray matter called </a:t>
            </a:r>
            <a:r>
              <a:rPr lang="en-US" sz="2800" b="0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transverse gray </a:t>
            </a:r>
            <a:r>
              <a:rPr lang="en-US" sz="2800" b="0" u="none" strike="noStrike" dirty="0" err="1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commissure</a:t>
            </a:r>
            <a:endParaRPr sz="2800" b="0" u="none" strike="noStrike" dirty="0">
              <a:solidFill>
                <a:srgbClr val="FF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D:\Dr PRAVEEN  ANATOMY COMPLETE\PRAVEENS ANATOMY WORLD 3.3.2024\PRAVEENS ANATOMY WORLD 22.7.2025\1. ATLAS\2. GROSS ANATOMY\6. BRAIN\3. Spinal Cord\B9788131223079500073_gr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8544" y="1981200"/>
            <a:ext cx="4837058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 txBox="1"/>
          <p:nvPr/>
        </p:nvSpPr>
        <p:spPr>
          <a:xfrm>
            <a:off x="117986" y="457200"/>
            <a:ext cx="8035413" cy="617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600"/>
              <a:buFont typeface="Arial"/>
              <a:buNone/>
            </a:pPr>
            <a:r>
              <a:rPr lang="en-US" sz="2600" b="1" i="0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Divisions of gray matter </a:t>
            </a:r>
            <a:endParaRPr dirty="0"/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600"/>
              <a:buFont typeface="Arial"/>
              <a:buChar char="•"/>
            </a:pPr>
            <a:r>
              <a:rPr lang="en-US" sz="2600" b="1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Anterior horn 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(anterior or ventral gray column)</a:t>
            </a:r>
            <a:endParaRPr dirty="0"/>
          </a:p>
          <a:p>
            <a:pPr marL="685800" marR="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Portion of gray matter which lies in front of transverse gray </a:t>
            </a:r>
            <a:r>
              <a:rPr lang="en-US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commissure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Directed forward and laterally</a:t>
            </a:r>
            <a:endParaRPr dirty="0"/>
          </a:p>
          <a:p>
            <a:pPr marL="685800" marR="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Separated from surface of spinal cord by white matter</a:t>
            </a:r>
            <a:endParaRPr dirty="0"/>
          </a:p>
          <a:p>
            <a:pPr marL="685800" marR="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Cells of anterior horn give rise to </a:t>
            </a:r>
            <a:r>
              <a:rPr lang="en-US" sz="2600" b="0" u="none" strike="noStrike" cap="non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lower motor neurons </a:t>
            </a:r>
            <a:r>
              <a:rPr lang="en-US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(efferent fibers) which form </a:t>
            </a:r>
            <a:r>
              <a:rPr lang="en-US" sz="2600" b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anterior root </a:t>
            </a:r>
            <a:r>
              <a:rPr lang="en-US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spinal nerve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2"/>
          <p:cNvSpPr txBox="1"/>
          <p:nvPr/>
        </p:nvSpPr>
        <p:spPr>
          <a:xfrm>
            <a:off x="207199" y="710995"/>
            <a:ext cx="4971128" cy="572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600"/>
              <a:buFont typeface="Arial"/>
              <a:buNone/>
            </a:pPr>
            <a:r>
              <a:rPr lang="en-US" sz="2600" b="1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Posterior horn 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(posterior or dorsal gray column)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ortion of gray matter lies behind transverse gray </a:t>
            </a:r>
            <a:r>
              <a:rPr lang="en-US" sz="2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commissure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irected backward and slightly laterally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ong, slender and reaches almost up 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</a:t>
            </a:r>
            <a:r>
              <a:rPr lang="en-US" sz="26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posterolateral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eparated from surface 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spinal cord by thin tract of nerve fibers (</a:t>
            </a:r>
            <a:r>
              <a:rPr lang="en-US" sz="26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dorsolateral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tract)</a:t>
            </a:r>
            <a:endParaRPr dirty="0"/>
          </a:p>
        </p:txBody>
      </p:sp>
      <p:pic>
        <p:nvPicPr>
          <p:cNvPr id="357" name="Google Shape;357;p42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279893" y="1133781"/>
            <a:ext cx="3782270" cy="448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3"/>
          <p:cNvSpPr txBox="1"/>
          <p:nvPr/>
        </p:nvSpPr>
        <p:spPr>
          <a:xfrm>
            <a:off x="207199" y="914400"/>
            <a:ext cx="7946201" cy="5653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Parts of posterior horn</a:t>
            </a:r>
            <a:endParaRPr sz="2600" b="0" u="none" strike="noStrike" dirty="0">
              <a:solidFill>
                <a:srgbClr val="FF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1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 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continuous with transverse gray </a:t>
            </a:r>
            <a:r>
              <a:rPr lang="en-US" sz="26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commissure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1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Neck 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constricted part between base and head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1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 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expanded </a:t>
            </a:r>
            <a:r>
              <a:rPr lang="en-US" sz="26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fusiform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part, dorsal to the neck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1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Apex 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posterior end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Substantia</a:t>
            </a:r>
            <a:r>
              <a:rPr lang="en-US" sz="26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gelatinosa</a:t>
            </a:r>
            <a:endParaRPr sz="2600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Gelatinous substance caps </a:t>
            </a:r>
            <a:r>
              <a:rPr lang="en-US" sz="2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posteriormost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end (apex) of posterior horn</a:t>
            </a:r>
            <a:endParaRPr dirty="0"/>
          </a:p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Contains translucent nerve tissue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4"/>
          <p:cNvSpPr txBox="1"/>
          <p:nvPr/>
        </p:nvSpPr>
        <p:spPr>
          <a:xfrm>
            <a:off x="207198" y="381000"/>
            <a:ext cx="8098602" cy="6119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Posterior horn receives central process </a:t>
            </a:r>
            <a:r>
              <a:rPr lang="en-US" sz="26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pseudounipolar</a:t>
            </a:r>
            <a:r>
              <a:rPr lang="en-US" sz="26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cells of dorsal root ganglion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600"/>
              <a:buFont typeface="Arial"/>
              <a:buNone/>
            </a:pPr>
            <a:r>
              <a:rPr lang="en-US" sz="2600" b="1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Lateral horn 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(lateral gray column)</a:t>
            </a:r>
            <a:endParaRPr dirty="0"/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mall angular lateral projection of gray matter</a:t>
            </a:r>
            <a:endParaRPr dirty="0"/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0" i="1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Extent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xtends from T1 to L2 and S2–S4 spinal segments</a:t>
            </a:r>
            <a:endParaRPr dirty="0"/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ateral horn cells of T1 to L2 give rise to </a:t>
            </a:r>
            <a:r>
              <a:rPr lang="en-US" sz="2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preganglionic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 motor fibers of sympathetic nervous system, whereas of S2–S3 give rise to </a:t>
            </a:r>
            <a:r>
              <a:rPr lang="en-US" sz="2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preganglionic</a:t>
            </a:r>
            <a:r>
              <a:rPr lang="en-US" sz="2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parasympathetic fibers</a:t>
            </a:r>
            <a:endParaRPr sz="2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 txBox="1">
            <a:spLocks noGrp="1"/>
          </p:cNvSpPr>
          <p:nvPr>
            <p:ph type="body" idx="1"/>
          </p:nvPr>
        </p:nvSpPr>
        <p:spPr>
          <a:xfrm>
            <a:off x="278605" y="1143000"/>
            <a:ext cx="7950995" cy="5493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800"/>
              <a:buChar char="•"/>
            </a:pPr>
            <a:r>
              <a:rPr lang="en-US" b="0" u="none" strike="noStrike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b="1" u="none" strike="noStrike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Fissures </a:t>
            </a:r>
            <a:r>
              <a:rPr lang="en-US" b="1" u="none" strike="noStrike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b="1" u="none" strike="noStrike" dirty="0" err="1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Sulci</a:t>
            </a:r>
            <a:endParaRPr b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endParaRPr lang="en-US" b="0" u="none" strike="noStrik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u="none" strike="noStrik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Anterior </a:t>
            </a:r>
            <a:r>
              <a:rPr lang="en-US" b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median fissure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eep groove in the midline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anteriorly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ined by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pia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ontains anterior spinal artery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Posterior median </a:t>
            </a:r>
            <a:r>
              <a:rPr lang="en-US" b="0" u="none" strike="noStrik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hallow midline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posteriorly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septum of neurological tissue (posterior median septum) extends into substance of spinal cord to variable extent</a:t>
            </a:r>
            <a:endParaRPr dirty="0"/>
          </a:p>
        </p:txBody>
      </p:sp>
      <p:sp>
        <p:nvSpPr>
          <p:cNvPr id="249" name="Google Shape;249;p25"/>
          <p:cNvSpPr txBox="1"/>
          <p:nvPr/>
        </p:nvSpPr>
        <p:spPr>
          <a:xfrm>
            <a:off x="1160860" y="457200"/>
            <a:ext cx="7155551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00DA"/>
              </a:buClr>
              <a:buSzPts val="4000"/>
            </a:pPr>
            <a:r>
              <a:rPr lang="en-US" sz="3600" b="1" dirty="0" smtClean="0">
                <a:solidFill>
                  <a:srgbClr val="00B0F0"/>
                </a:solidFill>
                <a:latin typeface="Baskerville Old Face" pitchFamily="18" charset="0"/>
                <a:ea typeface="Arial"/>
                <a:cs typeface="Arial"/>
                <a:sym typeface="Arial"/>
              </a:rPr>
              <a:t>EXTERNAL   FEATURES </a:t>
            </a:r>
            <a:endParaRPr lang="en-US" sz="3600" dirty="0">
              <a:solidFill>
                <a:srgbClr val="00B0F0"/>
              </a:solidFill>
              <a:latin typeface="Baskerville Old Face" pitchFamily="18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4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93175" y="332145"/>
            <a:ext cx="7615217" cy="6193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7"/>
          <p:cNvSpPr txBox="1">
            <a:spLocks noGrp="1"/>
          </p:cNvSpPr>
          <p:nvPr>
            <p:ph type="body" idx="1"/>
          </p:nvPr>
        </p:nvSpPr>
        <p:spPr>
          <a:xfrm>
            <a:off x="257175" y="803850"/>
            <a:ext cx="8672974" cy="57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onsists of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Nerve cells and fibers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Neuroglia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Blood vessels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 sz="3200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Neurons of gray matter</a:t>
            </a:r>
            <a:endParaRPr dirty="0">
              <a:solidFill>
                <a:srgbClr val="FF0066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multipolar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can be grouped functionally as follows: Motor neurons,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interneurons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 sensory neurons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 sz="32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Motor neurons</a:t>
            </a:r>
            <a:endParaRPr dirty="0">
              <a:solidFill>
                <a:srgbClr val="00B0F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 present in anterior and lateral horns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 of two types: Alpha and gamma neurons</a:t>
            </a:r>
            <a:endParaRPr dirty="0"/>
          </a:p>
        </p:txBody>
      </p:sp>
      <p:sp>
        <p:nvSpPr>
          <p:cNvPr id="389" name="Google Shape;389;p47"/>
          <p:cNvSpPr txBox="1"/>
          <p:nvPr/>
        </p:nvSpPr>
        <p:spPr>
          <a:xfrm>
            <a:off x="1047452" y="304800"/>
            <a:ext cx="731236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4000"/>
              <a:buFont typeface="Arial"/>
              <a:buNone/>
            </a:pPr>
            <a:r>
              <a:rPr lang="en-US" sz="3200" b="1" i="0" u="none" strike="noStrike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GRAY MATTER OF SPINAL CORD</a:t>
            </a:r>
            <a:endParaRPr lang="en-US" sz="1400" dirty="0">
              <a:solidFill>
                <a:srgbClr val="66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8"/>
          <p:cNvSpPr txBox="1">
            <a:spLocks noGrp="1"/>
          </p:cNvSpPr>
          <p:nvPr>
            <p:ph type="body" idx="1"/>
          </p:nvPr>
        </p:nvSpPr>
        <p:spPr>
          <a:xfrm>
            <a:off x="257175" y="803850"/>
            <a:ext cx="7972425" cy="532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 sz="32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Alpha neurons</a:t>
            </a:r>
            <a:endParaRPr sz="32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 large cells (25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μm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 more in diameter)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upply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extrafusal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fibers of skeletal muscle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Gamma neurons</a:t>
            </a:r>
            <a:endParaRPr sz="3200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re small </a:t>
            </a:r>
            <a:r>
              <a:rPr lang="en-US" sz="3200" b="0" i="0" u="none" strike="noStrike" dirty="0" err="1">
                <a:latin typeface="Arial"/>
                <a:ea typeface="Arial"/>
                <a:cs typeface="Arial"/>
                <a:sym typeface="Arial"/>
              </a:rPr>
              <a:t>multipolar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 neurons (15–25 </a:t>
            </a:r>
            <a:r>
              <a:rPr lang="en-US" sz="3200" b="0" i="0" u="none" strike="noStrike" dirty="0" err="1">
                <a:latin typeface="Arial"/>
                <a:ea typeface="Arial"/>
                <a:cs typeface="Arial"/>
                <a:sym typeface="Arial"/>
              </a:rPr>
              <a:t>μm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 in diameter)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upply </a:t>
            </a:r>
            <a:r>
              <a:rPr lang="en-US" sz="3200" b="0" i="0" u="none" strike="noStrike" dirty="0" err="1">
                <a:latin typeface="Arial"/>
                <a:ea typeface="Arial"/>
                <a:cs typeface="Arial"/>
                <a:sym typeface="Arial"/>
              </a:rPr>
              <a:t>intrafusal</a:t>
            </a:r>
            <a:r>
              <a:rPr lang="en-US" sz="3200" b="0" i="0" u="none" strike="noStrike" dirty="0">
                <a:latin typeface="Arial"/>
                <a:ea typeface="Arial"/>
                <a:cs typeface="Arial"/>
                <a:sym typeface="Arial"/>
              </a:rPr>
              <a:t> fibers of muscle spinal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9"/>
          <p:cNvSpPr txBox="1">
            <a:spLocks noGrp="1"/>
          </p:cNvSpPr>
          <p:nvPr>
            <p:ph type="body" idx="1"/>
          </p:nvPr>
        </p:nvSpPr>
        <p:spPr>
          <a:xfrm>
            <a:off x="257175" y="803850"/>
            <a:ext cx="7972425" cy="532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30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Sensory neurons</a:t>
            </a:r>
            <a:endParaRPr dirty="0">
              <a:solidFill>
                <a:srgbClr val="00B0F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000" b="0" i="0" u="none" strike="noStrike" dirty="0">
                <a:latin typeface="Arial"/>
                <a:ea typeface="Arial"/>
                <a:cs typeface="Arial"/>
                <a:sym typeface="Arial"/>
              </a:rPr>
              <a:t>re present in posterior horn</a:t>
            </a:r>
            <a:endParaRPr sz="3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000" b="0" i="0" u="none" strike="noStrike" dirty="0">
                <a:latin typeface="Arial"/>
                <a:ea typeface="Arial"/>
                <a:cs typeface="Arial"/>
                <a:sym typeface="Arial"/>
              </a:rPr>
              <a:t>re small neurons</a:t>
            </a:r>
            <a:endParaRPr sz="3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3000" b="0" i="0" u="none" strike="noStrike" dirty="0">
                <a:latin typeface="Arial"/>
                <a:ea typeface="Arial"/>
                <a:cs typeface="Arial"/>
                <a:sym typeface="Arial"/>
              </a:rPr>
              <a:t>eceive inputs from neurons of dorsal root ganglion</a:t>
            </a:r>
            <a:endParaRPr sz="3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0" i="0" u="none" strike="noStrike" dirty="0">
                <a:latin typeface="Arial"/>
                <a:ea typeface="Arial"/>
                <a:cs typeface="Arial"/>
                <a:sym typeface="Arial"/>
              </a:rPr>
              <a:t>Their axons form ascending or </a:t>
            </a:r>
            <a:r>
              <a:rPr lang="en-US" sz="3000" b="0" i="0" u="none" strike="noStrike" dirty="0" err="1">
                <a:latin typeface="Arial"/>
                <a:ea typeface="Arial"/>
                <a:cs typeface="Arial"/>
                <a:sym typeface="Arial"/>
              </a:rPr>
              <a:t>intersegmental</a:t>
            </a:r>
            <a:r>
              <a:rPr lang="en-US" sz="3000" b="0" i="0" u="none" strike="noStrike" dirty="0">
                <a:latin typeface="Arial"/>
                <a:ea typeface="Arial"/>
                <a:cs typeface="Arial"/>
                <a:sym typeface="Arial"/>
              </a:rPr>
              <a:t> tracts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3000" b="0" u="none" strike="noStrik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Interneurons</a:t>
            </a:r>
            <a:r>
              <a:rPr lang="en-US" sz="30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3000" b="0" u="none" strike="noStrik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internuncial</a:t>
            </a:r>
            <a:r>
              <a:rPr lang="en-US" sz="30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neurons)</a:t>
            </a:r>
            <a:endParaRPr dirty="0">
              <a:solidFill>
                <a:srgbClr val="00B0F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000" b="0" i="0" u="none" strike="noStrike" dirty="0">
                <a:latin typeface="Arial"/>
                <a:ea typeface="Arial"/>
                <a:cs typeface="Arial"/>
                <a:sym typeface="Arial"/>
              </a:rPr>
              <a:t>re small associated neurons</a:t>
            </a:r>
            <a:endParaRPr sz="3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3000" b="0" i="0" u="none" strike="noStrike" dirty="0">
                <a:latin typeface="Arial"/>
                <a:ea typeface="Arial"/>
                <a:cs typeface="Arial"/>
                <a:sym typeface="Arial"/>
              </a:rPr>
              <a:t>onnect different type of neurons</a:t>
            </a:r>
            <a:endParaRPr sz="30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6" name="Google Shape;406;p50"/>
          <p:cNvGraphicFramePr/>
          <p:nvPr/>
        </p:nvGraphicFramePr>
        <p:xfrm>
          <a:off x="152400" y="118265"/>
          <a:ext cx="8610601" cy="60119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116745"/>
                <a:gridCol w="978569"/>
                <a:gridCol w="1712149"/>
                <a:gridCol w="1730153"/>
                <a:gridCol w="1047658"/>
                <a:gridCol w="972824"/>
                <a:gridCol w="1052503"/>
              </a:tblGrid>
              <a:tr h="429850">
                <a:tc grid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Regional characteristics of spinal gray matter</a:t>
                      </a:r>
                      <a:endParaRPr sz="2000" b="1" dirty="0">
                        <a:solidFill>
                          <a:srgbClr val="00B0F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448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Segment</a:t>
                      </a:r>
                      <a:endParaRPr sz="2000" b="1" i="0" dirty="0">
                        <a:solidFill>
                          <a:srgbClr val="FF006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Shape of TS of spinal cord</a:t>
                      </a:r>
                      <a:endParaRPr sz="2000" b="1" i="0" dirty="0">
                        <a:solidFill>
                          <a:srgbClr val="FF006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Anterior horn</a:t>
                      </a:r>
                      <a:endParaRPr sz="2000" b="1" i="0" dirty="0">
                        <a:solidFill>
                          <a:srgbClr val="FF006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Lateral horn</a:t>
                      </a:r>
                      <a:endParaRPr sz="2000" b="1" i="0" dirty="0">
                        <a:solidFill>
                          <a:srgbClr val="FF006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Posterior horn</a:t>
                      </a:r>
                      <a:endParaRPr sz="2000" b="1" i="0" dirty="0">
                        <a:solidFill>
                          <a:srgbClr val="FF006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White matter</a:t>
                      </a:r>
                      <a:endParaRPr sz="2000" b="1" i="0" dirty="0">
                        <a:solidFill>
                          <a:srgbClr val="FF006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 err="1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Postero</a:t>
                      </a:r>
                      <a:r>
                        <a:rPr lang="en-US" sz="2000" b="1" i="0" u="none" strike="noStrik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intermediate </a:t>
                      </a:r>
                      <a:r>
                        <a:rPr lang="en-US" sz="2000" b="1" i="0" u="none" strike="noStrike" dirty="0" err="1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sulcus</a:t>
                      </a:r>
                      <a:endParaRPr sz="2000" b="1" i="0" dirty="0">
                        <a:solidFill>
                          <a:srgbClr val="FF006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1041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Cervical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Oval</a:t>
                      </a:r>
                      <a:endParaRPr sz="20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Narrow in </a:t>
                      </a:r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C1- </a:t>
                      </a: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C3 segments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Broad in </a:t>
                      </a:r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C4-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C8 </a:t>
                      </a:r>
                      <a:r>
                        <a:rPr lang="en-US" sz="2000" b="0" i="0" u="none" strike="noStrike" dirty="0" err="1" smtClean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seg</a:t>
                      </a:r>
                      <a:endParaRPr sz="20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Absent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Slender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Huge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</a:t>
                      </a:r>
                      <a:endParaRPr sz="20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560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Thoracic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Small, circular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Slender except in T1 segment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Slender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Large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560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Lumbar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Large, circular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Broad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 only in L1 and L2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Broad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Less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Absent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  <a:tr h="560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Sacral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Small, circular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Broad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 in S2–S4 segments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Thick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Very less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Absent</a:t>
                      </a:r>
                      <a:endParaRPr sz="20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056" marR="60056" marT="40050" marB="40050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1"/>
          <p:cNvSpPr txBox="1">
            <a:spLocks noGrp="1"/>
          </p:cNvSpPr>
          <p:nvPr>
            <p:ph type="body" idx="1"/>
          </p:nvPr>
        </p:nvSpPr>
        <p:spPr>
          <a:xfrm>
            <a:off x="230385" y="801022"/>
            <a:ext cx="8817751" cy="5481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u="none" strike="noStrik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Renshaw</a:t>
            </a:r>
            <a:r>
              <a:rPr lang="en-US" b="1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cells</a:t>
            </a:r>
            <a:endParaRPr b="1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re Golgi type II neurons and located in anterior horn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eceive collateral from alpha motor neurons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Each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Renshaw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cell has short axon terminates on cell body of same alpha motor neuron from which receives collateral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This neuron provides inhibitory feedback to alpha neuron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Structurally, neurons of spinal cord are classified as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Golgi type I – with long axons</a:t>
            </a:r>
            <a:endParaRPr dirty="0">
              <a:solidFill>
                <a:srgbClr val="00B0F0"/>
              </a:solidFill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b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Golgi type II – with short axons</a:t>
            </a:r>
            <a:endParaRPr dirty="0">
              <a:solidFill>
                <a:srgbClr val="00B0F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Golgi type II neurons do not leave gray matter and form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intrasegmental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-US" b="0" i="0" u="none" strike="noStrike" dirty="0" err="1">
                <a:latin typeface="Arial"/>
                <a:ea typeface="Arial"/>
                <a:cs typeface="Arial"/>
                <a:sym typeface="Arial"/>
              </a:rPr>
              <a:t>intersegmental</a:t>
            </a:r>
            <a:r>
              <a:rPr lang="en-US" b="0" i="0" u="none" strike="noStrike" dirty="0">
                <a:latin typeface="Arial"/>
                <a:ea typeface="Arial"/>
                <a:cs typeface="Arial"/>
                <a:sym typeface="Arial"/>
              </a:rPr>
              <a:t> tracts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51"/>
          <p:cNvSpPr txBox="1"/>
          <p:nvPr/>
        </p:nvSpPr>
        <p:spPr>
          <a:xfrm>
            <a:off x="2482453" y="128588"/>
            <a:ext cx="4497082" cy="41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4000"/>
              <a:buFont typeface="Arial"/>
              <a:buNone/>
            </a:pPr>
            <a:r>
              <a:rPr lang="en-US" sz="40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CLINICAL </a:t>
            </a:r>
            <a:endParaRPr sz="4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2"/>
          <p:cNvSpPr txBox="1"/>
          <p:nvPr/>
        </p:nvSpPr>
        <p:spPr>
          <a:xfrm>
            <a:off x="128587" y="1219200"/>
            <a:ext cx="5434013" cy="5397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 arranged as follows </a:t>
            </a:r>
            <a:endParaRPr sz="1600" dirty="0"/>
          </a:p>
          <a:p>
            <a:pPr marL="685800" marR="0" lvl="1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b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In anterior horn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Medial, lateral, and central groups</a:t>
            </a:r>
            <a:endParaRPr sz="1600" dirty="0"/>
          </a:p>
          <a:p>
            <a:pPr marL="685800" marR="0" lvl="1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b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In posterior horn: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Substantia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gelatinosa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marginal nucleus, nucleus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proprius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dorsal nucleus (Clarke’s column), cervical and sacral nucleus, visceral afferent nucleus</a:t>
            </a:r>
            <a:endParaRPr sz="1600" dirty="0"/>
          </a:p>
          <a:p>
            <a:pPr marL="685800" marR="0" lvl="1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b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In lateral horn: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Intermediolateral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nucleus, 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intermediomedial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nucleus</a:t>
            </a:r>
            <a:endParaRPr sz="1600" dirty="0"/>
          </a:p>
        </p:txBody>
      </p:sp>
      <p:pic>
        <p:nvPicPr>
          <p:cNvPr id="418" name="Google Shape;418;p52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817848" y="1698060"/>
            <a:ext cx="3197566" cy="3650688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52"/>
          <p:cNvSpPr txBox="1"/>
          <p:nvPr/>
        </p:nvSpPr>
        <p:spPr>
          <a:xfrm>
            <a:off x="1601108" y="381000"/>
            <a:ext cx="693232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4000"/>
              <a:buFont typeface="Arial"/>
              <a:buNone/>
            </a:pPr>
            <a:r>
              <a:rPr lang="en-US" sz="4000" b="1" i="0" u="none" strike="noStrike" dirty="0" smtClean="0">
                <a:solidFill>
                  <a:srgbClr val="00C066"/>
                </a:solidFill>
                <a:latin typeface="Bookman Old Style" pitchFamily="18" charset="0"/>
                <a:ea typeface="Arial"/>
                <a:cs typeface="Arial"/>
                <a:sym typeface="Arial"/>
              </a:rPr>
              <a:t>CLARKE’S COLUMN</a:t>
            </a:r>
            <a:endParaRPr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4" name="Google Shape;424;p53"/>
          <p:cNvGraphicFramePr/>
          <p:nvPr/>
        </p:nvGraphicFramePr>
        <p:xfrm>
          <a:off x="573597" y="-1"/>
          <a:ext cx="8238563" cy="67501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52644"/>
                <a:gridCol w="1669559"/>
                <a:gridCol w="4316360"/>
              </a:tblGrid>
              <a:tr h="37352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Neuronal columns of gray matter of spinal cord</a:t>
                      </a:r>
                      <a:endParaRPr sz="2000" b="1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3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Column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Extent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Functions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</a:tr>
              <a:tr h="5978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Anterior horn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Medial group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Anteromedial group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Posteromedial group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Lateral group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Anterolateral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Posterolateral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Postposterolateral</a:t>
                      </a:r>
                      <a:endParaRPr sz="20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Central group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Phrenic nucleus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– Spinal accessory nucleus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Entire cord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Cervical segments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Lumbar segments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Cervical segments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Lumbar segments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Cervical segments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Lumbar segments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C3–C5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C1–C5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Muscles of back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Anterolateral</a:t>
                      </a: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muscles of trunk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Muscles of shoulder and arm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Muscles of hip and thigh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Muscles of forearm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 muscles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Hand muscles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Foot muscles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0" i="0" u="none" strike="noStrik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Phrenic</a:t>
                      </a: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nerve        diaphragm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Spinal root of accessory nerve</a:t>
                      </a:r>
                      <a:endParaRPr sz="20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</a:tr>
            </a:tbl>
          </a:graphicData>
        </a:graphic>
      </p:graphicFrame>
      <p:cxnSp>
        <p:nvCxnSpPr>
          <p:cNvPr id="425" name="Google Shape;425;p53"/>
          <p:cNvCxnSpPr/>
          <p:nvPr/>
        </p:nvCxnSpPr>
        <p:spPr>
          <a:xfrm>
            <a:off x="5265175" y="4638648"/>
            <a:ext cx="19910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" name="Google Shape;430;p54"/>
          <p:cNvGraphicFramePr/>
          <p:nvPr/>
        </p:nvGraphicFramePr>
        <p:xfrm>
          <a:off x="228600" y="112024"/>
          <a:ext cx="8915399" cy="67459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511290"/>
                <a:gridCol w="1374910"/>
                <a:gridCol w="5029199"/>
              </a:tblGrid>
              <a:tr h="416929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Neuronal columns of gray matter of spinal cord</a:t>
                      </a:r>
                      <a:endParaRPr sz="2200" b="1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69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Column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Extent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Functions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</a:tr>
              <a:tr h="380243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Posterior horn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Substantia gelatinosa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Marginal nucleus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Nucleus proprius</a:t>
                      </a:r>
                      <a:endParaRPr sz="22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Dorsal nucleus of Clarke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Visceral afferent nucleus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Entire cord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C1–S5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Entire cord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C8–L3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T1 to L2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S1 to S4</a:t>
                      </a:r>
                      <a:endParaRPr sz="22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Relay of fibers carrying of pain and temperature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Relay of some fibers of pain and temperature, light touch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Receive pain, light touch, temperature sensation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Receive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proprioceptive</a:t>
                      </a: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fibers from Golgi tendon organs, and muscle spindle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Receive visceral impulses</a:t>
                      </a:r>
                      <a:endParaRPr sz="22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</a:tr>
              <a:tr h="210968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Lateral horn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Intermediolateral cell column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Sacral parasympathetic nucleus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T1 to L2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S2–S4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Give rise to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preganglionic</a:t>
                      </a: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temperature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Give rise to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preganglionic</a:t>
                      </a: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parasympathetic fibers</a:t>
                      </a:r>
                      <a:endParaRPr sz="22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0863" marR="60863" marT="40575" marB="40575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5"/>
          <p:cNvSpPr txBox="1">
            <a:spLocks noGrp="1"/>
          </p:cNvSpPr>
          <p:nvPr>
            <p:ph type="body" idx="1"/>
          </p:nvPr>
        </p:nvSpPr>
        <p:spPr>
          <a:xfrm>
            <a:off x="1600200" y="228600"/>
            <a:ext cx="5638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None/>
            </a:pPr>
            <a:r>
              <a:rPr lang="en-US" sz="3600" b="1" i="0" u="none" strike="noStrike" dirty="0" smtClean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REXED  LAMINAE</a:t>
            </a:r>
            <a:endParaRPr lang="en-US"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55"/>
          <p:cNvSpPr txBox="1"/>
          <p:nvPr/>
        </p:nvSpPr>
        <p:spPr>
          <a:xfrm>
            <a:off x="264319" y="1447800"/>
            <a:ext cx="4307681" cy="448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aminar architecture of gray matter of spinal cord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euronal cells of gray matter – arranged in 10 zones of </a:t>
            </a:r>
            <a:r>
              <a:rPr lang="en-US" sz="28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Rexed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laminae</a:t>
            </a:r>
            <a:endParaRPr dirty="0"/>
          </a:p>
        </p:txBody>
      </p:sp>
      <p:pic>
        <p:nvPicPr>
          <p:cNvPr id="437" name="Google Shape;437;p5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672578" y="1447800"/>
            <a:ext cx="4471422" cy="4568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r PRAVEEN  ANATOMY COMPLETE\PRAVEENS ANATOMY WORLD 3.3.2024\PRAVEENS ANATOMY WORLD 22.7.2025\1. ATLAS\2. GROSS ANATOMY\6. BRAIN\3. Spinal Cord\spinal cord section with grey matter, central canal, and exterior landmarks labe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15" y="1752600"/>
            <a:ext cx="8300215" cy="4043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2" name="Google Shape;442;p56"/>
          <p:cNvGraphicFramePr/>
          <p:nvPr/>
        </p:nvGraphicFramePr>
        <p:xfrm>
          <a:off x="499299" y="54923"/>
          <a:ext cx="8145394" cy="67481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939101"/>
                <a:gridCol w="6206293"/>
              </a:tblGrid>
              <a:tr h="3886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Rexed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laminae</a:t>
                      </a:r>
                      <a:endParaRPr sz="2400" b="1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Lamina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Corresponding gray column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38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endParaRPr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Posteromarginal nucleus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38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II</a:t>
                      </a:r>
                      <a:endParaRPr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Substantia gelatinosa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38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III</a:t>
                      </a:r>
                      <a:endParaRPr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Nucleus proprius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38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IV</a:t>
                      </a:r>
                      <a:endParaRPr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Nucleus proprius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570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dirty="0"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Base of dorsal horn</a:t>
                      </a:r>
                      <a:endParaRPr sz="24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570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VII</a:t>
                      </a:r>
                      <a:endParaRPr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Nucleus dorsalis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Lateral horn (intermediolateral, intermediomedial nuclei)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570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VIII</a:t>
                      </a:r>
                      <a:endParaRPr dirty="0"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Anterior horn of thoracic region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Medial group of anterior horn in cervical and lumbosacral region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38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IX</a:t>
                      </a:r>
                      <a:endParaRPr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Lateral group of nuclei of anterior horn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  <a:tr h="38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L="61088" marR="61088" marT="40725" marB="40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Surrounds the central canal</a:t>
                      </a:r>
                      <a:endParaRPr sz="2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088" marR="61088" marT="40725" marB="40725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 descr="D:\Dr PRAVEEN  ANATOMY COMPLETE\PRAVEENS ANATOMY WORLD 3.3.2024\PRAVEENS ANATOMY WORLD 22.7.2025\1. ATLAS\2. GROSS ANATOMY\6. BRAIN\3. Spinal Cord\Picture1- rexed lamin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33785"/>
            <a:ext cx="4191000" cy="6598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7"/>
          <p:cNvSpPr txBox="1">
            <a:spLocks noGrp="1"/>
          </p:cNvSpPr>
          <p:nvPr>
            <p:ph type="body" idx="1"/>
          </p:nvPr>
        </p:nvSpPr>
        <p:spPr>
          <a:xfrm>
            <a:off x="267889" y="1066799"/>
            <a:ext cx="7809311" cy="557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urrounds gray matter</a:t>
            </a:r>
            <a:endParaRPr sz="24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ppears white due to presence of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myelinated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nerve fibers</a:t>
            </a:r>
            <a:endParaRPr sz="2400" b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800"/>
              <a:buNone/>
            </a:pPr>
            <a:r>
              <a:rPr lang="en-US" sz="2400" b="1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Divisions of white matter</a:t>
            </a:r>
            <a:endParaRPr sz="24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ivided into right and left halves by anterior median fissure and posterior median septum</a:t>
            </a:r>
            <a:endParaRPr sz="2400" b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of spinal cord shows three column or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fasiculi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white matter:</a:t>
            </a:r>
            <a:endParaRPr sz="2400"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Anterior (ventral) white column (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funiculus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):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ies between anterior median fissure and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lateralmost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fibers of ventral root of spinal nerve</a:t>
            </a:r>
            <a:endParaRPr sz="2400"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Lateral white column (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funiculus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):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ies between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lateralmost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fibers of ventral root and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posterolateral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400" dirty="0"/>
          </a:p>
        </p:txBody>
      </p:sp>
      <p:sp>
        <p:nvSpPr>
          <p:cNvPr id="448" name="Google Shape;448;p57"/>
          <p:cNvSpPr txBox="1"/>
          <p:nvPr/>
        </p:nvSpPr>
        <p:spPr>
          <a:xfrm>
            <a:off x="914400" y="228600"/>
            <a:ext cx="68580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dirty="0" smtClean="0">
                <a:solidFill>
                  <a:srgbClr val="00B0F0"/>
                </a:solidFill>
                <a:latin typeface="Cambria" pitchFamily="18" charset="0"/>
                <a:ea typeface="Cambria" pitchFamily="18" charset="0"/>
                <a:cs typeface="Arial"/>
                <a:sym typeface="Arial"/>
              </a:rPr>
              <a:t>WHITE MATTER OF SPINAL CORD</a:t>
            </a:r>
            <a:endParaRPr lang="en-US" sz="1400" dirty="0">
              <a:solidFill>
                <a:srgbClr val="00B0F0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58"/>
          <p:cNvSpPr txBox="1">
            <a:spLocks noGrp="1"/>
          </p:cNvSpPr>
          <p:nvPr>
            <p:ph type="body" idx="1"/>
          </p:nvPr>
        </p:nvSpPr>
        <p:spPr>
          <a:xfrm>
            <a:off x="253603" y="457201"/>
            <a:ext cx="8433197" cy="5986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Posterior or dorsal column (</a:t>
            </a:r>
            <a:r>
              <a:rPr lang="en-US" sz="26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funiculus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): </a:t>
            </a: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ies between posterior median </a:t>
            </a:r>
            <a:r>
              <a:rPr lang="en-US" sz="26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6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posterolateral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600"/>
              <a:buNone/>
            </a:pPr>
            <a:r>
              <a:rPr lang="en-US" sz="2600" b="1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Types of fibers in white matter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ontains three types of fibers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Sensory fibers</a:t>
            </a:r>
            <a:endParaRPr sz="2600" b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fibers</a:t>
            </a:r>
            <a:endParaRPr sz="2600" b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Association fibers</a:t>
            </a:r>
            <a:endParaRPr sz="2600" b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Sensory fibers </a:t>
            </a: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Central processes of </a:t>
            </a:r>
            <a:r>
              <a:rPr lang="en-US" sz="24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pseudounipolar</a:t>
            </a: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neurons of dorsal root ganglion</a:t>
            </a:r>
            <a:endParaRPr sz="2000"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Axons of dorsal horn cells forms ascending tracts</a:t>
            </a:r>
            <a:endParaRPr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6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neurons </a:t>
            </a: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Descending fibers from higher centers to spinal cord</a:t>
            </a:r>
            <a:endParaRPr sz="2000"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r>
              <a:rPr lang="en-US" sz="24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Axon of anterior horn </a:t>
            </a:r>
            <a:r>
              <a:rPr lang="en-US" sz="2400" b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cells</a:t>
            </a:r>
          </a:p>
          <a:p>
            <a:pPr marL="228600" lvl="0" indent="-228600">
              <a:spcBef>
                <a:spcPts val="0"/>
              </a:spcBef>
              <a:buClr>
                <a:srgbClr val="000000"/>
              </a:buClr>
              <a:buSzPts val="2800"/>
              <a:buChar char="•"/>
            </a:pPr>
            <a:r>
              <a:rPr lang="en-US" i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Association fibers </a:t>
            </a:r>
            <a:r>
              <a:rPr lang="en-US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include</a:t>
            </a:r>
            <a:endParaRPr lang="en-US" dirty="0" smtClean="0"/>
          </a:p>
          <a:p>
            <a:pPr marL="685800" lvl="1">
              <a:spcBef>
                <a:spcPts val="0"/>
              </a:spcBef>
              <a:buClr>
                <a:srgbClr val="000000"/>
              </a:buClr>
              <a:buSzPts val="280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Fibers that originate and terminate within spinal cord</a:t>
            </a:r>
            <a:endParaRPr lang="en-US" sz="2000" dirty="0" smtClean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Char char="•"/>
            </a:pPr>
            <a:endParaRPr sz="2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9"/>
          <p:cNvSpPr txBox="1">
            <a:spLocks noGrp="1"/>
          </p:cNvSpPr>
          <p:nvPr>
            <p:ph type="body" idx="1"/>
          </p:nvPr>
        </p:nvSpPr>
        <p:spPr>
          <a:xfrm>
            <a:off x="253604" y="688258"/>
            <a:ext cx="7975996" cy="5755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2800"/>
              <a:buNone/>
            </a:pPr>
            <a:r>
              <a:rPr lang="en-US" b="1" u="none" strike="noStrik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Tracts </a:t>
            </a:r>
            <a:r>
              <a:rPr lang="en-US" b="1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of Spinal </a:t>
            </a:r>
            <a:r>
              <a:rPr lang="en-US" b="1" u="none" strike="noStrik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Cord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endParaRPr lang="en-US" b="1" dirty="0">
              <a:solidFill>
                <a:srgbClr val="00B0F0"/>
              </a:solidFill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b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n-US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ract – collection of nerve fibers within central nervous system, have similar origin, course, termination, and functions</a:t>
            </a:r>
            <a:endParaRPr b="0" u="none" strike="noStrike" dirty="0">
              <a:solidFill>
                <a:srgbClr val="007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Synonyms: </a:t>
            </a:r>
            <a:r>
              <a:rPr lang="en-US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Fasciculi</a:t>
            </a:r>
            <a:r>
              <a:rPr lang="en-US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b="0" u="none" strike="noStrik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lemnisci</a:t>
            </a:r>
            <a:endParaRPr lang="en-US" b="0" u="none" strike="noStrik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800"/>
              <a:buNone/>
            </a:pPr>
            <a:r>
              <a:rPr lang="en-US" b="1" u="none" strike="noStrike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Classification of tracts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b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Three </a:t>
            </a:r>
            <a:r>
              <a:rPr lang="en-US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types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Ascending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Descending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b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Intersegmental</a:t>
            </a:r>
            <a:r>
              <a:rPr lang="en-US" sz="2800" b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Google Shape;471;p6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56670" y="1104815"/>
            <a:ext cx="8869667" cy="4922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6" name="Google Shape;476;p62"/>
          <p:cNvGraphicFramePr/>
          <p:nvPr/>
        </p:nvGraphicFramePr>
        <p:xfrm>
          <a:off x="152399" y="93787"/>
          <a:ext cx="8686800" cy="63390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895600"/>
                <a:gridCol w="2895600"/>
                <a:gridCol w="2895600"/>
              </a:tblGrid>
              <a:tr h="30405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Tracts of spinal cord</a:t>
                      </a:r>
                      <a:endParaRPr sz="2200" b="1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dirty="0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Descending tracts</a:t>
                      </a:r>
                      <a:endParaRPr sz="2200" b="1" i="0" dirty="0">
                        <a:solidFill>
                          <a:srgbClr val="00B0F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dirty="0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Ascending tracts</a:t>
                      </a:r>
                      <a:endParaRPr sz="2200" b="1" i="0" dirty="0">
                        <a:solidFill>
                          <a:srgbClr val="00B0F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dirty="0" err="1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Intersegmental</a:t>
                      </a:r>
                      <a:r>
                        <a:rPr lang="en-US" sz="2200" b="1" i="0" u="none" strike="noStrike" dirty="0">
                          <a:solidFill>
                            <a:srgbClr val="00B0F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tracts</a:t>
                      </a:r>
                      <a:endParaRPr sz="2200" b="1" i="0" dirty="0">
                        <a:solidFill>
                          <a:srgbClr val="00B0F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</a:tr>
              <a:tr h="532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They are motor tracts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Are sensory</a:t>
                      </a:r>
                      <a:r>
                        <a:rPr lang="en-US" sz="2200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tracts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Connect one segment of spinal cord with other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</a:tr>
              <a:tr h="2356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1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Examples</a:t>
                      </a: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Pyramidal tracts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Lateral corticospinal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Anterior corticospinal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Extrapyramidal tracts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Rubrospinal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Medial and lateral reticulospinal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Olivospinal</a:t>
                      </a:r>
                      <a:endParaRPr sz="2200" b="0" i="0" u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Lateral vestibulospinal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• Tectospinal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1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Examples</a:t>
                      </a: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Lateral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spinothalamic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Anterior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spinothalamic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Fasciculus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gracilis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Fasciculus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cuneatus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Dorsal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spinocerebellar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Ventral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spinocerebellar</a:t>
                      </a:r>
                      <a:endParaRPr sz="2200" dirty="0"/>
                    </a:p>
                  </a:txBody>
                  <a:tcPr marL="57000" marR="57000" marT="38000" marB="380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1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Examples</a:t>
                      </a: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Tract of </a:t>
                      </a: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Lissauer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Septomarginal</a:t>
                      </a: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tract</a:t>
                      </a:r>
                      <a:endParaRPr sz="22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Semilunar</a:t>
                      </a:r>
                      <a:r>
                        <a:rPr lang="en-US" sz="2200" b="0" i="0" u="none" strike="noStrik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(comma) tract</a:t>
                      </a:r>
                      <a:endParaRPr sz="22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0" marR="57000" marT="38000" marB="38000"/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D:\Dr PRAVEEN  ANATOMY COMPLETE\PRAVEENS ANATOMY WORLD 3.3.2024\PRAVEENS ANATOMY WORLD 22.7.2025\1. ATLAS\2. GROSS ANATOMY\6. BRAIN\3. Spinal Cord\474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89" y="609600"/>
            <a:ext cx="8911526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D:\Dr PRAVEEN  ANATOMY COMPLETE\PRAVEENS ANATOMY WORLD 3.3.2024\PRAVEENS ANATOMY WORLD 22.7.2025\1. ATLAS\2. GROSS ANATOMY\6. BRAIN\3. Spinal Cord\80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31" y="1390276"/>
            <a:ext cx="8816595" cy="4858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r PRAVEEN  ANATOMY COMPLETE\PRAVEENS ANATOMY WORLD 3.3.2024\PRAVEENS ANATOMY WORLD 22.7.2025\1. ATLAS\2. GROSS ANATOMY\6. BRAIN\3. Spinal Cord\DchYdsEVQAAstus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91" y="923924"/>
            <a:ext cx="8864497" cy="5095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6"/>
          <p:cNvSpPr txBox="1">
            <a:spLocks noGrp="1"/>
          </p:cNvSpPr>
          <p:nvPr>
            <p:ph type="body" idx="1"/>
          </p:nvPr>
        </p:nvSpPr>
        <p:spPr>
          <a:xfrm>
            <a:off x="0" y="1295400"/>
            <a:ext cx="8458200" cy="521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Ventrolateral</a:t>
            </a:r>
            <a:r>
              <a:rPr lang="en-US" sz="24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anterolateral</a:t>
            </a:r>
            <a:r>
              <a:rPr lang="en-US" sz="24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400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en-US" sz="2400" b="0" i="0" u="none" strike="noStrik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entral 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rootlets of spinal nerve emerge at this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4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Dorsolateral</a:t>
            </a:r>
            <a:r>
              <a:rPr lang="en-US" sz="24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posterolateral</a:t>
            </a:r>
            <a:r>
              <a:rPr lang="en-US" sz="24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400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ies on each side, at about 2 mm from posterior median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400" dirty="0"/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orresponds to attachment of dorsal roots of spinal nerve</a:t>
            </a:r>
            <a:endParaRPr sz="24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Dorsointermediate</a:t>
            </a:r>
            <a:r>
              <a:rPr lang="en-US" sz="24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posterointermediate</a:t>
            </a:r>
            <a:r>
              <a:rPr lang="en-US" sz="24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2400" b="0" u="none" strike="noStrik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400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ies between posterior median and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posterolateral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sulcus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resent only in cervical and upper thoracic levels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6"/>
          <p:cNvSpPr txBox="1"/>
          <p:nvPr/>
        </p:nvSpPr>
        <p:spPr>
          <a:xfrm>
            <a:off x="1160859" y="457200"/>
            <a:ext cx="714687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00DA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EXTERNAL FEATURES </a:t>
            </a:r>
            <a:endParaRPr sz="3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D:\Dr PRAVEEN  ANATOMY COMPLETE\PRAVEENS ANATOMY WORLD 3.3.2024\PRAVEENS ANATOMY WORLD 22.7.2025\1. ATLAS\2. GROSS ANATOMY\6. BRAIN\3. Spinal Cord\descending-tracts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17500"/>
            <a:ext cx="7797800" cy="6326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r PRAVEEN  ANATOMY COMPLETE\PRAVEENS ANATOMY WORLD 3.3.2024\PRAVEENS ANATOMY WORLD 22.7.2025\1. ATLAS\2. GROSS ANATOMY\6. BRAIN\3. Spinal Cord\Spinal-Cord-Tracts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5454369" cy="3200400"/>
          </a:xfrm>
          <a:prstGeom prst="rect">
            <a:avLst/>
          </a:prstGeom>
          <a:noFill/>
        </p:spPr>
      </p:pic>
      <p:pic>
        <p:nvPicPr>
          <p:cNvPr id="7171" name="Picture 3" descr="D:\Dr PRAVEEN  ANATOMY COMPLETE\PRAVEENS ANATOMY WORLD 3.3.2024\PRAVEENS ANATOMY WORLD 22.7.2025\1. ATLAS\2. GROSS ANATOMY\6. BRAIN\3. Spinal Cord\This-represents-the-different-tracts-on-a-T8-spinal-cross-section-The-sensory-pathways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429000"/>
            <a:ext cx="5948266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D:\Dr PRAVEEN  ANATOMY COMPLETE\PRAVEENS ANATOMY WORLD 3.3.2024\PRAVEENS ANATOMY WORLD 22.7.2025\1. ATLAS\2. GROSS ANATOMY\6. BRAIN\3. Spinal Cord\Screen-Shot-2014-11-13-at-9.45.07-P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1" y="0"/>
            <a:ext cx="6553200" cy="696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ELL\Desktop\Slideshare Downloades -PKK\Thank you notes\ea65a58df20a0f27758f500a199f9ac0_t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7638938" cy="5720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Dr PRAVEEN  ANATOMY COMPLETE\PRAVEENS ANATOMY WORLD 3.3.2024\PRAVEENS ANATOMY WORLD 22.7.2025\1. ATLAS\2. GROSS ANATOMY\6. BRAIN\3. Spinal Cord\f0046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329" y="618078"/>
            <a:ext cx="7582419" cy="55541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2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21386" y="1834530"/>
            <a:ext cx="8932515" cy="3268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"/>
          <p:cNvSpPr txBox="1"/>
          <p:nvPr/>
        </p:nvSpPr>
        <p:spPr>
          <a:xfrm>
            <a:off x="264319" y="990600"/>
            <a:ext cx="5959501" cy="5302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Thirty-one pairs of spinal nerves 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attached to spinal cord </a:t>
            </a:r>
            <a:endParaRPr sz="28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800" b="0" i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nclude 8 cervical, 12  thoracic, 5 lumbar, 5 sacral, and 1 </a:t>
            </a:r>
            <a:r>
              <a:rPr lang="en-US" sz="2800" b="0" i="0" u="none" strike="noStrik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coccygeal</a:t>
            </a:r>
            <a:r>
              <a:rPr lang="en-US" sz="2800" b="0" i="0" u="none" strike="noStrik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pairs of nerves</a:t>
            </a:r>
            <a:endParaRPr sz="2800" dirty="0">
              <a:solidFill>
                <a:srgbClr val="00B0F0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spinal nerve–  attached to spinal cord by 2 roots: Ventral and dorsal nerve roots </a:t>
            </a:r>
            <a:endParaRPr sz="2800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800" b="0" u="none" strike="noStrik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Ventral or anterior motor root </a:t>
            </a:r>
            <a:r>
              <a:rPr lang="en-US" sz="28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carries motor or efferent fibers from spinal cord</a:t>
            </a:r>
            <a:endParaRPr sz="2800" dirty="0"/>
          </a:p>
        </p:txBody>
      </p:sp>
      <p:pic>
        <p:nvPicPr>
          <p:cNvPr id="266" name="Google Shape;266;p2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415549" y="803851"/>
            <a:ext cx="2572744" cy="5658341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8"/>
          <p:cNvSpPr txBox="1"/>
          <p:nvPr/>
        </p:nvSpPr>
        <p:spPr>
          <a:xfrm>
            <a:off x="838200" y="34410"/>
            <a:ext cx="701039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4000"/>
              <a:buFont typeface="Arial"/>
              <a:buNone/>
            </a:pPr>
            <a:r>
              <a:rPr lang="en-US" sz="4000" b="1" i="0" u="none" strike="noStrike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Attachment of Spinal Nerve</a:t>
            </a:r>
            <a:endParaRPr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Dr PRAVEEN  ANATOMY COMPLETE\PRAVEENS ANATOMY WORLD 3.3.2024\PRAVEENS ANATOMY WORLD 22.7.2025\1. ATLAS\2. GROSS ANATOMY\6. BRAIN\3. Spinal Cord\B9788131223079500073_gr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76" y="381763"/>
            <a:ext cx="7950667" cy="6323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110</TotalTime>
  <Words>1826</Words>
  <Application>Microsoft Office PowerPoint</Application>
  <PresentationFormat>On-screen Show (4:3)</PresentationFormat>
  <Paragraphs>378</Paragraphs>
  <Slides>53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Opulent</vt:lpstr>
      <vt:lpstr>BRAIN SPINAL  CORD - 2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NERVE ROOTS</vt:lpstr>
      <vt:lpstr>Slide 12</vt:lpstr>
      <vt:lpstr>Slide 13</vt:lpstr>
      <vt:lpstr>SPINAL  NERVE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CAUDA  EQUINA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 SPINAL CORD - 1</dc:title>
  <dc:creator>DELL</dc:creator>
  <cp:lastModifiedBy>DELL</cp:lastModifiedBy>
  <cp:revision>66</cp:revision>
  <dcterms:created xsi:type="dcterms:W3CDTF">2006-08-16T00:00:00Z</dcterms:created>
  <dcterms:modified xsi:type="dcterms:W3CDTF">2026-01-06T07:20:16Z</dcterms:modified>
</cp:coreProperties>
</file>