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86" r:id="rId2"/>
  </p:sldMasterIdLst>
  <p:notesMasterIdLst>
    <p:notesMasterId r:id="rId37"/>
  </p:notesMasterIdLst>
  <p:sldIdLst>
    <p:sldId id="282" r:id="rId3"/>
    <p:sldId id="258" r:id="rId4"/>
    <p:sldId id="257" r:id="rId5"/>
    <p:sldId id="259" r:id="rId6"/>
    <p:sldId id="290" r:id="rId7"/>
    <p:sldId id="260" r:id="rId8"/>
    <p:sldId id="284" r:id="rId9"/>
    <p:sldId id="271" r:id="rId10"/>
    <p:sldId id="263" r:id="rId11"/>
    <p:sldId id="264" r:id="rId12"/>
    <p:sldId id="261" r:id="rId13"/>
    <p:sldId id="262" r:id="rId14"/>
    <p:sldId id="289" r:id="rId15"/>
    <p:sldId id="286" r:id="rId16"/>
    <p:sldId id="265" r:id="rId17"/>
    <p:sldId id="274" r:id="rId18"/>
    <p:sldId id="266" r:id="rId19"/>
    <p:sldId id="288" r:id="rId20"/>
    <p:sldId id="267" r:id="rId21"/>
    <p:sldId id="285" r:id="rId22"/>
    <p:sldId id="268" r:id="rId23"/>
    <p:sldId id="269" r:id="rId24"/>
    <p:sldId id="270" r:id="rId25"/>
    <p:sldId id="272" r:id="rId26"/>
    <p:sldId id="273" r:id="rId27"/>
    <p:sldId id="275" r:id="rId28"/>
    <p:sldId id="276" r:id="rId29"/>
    <p:sldId id="277" r:id="rId30"/>
    <p:sldId id="278" r:id="rId31"/>
    <p:sldId id="279" r:id="rId32"/>
    <p:sldId id="280" r:id="rId33"/>
    <p:sldId id="287" r:id="rId34"/>
    <p:sldId id="281" r:id="rId35"/>
    <p:sldId id="283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FF00FF"/>
    <a:srgbClr val="FF3300"/>
    <a:srgbClr val="FF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FA722-3D2C-44DD-8C82-F6006686EB4F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BDE27-16E3-48A3-BD10-5E0E386756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9D8F9-CB34-4899-A865-FA8463A9B7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30-Dec-25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32739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BRAIN</a:t>
            </a:r>
            <a:r>
              <a:rPr lang="en-US" b="1" dirty="0" smtClean="0">
                <a:solidFill>
                  <a:srgbClr val="7030A0"/>
                </a:solidFill>
                <a:latin typeface="Algerian" pitchFamily="82" charset="0"/>
              </a:rPr>
              <a:t/>
            </a:r>
            <a:br>
              <a:rPr lang="en-US" b="1" dirty="0" smtClean="0">
                <a:solidFill>
                  <a:srgbClr val="7030A0"/>
                </a:solidFill>
                <a:latin typeface="Algerian" pitchFamily="82" charset="0"/>
              </a:rPr>
            </a:br>
            <a:r>
              <a:rPr lang="en-US" sz="4900" b="1" dirty="0" smtClean="0">
                <a:solidFill>
                  <a:srgbClr val="00B0F0"/>
                </a:solidFill>
                <a:latin typeface="Algerian" pitchFamily="82" charset="0"/>
              </a:rPr>
              <a:t>SPINAL CORD - 1</a:t>
            </a:r>
            <a:endParaRPr lang="en-IN" sz="4900" b="1" dirty="0">
              <a:solidFill>
                <a:srgbClr val="00B0F0"/>
              </a:solidFill>
              <a:latin typeface="Algerian" pitchFamily="8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95800" y="4648200"/>
            <a:ext cx="5105400" cy="17526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DR. PRAVEEN KURREY </a:t>
            </a:r>
          </a:p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MBBS,  MS,  BCME, BCBR                                                  PROFESSOR   ANATOMY                                                          </a:t>
            </a:r>
            <a:endParaRPr lang="en-IN" sz="24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" y="381000"/>
            <a:ext cx="830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839200" y="381000"/>
            <a:ext cx="76200" cy="609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304800" y="381000"/>
            <a:ext cx="76200" cy="624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81000" y="6629400"/>
            <a:ext cx="853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D:\Dr PRAVEEN  ANATOMY COMPLETE\PRAVEENS ANATOMY WORLD 3.3.2024\PRAVEENS ANATOMY WORLD 22.7.2025\1. ATLAS\2. GROSS ANATOMY\6. BRAIN\3. Spinal Cord\spinal_cord-meninges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9924" y="1981200"/>
            <a:ext cx="3428288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>
                <a:solidFill>
                  <a:srgbClr val="FF3300"/>
                </a:solidFill>
              </a:rPr>
              <a:t> 3 </a:t>
            </a:r>
            <a:r>
              <a:rPr lang="en-US" dirty="0" err="1" smtClean="0">
                <a:solidFill>
                  <a:srgbClr val="FF3300"/>
                </a:solidFill>
              </a:rPr>
              <a:t>Meningeal</a:t>
            </a:r>
            <a:r>
              <a:rPr lang="en-US" dirty="0" smtClean="0">
                <a:solidFill>
                  <a:srgbClr val="FF3300"/>
                </a:solidFill>
              </a:rPr>
              <a:t>  Layers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228600" y="914400"/>
            <a:ext cx="4495800" cy="5715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400" b="1" dirty="0" smtClean="0">
                <a:solidFill>
                  <a:srgbClr val="FF3300"/>
                </a:solidFill>
              </a:rPr>
              <a:t>Dura mater</a:t>
            </a:r>
            <a:r>
              <a:rPr lang="en-US" sz="2400" dirty="0" smtClean="0"/>
              <a:t>: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outer layer of spinal cord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subdural space:</a:t>
            </a:r>
          </a:p>
          <a:p>
            <a:pPr lvl="2" eaLnBrk="1" hangingPunct="1">
              <a:defRPr/>
            </a:pPr>
            <a:r>
              <a:rPr lang="en-US" sz="2400" dirty="0" smtClean="0"/>
              <a:t>between </a:t>
            </a:r>
            <a:r>
              <a:rPr lang="en-US" sz="2400" dirty="0" err="1" smtClean="0"/>
              <a:t>arachnoid</a:t>
            </a:r>
            <a:r>
              <a:rPr lang="en-US" sz="2400" dirty="0" smtClean="0"/>
              <a:t> mater and </a:t>
            </a:r>
            <a:r>
              <a:rPr lang="en-US" sz="2400" dirty="0" err="1" smtClean="0"/>
              <a:t>dura</a:t>
            </a:r>
            <a:r>
              <a:rPr lang="en-US" sz="2400" dirty="0" smtClean="0"/>
              <a:t> mater </a:t>
            </a:r>
          </a:p>
          <a:p>
            <a:pPr eaLnBrk="1" hangingPunct="1">
              <a:defRPr/>
            </a:pPr>
            <a:r>
              <a:rPr lang="en-US" sz="2400" b="1" dirty="0" err="1" smtClean="0">
                <a:solidFill>
                  <a:srgbClr val="FF3300"/>
                </a:solidFill>
              </a:rPr>
              <a:t>Arachnoid</a:t>
            </a:r>
            <a:r>
              <a:rPr lang="en-US" sz="2400" b="1" dirty="0" smtClean="0">
                <a:solidFill>
                  <a:srgbClr val="FF3300"/>
                </a:solidFill>
              </a:rPr>
              <a:t> mater: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middle </a:t>
            </a:r>
            <a:r>
              <a:rPr lang="en-US" dirty="0" err="1" smtClean="0">
                <a:solidFill>
                  <a:schemeClr val="tx1"/>
                </a:solidFill>
              </a:rPr>
              <a:t>meningeal</a:t>
            </a:r>
            <a:r>
              <a:rPr lang="en-US" dirty="0" smtClean="0">
                <a:solidFill>
                  <a:schemeClr val="tx1"/>
                </a:solidFill>
              </a:rPr>
              <a:t> layer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subarachnoid space:</a:t>
            </a:r>
          </a:p>
          <a:p>
            <a:pPr lvl="2" eaLnBrk="1" hangingPunct="1">
              <a:defRPr/>
            </a:pPr>
            <a:r>
              <a:rPr lang="en-US" sz="2400" dirty="0" smtClean="0"/>
              <a:t>between </a:t>
            </a:r>
            <a:r>
              <a:rPr lang="en-US" sz="2400" dirty="0" err="1" smtClean="0"/>
              <a:t>arachnoid</a:t>
            </a:r>
            <a:r>
              <a:rPr lang="en-US" sz="2400" dirty="0" smtClean="0"/>
              <a:t> mater and </a:t>
            </a:r>
            <a:r>
              <a:rPr lang="en-US" sz="2400" dirty="0" err="1" smtClean="0"/>
              <a:t>pia</a:t>
            </a:r>
            <a:r>
              <a:rPr lang="en-US" sz="2400" dirty="0" smtClean="0"/>
              <a:t> mater </a:t>
            </a:r>
          </a:p>
          <a:p>
            <a:pPr lvl="2" eaLnBrk="1" hangingPunct="1">
              <a:defRPr/>
            </a:pPr>
            <a:r>
              <a:rPr lang="en-US" sz="2400" dirty="0" smtClean="0"/>
              <a:t>filled with cerebrospinal fluid (CSF)</a:t>
            </a:r>
          </a:p>
          <a:p>
            <a:pPr eaLnBrk="1" hangingPunct="1">
              <a:defRPr/>
            </a:pPr>
            <a:r>
              <a:rPr lang="en-US" sz="2400" b="1" dirty="0" err="1" smtClean="0">
                <a:solidFill>
                  <a:srgbClr val="FF3300"/>
                </a:solidFill>
              </a:rPr>
              <a:t>Pia</a:t>
            </a:r>
            <a:r>
              <a:rPr lang="en-US" sz="2400" b="1" dirty="0" smtClean="0">
                <a:solidFill>
                  <a:srgbClr val="FF3300"/>
                </a:solidFill>
              </a:rPr>
              <a:t> mater: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inner </a:t>
            </a:r>
            <a:r>
              <a:rPr lang="en-US" dirty="0" err="1" smtClean="0">
                <a:solidFill>
                  <a:schemeClr val="tx1"/>
                </a:solidFill>
              </a:rPr>
              <a:t>meningeal</a:t>
            </a:r>
            <a:r>
              <a:rPr lang="en-US" dirty="0" smtClean="0">
                <a:solidFill>
                  <a:schemeClr val="tx1"/>
                </a:solidFill>
              </a:rPr>
              <a:t> layer</a:t>
            </a:r>
          </a:p>
        </p:txBody>
      </p:sp>
      <p:pic>
        <p:nvPicPr>
          <p:cNvPr id="11268" name="Picture 7" descr="1303SpiCord-Meninges_L.jpg                                     00201AB2FAP7_JPEGS_ch12-18Labeled      BE4B5C3E: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15303" t="5992" r="13885" b="7086"/>
          <a:stretch>
            <a:fillRect/>
          </a:stretch>
        </p:blipFill>
        <p:spPr>
          <a:xfrm>
            <a:off x="4876800" y="1133475"/>
            <a:ext cx="3505200" cy="5567363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 txBox="1"/>
          <p:nvPr/>
        </p:nvSpPr>
        <p:spPr>
          <a:xfrm>
            <a:off x="214889" y="4390182"/>
            <a:ext cx="8818383" cy="2177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overed by spinal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meninges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Outer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mater, middle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arachnoid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mater, and innermost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pia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 </a:t>
            </a:r>
            <a:endParaRPr dirty="0"/>
          </a:p>
        </p:txBody>
      </p:sp>
      <p:pic>
        <p:nvPicPr>
          <p:cNvPr id="133" name="Google Shape;133;p7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514601" y="714165"/>
            <a:ext cx="4041516" cy="346454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7"/>
          <p:cNvSpPr txBox="1"/>
          <p:nvPr/>
        </p:nvSpPr>
        <p:spPr>
          <a:xfrm>
            <a:off x="1295400" y="1"/>
            <a:ext cx="6248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3600"/>
              <a:buFont typeface="Arial"/>
              <a:buNone/>
            </a:pPr>
            <a:r>
              <a:rPr lang="en-US" sz="3600" b="1" i="0" u="none" strike="noStrike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Coverings of spinal cord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"/>
          <p:cNvSpPr txBox="1"/>
          <p:nvPr/>
        </p:nvSpPr>
        <p:spPr>
          <a:xfrm>
            <a:off x="151747" y="1447800"/>
            <a:ext cx="8077853" cy="5051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SzPts val="2600"/>
            </a:pPr>
            <a:r>
              <a:rPr lang="en-US" sz="2600" b="1" u="none" strike="noStrike" dirty="0" smtClean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2400" b="1" dirty="0" smtClean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Dura mater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Extends from foramen magnum to lower border of second sacral vertebra</a:t>
            </a:r>
            <a:endParaRPr lang="en-US" sz="2400" dirty="0" smtClean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u="none" strike="noStrike" dirty="0" smtClean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600" b="1" u="none" strike="noStrike" dirty="0" err="1" smtClean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Arachnoid</a:t>
            </a:r>
            <a:r>
              <a:rPr lang="en-US" sz="2600" b="1" u="none" strike="noStrike" dirty="0" smtClean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1" u="none" strike="noStrik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mater </a:t>
            </a: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(cobweb-like in Latin)</a:t>
            </a:r>
            <a:endParaRPr dirty="0"/>
          </a:p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hin transparent membrane loosely surrounds spinal cord</a:t>
            </a:r>
            <a:endParaRPr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lso extends up to lower border of S2 vertebra</a:t>
            </a:r>
            <a:endParaRPr sz="2600" b="0" u="none" strike="noStrike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u="none" strike="noStrike" dirty="0" err="1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Pia</a:t>
            </a:r>
            <a:r>
              <a:rPr lang="en-US" sz="2600" b="1" u="none" strike="noStrik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 mater </a:t>
            </a: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(loving mother in Latin): Thin vascular membrane closely invests spinal cord</a:t>
            </a:r>
            <a:endParaRPr sz="2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8"/>
          <p:cNvSpPr txBox="1"/>
          <p:nvPr/>
        </p:nvSpPr>
        <p:spPr>
          <a:xfrm>
            <a:off x="1219200" y="457200"/>
            <a:ext cx="558343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3600"/>
              <a:buFont typeface="Arial"/>
              <a:buNone/>
            </a:pPr>
            <a:r>
              <a:rPr lang="en-US" sz="3600" b="1" i="0" u="none" strike="noStrike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Coverings of spinal cord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Dr PRAVEEN  ANATOMY COMPLETE\PRAVEENS ANATOMY WORLD 3.3.2024\PRAVEENS ANATOMY WORLD 22.7.2025\1. ATLAS\2. GROSS ANATOMY\6. BRAIN\3. Spinal Cord\Q9CAtS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77565"/>
            <a:ext cx="7238999" cy="61787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66FF33"/>
                </a:solidFill>
              </a:rPr>
              <a:t>COVERINGS</a:t>
            </a:r>
            <a:endParaRPr lang="en-US" dirty="0">
              <a:solidFill>
                <a:srgbClr val="66FF33"/>
              </a:solidFill>
            </a:endParaRPr>
          </a:p>
        </p:txBody>
      </p:sp>
      <p:pic>
        <p:nvPicPr>
          <p:cNvPr id="5122" name="Picture 2" descr="D:\Dr PRAVEEN  ANATOMY COMPLETE\PRAVEENS ANATOMY WORLD 3.3.2024\PRAVEENS ANATOMY WORLD 22.7.2025\1. ATLAS\2. GROSS ANATOMY\6. BRAIN\3. Spinal Cord\B9788131223079500073_gr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663" y="1524000"/>
            <a:ext cx="6737536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"/>
          <p:cNvSpPr txBox="1">
            <a:spLocks noGrp="1"/>
          </p:cNvSpPr>
          <p:nvPr>
            <p:ph type="body" idx="1"/>
          </p:nvPr>
        </p:nvSpPr>
        <p:spPr>
          <a:xfrm>
            <a:off x="609600" y="45720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600"/>
              <a:buNone/>
            </a:pPr>
            <a:r>
              <a:rPr lang="en-US" sz="36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Modifications of </a:t>
            </a:r>
            <a:r>
              <a:rPr lang="en-US" sz="3600" b="1" i="0" u="none" strike="noStrike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Spinal </a:t>
            </a:r>
            <a:r>
              <a:rPr lang="en-US" sz="3600" b="1" dirty="0" err="1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3600" b="1" i="0" u="none" strike="noStrike" dirty="0" err="1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iamater</a:t>
            </a:r>
            <a:endParaRPr sz="3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9"/>
          <p:cNvSpPr txBox="1"/>
          <p:nvPr/>
        </p:nvSpPr>
        <p:spPr>
          <a:xfrm>
            <a:off x="257175" y="1447800"/>
            <a:ext cx="4543425" cy="5129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85800" marR="0" lvl="1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</a:pPr>
            <a:r>
              <a:rPr lang="en-US" sz="2600" b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lang="en-US" sz="2600" b="0" u="none" strike="noStrike" cap="none" dirty="0" smtClean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Ligamentum </a:t>
            </a:r>
            <a:r>
              <a:rPr lang="en-US" sz="2600" b="0" u="none" strike="noStrike" cap="none" dirty="0" err="1" smtClean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denticulatum</a:t>
            </a:r>
            <a:endParaRPr sz="2600" b="0" u="none" strike="noStrike" cap="none" dirty="0">
              <a:solidFill>
                <a:srgbClr val="FF33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marR="0" lvl="2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 21 pairs of teeth-like projections of </a:t>
            </a:r>
            <a:r>
              <a:rPr lang="en-US" sz="2600" b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pia</a:t>
            </a:r>
            <a:r>
              <a:rPr lang="en-US" sz="26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 </a:t>
            </a:r>
            <a:endParaRPr dirty="0"/>
          </a:p>
          <a:p>
            <a:pPr marL="1143000" marR="0" lvl="2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Extend from lateral surface of spinal cord and pierce </a:t>
            </a:r>
            <a:r>
              <a:rPr lang="en-US" sz="2600" b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arachnoid</a:t>
            </a:r>
            <a:r>
              <a:rPr lang="en-US" sz="26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 to get attached to inner surface of </a:t>
            </a:r>
            <a:r>
              <a:rPr lang="en-US" sz="2600" b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</a:t>
            </a:r>
            <a:r>
              <a:rPr lang="en-US" sz="26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</a:t>
            </a:r>
            <a:endParaRPr sz="2600" b="0" u="none" strike="noStrike" cap="none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p9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715000" y="1676400"/>
            <a:ext cx="2981438" cy="4341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63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Structures of the Spinal Cord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28600" y="1600200"/>
            <a:ext cx="4267200" cy="48768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Ligamentum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Denticulatum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1" eaLnBrk="1" hangingPunct="1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extend from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pia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mater to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dura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mater</a:t>
            </a:r>
          </a:p>
          <a:p>
            <a:pPr lvl="1" eaLnBrk="1" hangingPunct="1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stabilize side-to-side movement </a:t>
            </a:r>
          </a:p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Blood vessels:</a:t>
            </a:r>
          </a:p>
          <a:p>
            <a:pPr lvl="1" eaLnBrk="1" hangingPunct="1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along surface of spinal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pia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mater</a:t>
            </a:r>
          </a:p>
          <a:p>
            <a:pPr lvl="1" eaLnBrk="1" hangingPunct="1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within subarachnoid space</a:t>
            </a:r>
          </a:p>
        </p:txBody>
      </p:sp>
      <p:pic>
        <p:nvPicPr>
          <p:cNvPr id="12292" name="Picture 7" descr="1304SpiCordAsocStruc_L.jpg                                     00201AB2FAP7_JPEGS_ch12-18Labeled      BE4B5C3E: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18079" t="19942" r="13885" b="17818"/>
          <a:stretch>
            <a:fillRect/>
          </a:stretch>
        </p:blipFill>
        <p:spPr>
          <a:xfrm>
            <a:off x="4678363" y="1371600"/>
            <a:ext cx="4313237" cy="5105400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 txBox="1">
            <a:spLocks noGrp="1"/>
          </p:cNvSpPr>
          <p:nvPr>
            <p:ph type="body" idx="1"/>
          </p:nvPr>
        </p:nvSpPr>
        <p:spPr>
          <a:xfrm>
            <a:off x="685800" y="381000"/>
            <a:ext cx="6831211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600"/>
              <a:buNone/>
            </a:pPr>
            <a:r>
              <a:rPr lang="en-US" sz="36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Modifications of </a:t>
            </a:r>
            <a:r>
              <a:rPr lang="en-US" sz="3600" b="1" i="0" u="none" strike="noStrike" dirty="0" err="1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pia</a:t>
            </a:r>
            <a:r>
              <a:rPr lang="en-US" sz="3600" b="1" i="0" u="none" strike="noStrike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mater</a:t>
            </a:r>
            <a:endParaRPr sz="3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0"/>
          <p:cNvSpPr txBox="1"/>
          <p:nvPr/>
        </p:nvSpPr>
        <p:spPr>
          <a:xfrm>
            <a:off x="176980" y="1447799"/>
            <a:ext cx="7824019" cy="5238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ligamentum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denticulatum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lies in between anterior and posterior roots of adjacent spinal nerves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irst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ligamentum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denticulatum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lies at level of foramen magnum while last one lies between T12 and L1 spinal nerves</a:t>
            </a:r>
            <a:endParaRPr sz="2800" b="0" i="1" u="none" strike="noStrike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D:\Dr PRAVEEN  ANATOMY COMPLETE\PRAVEENS ANATOMY WORLD 3.3.2024\PRAVEENS ANATOMY WORLD 22.7.2025\1. ATLAS\2. GROSS ANATOMY\6. BRAIN\3. Spinal Cord\B9788131223079500073_gr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04799"/>
            <a:ext cx="6628969" cy="62706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"/>
          <p:cNvSpPr txBox="1">
            <a:spLocks noGrp="1"/>
          </p:cNvSpPr>
          <p:nvPr>
            <p:ph type="body" idx="1"/>
          </p:nvPr>
        </p:nvSpPr>
        <p:spPr>
          <a:xfrm>
            <a:off x="457200" y="609600"/>
            <a:ext cx="7059811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600"/>
              <a:buNone/>
            </a:pPr>
            <a:r>
              <a:rPr lang="en-US" sz="36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Modifications of </a:t>
            </a:r>
            <a:r>
              <a:rPr lang="en-US" sz="3600" b="1" i="0" u="none" strike="noStrike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dirty="0" err="1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3600" b="1" i="0" u="none" strike="noStrike" dirty="0" err="1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ia</a:t>
            </a:r>
            <a:r>
              <a:rPr lang="en-US" sz="3600" b="1" i="0" u="none" strike="noStrike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mater</a:t>
            </a:r>
            <a:endParaRPr sz="3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1"/>
          <p:cNvSpPr txBox="1"/>
          <p:nvPr/>
        </p:nvSpPr>
        <p:spPr>
          <a:xfrm>
            <a:off x="176982" y="1676400"/>
            <a:ext cx="4800599" cy="500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u="none" strike="noStrike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2800" b="1" u="none" strike="noStrike" dirty="0" err="1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Filum</a:t>
            </a:r>
            <a:r>
              <a:rPr lang="en-US" sz="2800" b="1" u="none" strike="noStrike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u="none" strike="noStrik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terminale</a:t>
            </a:r>
            <a:endParaRPr sz="28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hin fibrous filament extends from tip of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conus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medullaris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to first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coccygeal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vertebra 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merges from vertebral canal through sacral hiatus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bout 20 cm long</a:t>
            </a:r>
            <a:endParaRPr dirty="0"/>
          </a:p>
        </p:txBody>
      </p:sp>
      <p:pic>
        <p:nvPicPr>
          <p:cNvPr id="162" name="Google Shape;162;p11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486400" y="1447800"/>
            <a:ext cx="3481542" cy="5069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/>
          <p:nvPr/>
        </p:nvSpPr>
        <p:spPr>
          <a:xfrm>
            <a:off x="184356" y="1219200"/>
            <a:ext cx="5523271" cy="476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u="none" strike="noStrike" dirty="0" smtClean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Long 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cylindrical structure occupies upper two-thirds of vertebral canal</a:t>
            </a:r>
            <a:endParaRPr sz="2800" dirty="0">
              <a:latin typeface="Arial" pitchFamily="34" charset="0"/>
              <a:cs typeface="Arial" pitchFamily="34" charset="0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Forms caudal part of central nervous system</a:t>
            </a:r>
            <a:endParaRPr sz="2800" dirty="0">
              <a:solidFill>
                <a:srgbClr val="000000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G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ives rise to 31 pairs of spinal nerves</a:t>
            </a:r>
            <a:endParaRPr sz="2800" dirty="0">
              <a:latin typeface="Arial" pitchFamily="34" charset="0"/>
              <a:cs typeface="Arial" pitchFamily="34" charset="0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C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onnects body and brain through various ascending and descending tracts</a:t>
            </a:r>
            <a:endParaRPr sz="2800" dirty="0">
              <a:solidFill>
                <a:srgbClr val="000000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E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xecutes many reflex actions</a:t>
            </a:r>
            <a:endParaRPr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5" name="Google Shape;115;p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884607" y="167148"/>
            <a:ext cx="3141406" cy="63481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43000" y="4572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lgerian" pitchFamily="82" charset="0"/>
              </a:rPr>
              <a:t>SPINAL CORD</a:t>
            </a:r>
            <a:endParaRPr lang="en-US" sz="4000" b="1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D:\Dr PRAVEEN  ANATOMY COMPLETE\PRAVEENS ANATOMY WORLD 3.3.2024\PRAVEENS ANATOMY WORLD 22.7.2025\1. ATLAS\2. GROSS ANATOMY\6. BRAIN\3. Spinal Cord\B9788131223079500073_gr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554" y="489146"/>
            <a:ext cx="7624053" cy="60640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"/>
          <p:cNvSpPr txBox="1">
            <a:spLocks noGrp="1"/>
          </p:cNvSpPr>
          <p:nvPr>
            <p:ph type="body" idx="1"/>
          </p:nvPr>
        </p:nvSpPr>
        <p:spPr>
          <a:xfrm>
            <a:off x="838200" y="609600"/>
            <a:ext cx="730458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4000"/>
              <a:buNone/>
            </a:pPr>
            <a:r>
              <a:rPr lang="en-US" sz="40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Modifications of </a:t>
            </a:r>
            <a:r>
              <a:rPr lang="en-US" sz="4000" b="1" i="0" u="none" strike="noStrike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dirty="0" err="1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4000" b="1" i="0" u="none" strike="noStrike" dirty="0" err="1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iamater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2"/>
          <p:cNvSpPr txBox="1"/>
          <p:nvPr/>
        </p:nvSpPr>
        <p:spPr>
          <a:xfrm>
            <a:off x="196453" y="1447800"/>
            <a:ext cx="7880747" cy="520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onsists of two parts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u="none" strike="noStrike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Filum</a:t>
            </a:r>
            <a:r>
              <a:rPr lang="en-US" sz="2800" b="0" u="none" strike="noStrik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terminale</a:t>
            </a:r>
            <a:r>
              <a:rPr lang="en-US" sz="2800" b="0" u="none" strike="noStrik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internum</a:t>
            </a:r>
            <a:endParaRPr sz="2800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Upper part</a:t>
            </a:r>
            <a:endParaRPr sz="28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About 15 cm long and contained within </a:t>
            </a:r>
            <a:r>
              <a:rPr lang="en-US" sz="2800" b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</a:t>
            </a:r>
            <a:r>
              <a:rPr lang="en-US" sz="28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 and </a:t>
            </a:r>
            <a:r>
              <a:rPr lang="en-US" sz="2800" b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arachnoid</a:t>
            </a:r>
            <a:r>
              <a:rPr lang="en-US" sz="28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u="none" strike="noStrike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Filum</a:t>
            </a:r>
            <a:r>
              <a:rPr lang="en-US" sz="2800" b="0" u="none" strike="noStrik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terminale</a:t>
            </a:r>
            <a:r>
              <a:rPr lang="en-US" sz="2800" b="0" u="none" strike="noStrik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strike="noStrike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externum</a:t>
            </a:r>
            <a:endParaRPr sz="2800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Lower part</a:t>
            </a:r>
            <a:endParaRPr dirty="0"/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About 5 cm long</a:t>
            </a:r>
            <a:endParaRPr sz="28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Lies outside </a:t>
            </a:r>
            <a:r>
              <a:rPr lang="en-US" sz="2800" b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</a:t>
            </a:r>
            <a:r>
              <a:rPr lang="en-US" sz="28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 and gets attached to posterior surface of first segment of coccyx</a:t>
            </a:r>
            <a:endParaRPr dirty="0"/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Median fissure of spinal cord</a:t>
            </a:r>
            <a:endParaRPr sz="2800" b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"/>
          <p:cNvSpPr txBox="1">
            <a:spLocks noGrp="1"/>
          </p:cNvSpPr>
          <p:nvPr>
            <p:ph type="body" idx="1"/>
          </p:nvPr>
        </p:nvSpPr>
        <p:spPr>
          <a:xfrm>
            <a:off x="609600" y="457200"/>
            <a:ext cx="752450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4000"/>
              <a:buNone/>
            </a:pPr>
            <a:r>
              <a:rPr lang="en-US" sz="40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Modifications </a:t>
            </a:r>
            <a:r>
              <a:rPr lang="en-US" sz="4000" b="1" i="0" u="none" strike="noStrike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US" sz="4000" b="1" i="0" u="none" strike="noStrike" dirty="0" err="1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Piamater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3"/>
          <p:cNvSpPr txBox="1"/>
          <p:nvPr/>
        </p:nvSpPr>
        <p:spPr>
          <a:xfrm>
            <a:off x="196454" y="1447800"/>
            <a:ext cx="7956946" cy="471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b="1" u="none" strike="noStrike" dirty="0" smtClean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3. Subarachnoid </a:t>
            </a:r>
            <a:r>
              <a:rPr lang="en-US" sz="2800" b="1" u="none" strike="noStrik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septum</a:t>
            </a:r>
            <a:endParaRPr sz="2800" b="1" dirty="0">
              <a:solidFill>
                <a:srgbClr val="FF33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idline septum of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pia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 which connects posterior surface of spinal cord with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arachnoid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</a:t>
            </a:r>
            <a:endParaRPr sz="28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b="1" u="none" strike="noStrike" dirty="0" smtClean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4. Linea </a:t>
            </a:r>
            <a:r>
              <a:rPr lang="en-US" sz="2800" b="1" u="none" strike="noStrike" dirty="0" err="1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splendens</a:t>
            </a:r>
            <a:endParaRPr sz="2800" b="1" dirty="0">
              <a:solidFill>
                <a:srgbClr val="FF33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hickening of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pia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 in anterior median plane in anterior median fissure of spinal cord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814052" y="215998"/>
            <a:ext cx="5721759" cy="64260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990600" y="298281"/>
            <a:ext cx="6705599" cy="7093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6"/>
          <p:cNvSpPr txBox="1">
            <a:spLocks noGrp="1"/>
          </p:cNvSpPr>
          <p:nvPr>
            <p:ph type="body" idx="1"/>
          </p:nvPr>
        </p:nvSpPr>
        <p:spPr>
          <a:xfrm>
            <a:off x="250031" y="1371600"/>
            <a:ext cx="7979569" cy="5024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2800" b="1" u="none" strike="noStrike" dirty="0" err="1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Ligamentum</a:t>
            </a:r>
            <a:r>
              <a:rPr lang="en-US" sz="2800" b="1" u="none" strike="noStrik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u="none" strike="noStrike" dirty="0" err="1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denticulatum</a:t>
            </a:r>
            <a:r>
              <a:rPr lang="en-US" sz="2800" b="1" u="none" strike="noStrik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800" b="0" u="none" strike="noStrike" dirty="0">
                <a:latin typeface="Arial"/>
                <a:ea typeface="Arial"/>
                <a:cs typeface="Arial"/>
                <a:sym typeface="Arial"/>
              </a:rPr>
              <a:t>surgical guide</a:t>
            </a:r>
            <a:r>
              <a:rPr lang="en-US" sz="2800" b="0" i="0" u="none" strike="noStrike" dirty="0" smtClean="0"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2800" dirty="0"/>
          </a:p>
          <a:p>
            <a:pPr marL="228600" lvl="0" indent="-2286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2800" b="0" i="0" u="none" strike="noStrike" dirty="0" err="1">
                <a:latin typeface="Arial"/>
                <a:ea typeface="Arial"/>
                <a:cs typeface="Arial"/>
                <a:sym typeface="Arial"/>
              </a:rPr>
              <a:t>cordotomy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 surgery</a:t>
            </a:r>
            <a:endParaRPr sz="28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art of spinal cord behind </a:t>
            </a:r>
            <a:r>
              <a:rPr lang="en-US" sz="2800" b="0" i="0" u="none" strike="noStrike" dirty="0" err="1">
                <a:latin typeface="Arial"/>
                <a:ea typeface="Arial"/>
                <a:cs typeface="Arial"/>
                <a:sym typeface="Arial"/>
              </a:rPr>
              <a:t>ligamentum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dirty="0" err="1">
                <a:latin typeface="Arial"/>
                <a:ea typeface="Arial"/>
                <a:cs typeface="Arial"/>
                <a:sym typeface="Arial"/>
              </a:rPr>
              <a:t>denticulatum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 is sectioned to relive pain</a:t>
            </a:r>
            <a:endParaRPr sz="28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art of spinal cord anterior to </a:t>
            </a:r>
            <a:r>
              <a:rPr lang="en-US" sz="2800" b="0" i="0" u="none" strike="noStrike" dirty="0" err="1">
                <a:latin typeface="Arial"/>
                <a:ea typeface="Arial"/>
                <a:cs typeface="Arial"/>
                <a:sym typeface="Arial"/>
              </a:rPr>
              <a:t>ligamentum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dirty="0" err="1">
                <a:latin typeface="Arial"/>
                <a:ea typeface="Arial"/>
                <a:cs typeface="Arial"/>
                <a:sym typeface="Arial"/>
              </a:rPr>
              <a:t>denticulatum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 is sectioned to paralyze muscles</a:t>
            </a:r>
            <a:endParaRPr sz="2800" dirty="0"/>
          </a:p>
          <a:p>
            <a:pPr marL="228600" lvl="0" indent="-2286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First lumbar nerve lies just below last pair of </a:t>
            </a:r>
            <a:r>
              <a:rPr lang="en-US" sz="2800" b="0" i="0" u="none" strike="noStrike" dirty="0" err="1">
                <a:latin typeface="Arial"/>
                <a:ea typeface="Arial"/>
                <a:cs typeface="Arial"/>
                <a:sym typeface="Arial"/>
              </a:rPr>
              <a:t>ligamentum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dirty="0" err="1">
                <a:latin typeface="Arial"/>
                <a:ea typeface="Arial"/>
                <a:cs typeface="Arial"/>
                <a:sym typeface="Arial"/>
              </a:rPr>
              <a:t>denticulatum</a:t>
            </a:r>
            <a:endParaRPr sz="28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elps for identification of desired spinal nerves</a:t>
            </a:r>
            <a:endParaRPr sz="2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6"/>
          <p:cNvSpPr txBox="1"/>
          <p:nvPr/>
        </p:nvSpPr>
        <p:spPr>
          <a:xfrm>
            <a:off x="1676400" y="52389"/>
            <a:ext cx="6096000" cy="55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4000"/>
              <a:buFont typeface="Arial"/>
              <a:buNone/>
            </a:pPr>
            <a:r>
              <a:rPr lang="en-US" sz="4000" b="1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CLINICAL ANATOMY</a:t>
            </a:r>
            <a:endParaRPr sz="4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7"/>
          <p:cNvSpPr txBox="1"/>
          <p:nvPr/>
        </p:nvSpPr>
        <p:spPr>
          <a:xfrm>
            <a:off x="267891" y="1828800"/>
            <a:ext cx="4304110" cy="4630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3200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 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epidural, subdural, and subarachnoid spaces surrounding spinal cord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3200"/>
              <a:buFont typeface="Arial"/>
              <a:buNone/>
            </a:pPr>
            <a:r>
              <a:rPr lang="en-US" sz="3200" b="0" i="1" u="none" strike="noStrike" dirty="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Epidural space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pace between spinal </a:t>
            </a:r>
            <a:r>
              <a:rPr lang="en-US" sz="32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vertebra canal</a:t>
            </a:r>
            <a:endParaRPr dirty="0"/>
          </a:p>
        </p:txBody>
      </p:sp>
      <p:sp>
        <p:nvSpPr>
          <p:cNvPr id="198" name="Google Shape;198;p17"/>
          <p:cNvSpPr txBox="1"/>
          <p:nvPr/>
        </p:nvSpPr>
        <p:spPr>
          <a:xfrm>
            <a:off x="762000" y="304800"/>
            <a:ext cx="761999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dirty="0">
                <a:solidFill>
                  <a:srgbClr val="0000F3"/>
                </a:solidFill>
                <a:latin typeface="Arial"/>
                <a:ea typeface="Arial"/>
                <a:cs typeface="Arial"/>
                <a:sym typeface="Arial"/>
              </a:rPr>
              <a:t>Space surrounding </a:t>
            </a:r>
            <a:r>
              <a:rPr lang="en-US" sz="4000" b="1" i="0" u="none" strike="noStrike" dirty="0" err="1" smtClean="0">
                <a:solidFill>
                  <a:srgbClr val="0000F3"/>
                </a:solidFill>
                <a:latin typeface="Arial"/>
                <a:ea typeface="Arial"/>
                <a:cs typeface="Arial"/>
                <a:sym typeface="Arial"/>
              </a:rPr>
              <a:t>spinalcord</a:t>
            </a:r>
            <a:endParaRPr sz="4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p17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990899" y="1121937"/>
            <a:ext cx="4059032" cy="3479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8"/>
          <p:cNvSpPr txBox="1"/>
          <p:nvPr/>
        </p:nvSpPr>
        <p:spPr>
          <a:xfrm>
            <a:off x="267891" y="304801"/>
            <a:ext cx="4591703" cy="627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3200"/>
              <a:buFont typeface="Arial"/>
              <a:buNone/>
            </a:pPr>
            <a:r>
              <a:rPr lang="en-US" sz="2800" b="1" u="none" strike="noStrike" dirty="0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Epidural space</a:t>
            </a:r>
            <a:endParaRPr sz="2800" b="1" dirty="0">
              <a:solidFill>
                <a:srgbClr val="FF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ontains loose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areolar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tissue, adipose tissue, small arteries and network of internal vertebral venous plexus, spinal nerve roots</a:t>
            </a:r>
            <a:endParaRPr sz="1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3200"/>
              <a:buFont typeface="Arial"/>
              <a:buNone/>
            </a:pPr>
            <a:r>
              <a:rPr lang="en-US" sz="2800" b="1" u="none" strike="noStrike" dirty="0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Subdural space</a:t>
            </a:r>
            <a:endParaRPr sz="2800" b="1" dirty="0">
              <a:solidFill>
                <a:srgbClr val="FF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pace between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 and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arachnoid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space</a:t>
            </a:r>
            <a:endParaRPr sz="1600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ontains thin layer of fluid</a:t>
            </a:r>
            <a:endParaRPr sz="1600" dirty="0"/>
          </a:p>
        </p:txBody>
      </p:sp>
      <p:pic>
        <p:nvPicPr>
          <p:cNvPr id="206" name="Google Shape;206;p18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955673" y="1574221"/>
            <a:ext cx="4116381" cy="35287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 txBox="1"/>
          <p:nvPr/>
        </p:nvSpPr>
        <p:spPr>
          <a:xfrm>
            <a:off x="194150" y="685799"/>
            <a:ext cx="4753935" cy="5832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3200"/>
              <a:buFont typeface="Arial"/>
              <a:buNone/>
            </a:pPr>
            <a:r>
              <a:rPr lang="en-US" sz="2800" b="1" u="none" strike="noStrike" dirty="0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Subarachnoid space</a:t>
            </a:r>
            <a:endParaRPr sz="2800" b="1" dirty="0">
              <a:solidFill>
                <a:srgbClr val="FF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pace between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arachnoid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 and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pia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</a:t>
            </a:r>
            <a:endParaRPr sz="1600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illed with cerebrospinal fluid (CSF)</a:t>
            </a:r>
            <a:endParaRPr sz="1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3200"/>
              <a:buFont typeface="Arial"/>
              <a:buNone/>
            </a:pPr>
            <a:r>
              <a:rPr lang="en-US" sz="2800" b="1" u="none" strike="noStrike" dirty="0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Lumbar cistern</a:t>
            </a:r>
            <a:endParaRPr sz="2800" b="1" dirty="0">
              <a:solidFill>
                <a:srgbClr val="FF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lower part of vertebral column below lower end of spinal cord, subarachnoid space forms pool of CSF</a:t>
            </a:r>
            <a:endParaRPr sz="1600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alled </a:t>
            </a:r>
            <a:r>
              <a:rPr lang="en-US" sz="2800" b="0" i="1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lumbar cistern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3" name="Google Shape;213;p19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975943" y="1679388"/>
            <a:ext cx="4073989" cy="3492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0"/>
          <p:cNvSpPr txBox="1">
            <a:spLocks noGrp="1"/>
          </p:cNvSpPr>
          <p:nvPr>
            <p:ph type="body" idx="1"/>
          </p:nvPr>
        </p:nvSpPr>
        <p:spPr>
          <a:xfrm>
            <a:off x="260747" y="1066800"/>
            <a:ext cx="7740253" cy="5088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1" u="none" strike="noStrik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Epidural anesthesia</a:t>
            </a:r>
            <a:endParaRPr sz="3200" b="1" dirty="0">
              <a:solidFill>
                <a:srgbClr val="FF33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In this, anesthetic agent is injected in </a:t>
            </a:r>
            <a:r>
              <a:rPr lang="en-US" sz="3200" b="0" i="1" u="none" strike="noStrike" dirty="0">
                <a:latin typeface="Arial"/>
                <a:ea typeface="Arial"/>
                <a:cs typeface="Arial"/>
                <a:sym typeface="Arial"/>
              </a:rPr>
              <a:t>epidural space 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to block pain in a particular region of body, to anesthetize particular part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seful for lower extremity, gynecological surgeries, cesarean section, and so on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b="1" u="none" strike="noStrik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Lumbar puncture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erformed to collect cerebrospinal fluid</a:t>
            </a:r>
            <a:endParaRPr dirty="0"/>
          </a:p>
        </p:txBody>
      </p:sp>
      <p:sp>
        <p:nvSpPr>
          <p:cNvPr id="219" name="Google Shape;219;p20"/>
          <p:cNvSpPr txBox="1"/>
          <p:nvPr/>
        </p:nvSpPr>
        <p:spPr>
          <a:xfrm>
            <a:off x="1676400" y="33339"/>
            <a:ext cx="5042704" cy="55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4000"/>
              <a:buFont typeface="Arial"/>
              <a:buNone/>
            </a:pPr>
            <a:r>
              <a:rPr lang="en-US" sz="4000" b="1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Clinical </a:t>
            </a:r>
            <a:r>
              <a:rPr lang="en-US" sz="4000" b="1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Anatomy</a:t>
            </a:r>
            <a:endParaRPr sz="4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096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70C0"/>
                </a:solidFill>
              </a:rPr>
              <a:t>THE SPINAL CORD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838200"/>
            <a:ext cx="4953000" cy="57912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Gross anatomy</a:t>
            </a:r>
          </a:p>
          <a:p>
            <a:pPr lvl="1" eaLnBrk="1" hangingPunct="1"/>
            <a:r>
              <a:rPr lang="en-US" sz="2400" dirty="0" smtClean="0"/>
              <a:t>3 layers of </a:t>
            </a:r>
            <a:r>
              <a:rPr lang="en-US" sz="2400" dirty="0" err="1" smtClean="0"/>
              <a:t>meninges</a:t>
            </a:r>
            <a:endParaRPr lang="en-US" sz="2400" dirty="0" smtClean="0"/>
          </a:p>
          <a:p>
            <a:pPr lvl="1" eaLnBrk="1" hangingPunct="1"/>
            <a:r>
              <a:rPr lang="en-US" sz="2400" dirty="0" smtClean="0"/>
              <a:t>Epidural space (fat &amp; vessels)</a:t>
            </a:r>
          </a:p>
          <a:p>
            <a:pPr lvl="1" eaLnBrk="1" hangingPunct="1"/>
            <a:r>
              <a:rPr lang="en-US" sz="2400" dirty="0" smtClean="0"/>
              <a:t>CSF – subarachnoid space</a:t>
            </a:r>
          </a:p>
          <a:p>
            <a:pPr lvl="1" eaLnBrk="1" hangingPunct="1"/>
            <a:r>
              <a:rPr lang="en-US" sz="2400" dirty="0" smtClean="0"/>
              <a:t>Terminates at L1/2 vertebral level (</a:t>
            </a:r>
            <a:r>
              <a:rPr lang="en-US" sz="2400" dirty="0" err="1" smtClean="0"/>
              <a:t>conus</a:t>
            </a:r>
            <a:r>
              <a:rPr lang="en-US" sz="2400" dirty="0" smtClean="0"/>
              <a:t> </a:t>
            </a:r>
            <a:r>
              <a:rPr lang="en-US" sz="2400" dirty="0" err="1" smtClean="0"/>
              <a:t>medullaris</a:t>
            </a:r>
            <a:r>
              <a:rPr lang="en-US" sz="2400" dirty="0" smtClean="0"/>
              <a:t>)</a:t>
            </a:r>
          </a:p>
          <a:p>
            <a:pPr lvl="2" eaLnBrk="1" hangingPunct="1"/>
            <a:r>
              <a:rPr lang="en-US" dirty="0" smtClean="0"/>
              <a:t>Dura extends to S2 vertebral level</a:t>
            </a:r>
          </a:p>
          <a:p>
            <a:pPr lvl="1" eaLnBrk="1" hangingPunct="1"/>
            <a:r>
              <a:rPr lang="en-US" sz="2400" dirty="0" smtClean="0"/>
              <a:t>Connects via </a:t>
            </a:r>
            <a:r>
              <a:rPr lang="en-US" sz="2400" dirty="0" err="1" smtClean="0"/>
              <a:t>filum</a:t>
            </a:r>
            <a:r>
              <a:rPr lang="en-US" sz="2400" dirty="0" smtClean="0"/>
              <a:t> </a:t>
            </a:r>
            <a:r>
              <a:rPr lang="en-US" sz="2400" dirty="0" err="1" smtClean="0"/>
              <a:t>terminale</a:t>
            </a:r>
            <a:r>
              <a:rPr lang="en-US" sz="2400" dirty="0" smtClean="0"/>
              <a:t> &amp; denticulate ligaments (</a:t>
            </a:r>
            <a:r>
              <a:rPr lang="en-US" sz="2400" dirty="0" err="1" smtClean="0"/>
              <a:t>pia</a:t>
            </a:r>
            <a:r>
              <a:rPr lang="en-US" sz="2400" dirty="0" smtClean="0"/>
              <a:t>)</a:t>
            </a:r>
          </a:p>
          <a:p>
            <a:pPr lvl="1" eaLnBrk="1" hangingPunct="1"/>
            <a:r>
              <a:rPr lang="en-US" sz="2400" dirty="0" smtClean="0"/>
              <a:t>31 pairs of spinal nerves  (mixed)</a:t>
            </a:r>
          </a:p>
          <a:p>
            <a:pPr lvl="2" eaLnBrk="1" hangingPunct="1"/>
            <a:r>
              <a:rPr lang="en-US" dirty="0" err="1" smtClean="0"/>
              <a:t>cauda</a:t>
            </a:r>
            <a:r>
              <a:rPr lang="en-US" dirty="0" smtClean="0"/>
              <a:t> </a:t>
            </a:r>
            <a:r>
              <a:rPr lang="en-US" dirty="0" err="1" smtClean="0"/>
              <a:t>equina</a:t>
            </a:r>
            <a:endParaRPr lang="en-US" dirty="0" smtClean="0"/>
          </a:p>
          <a:p>
            <a:pPr lvl="1" eaLnBrk="1" hangingPunct="1"/>
            <a:r>
              <a:rPr lang="en-US" sz="2400" dirty="0" smtClean="0"/>
              <a:t>Cervical &amp; lumbar enlargements</a:t>
            </a:r>
          </a:p>
        </p:txBody>
      </p:sp>
      <p:pic>
        <p:nvPicPr>
          <p:cNvPr id="7172" name="Picture 7" descr="1302GrosAnatAduSpinCo_L.jpg                                    00201AB2FAP7_JPEGS_ch12-18Labeled      BE4B5C3E:"/>
          <p:cNvPicPr>
            <a:picLocks noChangeAspect="1" noChangeArrowheads="1"/>
          </p:cNvPicPr>
          <p:nvPr/>
        </p:nvPicPr>
        <p:blipFill>
          <a:blip r:embed="rId2" cstate="print"/>
          <a:srcRect l="6972" t="5992" r="2777" b="7086"/>
          <a:stretch>
            <a:fillRect/>
          </a:stretch>
        </p:blipFill>
        <p:spPr bwMode="auto">
          <a:xfrm>
            <a:off x="5105401" y="1101560"/>
            <a:ext cx="3886200" cy="4842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1"/>
          <p:cNvSpPr txBox="1">
            <a:spLocks noGrp="1"/>
          </p:cNvSpPr>
          <p:nvPr>
            <p:ph type="body" idx="1"/>
          </p:nvPr>
        </p:nvSpPr>
        <p:spPr>
          <a:xfrm>
            <a:off x="260747" y="733426"/>
            <a:ext cx="7968853" cy="602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2800" b="1" u="none" strike="noStrike" dirty="0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Lumbar puncture</a:t>
            </a:r>
            <a:endParaRPr sz="2800" b="1" dirty="0">
              <a:solidFill>
                <a:srgbClr val="FF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8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Indications</a:t>
            </a:r>
            <a:r>
              <a:rPr lang="en-US" sz="2800" b="0" i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erformed to collect CSF for</a:t>
            </a:r>
            <a:endParaRPr sz="2400"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800" b="0" i="0" u="none" strike="noStrik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Diagnostic purpose in meningitis, subarachnoid hemorrhage, and other neurological disorders</a:t>
            </a:r>
            <a:endParaRPr sz="2000" dirty="0">
              <a:solidFill>
                <a:schemeClr val="tx1"/>
              </a:solidFill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800" b="0" i="0" u="none" strike="noStrik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Therapeutic purpose to reduce raised intracranial pressure</a:t>
            </a:r>
            <a:endParaRPr sz="2000" dirty="0">
              <a:solidFill>
                <a:schemeClr val="tx1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8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Contraindications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800" b="0" i="0" u="none" strike="noStrike" dirty="0">
                <a:latin typeface="Arial"/>
                <a:ea typeface="Arial"/>
                <a:cs typeface="Arial"/>
                <a:sym typeface="Arial"/>
              </a:rPr>
              <a:t>hould be avoided in following conditions</a:t>
            </a:r>
            <a:endParaRPr sz="2400"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800" b="0" i="0" u="none" strike="noStrik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Infection at site of lumbar puncture</a:t>
            </a:r>
            <a:endParaRPr sz="2000" dirty="0">
              <a:solidFill>
                <a:schemeClr val="tx1"/>
              </a:solidFill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800" b="0" i="0" u="none" strike="noStrik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Cases with signs of increased intracranial pressure</a:t>
            </a:r>
            <a:endParaRPr sz="2000" dirty="0">
              <a:solidFill>
                <a:schemeClr val="tx1"/>
              </a:solidFill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800" b="0" i="0" u="none" strike="noStrik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Severe thrombocytopenia or other bleeding disorders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225" name="Google Shape;225;p21"/>
          <p:cNvSpPr txBox="1"/>
          <p:nvPr/>
        </p:nvSpPr>
        <p:spPr>
          <a:xfrm>
            <a:off x="1905000" y="33339"/>
            <a:ext cx="4822785" cy="55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4000"/>
              <a:buFont typeface="Arial"/>
              <a:buNone/>
            </a:pPr>
            <a:r>
              <a:rPr lang="en-US" sz="4000" b="1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Clinical </a:t>
            </a:r>
            <a:r>
              <a:rPr lang="en-US" sz="4000" b="1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Anatomy</a:t>
            </a:r>
            <a:endParaRPr sz="4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2"/>
          <p:cNvSpPr txBox="1">
            <a:spLocks noGrp="1"/>
          </p:cNvSpPr>
          <p:nvPr>
            <p:ph type="body" idx="1"/>
          </p:nvPr>
        </p:nvSpPr>
        <p:spPr>
          <a:xfrm>
            <a:off x="260747" y="733426"/>
            <a:ext cx="7816453" cy="602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Position of patient</a:t>
            </a:r>
            <a:endParaRPr sz="3200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Patient lying down on one side (or sitting) with fully flexed spine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ill raise lower level of spinal cord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Procedure</a:t>
            </a:r>
            <a:endParaRPr sz="3200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Insert lumbar puncture needle above or below spine of L4 vertebra which lies in median plane in horizontal line joining highest point of iliac crests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esired quantity of CSF is aspirated</a:t>
            </a:r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r PRAVEEN  ANATOMY COMPLETE\PRAVEENS ANATOMY WORLD 3.3.2024\PRAVEENS ANATOMY WORLD 22.7.2025\1. ATLAS\2. GROSS ANATOMY\6. BRAIN\3. Spinal Cord\B9788131223079500073_gr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2400"/>
            <a:ext cx="5839276" cy="6391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3"/>
          <p:cNvSpPr txBox="1">
            <a:spLocks noGrp="1"/>
          </p:cNvSpPr>
          <p:nvPr>
            <p:ph type="body" idx="1"/>
          </p:nvPr>
        </p:nvSpPr>
        <p:spPr>
          <a:xfrm>
            <a:off x="260747" y="733426"/>
            <a:ext cx="7892653" cy="602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Reasons for site selection</a:t>
            </a:r>
            <a:endParaRPr sz="3200" b="0" u="none" strike="noStrike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In adults, spinal cord extends at lower border of L1 vertebra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Below this level, only </a:t>
            </a:r>
            <a:r>
              <a:rPr lang="en-US" sz="3200" b="0" i="0" u="none" strike="noStrike" dirty="0" err="1">
                <a:latin typeface="Arial"/>
                <a:ea typeface="Arial"/>
                <a:cs typeface="Arial"/>
                <a:sym typeface="Arial"/>
              </a:rPr>
              <a:t>filum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dirty="0" err="1">
                <a:latin typeface="Arial"/>
                <a:ea typeface="Arial"/>
                <a:cs typeface="Arial"/>
                <a:sym typeface="Arial"/>
              </a:rPr>
              <a:t>terminale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, roots of lumbar sacral, and </a:t>
            </a:r>
            <a:r>
              <a:rPr lang="en-US" sz="3200" b="0" i="0" u="none" strike="noStrike" dirty="0" err="1">
                <a:latin typeface="Arial"/>
                <a:ea typeface="Arial"/>
                <a:cs typeface="Arial"/>
                <a:sym typeface="Arial"/>
              </a:rPr>
              <a:t>coccygeal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 nerve are present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Lumbar cistern is roomy at level of </a:t>
            </a:r>
            <a:r>
              <a:rPr lang="en-US" sz="3200" b="0" i="0" u="none" strike="noStrike" dirty="0" err="1">
                <a:latin typeface="Arial"/>
                <a:ea typeface="Arial"/>
                <a:cs typeface="Arial"/>
                <a:sym typeface="Arial"/>
              </a:rPr>
              <a:t>interspinous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 space between L3 and L4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ELL\Desktop\Slideshare Downloades -PKK\Thank you notes\ea65a58df20a0f27758f500a199f9ac0_t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33400"/>
            <a:ext cx="7638938" cy="57207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 txBox="1"/>
          <p:nvPr/>
        </p:nvSpPr>
        <p:spPr>
          <a:xfrm>
            <a:off x="838200" y="381000"/>
            <a:ext cx="40386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3200"/>
              <a:buFont typeface="Arial"/>
              <a:buNone/>
            </a:pPr>
            <a:r>
              <a:rPr lang="en-US" sz="2800" b="1" u="none" strike="noStrike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Size and shape</a:t>
            </a:r>
            <a:endParaRPr sz="2800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ylindrical and slightly flattened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anteroposteriorly</a:t>
            </a:r>
            <a:endParaRPr sz="28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Measurements in adults</a:t>
            </a:r>
            <a:endParaRPr sz="2800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Length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45 cm (18 inches) in male</a:t>
            </a:r>
            <a:endParaRPr sz="2800" dirty="0"/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42 cm in female</a:t>
            </a:r>
            <a:endParaRPr sz="2800" b="0" u="none" strike="noStrike" cap="none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Width: 1.25 cm</a:t>
            </a:r>
            <a:endParaRPr sz="2800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Weight: 30 g</a:t>
            </a:r>
            <a:endParaRPr sz="2800" dirty="0"/>
          </a:p>
          <a:p>
            <a:pPr marL="2286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2800" b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94" name="Picture 2" descr="D:\Dr PRAVEEN  ANATOMY COMPLETE\PRAVEENS ANATOMY WORLD 3.3.2024\PRAVEENS ANATOMY WORLD 22.7.2025\1. ATLAS\2. GROSS ANATOMY\6. BRAIN\3. Spinal Cord\B9788131223079500073_gr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04800"/>
            <a:ext cx="3962400" cy="6318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Dr PRAVEEN  ANATOMY COMPLETE\PRAVEENS ANATOMY WORLD 3.3.2024\PRAVEENS ANATOMY WORLD 22.7.2025\1. ATLAS\2. GROSS ANATOMY\6. BRAIN\3. Spinal Cord\B9788131223079500073_gr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04800"/>
            <a:ext cx="5496063" cy="6327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/>
          <p:nvPr/>
        </p:nvSpPr>
        <p:spPr>
          <a:xfrm>
            <a:off x="195273" y="103203"/>
            <a:ext cx="7958127" cy="6631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3600"/>
              <a:buFont typeface="Arial"/>
              <a:buNone/>
            </a:pPr>
            <a:r>
              <a:rPr lang="en-US" sz="3200" b="1" u="none" strike="noStrike" dirty="0" smtClean="0">
                <a:solidFill>
                  <a:srgbClr val="6600F3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				Extent</a:t>
            </a:r>
            <a:endParaRPr sz="1600" dirty="0">
              <a:latin typeface="Arial" pitchFamily="34" charset="0"/>
              <a:cs typeface="Arial" pitchFamily="34" charset="0"/>
            </a:endParaRPr>
          </a:p>
          <a:p>
            <a:pPr marL="228600" marR="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E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xtends from upper border of posterior arch of first cervical vertebrae (C1) to lower border of first lumbar vertebra L1 in adults </a:t>
            </a:r>
            <a:endParaRPr sz="1600" dirty="0">
              <a:latin typeface="Arial" pitchFamily="34" charset="0"/>
              <a:cs typeface="Arial" pitchFamily="34" charset="0"/>
            </a:endParaRPr>
          </a:p>
          <a:p>
            <a:pPr marL="228600" marR="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b="0" u="none" strike="noStrike" dirty="0" err="1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Conus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medullaris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L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ower tapering end of spinal cord is called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conus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medullaris</a:t>
            </a:r>
            <a:endParaRPr sz="2800" b="0" u="none" strike="noStrike" dirty="0">
              <a:solidFill>
                <a:srgbClr val="0073F3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228600" marR="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b="0" u="none" strike="noStrike" dirty="0" err="1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Filum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terminalae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T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hin thread-like filament extends from tip of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conus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medullaris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to back of 1</a:t>
            </a:r>
            <a:r>
              <a:rPr lang="en-US" sz="2800" b="0" u="none" strike="noStrike" baseline="30000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st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coccygeal</a:t>
            </a:r>
            <a:r>
              <a:rPr lang="en-US" sz="2800" b="0" u="none" strike="noStrik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vertebral segment</a:t>
            </a:r>
            <a:endParaRPr sz="2800" dirty="0">
              <a:solidFill>
                <a:schemeClr val="dk1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EXTENT</a:t>
            </a:r>
            <a:endParaRPr lang="en-US" sz="4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</p:txBody>
      </p:sp>
      <p:pic>
        <p:nvPicPr>
          <p:cNvPr id="3074" name="Picture 2" descr="D:\Dr PRAVEEN  ANATOMY COMPLETE\PRAVEENS ANATOMY WORLD 3.3.2024\PRAVEENS ANATOMY WORLD 22.7.2025\1. ATLAS\2. GROSS ANATOMY\6. BRAIN\3. Spinal Cord\9780865779761_c005_f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800" y="1632744"/>
            <a:ext cx="70358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5334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Spinal Cord Anatomy</a:t>
            </a:r>
          </a:p>
        </p:txBody>
      </p:sp>
      <p:sp>
        <p:nvSpPr>
          <p:cNvPr id="10445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839200" cy="5334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Conus</a:t>
            </a:r>
            <a:r>
              <a:rPr lang="en-US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medullaris</a:t>
            </a:r>
            <a:r>
              <a:rPr lang="en-US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– terminal portion of the spinal cord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Filum</a:t>
            </a:r>
            <a:r>
              <a:rPr lang="en-US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terminale</a:t>
            </a:r>
            <a:r>
              <a:rPr lang="en-US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– fibrous extension of the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mater; anchors the spinal cord to the coccyx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Denticulate ligaments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– delicate shelves of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mater; attach the spinal cord to the vertebrae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Spinal nerves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31 pairs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attach to the cord by paired roots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Cervical nerves are named for inferior vertebra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All other nerves are named for superior vertebra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Cervical and lumbar enlargements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– sites where nerves serving the upper and lower limbs emerge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Cauda</a:t>
            </a:r>
            <a:r>
              <a:rPr lang="en-US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equina</a:t>
            </a:r>
            <a:r>
              <a:rPr lang="en-US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– collection of nerve roots at the inferior end of the vertebral canal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915400" cy="685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3200" dirty="0" smtClean="0"/>
              <a:t>Cross-Sectional Anatomy of the Spinal Cord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295400"/>
            <a:ext cx="7086600" cy="7620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rgbClr val="000000"/>
                </a:solidFill>
              </a:rPr>
              <a:t>Anterior median fissure – separates anterior </a:t>
            </a:r>
            <a:r>
              <a:rPr lang="en-US" sz="2400" dirty="0" err="1" smtClean="0">
                <a:solidFill>
                  <a:srgbClr val="000000"/>
                </a:solidFill>
              </a:rPr>
              <a:t>funiculi</a:t>
            </a:r>
            <a:endParaRPr lang="en-US" sz="2400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rgbClr val="000000"/>
                </a:solidFill>
              </a:rPr>
              <a:t>Posterior median </a:t>
            </a:r>
            <a:r>
              <a:rPr lang="en-US" sz="2400" dirty="0" err="1" smtClean="0">
                <a:solidFill>
                  <a:srgbClr val="000000"/>
                </a:solidFill>
              </a:rPr>
              <a:t>sulcus</a:t>
            </a:r>
            <a:r>
              <a:rPr lang="en-US" sz="2400" dirty="0" smtClean="0">
                <a:solidFill>
                  <a:srgbClr val="000000"/>
                </a:solidFill>
              </a:rPr>
              <a:t> – divides posterior </a:t>
            </a:r>
            <a:r>
              <a:rPr lang="en-US" sz="2400" dirty="0" err="1" smtClean="0">
                <a:solidFill>
                  <a:srgbClr val="000000"/>
                </a:solidFill>
              </a:rPr>
              <a:t>funiculi</a:t>
            </a:r>
            <a:endParaRPr lang="en-US" sz="2400" dirty="0" smtClean="0">
              <a:solidFill>
                <a:srgbClr val="000000"/>
              </a:solidFill>
            </a:endParaRPr>
          </a:p>
        </p:txBody>
      </p:sp>
      <p:pic>
        <p:nvPicPr>
          <p:cNvPr id="10244" name="Picture 5"/>
          <p:cNvPicPr>
            <a:picLocks noChangeAspect="1" noChangeArrowheads="1"/>
          </p:cNvPicPr>
          <p:nvPr/>
        </p:nvPicPr>
        <p:blipFill>
          <a:blip r:embed="rId2" cstate="print"/>
          <a:srcRect l="500" t="1888" r="500" b="6133"/>
          <a:stretch>
            <a:fillRect/>
          </a:stretch>
        </p:blipFill>
        <p:spPr bwMode="auto">
          <a:xfrm>
            <a:off x="381000" y="2362200"/>
            <a:ext cx="8458200" cy="41640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8" grpId="0" autoUpdateAnimBg="0"/>
      <p:bldP spid="106499" grpId="0" build="p" autoUpdateAnimBg="0" advAuto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58</TotalTime>
  <Words>990</Words>
  <Application>Microsoft Office PowerPoint</Application>
  <PresentationFormat>On-screen Show (4:3)</PresentationFormat>
  <Paragraphs>147</Paragraphs>
  <Slides>34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Solstice</vt:lpstr>
      <vt:lpstr>Opulent</vt:lpstr>
      <vt:lpstr>BRAIN SPINAL CORD - 1</vt:lpstr>
      <vt:lpstr>Slide 2</vt:lpstr>
      <vt:lpstr>THE SPINAL CORD</vt:lpstr>
      <vt:lpstr>Slide 4</vt:lpstr>
      <vt:lpstr>Slide 5</vt:lpstr>
      <vt:lpstr>Slide 6</vt:lpstr>
      <vt:lpstr>EXTENT</vt:lpstr>
      <vt:lpstr>Spinal Cord Anatomy</vt:lpstr>
      <vt:lpstr>Cross-Sectional Anatomy of the Spinal Cord</vt:lpstr>
      <vt:lpstr> 3 Meningeal  Layers</vt:lpstr>
      <vt:lpstr>Slide 11</vt:lpstr>
      <vt:lpstr>Slide 12</vt:lpstr>
      <vt:lpstr>Slide 13</vt:lpstr>
      <vt:lpstr>COVERINGS</vt:lpstr>
      <vt:lpstr>Slide 15</vt:lpstr>
      <vt:lpstr>Structures of the Spinal Cord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45</cp:revision>
  <dcterms:created xsi:type="dcterms:W3CDTF">2006-08-16T00:00:00Z</dcterms:created>
  <dcterms:modified xsi:type="dcterms:W3CDTF">2025-12-30T15:11:50Z</dcterms:modified>
</cp:coreProperties>
</file>