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sldIdLst>
    <p:sldId id="304" r:id="rId2"/>
    <p:sldId id="258" r:id="rId3"/>
    <p:sldId id="259" r:id="rId4"/>
    <p:sldId id="30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05" r:id="rId4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99FF"/>
    <a:srgbClr val="00FF00"/>
    <a:srgbClr val="66FF33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29-Dec-25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29-Dec-25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29-Dec-25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organisms_by_chromosome_count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ex_chromosome" TargetMode="External"/><Relationship Id="rId5" Type="http://schemas.openxmlformats.org/officeDocument/2006/relationships/hyperlink" Target="https://en.wikipedia.org/wiki/Centromere" TargetMode="External"/><Relationship Id="rId4" Type="http://schemas.openxmlformats.org/officeDocument/2006/relationships/hyperlink" Target="https://en.wikipedia.org/wiki/Microscop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linefelter_syndrome" TargetMode="External"/><Relationship Id="rId2" Type="http://schemas.openxmlformats.org/officeDocument/2006/relationships/hyperlink" Target="https://en.wikipedia.org/wiki/Interphas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s://en.wikipedia.org/wiki/Karyotype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>
                <a:solidFill>
                  <a:srgbClr val="FF0000"/>
                </a:solidFill>
                <a:latin typeface="Algerian" pitchFamily="82" charset="0"/>
              </a:rPr>
              <a:t>CHROMOSOME</a:t>
            </a:r>
            <a:r>
              <a:rPr lang="en-US" sz="5300" b="1" dirty="0" smtClean="0">
                <a:solidFill>
                  <a:srgbClr val="0070C0"/>
                </a:solidFill>
                <a:latin typeface="Algerian" pitchFamily="82" charset="0"/>
              </a:rPr>
              <a:t/>
            </a:r>
            <a:br>
              <a:rPr lang="en-US" sz="5300" b="1" dirty="0" smtClean="0">
                <a:solidFill>
                  <a:srgbClr val="0070C0"/>
                </a:solidFill>
                <a:latin typeface="Algerian" pitchFamily="82" charset="0"/>
              </a:rPr>
            </a:br>
            <a:r>
              <a:rPr lang="en-US" sz="4900" dirty="0" smtClean="0">
                <a:solidFill>
                  <a:srgbClr val="FFFF00"/>
                </a:solidFill>
                <a:latin typeface="Algerian" pitchFamily="82" charset="0"/>
              </a:rPr>
              <a:t>(GENETICS)</a:t>
            </a:r>
            <a:r>
              <a:rPr lang="en-US" sz="4000" b="1" dirty="0" smtClean="0">
                <a:solidFill>
                  <a:srgbClr val="FFFF00"/>
                </a:solidFill>
                <a:latin typeface="Algerian" pitchFamily="82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Algerian" pitchFamily="82" charset="0"/>
              </a:rPr>
            </a:br>
            <a:endParaRPr lang="en-IN" sz="48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8" name="object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611384"/>
            <a:ext cx="4694238" cy="250359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94400" y="4648200"/>
            <a:ext cx="68072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DR. PRAVEEN KURREY </a:t>
            </a:r>
          </a:p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MBBS, MS, BCME, BCBR, CISP                                                  PROFESSOR   ANATOMY                                                          </a:t>
            </a:r>
            <a:endParaRPr lang="en-IN" sz="2400" dirty="0">
              <a:solidFill>
                <a:srgbClr val="00B0F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08000" y="6629400"/>
            <a:ext cx="1137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656" rIns="0" bIns="0" rtlCol="0">
            <a:spAutoFit/>
          </a:bodyPr>
          <a:lstStyle/>
          <a:p>
            <a:pPr marL="443230" algn="ctr">
              <a:lnSpc>
                <a:spcPct val="100000"/>
              </a:lnSpc>
              <a:spcBef>
                <a:spcPts val="130"/>
              </a:spcBef>
            </a:pPr>
            <a:r>
              <a:rPr sz="4400" spc="-30" dirty="0" smtClean="0">
                <a:solidFill>
                  <a:srgbClr val="FF0000"/>
                </a:solidFill>
                <a:latin typeface="Bodoni MT" pitchFamily="18" charset="0"/>
                <a:cs typeface="Calibri Light"/>
              </a:rPr>
              <a:t>Secondary</a:t>
            </a:r>
            <a:r>
              <a:rPr lang="en-US" sz="4400" spc="-30" dirty="0" smtClean="0">
                <a:solidFill>
                  <a:srgbClr val="FF0000"/>
                </a:solidFill>
                <a:latin typeface="Bodoni MT" pitchFamily="18" charset="0"/>
                <a:cs typeface="Calibri Light"/>
              </a:rPr>
              <a:t>  </a:t>
            </a:r>
            <a:r>
              <a:rPr sz="4400" spc="-250" dirty="0" smtClean="0">
                <a:solidFill>
                  <a:srgbClr val="FF0000"/>
                </a:solidFill>
                <a:latin typeface="Bodoni MT" pitchFamily="18" charset="0"/>
                <a:cs typeface="Calibri Light"/>
              </a:rPr>
              <a:t> </a:t>
            </a:r>
            <a:r>
              <a:rPr sz="4400" spc="-10" dirty="0">
                <a:solidFill>
                  <a:srgbClr val="FF0000"/>
                </a:solidFill>
                <a:latin typeface="Bodoni MT" pitchFamily="18" charset="0"/>
                <a:cs typeface="Calibri Light"/>
              </a:rPr>
              <a:t>Constriction</a:t>
            </a:r>
            <a:endParaRPr sz="4400" dirty="0">
              <a:solidFill>
                <a:srgbClr val="FF0000"/>
              </a:solidFill>
              <a:latin typeface="Bodoni MT" pitchFamily="18" charset="0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" y="2447924"/>
            <a:ext cx="7181850" cy="29622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5800" y="2409824"/>
            <a:ext cx="3267074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8077200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762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Algerian" pitchFamily="82" charset="0"/>
              </a:rPr>
              <a:t>SAT CHROMOSOMES</a:t>
            </a:r>
            <a:endParaRPr lang="en-US" sz="4400" b="1" dirty="0">
              <a:solidFill>
                <a:srgbClr val="00B0F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09600" y="478220"/>
            <a:ext cx="9656064" cy="984820"/>
          </a:xfrm>
          <a:prstGeom prst="rect">
            <a:avLst/>
          </a:prstGeom>
        </p:spPr>
        <p:txBody>
          <a:bodyPr vert="horz" wrap="square" lIns="0" tIns="426656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30"/>
              </a:spcBef>
            </a:pPr>
            <a:r>
              <a:rPr sz="3600" spc="-30" dirty="0">
                <a:solidFill>
                  <a:srgbClr val="FF0000"/>
                </a:solidFill>
                <a:latin typeface="Book Antiqua" pitchFamily="18" charset="0"/>
                <a:cs typeface="Calibri Light"/>
              </a:rPr>
              <a:t>Structure</a:t>
            </a:r>
            <a:r>
              <a:rPr sz="3600" spc="-315" dirty="0">
                <a:solidFill>
                  <a:srgbClr val="FF0000"/>
                </a:solidFill>
                <a:latin typeface="Book Antiqua" pitchFamily="18" charset="0"/>
                <a:cs typeface="Calibri Light"/>
              </a:rPr>
              <a:t> </a:t>
            </a:r>
            <a:r>
              <a:rPr sz="3600" dirty="0">
                <a:solidFill>
                  <a:srgbClr val="FF0000"/>
                </a:solidFill>
                <a:latin typeface="Book Antiqua" pitchFamily="18" charset="0"/>
                <a:cs typeface="Calibri Light"/>
              </a:rPr>
              <a:t>of</a:t>
            </a:r>
            <a:r>
              <a:rPr sz="3600" spc="-40" dirty="0">
                <a:solidFill>
                  <a:srgbClr val="FF0000"/>
                </a:solidFill>
                <a:latin typeface="Book Antiqua" pitchFamily="18" charset="0"/>
                <a:cs typeface="Calibri Light"/>
              </a:rPr>
              <a:t> </a:t>
            </a:r>
            <a:r>
              <a:rPr lang="en-US" sz="3600" spc="-40" dirty="0" smtClean="0">
                <a:solidFill>
                  <a:srgbClr val="FF0000"/>
                </a:solidFill>
                <a:latin typeface="Book Antiqua" pitchFamily="18" charset="0"/>
                <a:cs typeface="Calibri Light"/>
              </a:rPr>
              <a:t> </a:t>
            </a:r>
            <a:r>
              <a:rPr sz="3600" spc="-105" dirty="0" smtClean="0">
                <a:solidFill>
                  <a:srgbClr val="FF0000"/>
                </a:solidFill>
                <a:latin typeface="Book Antiqua" pitchFamily="18" charset="0"/>
                <a:cs typeface="Calibri Light"/>
              </a:rPr>
              <a:t>SAT</a:t>
            </a:r>
            <a:r>
              <a:rPr sz="3600" spc="-260" dirty="0" smtClean="0">
                <a:solidFill>
                  <a:srgbClr val="FF0000"/>
                </a:solidFill>
                <a:latin typeface="Book Antiqua" pitchFamily="18" charset="0"/>
                <a:cs typeface="Calibri Light"/>
              </a:rPr>
              <a:t> </a:t>
            </a:r>
            <a:r>
              <a:rPr lang="en-US" sz="3600" spc="-260" dirty="0" smtClean="0">
                <a:solidFill>
                  <a:srgbClr val="FF0000"/>
                </a:solidFill>
                <a:latin typeface="Book Antiqua" pitchFamily="18" charset="0"/>
                <a:cs typeface="Calibri Light"/>
              </a:rPr>
              <a:t> - </a:t>
            </a:r>
            <a:r>
              <a:rPr sz="3600" spc="-10" dirty="0" smtClean="0">
                <a:solidFill>
                  <a:srgbClr val="FF0000"/>
                </a:solidFill>
                <a:latin typeface="Book Antiqua" pitchFamily="18" charset="0"/>
                <a:cs typeface="Calibri Light"/>
              </a:rPr>
              <a:t>Chromosome</a:t>
            </a:r>
            <a:endParaRPr sz="3600" dirty="0">
              <a:solidFill>
                <a:srgbClr val="FF0000"/>
              </a:solidFill>
              <a:latin typeface="Book Antiqua" pitchFamily="18" charset="0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162175"/>
            <a:ext cx="5489384" cy="36290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200" y="1914525"/>
            <a:ext cx="4038600" cy="3952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656" rIns="0" bIns="0" rtlCol="0">
            <a:spAutoFit/>
          </a:bodyPr>
          <a:lstStyle/>
          <a:p>
            <a:pPr marL="443230" algn="ctr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solidFill>
                  <a:srgbClr val="FF0000"/>
                </a:solidFill>
                <a:latin typeface="Berlin Sans FB Demi" pitchFamily="34" charset="0"/>
                <a:cs typeface="Calibri Light"/>
              </a:rPr>
              <a:t>TELOMERE</a:t>
            </a:r>
            <a:endParaRPr sz="4400" dirty="0">
              <a:solidFill>
                <a:srgbClr val="FF0000"/>
              </a:solidFill>
              <a:latin typeface="Berlin Sans FB Demi" pitchFamily="34" charset="0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703132"/>
            <a:ext cx="5486399" cy="2878993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At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two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ends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chromosome</a:t>
            </a:r>
            <a:endParaRPr sz="275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Highly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stable</a:t>
            </a:r>
            <a:endParaRPr sz="2750" dirty="0">
              <a:latin typeface="Calibri"/>
              <a:cs typeface="Calibri"/>
            </a:endParaRPr>
          </a:p>
          <a:p>
            <a:pPr marL="241300" marR="5080" indent="-22923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Made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up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loops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chromatin fibers</a:t>
            </a:r>
            <a:endParaRPr sz="2750" dirty="0">
              <a:latin typeface="Calibri"/>
              <a:cs typeface="Calibri"/>
            </a:endParaRPr>
          </a:p>
          <a:p>
            <a:pPr marL="241300" marR="736600" indent="-229235">
              <a:lnSpc>
                <a:spcPts val="301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Maintenance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structural integrity</a:t>
            </a:r>
            <a:endParaRPr sz="2750" dirty="0">
              <a:latin typeface="Calibri"/>
              <a:cs typeface="Calibri"/>
            </a:endParaRPr>
          </a:p>
        </p:txBody>
      </p:sp>
      <p:pic>
        <p:nvPicPr>
          <p:cNvPr id="4" name="object 4" descr="Fig6_20b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1" y="1914525"/>
            <a:ext cx="5010150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50" y="123825"/>
            <a:ext cx="9982200" cy="66008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85" y="2231066"/>
            <a:ext cx="5330913" cy="33556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8900" y="2114550"/>
            <a:ext cx="5524500" cy="3190875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0" y="-198889"/>
            <a:ext cx="10363200" cy="1661929"/>
          </a:xfrm>
          <a:prstGeom prst="rect">
            <a:avLst/>
          </a:prstGeom>
        </p:spPr>
        <p:txBody>
          <a:bodyPr vert="horz" wrap="square" lIns="0" tIns="426656" rIns="0" bIns="0" rtlCol="0">
            <a:spAutoFit/>
          </a:bodyPr>
          <a:lstStyle/>
          <a:p>
            <a:pPr marL="1540510" algn="ctr">
              <a:lnSpc>
                <a:spcPct val="100000"/>
              </a:lnSpc>
              <a:spcBef>
                <a:spcPts val="130"/>
              </a:spcBef>
            </a:pPr>
            <a:r>
              <a:rPr sz="4000" spc="-45" dirty="0">
                <a:solidFill>
                  <a:srgbClr val="FF0000"/>
                </a:solidFill>
                <a:latin typeface="Bodoni MT" pitchFamily="18" charset="0"/>
                <a:cs typeface="Calibri Light"/>
              </a:rPr>
              <a:t>Chromatin</a:t>
            </a:r>
            <a:r>
              <a:rPr sz="4000" spc="-45" dirty="0" smtClean="0">
                <a:solidFill>
                  <a:srgbClr val="FF0000"/>
                </a:solidFill>
                <a:latin typeface="Bodoni MT" pitchFamily="18" charset="0"/>
                <a:cs typeface="Calibri Light"/>
              </a:rPr>
              <a:t>,</a:t>
            </a:r>
            <a:r>
              <a:rPr lang="en-US" sz="4000" spc="-45" dirty="0" smtClean="0">
                <a:solidFill>
                  <a:srgbClr val="FF0000"/>
                </a:solidFill>
                <a:latin typeface="Bodoni MT" pitchFamily="18" charset="0"/>
                <a:cs typeface="Calibri Light"/>
              </a:rPr>
              <a:t> </a:t>
            </a:r>
            <a:r>
              <a:rPr sz="4000" spc="-254" dirty="0" smtClean="0">
                <a:solidFill>
                  <a:srgbClr val="FF0000"/>
                </a:solidFill>
                <a:latin typeface="Bodoni MT" pitchFamily="18" charset="0"/>
                <a:cs typeface="Calibri Light"/>
              </a:rPr>
              <a:t> </a:t>
            </a:r>
            <a:r>
              <a:rPr sz="4000" spc="-45" dirty="0">
                <a:solidFill>
                  <a:srgbClr val="FF0000"/>
                </a:solidFill>
                <a:latin typeface="Bodoni MT" pitchFamily="18" charset="0"/>
                <a:cs typeface="Calibri Light"/>
              </a:rPr>
              <a:t>Chromosome,</a:t>
            </a:r>
            <a:r>
              <a:rPr sz="4000" spc="-250" dirty="0">
                <a:solidFill>
                  <a:srgbClr val="FF0000"/>
                </a:solidFill>
                <a:latin typeface="Bodoni MT" pitchFamily="18" charset="0"/>
                <a:cs typeface="Calibri Light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Bodoni MT" pitchFamily="18" charset="0"/>
                <a:cs typeface="Calibri Light"/>
              </a:rPr>
              <a:t>Chromatid</a:t>
            </a:r>
            <a:endParaRPr sz="4000" dirty="0">
              <a:solidFill>
                <a:srgbClr val="FF0000"/>
              </a:solidFill>
              <a:latin typeface="Bodoni MT" pitchFamily="18" charset="0"/>
              <a:cs typeface="Calibri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656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30"/>
              </a:spcBef>
            </a:pPr>
            <a:r>
              <a:rPr sz="4400" spc="-25" dirty="0">
                <a:solidFill>
                  <a:srgbClr val="0070C0"/>
                </a:solidFill>
                <a:latin typeface="Bodoni MT" pitchFamily="18" charset="0"/>
                <a:cs typeface="Calibri Light"/>
              </a:rPr>
              <a:t>Chromatin</a:t>
            </a:r>
            <a:endParaRPr sz="4400" dirty="0">
              <a:solidFill>
                <a:srgbClr val="0070C0"/>
              </a:solidFill>
              <a:latin typeface="Bodoni MT" pitchFamily="18" charset="0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3133"/>
            <a:ext cx="8442325" cy="259143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Coiled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strands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DNA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bound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basic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proteins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(histones).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2</a:t>
            </a:r>
            <a:r>
              <a:rPr sz="2750" spc="-10" dirty="0">
                <a:latin typeface="Calibri"/>
                <a:cs typeface="Calibri"/>
              </a:rPr>
              <a:t> types:</a:t>
            </a:r>
            <a:endParaRPr sz="2750">
              <a:latin typeface="Calibri"/>
              <a:cs typeface="Calibri"/>
            </a:endParaRPr>
          </a:p>
          <a:p>
            <a:pPr marL="735330" lvl="1" indent="-484505">
              <a:lnSpc>
                <a:spcPct val="100000"/>
              </a:lnSpc>
              <a:spcBef>
                <a:spcPts val="755"/>
              </a:spcBef>
              <a:buAutoNum type="arabicParenBoth"/>
              <a:tabLst>
                <a:tab pos="735330" algn="l"/>
              </a:tabLst>
            </a:pPr>
            <a:r>
              <a:rPr sz="2750" spc="-10" dirty="0">
                <a:latin typeface="Calibri"/>
                <a:cs typeface="Calibri"/>
              </a:rPr>
              <a:t>Euchromatin</a:t>
            </a:r>
            <a:endParaRPr sz="2750">
              <a:latin typeface="Calibri"/>
              <a:cs typeface="Calibri"/>
            </a:endParaRPr>
          </a:p>
          <a:p>
            <a:pPr marL="735330" lvl="1" indent="-484505">
              <a:lnSpc>
                <a:spcPct val="100000"/>
              </a:lnSpc>
              <a:spcBef>
                <a:spcPts val="680"/>
              </a:spcBef>
              <a:buAutoNum type="arabicParenBoth"/>
              <a:tabLst>
                <a:tab pos="735330" algn="l"/>
              </a:tabLst>
            </a:pPr>
            <a:r>
              <a:rPr sz="2750" spc="-10" dirty="0">
                <a:latin typeface="Calibri"/>
                <a:cs typeface="Calibri"/>
              </a:rPr>
              <a:t>Heterochromatin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Basic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structural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unit: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Nucleosome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5970" y="688608"/>
            <a:ext cx="8469630" cy="55098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656" rIns="0" bIns="0" rtlCol="0">
            <a:spAutoFit/>
          </a:bodyPr>
          <a:lstStyle/>
          <a:p>
            <a:pPr marL="443230" algn="ctr">
              <a:lnSpc>
                <a:spcPct val="100000"/>
              </a:lnSpc>
              <a:spcBef>
                <a:spcPts val="130"/>
              </a:spcBef>
            </a:pPr>
            <a:r>
              <a:rPr sz="4400" spc="-60" dirty="0">
                <a:solidFill>
                  <a:srgbClr val="66FF33"/>
                </a:solidFill>
                <a:latin typeface="Bell MT" pitchFamily="18" charset="0"/>
                <a:cs typeface="Calibri Light"/>
              </a:rPr>
              <a:t>Types</a:t>
            </a:r>
            <a:r>
              <a:rPr sz="4400" spc="-215" dirty="0">
                <a:solidFill>
                  <a:srgbClr val="66FF33"/>
                </a:solidFill>
                <a:latin typeface="Bell MT" pitchFamily="18" charset="0"/>
                <a:cs typeface="Calibri Light"/>
              </a:rPr>
              <a:t> </a:t>
            </a:r>
            <a:r>
              <a:rPr sz="4400" dirty="0">
                <a:solidFill>
                  <a:srgbClr val="66FF33"/>
                </a:solidFill>
                <a:latin typeface="Bell MT" pitchFamily="18" charset="0"/>
                <a:cs typeface="Calibri Light"/>
              </a:rPr>
              <a:t>of</a:t>
            </a:r>
            <a:r>
              <a:rPr sz="4400" spc="-125" dirty="0">
                <a:solidFill>
                  <a:srgbClr val="66FF33"/>
                </a:solidFill>
                <a:latin typeface="Bell MT" pitchFamily="18" charset="0"/>
                <a:cs typeface="Calibri Light"/>
              </a:rPr>
              <a:t> </a:t>
            </a:r>
            <a:r>
              <a:rPr sz="4400" spc="-20" dirty="0">
                <a:solidFill>
                  <a:srgbClr val="66FF33"/>
                </a:solidFill>
                <a:latin typeface="Bell MT" pitchFamily="18" charset="0"/>
                <a:cs typeface="Calibri Light"/>
              </a:rPr>
              <a:t>Chromosomes</a:t>
            </a:r>
            <a:endParaRPr sz="4400" dirty="0">
              <a:solidFill>
                <a:srgbClr val="66FF33"/>
              </a:solidFill>
              <a:latin typeface="Bell MT" pitchFamily="18" charset="0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65680"/>
            <a:ext cx="10033000" cy="7924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marR="5080" indent="-229235">
              <a:lnSpc>
                <a:spcPts val="27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dirty="0">
                <a:latin typeface="Calibri"/>
                <a:cs typeface="Calibri"/>
              </a:rPr>
              <a:t>Homologous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chromosomes</a:t>
            </a:r>
            <a:r>
              <a:rPr sz="2750" b="1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pertain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two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chromosomes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which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are </a:t>
            </a:r>
            <a:r>
              <a:rPr sz="2750" dirty="0">
                <a:latin typeface="Calibri"/>
                <a:cs typeface="Calibri"/>
              </a:rPr>
              <a:t>same,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at</a:t>
            </a:r>
            <a:r>
              <a:rPr sz="2750" spc="-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least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terms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 the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gene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sequences</a:t>
            </a:r>
            <a:r>
              <a:rPr sz="2750" spc="2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loci.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575" y="4922773"/>
            <a:ext cx="9241155" cy="11264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marR="5080" indent="-229235" algn="just">
              <a:lnSpc>
                <a:spcPct val="808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dirty="0">
                <a:latin typeface="Calibri"/>
                <a:cs typeface="Calibri"/>
              </a:rPr>
              <a:t>Heterologous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(non-</a:t>
            </a:r>
            <a:r>
              <a:rPr sz="2750" dirty="0">
                <a:latin typeface="Calibri"/>
                <a:cs typeface="Calibri"/>
              </a:rPr>
              <a:t>homologous)</a:t>
            </a:r>
            <a:r>
              <a:rPr sz="2750" spc="33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chromosomes</a:t>
            </a:r>
            <a:r>
              <a:rPr sz="2750" b="1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pertain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any </a:t>
            </a:r>
            <a:r>
              <a:rPr sz="2750" dirty="0">
                <a:latin typeface="Calibri"/>
                <a:cs typeface="Calibri"/>
              </a:rPr>
              <a:t>two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chromosomes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that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-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different,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such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terms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gene </a:t>
            </a:r>
            <a:r>
              <a:rPr sz="2750" dirty="0">
                <a:latin typeface="Calibri"/>
                <a:cs typeface="Calibri"/>
              </a:rPr>
              <a:t>sequence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loci.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5469" y="2847975"/>
            <a:ext cx="4378316" cy="160526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3710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30"/>
              </a:spcBef>
            </a:pPr>
            <a:r>
              <a:rPr sz="3950" dirty="0"/>
              <a:t>FUNCTIONS</a:t>
            </a:r>
            <a:r>
              <a:rPr sz="3950" spc="130" dirty="0"/>
              <a:t> </a:t>
            </a:r>
            <a:r>
              <a:rPr sz="3950" dirty="0"/>
              <a:t>OF</a:t>
            </a:r>
            <a:r>
              <a:rPr sz="3950" spc="-35" dirty="0"/>
              <a:t> </a:t>
            </a:r>
            <a:r>
              <a:rPr sz="3950" spc="-10" dirty="0"/>
              <a:t>CHROMOSOME</a:t>
            </a:r>
            <a:endParaRPr sz="395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5745" marR="5715" indent="-227965">
              <a:lnSpc>
                <a:spcPts val="3080"/>
              </a:lnSpc>
              <a:spcBef>
                <a:spcPts val="415"/>
              </a:spcBef>
              <a:buFont typeface="Arial"/>
              <a:buChar char="•"/>
              <a:tabLst>
                <a:tab pos="247015" algn="l"/>
                <a:tab pos="589915" algn="l"/>
                <a:tab pos="1953260" algn="l"/>
                <a:tab pos="3144520" algn="l"/>
                <a:tab pos="4984750" algn="l"/>
                <a:tab pos="5527675" algn="l"/>
                <a:tab pos="6710045" algn="l"/>
              </a:tabLst>
            </a:pPr>
            <a:r>
              <a:rPr spc="-25" dirty="0"/>
              <a:t>It</a:t>
            </a:r>
            <a:r>
              <a:rPr dirty="0"/>
              <a:t>	</a:t>
            </a:r>
            <a:r>
              <a:rPr spc="-10" dirty="0"/>
              <a:t>provides</a:t>
            </a:r>
            <a:r>
              <a:rPr dirty="0"/>
              <a:t>	</a:t>
            </a:r>
            <a:r>
              <a:rPr spc="-10" dirty="0"/>
              <a:t>genetic</a:t>
            </a:r>
            <a:r>
              <a:rPr dirty="0"/>
              <a:t>	</a:t>
            </a:r>
            <a:r>
              <a:rPr spc="-10" dirty="0"/>
              <a:t>information</a:t>
            </a:r>
            <a:r>
              <a:rPr dirty="0"/>
              <a:t>	</a:t>
            </a:r>
            <a:r>
              <a:rPr spc="-25" dirty="0"/>
              <a:t>for</a:t>
            </a:r>
            <a:r>
              <a:rPr dirty="0"/>
              <a:t>	</a:t>
            </a:r>
            <a:r>
              <a:rPr spc="-10" dirty="0"/>
              <a:t>cellular</a:t>
            </a:r>
            <a:r>
              <a:rPr dirty="0"/>
              <a:t>	</a:t>
            </a:r>
            <a:r>
              <a:rPr spc="-10" dirty="0"/>
              <a:t>functions 	</a:t>
            </a:r>
            <a:r>
              <a:rPr dirty="0"/>
              <a:t>of</a:t>
            </a:r>
            <a:r>
              <a:rPr spc="5" dirty="0"/>
              <a:t> </a:t>
            </a:r>
            <a:r>
              <a:rPr spc="-10" dirty="0"/>
              <a:t>organisms.</a:t>
            </a:r>
          </a:p>
          <a:p>
            <a:pPr marL="245745" marR="5080" indent="-227965">
              <a:lnSpc>
                <a:spcPts val="3080"/>
              </a:lnSpc>
              <a:spcBef>
                <a:spcPts val="900"/>
              </a:spcBef>
              <a:buFont typeface="Arial"/>
              <a:buChar char="•"/>
              <a:tabLst>
                <a:tab pos="247015" algn="l"/>
                <a:tab pos="694690" algn="l"/>
                <a:tab pos="2124710" algn="l"/>
                <a:tab pos="3411854" algn="l"/>
                <a:tab pos="4860290" algn="l"/>
                <a:tab pos="5975985" algn="l"/>
                <a:tab pos="6910070" algn="l"/>
              </a:tabLst>
            </a:pPr>
            <a:r>
              <a:rPr spc="-25" dirty="0"/>
              <a:t>It</a:t>
            </a:r>
            <a:r>
              <a:rPr dirty="0"/>
              <a:t>	</a:t>
            </a:r>
            <a:r>
              <a:rPr spc="-10" dirty="0"/>
              <a:t>protects</a:t>
            </a:r>
            <a:r>
              <a:rPr dirty="0"/>
              <a:t>	</a:t>
            </a:r>
            <a:r>
              <a:rPr spc="-10" dirty="0"/>
              <a:t>genetic</a:t>
            </a:r>
            <a:r>
              <a:rPr dirty="0"/>
              <a:t>	</a:t>
            </a:r>
            <a:r>
              <a:rPr spc="-10" dirty="0"/>
              <a:t>material</a:t>
            </a:r>
            <a:r>
              <a:rPr dirty="0"/>
              <a:t>	</a:t>
            </a:r>
            <a:r>
              <a:rPr spc="-10" dirty="0"/>
              <a:t>(DNA)</a:t>
            </a:r>
            <a:r>
              <a:rPr dirty="0"/>
              <a:t>	</a:t>
            </a:r>
            <a:r>
              <a:rPr spc="-20" dirty="0"/>
              <a:t>from</a:t>
            </a:r>
            <a:r>
              <a:rPr dirty="0"/>
              <a:t>	</a:t>
            </a:r>
            <a:r>
              <a:rPr spc="-10" dirty="0"/>
              <a:t>damage 	</a:t>
            </a:r>
            <a:r>
              <a:rPr dirty="0"/>
              <a:t>during</a:t>
            </a:r>
            <a:r>
              <a:rPr spc="95" dirty="0"/>
              <a:t> </a:t>
            </a:r>
            <a:r>
              <a:rPr dirty="0"/>
              <a:t>cell</a:t>
            </a:r>
            <a:r>
              <a:rPr spc="30" dirty="0"/>
              <a:t> </a:t>
            </a:r>
            <a:r>
              <a:rPr spc="-10" dirty="0"/>
              <a:t>division.</a:t>
            </a:r>
          </a:p>
          <a:p>
            <a:pPr marL="245745" marR="10795" indent="-227965">
              <a:lnSpc>
                <a:spcPts val="3080"/>
              </a:lnSpc>
              <a:spcBef>
                <a:spcPts val="900"/>
              </a:spcBef>
              <a:buFont typeface="Arial"/>
              <a:buChar char="•"/>
              <a:tabLst>
                <a:tab pos="247015" algn="l"/>
              </a:tabLst>
            </a:pPr>
            <a:r>
              <a:rPr dirty="0"/>
              <a:t>They</a:t>
            </a:r>
            <a:r>
              <a:rPr spc="190" dirty="0"/>
              <a:t> </a:t>
            </a:r>
            <a:r>
              <a:rPr dirty="0"/>
              <a:t>ensure</a:t>
            </a:r>
            <a:r>
              <a:rPr spc="70" dirty="0"/>
              <a:t> </a:t>
            </a:r>
            <a:r>
              <a:rPr dirty="0"/>
              <a:t>a</a:t>
            </a:r>
            <a:r>
              <a:rPr spc="114" dirty="0"/>
              <a:t> </a:t>
            </a:r>
            <a:r>
              <a:rPr dirty="0"/>
              <a:t>precise</a:t>
            </a:r>
            <a:r>
              <a:rPr spc="145" dirty="0"/>
              <a:t> </a:t>
            </a:r>
            <a:r>
              <a:rPr dirty="0"/>
              <a:t>distribution</a:t>
            </a:r>
            <a:r>
              <a:rPr spc="75" dirty="0"/>
              <a:t> </a:t>
            </a:r>
            <a:r>
              <a:rPr dirty="0"/>
              <a:t>of</a:t>
            </a:r>
            <a:r>
              <a:rPr spc="60" dirty="0"/>
              <a:t> </a:t>
            </a:r>
            <a:r>
              <a:rPr dirty="0"/>
              <a:t>DNA</a:t>
            </a:r>
            <a:r>
              <a:rPr spc="60" dirty="0"/>
              <a:t> </a:t>
            </a:r>
            <a:r>
              <a:rPr dirty="0"/>
              <a:t>to</a:t>
            </a:r>
            <a:r>
              <a:rPr spc="204" dirty="0"/>
              <a:t> </a:t>
            </a:r>
            <a:r>
              <a:rPr spc="-10" dirty="0"/>
              <a:t>daughter 	</a:t>
            </a:r>
            <a:r>
              <a:rPr dirty="0"/>
              <a:t>nuclei</a:t>
            </a:r>
            <a:r>
              <a:rPr spc="90" dirty="0"/>
              <a:t> </a:t>
            </a:r>
            <a:r>
              <a:rPr dirty="0"/>
              <a:t>during</a:t>
            </a:r>
            <a:r>
              <a:rPr spc="160" dirty="0"/>
              <a:t> </a:t>
            </a:r>
            <a:r>
              <a:rPr dirty="0"/>
              <a:t>cell</a:t>
            </a:r>
            <a:r>
              <a:rPr spc="-45" dirty="0"/>
              <a:t> </a:t>
            </a:r>
            <a:r>
              <a:rPr spc="-10" dirty="0"/>
              <a:t>division.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656" rIns="0" bIns="0" rtlCol="0">
            <a:spAutoFit/>
          </a:bodyPr>
          <a:lstStyle/>
          <a:p>
            <a:pPr marL="443230" algn="ctr">
              <a:lnSpc>
                <a:spcPct val="100000"/>
              </a:lnSpc>
              <a:spcBef>
                <a:spcPts val="130"/>
              </a:spcBef>
            </a:pPr>
            <a:r>
              <a:rPr sz="4400" spc="-10" dirty="0">
                <a:solidFill>
                  <a:srgbClr val="FF0000"/>
                </a:solidFill>
                <a:latin typeface="Algerian" pitchFamily="82" charset="0"/>
                <a:cs typeface="Calibri Light"/>
              </a:rPr>
              <a:t>Genetics</a:t>
            </a:r>
            <a:endParaRPr sz="4400" dirty="0">
              <a:solidFill>
                <a:srgbClr val="FF0000"/>
              </a:solidFill>
              <a:latin typeface="Algerian" pitchFamily="82" charset="0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94827"/>
            <a:ext cx="10308590" cy="36537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0029" marR="846455" indent="-227965">
              <a:lnSpc>
                <a:spcPts val="3080"/>
              </a:lnSpc>
              <a:spcBef>
                <a:spcPts val="409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Genetics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derived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from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Greek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word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“gennan”,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which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means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‘to 	</a:t>
            </a:r>
            <a:r>
              <a:rPr sz="2750" spc="-10" dirty="0">
                <a:latin typeface="Calibri"/>
                <a:cs typeface="Calibri"/>
              </a:rPr>
              <a:t>generate’.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5"/>
              </a:spcBef>
              <a:buFont typeface="Arial"/>
              <a:buChar char="•"/>
            </a:pPr>
            <a:endParaRPr sz="2750" dirty="0">
              <a:latin typeface="Calibri"/>
              <a:cs typeface="Calibri"/>
            </a:endParaRPr>
          </a:p>
          <a:p>
            <a:pPr marL="240029" marR="314325" indent="-227965">
              <a:lnSpc>
                <a:spcPts val="3010"/>
              </a:lnSpc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Genetics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branch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science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dealing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study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heredity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or 	</a:t>
            </a:r>
            <a:r>
              <a:rPr sz="2750" dirty="0">
                <a:latin typeface="Calibri"/>
                <a:cs typeface="Calibri"/>
              </a:rPr>
              <a:t>inheritance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variations.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39"/>
              </a:spcBef>
              <a:buFont typeface="Arial"/>
              <a:buChar char="•"/>
            </a:pPr>
            <a:endParaRPr sz="2750" dirty="0">
              <a:latin typeface="Calibri"/>
              <a:cs typeface="Calibri"/>
            </a:endParaRPr>
          </a:p>
          <a:p>
            <a:pPr marL="241300" marR="5080" indent="-229235">
              <a:lnSpc>
                <a:spcPts val="3010"/>
              </a:lnSpc>
              <a:buFont typeface="Arial"/>
              <a:buChar char="•"/>
              <a:tabLst>
                <a:tab pos="241300" algn="l"/>
                <a:tab pos="5556250" algn="l"/>
              </a:tabLst>
            </a:pPr>
            <a:r>
              <a:rPr sz="2750" dirty="0">
                <a:latin typeface="Calibri"/>
                <a:cs typeface="Calibri"/>
              </a:rPr>
              <a:t>It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provides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basis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understanding</a:t>
            </a:r>
            <a:r>
              <a:rPr sz="2750" dirty="0">
                <a:latin typeface="Calibri"/>
                <a:cs typeface="Calibri"/>
              </a:rPr>
              <a:t>	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fundamental</a:t>
            </a:r>
            <a:r>
              <a:rPr sz="2750" spc="1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make-up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 </a:t>
            </a:r>
            <a:r>
              <a:rPr sz="2750" dirty="0">
                <a:latin typeface="Calibri"/>
                <a:cs typeface="Calibri"/>
              </a:rPr>
              <a:t>organism,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thus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leading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-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better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understanding</a:t>
            </a:r>
            <a:r>
              <a:rPr sz="2750" spc="2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disease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process.</a:t>
            </a:r>
            <a:endParaRPr sz="27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7575" y="376766"/>
            <a:ext cx="67024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85" dirty="0">
                <a:solidFill>
                  <a:srgbClr val="66FF33"/>
                </a:solidFill>
                <a:latin typeface="Bell MT" pitchFamily="18" charset="0"/>
                <a:cs typeface="Calibri Light"/>
              </a:rPr>
              <a:t>CHROMONEMATA</a:t>
            </a:r>
            <a:endParaRPr sz="4400" dirty="0">
              <a:solidFill>
                <a:srgbClr val="66FF33"/>
              </a:solidFill>
              <a:latin typeface="Bell MT" pitchFamily="18" charset="0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562" y="1400873"/>
            <a:ext cx="9646285" cy="134556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0029" marR="5080" indent="-227329">
              <a:lnSpc>
                <a:spcPts val="3080"/>
              </a:lnSpc>
              <a:spcBef>
                <a:spcPts val="409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spirally</a:t>
            </a:r>
            <a:r>
              <a:rPr sz="2750" spc="1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coiled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central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filament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chromatid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carrying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all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	</a:t>
            </a:r>
            <a:r>
              <a:rPr sz="2750" dirty="0">
                <a:latin typeface="Calibri"/>
                <a:cs typeface="Calibri"/>
              </a:rPr>
              <a:t>inherited</a:t>
            </a:r>
            <a:r>
              <a:rPr sz="2750" spc="2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instructions,</a:t>
            </a:r>
            <a:r>
              <a:rPr sz="2750" spc="2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along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which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chromomeres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-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aligned.</a:t>
            </a:r>
            <a:endParaRPr sz="275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0029" algn="l"/>
              </a:tabLst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set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instructions</a:t>
            </a:r>
            <a:r>
              <a:rPr sz="2750" spc="2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called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‘genome’</a:t>
            </a:r>
            <a:r>
              <a:rPr sz="2750" spc="-10" dirty="0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6087" y="3143250"/>
            <a:ext cx="3679825" cy="34732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656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30"/>
              </a:spcBef>
            </a:pPr>
            <a:r>
              <a:rPr sz="4400" spc="-25" dirty="0">
                <a:solidFill>
                  <a:srgbClr val="66FF33"/>
                </a:solidFill>
                <a:latin typeface="Bookman Old Style" pitchFamily="18" charset="0"/>
                <a:cs typeface="Calibri Light"/>
              </a:rPr>
              <a:t>CHROMOMERE</a:t>
            </a:r>
            <a:endParaRPr sz="4400" dirty="0">
              <a:solidFill>
                <a:srgbClr val="66FF33"/>
              </a:solidFill>
              <a:latin typeface="Bookman Old Style" pitchFamily="18" charset="0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94827"/>
            <a:ext cx="503745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40665" algn="l"/>
                <a:tab pos="622300" algn="l"/>
                <a:tab pos="2767330" algn="l"/>
                <a:tab pos="3529965" algn="l"/>
                <a:tab pos="4692650" algn="l"/>
              </a:tabLst>
            </a:pPr>
            <a:r>
              <a:rPr sz="2750" spc="-50" dirty="0">
                <a:latin typeface="Calibri"/>
                <a:cs typeface="Calibri"/>
              </a:rPr>
              <a:t>A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chromomere,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20" dirty="0">
                <a:latin typeface="Calibri"/>
                <a:cs typeface="Calibri"/>
              </a:rPr>
              <a:t>also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known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75" dirty="0">
                <a:latin typeface="Calibri"/>
                <a:cs typeface="Calibri"/>
              </a:rPr>
              <a:t>as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6492" y="2185288"/>
            <a:ext cx="4795520" cy="8312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ts val="3155"/>
              </a:lnSpc>
              <a:spcBef>
                <a:spcPts val="130"/>
              </a:spcBef>
              <a:tabLst>
                <a:tab pos="648335" algn="l"/>
                <a:tab pos="2325370" algn="l"/>
                <a:tab pos="2840355" algn="l"/>
                <a:tab pos="3688715" algn="l"/>
                <a:tab pos="4279900" algn="l"/>
              </a:tabLst>
            </a:pPr>
            <a:r>
              <a:rPr sz="2750" spc="-25" dirty="0">
                <a:latin typeface="Calibri"/>
                <a:cs typeface="Calibri"/>
              </a:rPr>
              <a:t>an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idiomere,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25" dirty="0">
                <a:latin typeface="Calibri"/>
                <a:cs typeface="Calibri"/>
              </a:rPr>
              <a:t>is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25" dirty="0">
                <a:latin typeface="Calibri"/>
                <a:cs typeface="Calibri"/>
              </a:rPr>
              <a:t>one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25" dirty="0">
                <a:latin typeface="Calibri"/>
                <a:cs typeface="Calibri"/>
              </a:rPr>
              <a:t>of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25" dirty="0">
                <a:latin typeface="Calibri"/>
                <a:cs typeface="Calibri"/>
              </a:rPr>
              <a:t>the</a:t>
            </a:r>
            <a:endParaRPr sz="2750">
              <a:latin typeface="Calibri"/>
              <a:cs typeface="Calibri"/>
            </a:endParaRPr>
          </a:p>
          <a:p>
            <a:pPr marR="5080" algn="r">
              <a:lnSpc>
                <a:spcPts val="3155"/>
              </a:lnSpc>
            </a:pPr>
            <a:r>
              <a:rPr sz="2750" spc="-25" dirty="0">
                <a:latin typeface="Calibri"/>
                <a:cs typeface="Calibri"/>
              </a:rPr>
              <a:t>or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6492" y="2566924"/>
            <a:ext cx="3966845" cy="8312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10"/>
              </a:lnSpc>
              <a:spcBef>
                <a:spcPts val="470"/>
              </a:spcBef>
              <a:tabLst>
                <a:tab pos="1528445" algn="l"/>
                <a:tab pos="1757045" algn="l"/>
                <a:tab pos="2566670" algn="l"/>
                <a:tab pos="3100705" algn="l"/>
              </a:tabLst>
            </a:pPr>
            <a:r>
              <a:rPr sz="2750" spc="-10" dirty="0">
                <a:latin typeface="Calibri"/>
                <a:cs typeface="Calibri"/>
              </a:rPr>
              <a:t>serially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aligned</a:t>
            </a:r>
            <a:r>
              <a:rPr sz="2750" dirty="0">
                <a:latin typeface="Calibri"/>
                <a:cs typeface="Calibri"/>
              </a:rPr>
              <a:t>		</a:t>
            </a:r>
            <a:r>
              <a:rPr sz="2750" spc="-10" dirty="0">
                <a:latin typeface="Calibri"/>
                <a:cs typeface="Calibri"/>
              </a:rPr>
              <a:t>beads granules</a:t>
            </a:r>
            <a:r>
              <a:rPr sz="2750" dirty="0">
                <a:latin typeface="Calibri"/>
                <a:cs typeface="Calibri"/>
              </a:rPr>
              <a:t>		</a:t>
            </a:r>
            <a:r>
              <a:rPr sz="2750" spc="-25" dirty="0">
                <a:latin typeface="Calibri"/>
                <a:cs typeface="Calibri"/>
              </a:rPr>
              <a:t>of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50" dirty="0">
                <a:latin typeface="Calibri"/>
                <a:cs typeface="Calibri"/>
              </a:rPr>
              <a:t>a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6519" y="2949003"/>
            <a:ext cx="152590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10" dirty="0">
                <a:latin typeface="Calibri"/>
                <a:cs typeface="Calibri"/>
              </a:rPr>
              <a:t>eukaryotic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6492" y="3339465"/>
            <a:ext cx="4795520" cy="12128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just">
              <a:lnSpc>
                <a:spcPts val="3010"/>
              </a:lnSpc>
              <a:spcBef>
                <a:spcPts val="470"/>
              </a:spcBef>
            </a:pPr>
            <a:r>
              <a:rPr sz="2750" dirty="0">
                <a:latin typeface="Calibri"/>
                <a:cs typeface="Calibri"/>
              </a:rPr>
              <a:t>chromosome,</a:t>
            </a:r>
            <a:r>
              <a:rPr sz="2750" spc="470" dirty="0">
                <a:latin typeface="Calibri"/>
                <a:cs typeface="Calibri"/>
              </a:rPr>
              <a:t>   </a:t>
            </a:r>
            <a:r>
              <a:rPr sz="2750" dirty="0">
                <a:latin typeface="Calibri"/>
                <a:cs typeface="Calibri"/>
              </a:rPr>
              <a:t>resulting</a:t>
            </a:r>
            <a:r>
              <a:rPr sz="2750" spc="500" dirty="0">
                <a:latin typeface="Calibri"/>
                <a:cs typeface="Calibri"/>
              </a:rPr>
              <a:t>   </a:t>
            </a:r>
            <a:r>
              <a:rPr sz="2750" spc="-20" dirty="0">
                <a:latin typeface="Calibri"/>
                <a:cs typeface="Calibri"/>
              </a:rPr>
              <a:t>from </a:t>
            </a:r>
            <a:r>
              <a:rPr sz="2750" dirty="0">
                <a:latin typeface="Calibri"/>
                <a:cs typeface="Calibri"/>
              </a:rPr>
              <a:t>local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coiling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continuous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DNA </a:t>
            </a:r>
            <a:r>
              <a:rPr sz="2750" spc="-10" dirty="0">
                <a:latin typeface="Calibri"/>
                <a:cs typeface="Calibri"/>
              </a:rPr>
              <a:t>thread.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0699" y="2045865"/>
            <a:ext cx="3448500" cy="3272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09600" y="376205"/>
            <a:ext cx="9652000" cy="1086835"/>
          </a:xfrm>
          <a:prstGeom prst="rect">
            <a:avLst/>
          </a:prstGeom>
        </p:spPr>
        <p:txBody>
          <a:bodyPr vert="horz" wrap="square" lIns="0" tIns="497204" rIns="0" bIns="0" rtlCol="0">
            <a:spAutoFit/>
          </a:bodyPr>
          <a:lstStyle/>
          <a:p>
            <a:pPr marL="443230" algn="ctr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66FF33"/>
                </a:solidFill>
              </a:rPr>
              <a:t>CLASSIFICATION</a:t>
            </a:r>
            <a:r>
              <a:rPr spc="-50" dirty="0">
                <a:solidFill>
                  <a:srgbClr val="66FF33"/>
                </a:solidFill>
              </a:rPr>
              <a:t> </a:t>
            </a:r>
            <a:r>
              <a:rPr dirty="0">
                <a:solidFill>
                  <a:srgbClr val="66FF33"/>
                </a:solidFill>
              </a:rPr>
              <a:t>OF </a:t>
            </a:r>
            <a:r>
              <a:rPr spc="-10" dirty="0">
                <a:solidFill>
                  <a:srgbClr val="66FF33"/>
                </a:solidFill>
              </a:rPr>
              <a:t>CHROMOSOMES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94827"/>
            <a:ext cx="6482715" cy="3270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469900" algn="l"/>
              </a:tabLst>
            </a:pPr>
            <a:r>
              <a:rPr sz="2750" b="1" dirty="0">
                <a:latin typeface="Calibri"/>
                <a:cs typeface="Calibri"/>
              </a:rPr>
              <a:t>According</a:t>
            </a:r>
            <a:r>
              <a:rPr sz="2750" b="1" spc="20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to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position</a:t>
            </a:r>
            <a:r>
              <a:rPr sz="2750" b="1" spc="10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of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the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centromere: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2750">
              <a:latin typeface="Calibri"/>
              <a:cs typeface="Calibri"/>
            </a:endParaRPr>
          </a:p>
          <a:p>
            <a:pPr marL="258445" indent="-245745">
              <a:lnSpc>
                <a:spcPct val="100000"/>
              </a:lnSpc>
              <a:buAutoNum type="arabicPeriod"/>
              <a:tabLst>
                <a:tab pos="258445" algn="l"/>
              </a:tabLst>
            </a:pPr>
            <a:r>
              <a:rPr sz="2000" spc="-10" dirty="0">
                <a:latin typeface="Calibri"/>
                <a:cs typeface="Calibri"/>
              </a:rPr>
              <a:t>Metacentric</a:t>
            </a:r>
            <a:endParaRPr sz="2000">
              <a:latin typeface="Calibri"/>
              <a:cs typeface="Calibri"/>
            </a:endParaRPr>
          </a:p>
          <a:p>
            <a:pPr marL="259079" indent="-246379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259079" algn="l"/>
              </a:tabLst>
            </a:pPr>
            <a:r>
              <a:rPr sz="2000" spc="-10" dirty="0">
                <a:latin typeface="Calibri"/>
                <a:cs typeface="Calibri"/>
              </a:rPr>
              <a:t>Submetacentric</a:t>
            </a:r>
            <a:endParaRPr sz="2000">
              <a:latin typeface="Calibri"/>
              <a:cs typeface="Calibri"/>
            </a:endParaRPr>
          </a:p>
          <a:p>
            <a:pPr marL="258445" indent="-245745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258445" algn="l"/>
              </a:tabLst>
            </a:pPr>
            <a:r>
              <a:rPr sz="2000" spc="-10" dirty="0">
                <a:latin typeface="Calibri"/>
                <a:cs typeface="Calibri"/>
              </a:rPr>
              <a:t>Telocentric</a:t>
            </a:r>
            <a:endParaRPr sz="2000">
              <a:latin typeface="Calibri"/>
              <a:cs typeface="Calibri"/>
            </a:endParaRPr>
          </a:p>
          <a:p>
            <a:pPr marL="258445" indent="-245745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258445" algn="l"/>
              </a:tabLst>
            </a:pPr>
            <a:r>
              <a:rPr sz="2000" spc="-10" dirty="0">
                <a:latin typeface="Calibri"/>
                <a:cs typeface="Calibri"/>
              </a:rPr>
              <a:t>Acrocentric:</a:t>
            </a:r>
            <a:endParaRPr sz="2000">
              <a:latin typeface="Calibri"/>
              <a:cs typeface="Calibri"/>
            </a:endParaRPr>
          </a:p>
          <a:p>
            <a:pPr marL="222250">
              <a:lnSpc>
                <a:spcPct val="100000"/>
              </a:lnSpc>
              <a:spcBef>
                <a:spcPts val="805"/>
              </a:spcBef>
            </a:pPr>
            <a:r>
              <a:rPr sz="1800" dirty="0">
                <a:latin typeface="Calibri"/>
                <a:cs typeface="Calibri"/>
              </a:rPr>
              <a:t>Satellite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chromosomes</a:t>
            </a:r>
            <a:endParaRPr sz="1800">
              <a:latin typeface="Calibri"/>
              <a:cs typeface="Calibri"/>
            </a:endParaRPr>
          </a:p>
          <a:p>
            <a:pPr marL="222250">
              <a:lnSpc>
                <a:spcPct val="100000"/>
              </a:lnSpc>
              <a:spcBef>
                <a:spcPts val="1019"/>
              </a:spcBef>
            </a:pPr>
            <a:r>
              <a:rPr sz="1550" dirty="0">
                <a:latin typeface="Calibri"/>
                <a:cs typeface="Calibri"/>
              </a:rPr>
              <a:t>(SAT</a:t>
            </a:r>
            <a:r>
              <a:rPr sz="1550" spc="-7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chromosomes)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9411" y="2847975"/>
            <a:ext cx="8448738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33401"/>
            <a:ext cx="10439399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 algn="ctr">
              <a:lnSpc>
                <a:spcPts val="4115"/>
              </a:lnSpc>
              <a:spcBef>
                <a:spcPts val="105"/>
              </a:spcBef>
              <a:buFont typeface="Arial"/>
              <a:buChar char="•"/>
              <a:tabLst>
                <a:tab pos="469900" algn="l"/>
              </a:tabLst>
            </a:pPr>
            <a:r>
              <a:rPr sz="3600" b="1" dirty="0">
                <a:solidFill>
                  <a:srgbClr val="FF0000"/>
                </a:solidFill>
                <a:latin typeface="Bodoni MT" pitchFamily="18" charset="0"/>
                <a:cs typeface="Calibri"/>
              </a:rPr>
              <a:t>According</a:t>
            </a:r>
            <a:r>
              <a:rPr sz="3600" b="1" spc="-60" dirty="0">
                <a:solidFill>
                  <a:srgbClr val="FF0000"/>
                </a:solidFill>
                <a:latin typeface="Bodoni MT" pitchFamily="18" charset="0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Bodoni MT" pitchFamily="18" charset="0"/>
                <a:cs typeface="Calibri"/>
              </a:rPr>
              <a:t>to</a:t>
            </a:r>
            <a:r>
              <a:rPr sz="3600" b="1" spc="-90" dirty="0">
                <a:solidFill>
                  <a:srgbClr val="FF0000"/>
                </a:solidFill>
                <a:latin typeface="Bodoni MT" pitchFamily="18" charset="0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Bodoni MT" pitchFamily="18" charset="0"/>
                <a:cs typeface="Calibri"/>
              </a:rPr>
              <a:t>total</a:t>
            </a:r>
            <a:r>
              <a:rPr sz="3600" b="1" spc="-204" dirty="0">
                <a:solidFill>
                  <a:srgbClr val="FF0000"/>
                </a:solidFill>
                <a:latin typeface="Bodoni MT" pitchFamily="18" charset="0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Bodoni MT" pitchFamily="18" charset="0"/>
                <a:cs typeface="Calibri"/>
              </a:rPr>
              <a:t>length</a:t>
            </a:r>
            <a:r>
              <a:rPr sz="3600" b="1" spc="-90" dirty="0">
                <a:solidFill>
                  <a:srgbClr val="FF0000"/>
                </a:solidFill>
                <a:latin typeface="Bodoni MT" pitchFamily="18" charset="0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Bodoni MT" pitchFamily="18" charset="0"/>
                <a:cs typeface="Calibri"/>
              </a:rPr>
              <a:t>of</a:t>
            </a:r>
            <a:r>
              <a:rPr sz="3600" b="1" spc="-45" dirty="0">
                <a:solidFill>
                  <a:srgbClr val="FF0000"/>
                </a:solidFill>
                <a:latin typeface="Bodoni MT" pitchFamily="18" charset="0"/>
                <a:cs typeface="Calibri"/>
              </a:rPr>
              <a:t> </a:t>
            </a:r>
            <a:r>
              <a:rPr sz="3600" b="1" spc="-25" dirty="0" smtClean="0">
                <a:solidFill>
                  <a:srgbClr val="FF0000"/>
                </a:solidFill>
                <a:latin typeface="Bodoni MT" pitchFamily="18" charset="0"/>
                <a:cs typeface="Calibri"/>
              </a:rPr>
              <a:t>the</a:t>
            </a:r>
            <a:r>
              <a:rPr lang="en-US" sz="3600" b="1" dirty="0">
                <a:solidFill>
                  <a:srgbClr val="FF0000"/>
                </a:solidFill>
                <a:latin typeface="Bodoni MT" pitchFamily="18" charset="0"/>
                <a:cs typeface="Calibri"/>
              </a:rPr>
              <a:t> </a:t>
            </a:r>
            <a:r>
              <a:rPr sz="3600" b="1" dirty="0" smtClean="0">
                <a:solidFill>
                  <a:srgbClr val="FF0000"/>
                </a:solidFill>
                <a:latin typeface="Bodoni MT" pitchFamily="18" charset="0"/>
                <a:cs typeface="Calibri"/>
              </a:rPr>
              <a:t>chromosome</a:t>
            </a:r>
            <a:r>
              <a:rPr sz="3600" b="1" spc="-170" dirty="0" smtClean="0">
                <a:solidFill>
                  <a:srgbClr val="FF0000"/>
                </a:solidFill>
                <a:latin typeface="Bodoni MT" pitchFamily="18" charset="0"/>
                <a:cs typeface="Calibri"/>
              </a:rPr>
              <a:t> </a:t>
            </a:r>
            <a:endParaRPr lang="en-US" sz="3600" b="1" spc="-170" dirty="0" smtClean="0">
              <a:solidFill>
                <a:srgbClr val="FF0000"/>
              </a:solidFill>
              <a:latin typeface="Bodoni MT" pitchFamily="18" charset="0"/>
              <a:cs typeface="Calibri"/>
            </a:endParaRPr>
          </a:p>
          <a:p>
            <a:pPr marL="469900" algn="ctr">
              <a:lnSpc>
                <a:spcPts val="4115"/>
              </a:lnSpc>
            </a:pPr>
            <a:r>
              <a:rPr sz="3600" b="1" spc="-1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Calibri"/>
              </a:rPr>
              <a:t>(</a:t>
            </a:r>
            <a:r>
              <a:rPr sz="3600" b="1" spc="-1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Calibri"/>
              </a:rPr>
              <a:t>Denver’s</a:t>
            </a:r>
            <a:r>
              <a:rPr sz="3600" b="1" spc="-114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Calibri"/>
              </a:rPr>
              <a:t> </a:t>
            </a:r>
            <a:r>
              <a:rPr sz="3600" b="1" spc="-1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Calibri"/>
              </a:rPr>
              <a:t>classification):</a:t>
            </a:r>
            <a:endParaRPr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2991" y="2068512"/>
            <a:ext cx="2520950" cy="36791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400" b="1" dirty="0">
                <a:latin typeface="Calibri"/>
                <a:cs typeface="Calibri"/>
              </a:rPr>
              <a:t>Seven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groups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(A-</a:t>
            </a:r>
            <a:r>
              <a:rPr sz="2400" b="1" spc="-25" dirty="0">
                <a:latin typeface="Calibri"/>
                <a:cs typeface="Calibri"/>
              </a:rPr>
              <a:t>G):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93700" algn="l"/>
              </a:tabLst>
            </a:pP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1,2,3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84175" algn="l"/>
              </a:tabLst>
            </a:pPr>
            <a:r>
              <a:rPr sz="2400" spc="-5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4,5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74650" algn="l"/>
              </a:tabLst>
            </a:pPr>
            <a:r>
              <a:rPr sz="2400" spc="-5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6-</a:t>
            </a:r>
            <a:r>
              <a:rPr sz="2400" spc="-25" dirty="0">
                <a:latin typeface="Calibri"/>
                <a:cs typeface="Calibri"/>
              </a:rPr>
              <a:t>12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402590" algn="l"/>
              </a:tabLst>
            </a:pPr>
            <a:r>
              <a:rPr sz="2400" spc="-5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13,14,15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364490" algn="l"/>
              </a:tabLst>
            </a:pP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16,17,18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422275" algn="l"/>
              </a:tabLst>
            </a:pP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19,20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479425" algn="l"/>
              </a:tabLst>
            </a:pP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21,22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1477" y="2290583"/>
            <a:ext cx="4157142" cy="389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066800"/>
            <a:ext cx="10058399" cy="36862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 algn="ctr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According</a:t>
            </a: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3600" b="1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number</a:t>
            </a:r>
            <a:r>
              <a:rPr sz="3600" b="1" spc="-1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3600" b="1" spc="-4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3600" b="1" spc="-1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70C0"/>
                </a:solidFill>
                <a:latin typeface="Calibri"/>
                <a:cs typeface="Calibri"/>
              </a:rPr>
              <a:t>centromere:</a:t>
            </a:r>
            <a:endParaRPr sz="3600" dirty="0">
              <a:solidFill>
                <a:srgbClr val="0070C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36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buAutoNum type="arabicPeriod"/>
              <a:tabLst>
                <a:tab pos="527050" algn="l"/>
              </a:tabLst>
            </a:pPr>
            <a:r>
              <a:rPr sz="2750" b="1" spc="-10" dirty="0">
                <a:latin typeface="Calibri"/>
                <a:cs typeface="Calibri"/>
              </a:rPr>
              <a:t>Monocentric</a:t>
            </a:r>
            <a:endParaRPr sz="275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7050" algn="l"/>
              </a:tabLst>
            </a:pPr>
            <a:r>
              <a:rPr sz="2750" b="1" spc="-10" dirty="0">
                <a:latin typeface="Calibri"/>
                <a:cs typeface="Calibri"/>
              </a:rPr>
              <a:t>Dicentric</a:t>
            </a:r>
            <a:endParaRPr sz="275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27050" algn="l"/>
              </a:tabLst>
            </a:pPr>
            <a:r>
              <a:rPr sz="2750" b="1" spc="-10" dirty="0">
                <a:latin typeface="Calibri"/>
                <a:cs typeface="Calibri"/>
              </a:rPr>
              <a:t>Polycentric</a:t>
            </a:r>
            <a:endParaRPr sz="275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050" algn="l"/>
              </a:tabLst>
            </a:pPr>
            <a:r>
              <a:rPr sz="2750" b="1" spc="-10" dirty="0">
                <a:latin typeface="Calibri"/>
                <a:cs typeface="Calibri"/>
              </a:rPr>
              <a:t>Acentric</a:t>
            </a:r>
            <a:endParaRPr sz="2750" dirty="0">
              <a:latin typeface="Calibri"/>
              <a:cs typeface="Calibri"/>
            </a:endParaRPr>
          </a:p>
          <a:p>
            <a:pPr marL="499109">
              <a:lnSpc>
                <a:spcPct val="100000"/>
              </a:lnSpc>
              <a:spcBef>
                <a:spcPts val="760"/>
              </a:spcBef>
            </a:pPr>
            <a:r>
              <a:rPr sz="2750" b="1" dirty="0">
                <a:latin typeface="Calibri"/>
                <a:cs typeface="Calibri"/>
              </a:rPr>
              <a:t>(All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the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46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human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chromosomes</a:t>
            </a:r>
            <a:r>
              <a:rPr sz="2750" b="1" spc="16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are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monocentric)</a:t>
            </a:r>
            <a:endParaRPr sz="275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09600" y="375692"/>
            <a:ext cx="9652000" cy="1087348"/>
          </a:xfrm>
          <a:prstGeom prst="rect">
            <a:avLst/>
          </a:prstGeom>
        </p:spPr>
        <p:txBody>
          <a:bodyPr vert="horz" wrap="square" lIns="0" tIns="497712" rIns="0" bIns="0" rtlCol="0">
            <a:spAutoFit/>
          </a:bodyPr>
          <a:lstStyle/>
          <a:p>
            <a:pPr marL="443230" algn="ctr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NUCLEOLUS</a:t>
            </a:r>
            <a:r>
              <a:rPr spc="-6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 </a:t>
            </a:r>
            <a:r>
              <a:rPr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ORGANISER</a:t>
            </a:r>
            <a:r>
              <a:rPr spc="-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 </a:t>
            </a:r>
            <a:r>
              <a:rPr spc="-1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REGION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940877"/>
            <a:ext cx="5702300" cy="415049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41300" marR="450215" indent="-229235">
              <a:spcBef>
                <a:spcPts val="5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CC3300"/>
                </a:solidFill>
                <a:latin typeface="Calibri"/>
                <a:cs typeface="Calibri"/>
              </a:rPr>
              <a:t>Nucleolus</a:t>
            </a:r>
            <a:r>
              <a:rPr sz="2400" b="1" spc="-85" dirty="0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C3300"/>
                </a:solidFill>
                <a:latin typeface="Calibri"/>
                <a:cs typeface="Calibri"/>
              </a:rPr>
              <a:t>organizer</a:t>
            </a:r>
            <a:r>
              <a:rPr sz="2400" b="1" spc="-60" dirty="0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C3300"/>
                </a:solidFill>
                <a:latin typeface="Calibri"/>
                <a:cs typeface="Calibri"/>
              </a:rPr>
              <a:t>regions</a:t>
            </a:r>
            <a:r>
              <a:rPr sz="2400" b="1" spc="-25" dirty="0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C3300"/>
                </a:solidFill>
                <a:latin typeface="Calibri"/>
                <a:cs typeface="Calibri"/>
              </a:rPr>
              <a:t>(NORs)</a:t>
            </a:r>
            <a:r>
              <a:rPr sz="2400" spc="-120" dirty="0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CC3300"/>
                </a:solidFill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chromosomal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regions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crucial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formation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nucleolus.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1395"/>
              </a:spcBef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1300" marR="5080" indent="-229235"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humans,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NORs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located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short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arms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acrocentric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chromosomes </a:t>
            </a:r>
            <a:r>
              <a:rPr sz="2400" dirty="0">
                <a:latin typeface="Calibri"/>
                <a:cs typeface="Calibri"/>
              </a:rPr>
              <a:t>13,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14,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15,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22.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1550"/>
              </a:spcBef>
              <a:buFont typeface="Arial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1300" marR="254000" indent="-229235"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regions code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5.8S,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18S,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28S </a:t>
            </a:r>
            <a:r>
              <a:rPr sz="2400" dirty="0">
                <a:latin typeface="Calibri"/>
                <a:cs typeface="Calibri"/>
              </a:rPr>
              <a:t>ribosomal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RNA.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1300" y="1981201"/>
            <a:ext cx="47625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656" rIns="0" bIns="0" rtlCol="0">
            <a:spAutoFit/>
          </a:bodyPr>
          <a:lstStyle/>
          <a:p>
            <a:pPr marL="443230" algn="ctr">
              <a:lnSpc>
                <a:spcPct val="100000"/>
              </a:lnSpc>
              <a:spcBef>
                <a:spcPts val="130"/>
              </a:spcBef>
            </a:pPr>
            <a:r>
              <a:rPr sz="4400" spc="-55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Calibri Light"/>
              </a:rPr>
              <a:t>CHROMOSOME</a:t>
            </a:r>
            <a:r>
              <a:rPr sz="4400" spc="-25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Calibri Light"/>
              </a:rPr>
              <a:t> </a:t>
            </a:r>
            <a:r>
              <a:rPr sz="4400" spc="-1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Calibri Light"/>
              </a:rPr>
              <a:t>NUMBER</a:t>
            </a:r>
            <a:endParaRPr sz="44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3133"/>
            <a:ext cx="10366375" cy="1828164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88900" algn="just">
              <a:lnSpc>
                <a:spcPct val="100000"/>
              </a:lnSpc>
              <a:spcBef>
                <a:spcPts val="850"/>
              </a:spcBef>
            </a:pPr>
            <a:r>
              <a:rPr sz="2750" dirty="0">
                <a:latin typeface="Calibri"/>
                <a:cs typeface="Calibri"/>
              </a:rPr>
              <a:t>Two </a:t>
            </a:r>
            <a:r>
              <a:rPr sz="2750" spc="-10" dirty="0">
                <a:latin typeface="Calibri"/>
                <a:cs typeface="Calibri"/>
              </a:rPr>
              <a:t>types:</a:t>
            </a:r>
            <a:endParaRPr sz="2750" dirty="0">
              <a:latin typeface="Calibri"/>
              <a:cs typeface="Calibri"/>
            </a:endParaRPr>
          </a:p>
          <a:p>
            <a:pPr marL="527685" marR="5080" indent="-514984" algn="just">
              <a:lnSpc>
                <a:spcPct val="92200"/>
              </a:lnSpc>
              <a:spcBef>
                <a:spcPts val="1010"/>
              </a:spcBef>
            </a:pPr>
            <a:r>
              <a:rPr sz="2750" b="1" dirty="0">
                <a:latin typeface="Calibri"/>
                <a:cs typeface="Calibri"/>
              </a:rPr>
              <a:t>1)</a:t>
            </a:r>
            <a:r>
              <a:rPr sz="2750" b="1" spc="290" dirty="0">
                <a:latin typeface="Calibri"/>
                <a:cs typeface="Calibri"/>
              </a:rPr>
              <a:t>  </a:t>
            </a:r>
            <a:r>
              <a:rPr sz="2750" b="1" dirty="0">
                <a:solidFill>
                  <a:srgbClr val="00B0F0"/>
                </a:solidFill>
                <a:latin typeface="Calibri"/>
                <a:cs typeface="Calibri"/>
              </a:rPr>
              <a:t>Somatic</a:t>
            </a:r>
            <a:r>
              <a:rPr sz="2750" b="1" spc="29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00B0F0"/>
                </a:solidFill>
                <a:latin typeface="Calibri"/>
                <a:cs typeface="Calibri"/>
              </a:rPr>
              <a:t>chromosome</a:t>
            </a:r>
            <a:r>
              <a:rPr sz="2750" b="1" spc="28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00B0F0"/>
                </a:solidFill>
                <a:latin typeface="Calibri"/>
                <a:cs typeface="Calibri"/>
              </a:rPr>
              <a:t>number</a:t>
            </a:r>
            <a:r>
              <a:rPr sz="2750" b="1" spc="24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00B0F0"/>
                </a:solidFill>
                <a:latin typeface="Calibri"/>
                <a:cs typeface="Calibri"/>
              </a:rPr>
              <a:t>(2n):</a:t>
            </a:r>
            <a:r>
              <a:rPr sz="2750" b="1" spc="2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any</a:t>
            </a:r>
            <a:r>
              <a:rPr sz="2750" spc="2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chromosome</a:t>
            </a:r>
            <a:r>
              <a:rPr sz="2750" spc="3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that</a:t>
            </a:r>
            <a:r>
              <a:rPr sz="2750" spc="2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2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not</a:t>
            </a:r>
            <a:r>
              <a:rPr sz="2750" spc="295" dirty="0">
                <a:latin typeface="Calibri"/>
                <a:cs typeface="Calibri"/>
              </a:rPr>
              <a:t> </a:t>
            </a:r>
            <a:r>
              <a:rPr sz="2750" spc="-50" dirty="0">
                <a:latin typeface="Calibri"/>
                <a:cs typeface="Calibri"/>
              </a:rPr>
              <a:t>a </a:t>
            </a:r>
            <a:r>
              <a:rPr sz="2750" dirty="0">
                <a:latin typeface="Calibri"/>
                <a:cs typeface="Calibri"/>
              </a:rPr>
              <a:t>sex</a:t>
            </a:r>
            <a:r>
              <a:rPr sz="2750" spc="215" dirty="0">
                <a:latin typeface="Calibri"/>
                <a:cs typeface="Calibri"/>
              </a:rPr>
              <a:t>  </a:t>
            </a:r>
            <a:r>
              <a:rPr sz="2750" dirty="0">
                <a:latin typeface="Calibri"/>
                <a:cs typeface="Calibri"/>
              </a:rPr>
              <a:t>chromosome;</a:t>
            </a:r>
            <a:r>
              <a:rPr sz="2750" spc="229" dirty="0">
                <a:latin typeface="Calibri"/>
                <a:cs typeface="Calibri"/>
              </a:rPr>
              <a:t>  </a:t>
            </a:r>
            <a:r>
              <a:rPr sz="2750" dirty="0">
                <a:latin typeface="Calibri"/>
                <a:cs typeface="Calibri"/>
              </a:rPr>
              <a:t>appear</a:t>
            </a:r>
            <a:r>
              <a:rPr sz="2750" spc="235" dirty="0">
                <a:latin typeface="Calibri"/>
                <a:cs typeface="Calibri"/>
              </a:rPr>
              <a:t> 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250" dirty="0">
                <a:latin typeface="Calibri"/>
                <a:cs typeface="Calibri"/>
              </a:rPr>
              <a:t>  </a:t>
            </a:r>
            <a:r>
              <a:rPr sz="2750" dirty="0">
                <a:latin typeface="Calibri"/>
                <a:cs typeface="Calibri"/>
              </a:rPr>
              <a:t>pairs</a:t>
            </a:r>
            <a:r>
              <a:rPr sz="2750" spc="250" dirty="0">
                <a:latin typeface="Calibri"/>
                <a:cs typeface="Calibri"/>
              </a:rPr>
              <a:t> 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250" dirty="0">
                <a:latin typeface="Calibri"/>
                <a:cs typeface="Calibri"/>
              </a:rPr>
              <a:t>  </a:t>
            </a:r>
            <a:r>
              <a:rPr sz="2750" dirty="0">
                <a:latin typeface="Calibri"/>
                <a:cs typeface="Calibri"/>
              </a:rPr>
              <a:t>body</a:t>
            </a:r>
            <a:r>
              <a:rPr sz="2750" spc="240" dirty="0">
                <a:latin typeface="Calibri"/>
                <a:cs typeface="Calibri"/>
              </a:rPr>
              <a:t>  </a:t>
            </a:r>
            <a:r>
              <a:rPr sz="2750" dirty="0">
                <a:latin typeface="Calibri"/>
                <a:cs typeface="Calibri"/>
              </a:rPr>
              <a:t>cells</a:t>
            </a:r>
            <a:r>
              <a:rPr sz="2750" spc="250" dirty="0">
                <a:latin typeface="Calibri"/>
                <a:cs typeface="Calibri"/>
              </a:rPr>
              <a:t>  </a:t>
            </a:r>
            <a:r>
              <a:rPr sz="2750" dirty="0">
                <a:latin typeface="Calibri"/>
                <a:cs typeface="Calibri"/>
              </a:rPr>
              <a:t>but</a:t>
            </a:r>
            <a:r>
              <a:rPr sz="2750" spc="254" dirty="0">
                <a:latin typeface="Calibri"/>
                <a:cs typeface="Calibri"/>
              </a:rPr>
              <a:t> 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245" dirty="0">
                <a:latin typeface="Calibri"/>
                <a:cs typeface="Calibri"/>
              </a:rPr>
              <a:t>  </a:t>
            </a:r>
            <a:r>
              <a:rPr sz="2750" spc="-10" dirty="0">
                <a:latin typeface="Calibri"/>
                <a:cs typeface="Calibri"/>
              </a:rPr>
              <a:t>single </a:t>
            </a:r>
            <a:r>
              <a:rPr sz="2750" dirty="0">
                <a:latin typeface="Calibri"/>
                <a:cs typeface="Calibri"/>
              </a:rPr>
              <a:t>chromosomes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spermatozoa.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575" y="3588067"/>
            <a:ext cx="452882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27050" algn="l"/>
                <a:tab pos="2586355" algn="l"/>
              </a:tabLst>
            </a:pPr>
            <a:r>
              <a:rPr sz="2750" b="1" spc="-25" dirty="0">
                <a:latin typeface="Calibri"/>
                <a:cs typeface="Calibri"/>
              </a:rPr>
              <a:t>2)</a:t>
            </a:r>
            <a:r>
              <a:rPr sz="2750" b="1" dirty="0">
                <a:latin typeface="Calibri"/>
                <a:cs typeface="Calibri"/>
              </a:rPr>
              <a:t>	</a:t>
            </a:r>
            <a:r>
              <a:rPr sz="2750" b="1" spc="-10" dirty="0">
                <a:solidFill>
                  <a:srgbClr val="00B0F0"/>
                </a:solidFill>
                <a:latin typeface="Calibri"/>
                <a:cs typeface="Calibri"/>
              </a:rPr>
              <a:t>Gametic</a:t>
            </a:r>
            <a:r>
              <a:rPr sz="2750" b="1" dirty="0">
                <a:solidFill>
                  <a:srgbClr val="00B0F0"/>
                </a:solidFill>
                <a:latin typeface="Calibri"/>
                <a:cs typeface="Calibri"/>
              </a:rPr>
              <a:t>	</a:t>
            </a:r>
            <a:r>
              <a:rPr sz="2750" b="1" spc="-10" dirty="0">
                <a:solidFill>
                  <a:srgbClr val="00B0F0"/>
                </a:solidFill>
                <a:latin typeface="Calibri"/>
                <a:cs typeface="Calibri"/>
              </a:rPr>
              <a:t>chromosome</a:t>
            </a:r>
            <a:endParaRPr sz="275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5000" y="3588067"/>
            <a:ext cx="173863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10" dirty="0">
                <a:latin typeface="Calibri"/>
                <a:cs typeface="Calibri"/>
              </a:rPr>
              <a:t>number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2560" y="3978655"/>
            <a:ext cx="676910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36600" algn="l"/>
                <a:tab pos="3034030" algn="l"/>
                <a:tab pos="4730750" algn="l"/>
                <a:tab pos="5245735" algn="l"/>
                <a:tab pos="5674360" algn="l"/>
              </a:tabLst>
            </a:pPr>
            <a:r>
              <a:rPr sz="2750" spc="-25" dirty="0">
                <a:latin typeface="Calibri"/>
                <a:cs typeface="Calibri"/>
              </a:rPr>
              <a:t>the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chromosomes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contained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25" dirty="0">
                <a:latin typeface="Calibri"/>
                <a:cs typeface="Calibri"/>
              </a:rPr>
              <a:t>in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50" dirty="0">
                <a:latin typeface="Calibri"/>
                <a:cs typeface="Calibri"/>
              </a:rPr>
              <a:t>a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haploid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57793" y="3588067"/>
            <a:ext cx="770890" cy="8367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25"/>
              </a:spcBef>
            </a:pPr>
            <a:r>
              <a:rPr sz="2750" b="1" spc="-20" dirty="0">
                <a:latin typeface="Calibri"/>
                <a:cs typeface="Calibri"/>
              </a:rPr>
              <a:t>(n):</a:t>
            </a:r>
            <a:endParaRPr sz="2750" dirty="0">
              <a:latin typeface="Calibri"/>
              <a:cs typeface="Calibri"/>
            </a:endParaRPr>
          </a:p>
          <a:p>
            <a:pPr marL="184150">
              <a:lnSpc>
                <a:spcPts val="3190"/>
              </a:lnSpc>
            </a:pPr>
            <a:r>
              <a:rPr sz="2750" spc="-10" dirty="0">
                <a:latin typeface="Calibri"/>
                <a:cs typeface="Calibri"/>
              </a:rPr>
              <a:t>cell,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8079" y="3588067"/>
            <a:ext cx="2016125" cy="8401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ts val="3190"/>
              </a:lnSpc>
              <a:spcBef>
                <a:spcPts val="125"/>
              </a:spcBef>
              <a:tabLst>
                <a:tab pos="1353185" algn="l"/>
              </a:tabLst>
            </a:pPr>
            <a:r>
              <a:rPr sz="2750" spc="-25" dirty="0">
                <a:latin typeface="Calibri"/>
                <a:cs typeface="Calibri"/>
              </a:rPr>
              <a:t>any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25" dirty="0">
                <a:latin typeface="Calibri"/>
                <a:cs typeface="Calibri"/>
              </a:rPr>
              <a:t>of</a:t>
            </a:r>
            <a:endParaRPr sz="2750">
              <a:latin typeface="Calibri"/>
              <a:cs typeface="Calibri"/>
            </a:endParaRPr>
          </a:p>
          <a:p>
            <a:pPr marR="5715" algn="r">
              <a:lnSpc>
                <a:spcPts val="3190"/>
              </a:lnSpc>
              <a:tabLst>
                <a:tab pos="1820545" algn="l"/>
              </a:tabLst>
            </a:pPr>
            <a:r>
              <a:rPr sz="2750" spc="-10" dirty="0">
                <a:latin typeface="Calibri"/>
                <a:cs typeface="Calibri"/>
              </a:rPr>
              <a:t>specifically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50" dirty="0">
                <a:latin typeface="Calibri"/>
                <a:cs typeface="Calibri"/>
              </a:rPr>
              <a:t>a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2560" y="4360164"/>
            <a:ext cx="9867265" cy="8312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10"/>
              </a:lnSpc>
              <a:spcBef>
                <a:spcPts val="470"/>
              </a:spcBef>
            </a:pPr>
            <a:r>
              <a:rPr sz="2750" dirty="0">
                <a:latin typeface="Calibri"/>
                <a:cs typeface="Calibri"/>
              </a:rPr>
              <a:t>spermatozoon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ovum,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55" dirty="0">
                <a:latin typeface="Calibri"/>
                <a:cs typeface="Calibri"/>
              </a:rPr>
              <a:t>as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contrasted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those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1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diploid,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85" dirty="0">
                <a:latin typeface="Calibri"/>
                <a:cs typeface="Calibri"/>
              </a:rPr>
              <a:t>or </a:t>
            </a:r>
            <a:r>
              <a:rPr sz="2750" dirty="0">
                <a:latin typeface="Calibri"/>
                <a:cs typeface="Calibri"/>
              </a:rPr>
              <a:t>somatic,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cell.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09600" y="673721"/>
            <a:ext cx="9652000" cy="789319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494404">
              <a:lnSpc>
                <a:spcPct val="100000"/>
              </a:lnSpc>
              <a:spcBef>
                <a:spcPts val="130"/>
              </a:spcBef>
            </a:pPr>
            <a:r>
              <a:rPr sz="4250" dirty="0">
                <a:solidFill>
                  <a:srgbClr val="00B0F0"/>
                </a:solidFill>
                <a:latin typeface="Bahnschrift SemiBold SemiConden" pitchFamily="34" charset="0"/>
              </a:rPr>
              <a:t>Chromosome</a:t>
            </a:r>
            <a:r>
              <a:rPr sz="4250" spc="20" dirty="0">
                <a:solidFill>
                  <a:srgbClr val="00B0F0"/>
                </a:solidFill>
                <a:latin typeface="Bahnschrift SemiBold SemiConden" pitchFamily="34" charset="0"/>
              </a:rPr>
              <a:t> </a:t>
            </a:r>
            <a:r>
              <a:rPr sz="4250" spc="-20" dirty="0">
                <a:solidFill>
                  <a:srgbClr val="00B0F0"/>
                </a:solidFill>
                <a:latin typeface="Bahnschrift SemiBold SemiConden" pitchFamily="34" charset="0"/>
              </a:rPr>
              <a:t>size</a:t>
            </a:r>
            <a:endParaRPr sz="4250" dirty="0">
              <a:solidFill>
                <a:srgbClr val="00B0F0"/>
              </a:solidFill>
              <a:latin typeface="Bahnschrift SemiBold SemiConden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3133"/>
            <a:ext cx="9304020" cy="20764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40665" algn="l"/>
                <a:tab pos="4225925" algn="l"/>
              </a:tabLst>
            </a:pPr>
            <a:r>
              <a:rPr sz="2750" dirty="0">
                <a:latin typeface="Calibri"/>
                <a:cs typeface="Calibri"/>
              </a:rPr>
              <a:t>Shows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variation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depending</a:t>
            </a:r>
            <a:r>
              <a:rPr sz="2750" dirty="0">
                <a:latin typeface="Calibri"/>
                <a:cs typeface="Calibri"/>
              </a:rPr>
              <a:t>	upon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stage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cell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division.</a:t>
            </a:r>
            <a:endParaRPr sz="275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Longest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thinnest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chromosome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seen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during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interphase.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In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prophase,</a:t>
            </a:r>
            <a:r>
              <a:rPr sz="2750" spc="1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decreases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length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increase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thickness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50" dirty="0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Smallest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chromosome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seen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during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anaphase.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7574" y="307593"/>
            <a:ext cx="990282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4400" spc="-45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Calibri Light"/>
              </a:rPr>
              <a:t>KARYOTYPE</a:t>
            </a:r>
            <a:endParaRPr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1591" y="1273111"/>
            <a:ext cx="8089265" cy="7258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39395" marR="5080" indent="-227329">
              <a:lnSpc>
                <a:spcPts val="2630"/>
              </a:lnSpc>
              <a:spcBef>
                <a:spcPts val="3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General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morphology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somatic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chromosome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complement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	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individual.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normalkaryotyp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2362200"/>
            <a:ext cx="4267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Image result for g bandi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1714500"/>
            <a:ext cx="5039710" cy="3661417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005838" y="228599"/>
            <a:ext cx="9509761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4400" spc="-30" dirty="0">
                <a:solidFill>
                  <a:srgbClr val="00FF00"/>
                </a:solidFill>
                <a:latin typeface="Bodoni MT" pitchFamily="18" charset="0"/>
                <a:cs typeface="Calibri Light"/>
              </a:rPr>
              <a:t>Karyotyping</a:t>
            </a:r>
            <a:endParaRPr sz="4400" dirty="0">
              <a:solidFill>
                <a:srgbClr val="00FF00"/>
              </a:solidFill>
              <a:latin typeface="Bodoni MT" pitchFamily="18" charset="0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515" y="1433766"/>
            <a:ext cx="5866130" cy="446481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Karyotyping</a:t>
            </a:r>
            <a:r>
              <a:rPr sz="1800" b="1" spc="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18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1800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process</a:t>
            </a:r>
            <a:r>
              <a:rPr sz="180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18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pairing</a:t>
            </a:r>
            <a:r>
              <a:rPr sz="18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1800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ordering</a:t>
            </a:r>
            <a:r>
              <a:rPr sz="18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all</a:t>
            </a:r>
            <a:r>
              <a:rPr sz="18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chromosomes</a:t>
            </a:r>
            <a:r>
              <a:rPr sz="18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of an</a:t>
            </a:r>
            <a:r>
              <a:rPr sz="18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organism,</a:t>
            </a:r>
            <a:r>
              <a:rPr sz="18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thus</a:t>
            </a:r>
            <a:r>
              <a:rPr sz="1800" spc="-1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providing</a:t>
            </a:r>
            <a:r>
              <a:rPr sz="18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Arial"/>
                <a:cs typeface="Arial"/>
              </a:rPr>
              <a:t>genome-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wide snapshot</a:t>
            </a:r>
            <a:r>
              <a:rPr sz="180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1800" spc="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an</a:t>
            </a:r>
            <a:r>
              <a:rPr sz="1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individual's</a:t>
            </a:r>
            <a:r>
              <a:rPr sz="1800" spc="-1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Arial"/>
                <a:cs typeface="Arial"/>
              </a:rPr>
              <a:t>chromosomes.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71120">
              <a:lnSpc>
                <a:spcPct val="99100"/>
              </a:lnSpc>
            </a:pPr>
            <a:r>
              <a:rPr sz="1800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Karyotypes</a:t>
            </a:r>
            <a:r>
              <a:rPr sz="1800" spc="15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describe</a:t>
            </a:r>
            <a:r>
              <a:rPr sz="1800" spc="-85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the</a:t>
            </a:r>
            <a:r>
              <a:rPr sz="1800" spc="-70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chromosome</a:t>
            </a:r>
            <a:r>
              <a:rPr sz="1800" u="sng" spc="-1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count</a:t>
            </a:r>
            <a:r>
              <a:rPr sz="1800" u="sng" spc="-3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of</a:t>
            </a:r>
            <a:r>
              <a:rPr sz="1800" u="sng" spc="-3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2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an</a:t>
            </a:r>
            <a:r>
              <a:rPr sz="1800" u="none" spc="-25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organism</a:t>
            </a:r>
            <a:r>
              <a:rPr sz="1800" u="none" spc="-55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and</a:t>
            </a:r>
            <a:r>
              <a:rPr sz="1800" u="none" spc="-5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what</a:t>
            </a:r>
            <a:r>
              <a:rPr sz="1800" u="none" spc="-25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these</a:t>
            </a:r>
            <a:r>
              <a:rPr sz="1800" u="none" spc="-10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chromosomes</a:t>
            </a:r>
            <a:r>
              <a:rPr sz="1800" u="none" spc="20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look</a:t>
            </a:r>
            <a:r>
              <a:rPr sz="1800" u="none" spc="25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like</a:t>
            </a:r>
            <a:r>
              <a:rPr sz="1800" u="none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</a:rPr>
              <a:t>under</a:t>
            </a:r>
            <a:r>
              <a:rPr sz="1800" u="none" spc="-1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u="none" spc="-50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</a:rPr>
              <a:t>light</a:t>
            </a:r>
            <a:r>
              <a:rPr sz="1800" u="none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microscope</a:t>
            </a:r>
            <a:r>
              <a:rPr sz="1800" u="none" spc="-1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Attention</a:t>
            </a:r>
            <a:r>
              <a:rPr sz="18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1800" spc="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paid</a:t>
            </a:r>
            <a:r>
              <a:rPr sz="1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180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their</a:t>
            </a:r>
            <a:r>
              <a:rPr sz="18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length,</a:t>
            </a:r>
            <a:r>
              <a:rPr sz="1800" spc="-1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18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position</a:t>
            </a:r>
            <a:r>
              <a:rPr sz="18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255270">
              <a:lnSpc>
                <a:spcPct val="99100"/>
              </a:lnSpc>
              <a:spcBef>
                <a:spcPts val="40"/>
              </a:spcBef>
            </a:pP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18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centromeres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sz="1800" u="none" spc="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</a:rPr>
              <a:t>banding</a:t>
            </a:r>
            <a:r>
              <a:rPr sz="1800" u="none" spc="-1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</a:rPr>
              <a:t>pattern,</a:t>
            </a:r>
            <a:r>
              <a:rPr sz="1800" u="none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</a:rPr>
              <a:t>any</a:t>
            </a:r>
            <a:r>
              <a:rPr sz="1800" u="none" spc="-10" dirty="0">
                <a:solidFill>
                  <a:schemeClr val="tx1"/>
                </a:solidFill>
                <a:latin typeface="Arial"/>
                <a:cs typeface="Arial"/>
              </a:rPr>
              <a:t> differences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</a:rPr>
              <a:t>between</a:t>
            </a:r>
            <a:r>
              <a:rPr sz="1800" u="none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1800" u="none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sex</a:t>
            </a:r>
            <a:r>
              <a:rPr sz="1800" u="sng" spc="5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800" u="sng" dirty="0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chromosomes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sz="1800" u="none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1800" u="none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</a:rPr>
              <a:t>any</a:t>
            </a:r>
            <a:r>
              <a:rPr sz="1800" u="none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u="none" dirty="0">
                <a:solidFill>
                  <a:schemeClr val="tx1"/>
                </a:solidFill>
                <a:latin typeface="Arial"/>
                <a:cs typeface="Arial"/>
              </a:rPr>
              <a:t>other</a:t>
            </a:r>
            <a:r>
              <a:rPr sz="1800" u="none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u="none" spc="-10" dirty="0">
                <a:solidFill>
                  <a:schemeClr val="tx1"/>
                </a:solidFill>
                <a:latin typeface="Arial"/>
                <a:cs typeface="Arial"/>
              </a:rPr>
              <a:t>physical characteristics.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266700">
              <a:lnSpc>
                <a:spcPct val="99100"/>
              </a:lnSpc>
              <a:spcBef>
                <a:spcPts val="5"/>
              </a:spcBef>
            </a:pP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Karyotypes</a:t>
            </a:r>
            <a:r>
              <a:rPr sz="1800" b="1" spc="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are</a:t>
            </a:r>
            <a:r>
              <a:rPr sz="1800" spc="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prepared</a:t>
            </a:r>
            <a:r>
              <a:rPr sz="180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using</a:t>
            </a:r>
            <a:r>
              <a:rPr sz="180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standardized</a:t>
            </a:r>
            <a:r>
              <a:rPr sz="180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Arial"/>
                <a:cs typeface="Arial"/>
              </a:rPr>
              <a:t>staining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procedures</a:t>
            </a:r>
            <a:r>
              <a:rPr sz="1800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that</a:t>
            </a:r>
            <a:r>
              <a:rPr sz="1800" spc="-1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reveal</a:t>
            </a:r>
            <a:r>
              <a:rPr sz="1800" spc="11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characteristic</a:t>
            </a:r>
            <a:r>
              <a:rPr sz="18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structural</a:t>
            </a:r>
            <a:r>
              <a:rPr sz="180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Arial"/>
                <a:cs typeface="Arial"/>
              </a:rPr>
              <a:t>features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each</a:t>
            </a:r>
            <a:r>
              <a:rPr sz="18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Arial"/>
                <a:cs typeface="Arial"/>
              </a:rPr>
              <a:t>chromosome.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209800" y="221061"/>
            <a:ext cx="8153400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5400" spc="-10" dirty="0">
                <a:solidFill>
                  <a:srgbClr val="00B0F0"/>
                </a:solidFill>
                <a:latin typeface="Algerian" pitchFamily="82" charset="0"/>
              </a:rPr>
              <a:t>Chromosome</a:t>
            </a:r>
            <a:endParaRPr sz="60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9469" y="1212849"/>
            <a:ext cx="10490200" cy="505458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178435" indent="-229235">
              <a:lnSpc>
                <a:spcPts val="3080"/>
              </a:lnSpc>
              <a:spcBef>
                <a:spcPts val="41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Genes,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unit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inheritance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located on</a:t>
            </a:r>
            <a:r>
              <a:rPr sz="2750" spc="-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chromosomes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</a:t>
            </a:r>
            <a:r>
              <a:rPr sz="2750" spc="-10" dirty="0">
                <a:latin typeface="Calibri"/>
                <a:cs typeface="Calibri"/>
              </a:rPr>
              <a:t>gametes.</a:t>
            </a:r>
            <a:endParaRPr sz="27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Passed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from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parents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progeny.</a:t>
            </a:r>
            <a:endParaRPr lang="en-US" sz="2750" spc="-1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750" spc="-10" dirty="0">
                <a:latin typeface="Calibri"/>
                <a:cs typeface="Calibri"/>
              </a:rPr>
              <a:t>A chromosome is a thread like self replicating genetic structure containing organized DNA molecule package found in the nucleus of the cell.</a:t>
            </a: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lang="en-IN" sz="2750" spc="-10" dirty="0">
                <a:latin typeface="Calibri"/>
                <a:cs typeface="Calibri"/>
              </a:rPr>
              <a:t>In 1875, E. Strasburger discovered thread like structures which appeared during cell division.</a:t>
            </a:r>
            <a:endParaRPr sz="27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Chromosome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term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was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introduced</a:t>
            </a:r>
            <a:r>
              <a:rPr sz="2750" spc="2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by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Waldeyer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1888.</a:t>
            </a:r>
            <a:endParaRPr sz="2750" dirty="0">
              <a:latin typeface="Calibri"/>
              <a:cs typeface="Calibri"/>
            </a:endParaRPr>
          </a:p>
          <a:p>
            <a:pPr marL="240029" marR="5080" indent="-22796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Number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chromosomes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fixed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each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cell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but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varies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from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species</a:t>
            </a:r>
            <a:r>
              <a:rPr sz="2750" spc="20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to 	</a:t>
            </a:r>
            <a:r>
              <a:rPr sz="2750" spc="-10" dirty="0">
                <a:latin typeface="Calibri"/>
                <a:cs typeface="Calibri"/>
              </a:rPr>
              <a:t>species.</a:t>
            </a:r>
            <a:endParaRPr sz="27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609600"/>
            <a:ext cx="8534400" cy="586739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914401"/>
            <a:ext cx="7696200" cy="4114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1200" y="5100002"/>
            <a:ext cx="42671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B0F0"/>
                </a:solidFill>
                <a:latin typeface="Bookman Old Style" pitchFamily="18" charset="0"/>
                <a:cs typeface="Calibri"/>
              </a:rPr>
              <a:t>Metaphase</a:t>
            </a:r>
            <a:r>
              <a:rPr sz="2400" b="1" spc="-90" dirty="0">
                <a:solidFill>
                  <a:srgbClr val="00B0F0"/>
                </a:solidFill>
                <a:latin typeface="Bookman Old Style" pitchFamily="18" charset="0"/>
                <a:cs typeface="Calibri"/>
              </a:rPr>
              <a:t> </a:t>
            </a:r>
            <a:r>
              <a:rPr sz="2400" b="1" spc="-10" dirty="0">
                <a:solidFill>
                  <a:srgbClr val="00B0F0"/>
                </a:solidFill>
                <a:latin typeface="Bookman Old Style" pitchFamily="18" charset="0"/>
                <a:cs typeface="Calibri"/>
              </a:rPr>
              <a:t>Chromosomes</a:t>
            </a:r>
            <a:endParaRPr sz="2400" dirty="0">
              <a:solidFill>
                <a:srgbClr val="00B0F0"/>
              </a:solidFill>
              <a:latin typeface="Bookman Old Style" pitchFamily="18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4601" y="5108257"/>
            <a:ext cx="3962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B0F0"/>
                </a:solidFill>
                <a:latin typeface="Bookman Old Style" pitchFamily="18" charset="0"/>
                <a:cs typeface="Calibri"/>
              </a:rPr>
              <a:t>Chromosomes</a:t>
            </a:r>
            <a:r>
              <a:rPr sz="2400" b="1" spc="95" dirty="0">
                <a:solidFill>
                  <a:srgbClr val="00B0F0"/>
                </a:solidFill>
                <a:latin typeface="Bookman Old Style" pitchFamily="18" charset="0"/>
                <a:cs typeface="Calibri"/>
              </a:rPr>
              <a:t> </a:t>
            </a:r>
            <a:r>
              <a:rPr sz="2400" b="1" spc="-10" dirty="0">
                <a:solidFill>
                  <a:srgbClr val="00B0F0"/>
                </a:solidFill>
                <a:latin typeface="Bookman Old Style" pitchFamily="18" charset="0"/>
                <a:cs typeface="Calibri"/>
              </a:rPr>
              <a:t>arranged</a:t>
            </a:r>
            <a:endParaRPr sz="2400" dirty="0">
              <a:solidFill>
                <a:srgbClr val="00B0F0"/>
              </a:solidFill>
              <a:latin typeface="Bookman Old Style" pitchFamily="18" charset="0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371475"/>
            <a:ext cx="7934325" cy="61055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09600" y="173142"/>
            <a:ext cx="9652000" cy="1808058"/>
          </a:xfrm>
          <a:prstGeom prst="rect">
            <a:avLst/>
          </a:prstGeom>
        </p:spPr>
        <p:txBody>
          <a:bodyPr vert="horz" wrap="square" lIns="0" tIns="181863" rIns="0" bIns="0" rtlCol="0">
            <a:spAutoFit/>
          </a:bodyPr>
          <a:lstStyle/>
          <a:p>
            <a:pPr marL="1282065" marR="5080" algn="ctr">
              <a:lnSpc>
                <a:spcPct val="91400"/>
              </a:lnSpc>
              <a:spcBef>
                <a:spcPts val="475"/>
              </a:spcBef>
            </a:pPr>
            <a:r>
              <a:rPr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Karyogram</a:t>
            </a:r>
            <a:r>
              <a:rPr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IDIOGRAM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spc="-215" dirty="0" smtClean="0"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b="0" spc="-13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diagram</a:t>
            </a:r>
            <a:r>
              <a:rPr sz="2000" b="0" spc="1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or</a:t>
            </a:r>
            <a:r>
              <a:rPr sz="2000" b="0" spc="-6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00B0F0"/>
                </a:solidFill>
                <a:latin typeface="Arial"/>
                <a:cs typeface="Arial"/>
              </a:rPr>
              <a:t>photograph</a:t>
            </a:r>
            <a:r>
              <a:rPr sz="2000" b="0" spc="20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of</a:t>
            </a:r>
            <a:r>
              <a:rPr sz="2000" b="0" spc="-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the</a:t>
            </a:r>
            <a:r>
              <a:rPr sz="2000" b="0" spc="-13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00B0F0"/>
                </a:solidFill>
                <a:latin typeface="Arial"/>
                <a:cs typeface="Arial"/>
              </a:rPr>
              <a:t>chromosomes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of</a:t>
            </a:r>
            <a:r>
              <a:rPr sz="2000" b="0" spc="-6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b="0" spc="-5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cell,</a:t>
            </a:r>
            <a:r>
              <a:rPr sz="2000" b="0" spc="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arranged</a:t>
            </a:r>
            <a:r>
              <a:rPr sz="2000" b="0" spc="7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in</a:t>
            </a:r>
            <a:r>
              <a:rPr sz="2000" b="0" spc="-6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00B0F0"/>
                </a:solidFill>
                <a:latin typeface="Arial"/>
                <a:cs typeface="Arial"/>
              </a:rPr>
              <a:t>homologous</a:t>
            </a:r>
            <a:r>
              <a:rPr sz="2000" b="0" spc="1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pairs</a:t>
            </a:r>
            <a:r>
              <a:rPr sz="2000" b="0" spc="6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and</a:t>
            </a:r>
            <a:r>
              <a:rPr sz="2000" b="0" spc="-5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in</a:t>
            </a:r>
            <a:r>
              <a:rPr sz="2000" b="0" spc="-6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b="0" spc="-6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00B0F0"/>
                </a:solidFill>
                <a:latin typeface="Arial"/>
                <a:cs typeface="Arial"/>
              </a:rPr>
              <a:t>numbered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sequence,</a:t>
            </a:r>
            <a:r>
              <a:rPr sz="2000" b="0" spc="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also</a:t>
            </a:r>
            <a:r>
              <a:rPr sz="2000" b="0" spc="-15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B0F0"/>
                </a:solidFill>
                <a:latin typeface="Arial"/>
                <a:cs typeface="Arial"/>
              </a:rPr>
              <a:t>called</a:t>
            </a:r>
            <a:r>
              <a:rPr sz="2000" b="0" spc="-5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00B0F0"/>
                </a:solidFill>
                <a:latin typeface="Arial"/>
                <a:cs typeface="Arial"/>
              </a:rPr>
              <a:t>idiogram.</a:t>
            </a:r>
            <a:endParaRPr sz="2400" b="0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0" y="2286000"/>
            <a:ext cx="8891270" cy="3733800"/>
            <a:chOff x="1838325" y="1914525"/>
            <a:chExt cx="8586470" cy="34588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1225" y="2033356"/>
              <a:ext cx="4433296" cy="33394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8325" y="1914525"/>
              <a:ext cx="4152900" cy="318038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53079" y="5943600"/>
            <a:ext cx="1745614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F0000"/>
                </a:solidFill>
                <a:latin typeface="Arial"/>
                <a:cs typeface="Arial"/>
              </a:rPr>
              <a:t>Normal</a:t>
            </a:r>
            <a:r>
              <a:rPr sz="1550" b="1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F0000"/>
                </a:solidFill>
                <a:latin typeface="Arial"/>
                <a:cs typeface="Arial"/>
              </a:rPr>
              <a:t>Karyotype</a:t>
            </a:r>
            <a:endParaRPr sz="15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276600" y="305435"/>
            <a:ext cx="457200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4400" spc="-10" dirty="0">
                <a:solidFill>
                  <a:srgbClr val="00FF00"/>
                </a:solidFill>
                <a:latin typeface="Bell MT" pitchFamily="18" charset="0"/>
                <a:cs typeface="Calibri Light"/>
              </a:rPr>
              <a:t>G-banding</a:t>
            </a:r>
            <a:endParaRPr sz="4400" dirty="0">
              <a:solidFill>
                <a:srgbClr val="00FF00"/>
              </a:solidFill>
              <a:latin typeface="Bell MT" pitchFamily="18" charset="0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1" y="1536064"/>
            <a:ext cx="6485890" cy="320869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marR="5080" indent="-228600" algn="just">
              <a:lnSpc>
                <a:spcPct val="89900"/>
              </a:lnSpc>
              <a:spcBef>
                <a:spcPts val="44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Arial"/>
                <a:cs typeface="Arial"/>
              </a:rPr>
              <a:t>G</a:t>
            </a:r>
            <a:r>
              <a:rPr sz="2600" b="1" spc="105" dirty="0">
                <a:latin typeface="Arial"/>
                <a:cs typeface="Arial"/>
              </a:rPr>
              <a:t>  </a:t>
            </a:r>
            <a:r>
              <a:rPr sz="2600" b="1" dirty="0">
                <a:latin typeface="Arial"/>
                <a:cs typeface="Arial"/>
              </a:rPr>
              <a:t>banding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125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130" dirty="0">
                <a:latin typeface="Arial"/>
                <a:cs typeface="Arial"/>
              </a:rPr>
              <a:t> 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Giemsa</a:t>
            </a:r>
            <a:r>
              <a:rPr sz="2600" b="1" spc="10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banding</a:t>
            </a:r>
            <a:r>
              <a:rPr sz="2600" b="1" spc="10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175" dirty="0">
                <a:latin typeface="Arial"/>
                <a:cs typeface="Arial"/>
              </a:rPr>
              <a:t>  </a:t>
            </a:r>
            <a:r>
              <a:rPr sz="2600" spc="-50" dirty="0">
                <a:latin typeface="Arial"/>
                <a:cs typeface="Arial"/>
              </a:rPr>
              <a:t>a </a:t>
            </a:r>
            <a:r>
              <a:rPr sz="2600" dirty="0">
                <a:latin typeface="Arial"/>
                <a:cs typeface="Arial"/>
              </a:rPr>
              <a:t>technique</a:t>
            </a:r>
            <a:r>
              <a:rPr sz="2600" spc="295" dirty="0">
                <a:latin typeface="Arial"/>
                <a:cs typeface="Arial"/>
              </a:rPr>
              <a:t>   </a:t>
            </a:r>
            <a:r>
              <a:rPr sz="2600" dirty="0">
                <a:latin typeface="Arial"/>
                <a:cs typeface="Arial"/>
              </a:rPr>
              <a:t>used</a:t>
            </a:r>
            <a:r>
              <a:rPr sz="2600" spc="325" dirty="0">
                <a:latin typeface="Arial"/>
                <a:cs typeface="Arial"/>
              </a:rPr>
              <a:t>  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320" dirty="0">
                <a:latin typeface="Arial"/>
                <a:cs typeface="Arial"/>
              </a:rPr>
              <a:t>   </a:t>
            </a:r>
            <a:r>
              <a:rPr sz="2600" dirty="0">
                <a:latin typeface="Arial"/>
                <a:cs typeface="Arial"/>
              </a:rPr>
              <a:t>cytogenetics</a:t>
            </a:r>
            <a:r>
              <a:rPr sz="2600" spc="320" dirty="0">
                <a:latin typeface="Arial"/>
                <a:cs typeface="Arial"/>
              </a:rPr>
              <a:t>   </a:t>
            </a:r>
            <a:r>
              <a:rPr sz="2600" spc="-3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produce  a</a:t>
            </a:r>
            <a:r>
              <a:rPr sz="2600" spc="5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visible</a:t>
            </a:r>
            <a:r>
              <a:rPr sz="2600" spc="-30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karyotype</a:t>
            </a:r>
            <a:r>
              <a:rPr sz="2600" spc="-35" dirty="0"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-40" dirty="0">
                <a:latin typeface="Arial"/>
                <a:cs typeface="Arial"/>
              </a:rPr>
              <a:t>  </a:t>
            </a:r>
            <a:r>
              <a:rPr sz="2600" spc="-10" dirty="0">
                <a:latin typeface="Arial"/>
                <a:cs typeface="Arial"/>
              </a:rPr>
              <a:t>staining condensed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chromosomes.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75"/>
              </a:spcBef>
              <a:buFont typeface="Arial"/>
              <a:buChar char="•"/>
            </a:pPr>
            <a:endParaRPr sz="2600" dirty="0">
              <a:latin typeface="Arial"/>
              <a:cs typeface="Arial"/>
            </a:endParaRPr>
          </a:p>
          <a:p>
            <a:pPr marL="241300" marR="16510" indent="-228600" algn="just">
              <a:lnSpc>
                <a:spcPct val="903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It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useful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identifying genetic </a:t>
            </a:r>
            <a:r>
              <a:rPr sz="2600" spc="-10" dirty="0">
                <a:latin typeface="Arial"/>
                <a:cs typeface="Arial"/>
              </a:rPr>
              <a:t>diseases </a:t>
            </a:r>
            <a:r>
              <a:rPr sz="2600" dirty="0">
                <a:latin typeface="Arial"/>
                <a:cs typeface="Arial"/>
              </a:rPr>
              <a:t>through</a:t>
            </a:r>
            <a:r>
              <a:rPr sz="2600" spc="5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photographic</a:t>
            </a:r>
            <a:r>
              <a:rPr sz="2600" spc="-40" dirty="0">
                <a:latin typeface="Arial"/>
                <a:cs typeface="Arial"/>
              </a:rPr>
              <a:t>  </a:t>
            </a:r>
            <a:r>
              <a:rPr sz="2600" spc="-10" dirty="0">
                <a:latin typeface="Arial"/>
                <a:cs typeface="Arial"/>
              </a:rPr>
              <a:t>representation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entire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chromosome </a:t>
            </a:r>
            <a:r>
              <a:rPr sz="2600" spc="-10" dirty="0">
                <a:latin typeface="Arial"/>
                <a:cs typeface="Arial"/>
              </a:rPr>
              <a:t>complement.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0" y="1676400"/>
            <a:ext cx="4114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424" y="1885950"/>
            <a:ext cx="9553575" cy="314325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09600" y="355109"/>
            <a:ext cx="10820400" cy="1107931"/>
          </a:xfrm>
          <a:prstGeom prst="rect">
            <a:avLst/>
          </a:prstGeom>
        </p:spPr>
        <p:txBody>
          <a:bodyPr vert="horz" wrap="square" lIns="0" tIns="426656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30"/>
              </a:spcBef>
            </a:pPr>
            <a:r>
              <a:rPr sz="4400" dirty="0">
                <a:solidFill>
                  <a:srgbClr val="0099FF"/>
                </a:solidFill>
                <a:latin typeface="Baskerville Old Face" pitchFamily="18" charset="0"/>
              </a:rPr>
              <a:t>Applications</a:t>
            </a:r>
            <a:r>
              <a:rPr sz="4400" spc="-175" dirty="0">
                <a:solidFill>
                  <a:srgbClr val="0099FF"/>
                </a:solidFill>
                <a:latin typeface="Baskerville Old Face" pitchFamily="18" charset="0"/>
              </a:rPr>
              <a:t> </a:t>
            </a:r>
            <a:r>
              <a:rPr lang="en-US" sz="4400" spc="-175" dirty="0" smtClean="0">
                <a:solidFill>
                  <a:srgbClr val="0099FF"/>
                </a:solidFill>
                <a:latin typeface="Baskerville Old Face" pitchFamily="18" charset="0"/>
              </a:rPr>
              <a:t> </a:t>
            </a:r>
            <a:r>
              <a:rPr sz="4400" dirty="0" smtClean="0">
                <a:solidFill>
                  <a:srgbClr val="0099FF"/>
                </a:solidFill>
                <a:latin typeface="Baskerville Old Face" pitchFamily="18" charset="0"/>
              </a:rPr>
              <a:t>of</a:t>
            </a:r>
            <a:r>
              <a:rPr lang="en-US" sz="4400" dirty="0" smtClean="0">
                <a:solidFill>
                  <a:srgbClr val="0099FF"/>
                </a:solidFill>
                <a:latin typeface="Baskerville Old Face" pitchFamily="18" charset="0"/>
              </a:rPr>
              <a:t> </a:t>
            </a:r>
            <a:r>
              <a:rPr sz="4400" spc="-114" dirty="0" smtClean="0">
                <a:solidFill>
                  <a:srgbClr val="0099FF"/>
                </a:solidFill>
                <a:latin typeface="Baskerville Old Face" pitchFamily="18" charset="0"/>
              </a:rPr>
              <a:t> </a:t>
            </a:r>
            <a:r>
              <a:rPr sz="4400" spc="-10" dirty="0">
                <a:solidFill>
                  <a:srgbClr val="0099FF"/>
                </a:solidFill>
                <a:latin typeface="Baskerville Old Face" pitchFamily="18" charset="0"/>
              </a:rPr>
              <a:t>Karyotyping</a:t>
            </a:r>
            <a:endParaRPr sz="4400" dirty="0">
              <a:solidFill>
                <a:srgbClr val="0099FF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7575" y="1794827"/>
            <a:ext cx="10095865" cy="301498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40029" marR="5080" indent="-227965">
              <a:lnSpc>
                <a:spcPct val="92200"/>
              </a:lnSpc>
              <a:spcBef>
                <a:spcPts val="384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dirty="0">
                <a:latin typeface="Calibri"/>
                <a:cs typeface="Calibri"/>
              </a:rPr>
              <a:t>Karyotyping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can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used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detect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variety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genetic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disorders.</a:t>
            </a:r>
            <a:r>
              <a:rPr sz="2750" spc="26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For 	</a:t>
            </a:r>
            <a:r>
              <a:rPr sz="2750" dirty="0">
                <a:latin typeface="Calibri"/>
                <a:cs typeface="Calibri"/>
              </a:rPr>
              <a:t>example,</a:t>
            </a:r>
            <a:r>
              <a:rPr sz="2750" spc="2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woman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who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has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premature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ovarian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failure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may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have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50" dirty="0">
                <a:latin typeface="Calibri"/>
                <a:cs typeface="Calibri"/>
              </a:rPr>
              <a:t>a 	</a:t>
            </a:r>
            <a:r>
              <a:rPr sz="2750" dirty="0">
                <a:latin typeface="Calibri"/>
                <a:cs typeface="Calibri"/>
              </a:rPr>
              <a:t>chromosomal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defect</a:t>
            </a:r>
            <a:r>
              <a:rPr sz="2750" spc="2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that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karyotyping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can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pinpoint.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35"/>
              </a:spcBef>
              <a:buFont typeface="Arial"/>
              <a:buChar char="•"/>
            </a:pPr>
            <a:endParaRPr sz="2750" dirty="0">
              <a:latin typeface="Calibri"/>
              <a:cs typeface="Calibri"/>
            </a:endParaRPr>
          </a:p>
          <a:p>
            <a:pPr marL="240029" marR="160655" indent="-227965">
              <a:lnSpc>
                <a:spcPct val="92200"/>
              </a:lnSpc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test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also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useful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identifying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Philadelphia</a:t>
            </a:r>
            <a:r>
              <a:rPr sz="2750" spc="2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chromosome. 	</a:t>
            </a:r>
            <a:r>
              <a:rPr sz="2750" dirty="0">
                <a:latin typeface="Calibri"/>
                <a:cs typeface="Calibri"/>
              </a:rPr>
              <a:t>Having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this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chromosome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can</a:t>
            </a:r>
            <a:r>
              <a:rPr sz="2750" spc="-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signal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chronic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myelo</a:t>
            </a:r>
            <a:r>
              <a:rPr lang="en-US" sz="2750" dirty="0">
                <a:latin typeface="Calibri"/>
                <a:cs typeface="Calibri"/>
              </a:rPr>
              <a:t>id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leukemia 	(CML)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297A356-3B8D-C3D6-9403-92E2B9DC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574672"/>
            <a:ext cx="9986009" cy="590232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606" y="2195521"/>
            <a:ext cx="9348646" cy="34962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401" y="712787"/>
            <a:ext cx="6538596" cy="97092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1" y="653980"/>
            <a:ext cx="8755986" cy="56706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DD69B3-4E23-7EBE-DCFE-DDEB5775D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>
            <a:extLst>
              <a:ext uri="{FF2B5EF4-FFF2-40B4-BE49-F238E27FC236}">
                <a16:creationId xmlns:a16="http://schemas.microsoft.com/office/drawing/2014/main" xmlns="" id="{5D4F7B6F-23CE-9DA9-F89C-5F4E348F63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4600" y="313394"/>
            <a:ext cx="7467600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spc="-10" dirty="0"/>
              <a:t>Chromosome</a:t>
            </a:r>
            <a:endParaRPr sz="66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xmlns="" id="{B8BE6DB7-2465-BD5F-D968-E6D8AD1D5F75}"/>
              </a:ext>
            </a:extLst>
          </p:cNvPr>
          <p:cNvSpPr txBox="1"/>
          <p:nvPr/>
        </p:nvSpPr>
        <p:spPr>
          <a:xfrm>
            <a:off x="839469" y="1212849"/>
            <a:ext cx="10133331" cy="279756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191135" indent="-229235">
              <a:lnSpc>
                <a:spcPts val="300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In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human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beings,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total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number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46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23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pairs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named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‘diploid’ (2n).</a:t>
            </a:r>
            <a:endParaRPr sz="27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While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gametes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(male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female)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number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23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i.e.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‘haploid’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(n).</a:t>
            </a:r>
            <a:endParaRPr sz="275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dirty="0">
                <a:latin typeface="Calibri"/>
                <a:cs typeface="Calibri"/>
              </a:rPr>
              <a:t>22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pair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chromosomes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are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autosomes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while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1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pair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sex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chromosome.</a:t>
            </a:r>
            <a:endParaRPr sz="27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dirty="0">
                <a:latin typeface="Calibri"/>
                <a:cs typeface="Calibri"/>
              </a:rPr>
              <a:t>Length: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4-6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spc="-50" dirty="0">
                <a:latin typeface="Calibri"/>
                <a:cs typeface="Calibri"/>
              </a:rPr>
              <a:t>µ</a:t>
            </a:r>
            <a:endParaRPr sz="27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312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90550"/>
            <a:ext cx="8810479" cy="59626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7667" y="1860867"/>
            <a:ext cx="5466715" cy="343090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210820" indent="-228600">
              <a:lnSpc>
                <a:spcPct val="903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humans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more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X </a:t>
            </a:r>
            <a:r>
              <a:rPr sz="2600" dirty="0">
                <a:latin typeface="Calibri"/>
                <a:cs typeface="Calibri"/>
              </a:rPr>
              <a:t>chromosome,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number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0" dirty="0">
                <a:latin typeface="Calibri"/>
                <a:cs typeface="Calibri"/>
              </a:rPr>
              <a:t> Barr </a:t>
            </a:r>
            <a:r>
              <a:rPr sz="2600" dirty="0">
                <a:latin typeface="Calibri"/>
                <a:cs typeface="Calibri"/>
              </a:rPr>
              <a:t>bodies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visible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interphase</a:t>
            </a:r>
            <a:r>
              <a:rPr sz="2600" u="none" spc="-9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is</a:t>
            </a:r>
            <a:r>
              <a:rPr sz="2600" u="none" spc="15" dirty="0">
                <a:latin typeface="Calibri"/>
                <a:cs typeface="Calibri"/>
              </a:rPr>
              <a:t> </a:t>
            </a:r>
            <a:r>
              <a:rPr sz="2600" u="none" spc="-10" dirty="0">
                <a:latin typeface="Calibri"/>
                <a:cs typeface="Calibri"/>
              </a:rPr>
              <a:t>always </a:t>
            </a:r>
            <a:r>
              <a:rPr sz="2600" u="none" dirty="0">
                <a:latin typeface="Calibri"/>
                <a:cs typeface="Calibri"/>
              </a:rPr>
              <a:t>one</a:t>
            </a:r>
            <a:r>
              <a:rPr sz="2600" u="none" spc="-45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fewer</a:t>
            </a:r>
            <a:r>
              <a:rPr sz="2600" u="none" spc="-25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than</a:t>
            </a:r>
            <a:r>
              <a:rPr sz="2600" u="none" spc="-110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the</a:t>
            </a:r>
            <a:r>
              <a:rPr sz="2600" u="none" spc="-40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total</a:t>
            </a:r>
            <a:r>
              <a:rPr sz="2600" u="none" spc="-85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number</a:t>
            </a:r>
            <a:r>
              <a:rPr sz="2600" u="none" spc="-30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of</a:t>
            </a:r>
            <a:r>
              <a:rPr sz="2600" u="none" spc="5" dirty="0">
                <a:latin typeface="Calibri"/>
                <a:cs typeface="Calibri"/>
              </a:rPr>
              <a:t> </a:t>
            </a:r>
            <a:r>
              <a:rPr sz="2600" u="none" spc="-50" dirty="0">
                <a:latin typeface="Calibri"/>
                <a:cs typeface="Calibri"/>
              </a:rPr>
              <a:t>X </a:t>
            </a:r>
            <a:r>
              <a:rPr sz="2600" u="none" spc="-10" dirty="0">
                <a:latin typeface="Calibri"/>
                <a:cs typeface="Calibri"/>
              </a:rPr>
              <a:t>chromosomes.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915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  <a:hlinkClick r:id="rId3"/>
              </a:rPr>
              <a:t>For</a:t>
            </a:r>
            <a:r>
              <a:rPr sz="2600" spc="-75" dirty="0">
                <a:latin typeface="Calibri"/>
                <a:cs typeface="Calibri"/>
                <a:hlinkClick r:id="rId3"/>
              </a:rPr>
              <a:t> </a:t>
            </a:r>
            <a:r>
              <a:rPr sz="2600" spc="-10" dirty="0">
                <a:latin typeface="Calibri"/>
                <a:cs typeface="Calibri"/>
                <a:hlinkClick r:id="rId3"/>
              </a:rPr>
              <a:t>example,</a:t>
            </a:r>
            <a:r>
              <a:rPr sz="2600" spc="-25" dirty="0">
                <a:latin typeface="Calibri"/>
                <a:cs typeface="Calibri"/>
                <a:hlinkClick r:id="rId3"/>
              </a:rPr>
              <a:t> </a:t>
            </a:r>
            <a:r>
              <a:rPr sz="2600" dirty="0">
                <a:latin typeface="Calibri"/>
                <a:cs typeface="Calibri"/>
                <a:hlinkClick r:id="rId3"/>
              </a:rPr>
              <a:t>people with</a:t>
            </a:r>
            <a:r>
              <a:rPr sz="2600" spc="-145" dirty="0">
                <a:latin typeface="Calibri"/>
                <a:cs typeface="Calibri"/>
                <a:hlinkClick r:id="rId3"/>
              </a:rPr>
              <a:t> </a:t>
            </a:r>
            <a:r>
              <a:rPr sz="2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Klinefelter</a:t>
            </a:r>
            <a:r>
              <a:rPr sz="2600" u="none" spc="-10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syndrome</a:t>
            </a:r>
            <a:r>
              <a:rPr sz="2600" u="none" spc="-60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600" u="none" dirty="0">
                <a:latin typeface="Calibri"/>
                <a:cs typeface="Calibri"/>
                <a:hlinkClick r:id="rId3"/>
              </a:rPr>
              <a:t>(47,XXY</a:t>
            </a:r>
            <a:r>
              <a:rPr sz="2600" u="none" spc="-145" dirty="0">
                <a:latin typeface="Calibri"/>
                <a:cs typeface="Calibri"/>
              </a:rPr>
              <a:t> </a:t>
            </a:r>
            <a:r>
              <a:rPr sz="2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karyotype</a:t>
            </a:r>
            <a:r>
              <a:rPr sz="2600" u="none" dirty="0">
                <a:latin typeface="Calibri"/>
                <a:cs typeface="Calibri"/>
                <a:hlinkClick r:id="rId3"/>
              </a:rPr>
              <a:t>)</a:t>
            </a:r>
            <a:r>
              <a:rPr sz="2600" u="none" spc="-65" dirty="0">
                <a:latin typeface="Calibri"/>
                <a:cs typeface="Calibri"/>
                <a:hlinkClick r:id="rId3"/>
              </a:rPr>
              <a:t> </a:t>
            </a:r>
            <a:r>
              <a:rPr sz="2600" u="none" dirty="0">
                <a:latin typeface="Calibri"/>
                <a:cs typeface="Calibri"/>
                <a:hlinkClick r:id="rId3"/>
              </a:rPr>
              <a:t>have</a:t>
            </a:r>
            <a:r>
              <a:rPr sz="2600" u="none" spc="-50" dirty="0">
                <a:latin typeface="Calibri"/>
                <a:cs typeface="Calibri"/>
                <a:hlinkClick r:id="rId3"/>
              </a:rPr>
              <a:t> a</a:t>
            </a:r>
            <a:r>
              <a:rPr sz="2600" u="none" spc="-50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single</a:t>
            </a:r>
            <a:r>
              <a:rPr sz="2600" u="none" spc="-45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Barr</a:t>
            </a:r>
            <a:r>
              <a:rPr sz="2600" u="none" spc="-25" dirty="0">
                <a:latin typeface="Calibri"/>
                <a:cs typeface="Calibri"/>
              </a:rPr>
              <a:t> body,</a:t>
            </a:r>
            <a:r>
              <a:rPr sz="2600" u="none" spc="-65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and</a:t>
            </a:r>
            <a:r>
              <a:rPr sz="2600" u="none" spc="-35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people</a:t>
            </a:r>
            <a:r>
              <a:rPr sz="2600" u="none" spc="30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with</a:t>
            </a:r>
            <a:r>
              <a:rPr sz="2600" u="none" spc="-100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a</a:t>
            </a:r>
            <a:r>
              <a:rPr sz="2600" u="none" spc="5" dirty="0">
                <a:latin typeface="Calibri"/>
                <a:cs typeface="Calibri"/>
              </a:rPr>
              <a:t> </a:t>
            </a:r>
            <a:r>
              <a:rPr sz="2600" u="none" spc="-25" dirty="0">
                <a:latin typeface="Calibri"/>
                <a:cs typeface="Calibri"/>
              </a:rPr>
              <a:t>47, </a:t>
            </a:r>
            <a:r>
              <a:rPr sz="2600" u="none" dirty="0">
                <a:latin typeface="Calibri"/>
                <a:cs typeface="Calibri"/>
              </a:rPr>
              <a:t>XXX</a:t>
            </a:r>
            <a:r>
              <a:rPr sz="2600" u="none" spc="-5" dirty="0">
                <a:latin typeface="Calibri"/>
                <a:cs typeface="Calibri"/>
              </a:rPr>
              <a:t> </a:t>
            </a:r>
            <a:r>
              <a:rPr sz="2600" u="none" spc="-10" dirty="0">
                <a:latin typeface="Calibri"/>
                <a:cs typeface="Calibri"/>
              </a:rPr>
              <a:t>karyotype</a:t>
            </a:r>
            <a:r>
              <a:rPr sz="2600" u="none" spc="-90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have</a:t>
            </a:r>
            <a:r>
              <a:rPr sz="2600" u="none" spc="-20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two</a:t>
            </a:r>
            <a:r>
              <a:rPr sz="2600" u="none" spc="-95" dirty="0">
                <a:latin typeface="Calibri"/>
                <a:cs typeface="Calibri"/>
              </a:rPr>
              <a:t> </a:t>
            </a:r>
            <a:r>
              <a:rPr sz="2600" u="none" dirty="0">
                <a:latin typeface="Calibri"/>
                <a:cs typeface="Calibri"/>
              </a:rPr>
              <a:t>Barr</a:t>
            </a:r>
            <a:r>
              <a:rPr sz="2600" u="none" spc="-10" dirty="0">
                <a:latin typeface="Calibri"/>
                <a:cs typeface="Calibri"/>
              </a:rPr>
              <a:t> bodies.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3150" y="2638425"/>
            <a:ext cx="5705475" cy="16954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18328A26-568D-1128-B477-11C2DDB9F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2275" y="1590675"/>
            <a:ext cx="6324600" cy="481965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09600" y="716042"/>
            <a:ext cx="9656064" cy="746998"/>
          </a:xfrm>
          <a:prstGeom prst="rect">
            <a:avLst/>
          </a:prstGeom>
        </p:spPr>
        <p:txBody>
          <a:bodyPr vert="horz" wrap="square" lIns="0" tIns="160654" rIns="0" bIns="0" rtlCol="0">
            <a:spAutoFit/>
          </a:bodyPr>
          <a:lstStyle/>
          <a:p>
            <a:pPr marL="3738879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Turner’s</a:t>
            </a:r>
            <a:r>
              <a:rPr spc="-16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pc="-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Slideshare Downloades -PKK\Thank you notes\MUTATION-CHROMOSOMAL-MUTATION-GENE-MUTATION-31-2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8686800" cy="651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857" y="1409700"/>
            <a:ext cx="4533900" cy="3314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4150" y="4448175"/>
            <a:ext cx="4572000" cy="15716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4488" y="698500"/>
            <a:ext cx="4708398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381000"/>
            <a:ext cx="9982200" cy="621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17575" y="199136"/>
            <a:ext cx="952182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4400" b="0" spc="-40" dirty="0" smtClean="0">
                <a:solidFill>
                  <a:srgbClr val="00B0F0"/>
                </a:solidFill>
                <a:latin typeface="Bodoni MT" pitchFamily="18" charset="0"/>
                <a:cs typeface="Calibri Light"/>
              </a:rPr>
              <a:t>Chemical</a:t>
            </a:r>
            <a:r>
              <a:rPr lang="en-US" sz="4400" b="0" spc="-40" dirty="0" smtClean="0">
                <a:solidFill>
                  <a:srgbClr val="00B0F0"/>
                </a:solidFill>
                <a:latin typeface="Bodoni MT" pitchFamily="18" charset="0"/>
                <a:cs typeface="Calibri Light"/>
              </a:rPr>
              <a:t> </a:t>
            </a:r>
            <a:r>
              <a:rPr sz="4400" b="0" spc="-185" dirty="0" smtClean="0">
                <a:solidFill>
                  <a:srgbClr val="00B0F0"/>
                </a:solidFill>
                <a:latin typeface="Bodoni MT" pitchFamily="18" charset="0"/>
                <a:cs typeface="Calibri Light"/>
              </a:rPr>
              <a:t> </a:t>
            </a:r>
            <a:r>
              <a:rPr sz="4400" b="0" spc="-10" dirty="0">
                <a:solidFill>
                  <a:srgbClr val="00B0F0"/>
                </a:solidFill>
                <a:latin typeface="Bodoni MT" pitchFamily="18" charset="0"/>
                <a:cs typeface="Calibri Light"/>
              </a:rPr>
              <a:t>Constituents</a:t>
            </a:r>
            <a:endParaRPr sz="4400" dirty="0">
              <a:solidFill>
                <a:srgbClr val="00B0F0"/>
              </a:solidFill>
              <a:latin typeface="Bodoni MT" pitchFamily="18" charset="0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524000"/>
            <a:ext cx="5178425" cy="251992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spc="-25" dirty="0">
                <a:solidFill>
                  <a:srgbClr val="7030A0"/>
                </a:solidFill>
                <a:latin typeface="Calibri"/>
                <a:cs typeface="Calibri"/>
              </a:rPr>
              <a:t>DNA</a:t>
            </a:r>
            <a:endParaRPr sz="275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sz="2750" b="1" spc="-25" dirty="0">
                <a:solidFill>
                  <a:srgbClr val="7030A0"/>
                </a:solidFill>
                <a:latin typeface="Calibri"/>
                <a:cs typeface="Calibri"/>
              </a:rPr>
              <a:t>RNA</a:t>
            </a:r>
            <a:endParaRPr sz="275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750" b="1" dirty="0">
                <a:solidFill>
                  <a:srgbClr val="7030A0"/>
                </a:solidFill>
                <a:latin typeface="Calibri"/>
                <a:cs typeface="Calibri"/>
              </a:rPr>
              <a:t>Histones</a:t>
            </a:r>
            <a:r>
              <a:rPr sz="2750" b="1" spc="9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7030A0"/>
                </a:solidFill>
                <a:latin typeface="Calibri"/>
                <a:cs typeface="Calibri"/>
              </a:rPr>
              <a:t>(basic</a:t>
            </a:r>
            <a:r>
              <a:rPr sz="2750" b="1" spc="1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7030A0"/>
                </a:solidFill>
                <a:latin typeface="Calibri"/>
                <a:cs typeface="Calibri"/>
              </a:rPr>
              <a:t>in</a:t>
            </a:r>
            <a:r>
              <a:rPr sz="2750" b="1" spc="-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7030A0"/>
                </a:solidFill>
                <a:latin typeface="Calibri"/>
                <a:cs typeface="Calibri"/>
              </a:rPr>
              <a:t>nature)</a:t>
            </a:r>
            <a:endParaRPr sz="275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</a:tabLst>
            </a:pPr>
            <a:r>
              <a:rPr sz="2750" b="1" dirty="0">
                <a:solidFill>
                  <a:srgbClr val="7030A0"/>
                </a:solidFill>
                <a:latin typeface="Calibri"/>
                <a:cs typeface="Calibri"/>
              </a:rPr>
              <a:t>Non-histone</a:t>
            </a:r>
            <a:r>
              <a:rPr sz="2750" b="1" spc="1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7030A0"/>
                </a:solidFill>
                <a:latin typeface="Calibri"/>
                <a:cs typeface="Calibri"/>
              </a:rPr>
              <a:t>proteins</a:t>
            </a:r>
            <a:r>
              <a:rPr sz="2750" b="1" spc="1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7030A0"/>
                </a:solidFill>
                <a:latin typeface="Calibri"/>
                <a:cs typeface="Calibri"/>
              </a:rPr>
              <a:t>(acidic</a:t>
            </a:r>
            <a:r>
              <a:rPr sz="2750" b="1" spc="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7030A0"/>
                </a:solidFill>
                <a:latin typeface="Calibri"/>
                <a:cs typeface="Calibri"/>
              </a:rPr>
              <a:t>in</a:t>
            </a:r>
            <a:r>
              <a:rPr sz="2750" b="1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7030A0"/>
                </a:solidFill>
                <a:latin typeface="Calibri"/>
                <a:cs typeface="Calibri"/>
              </a:rPr>
              <a:t>nature)</a:t>
            </a:r>
            <a:endParaRPr sz="275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1" y="1362075"/>
            <a:ext cx="4248150" cy="23717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9000" y="3810000"/>
            <a:ext cx="3124199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86727" y="199136"/>
            <a:ext cx="10160952" cy="910441"/>
          </a:xfrm>
          <a:prstGeom prst="rect">
            <a:avLst/>
          </a:prstGeom>
        </p:spPr>
        <p:txBody>
          <a:bodyPr vert="horz" wrap="square" lIns="0" tIns="231076" rIns="0" bIns="0" rtlCol="0">
            <a:spAutoFit/>
          </a:bodyPr>
          <a:lstStyle/>
          <a:p>
            <a:pPr marL="443230" algn="ctr">
              <a:lnSpc>
                <a:spcPct val="100000"/>
              </a:lnSpc>
              <a:spcBef>
                <a:spcPts val="130"/>
              </a:spcBef>
            </a:pPr>
            <a:r>
              <a:rPr sz="4400" spc="-30" dirty="0" smtClean="0">
                <a:solidFill>
                  <a:srgbClr val="00B0F0"/>
                </a:solidFill>
                <a:latin typeface="Bell MT" pitchFamily="18" charset="0"/>
                <a:cs typeface="Calibri Light"/>
              </a:rPr>
              <a:t>Structure</a:t>
            </a:r>
            <a:r>
              <a:rPr lang="en-US" sz="4400" spc="-30" dirty="0" smtClean="0">
                <a:solidFill>
                  <a:srgbClr val="00B0F0"/>
                </a:solidFill>
                <a:latin typeface="Bell MT" pitchFamily="18" charset="0"/>
                <a:cs typeface="Calibri Light"/>
              </a:rPr>
              <a:t> </a:t>
            </a:r>
            <a:r>
              <a:rPr sz="4400" spc="-310" dirty="0" smtClean="0">
                <a:solidFill>
                  <a:srgbClr val="00B0F0"/>
                </a:solidFill>
                <a:latin typeface="Bell MT" pitchFamily="18" charset="0"/>
                <a:cs typeface="Calibri Light"/>
              </a:rPr>
              <a:t> </a:t>
            </a:r>
            <a:r>
              <a:rPr sz="4400" dirty="0" smtClean="0">
                <a:solidFill>
                  <a:srgbClr val="00B0F0"/>
                </a:solidFill>
                <a:latin typeface="Bell MT" pitchFamily="18" charset="0"/>
                <a:cs typeface="Calibri Light"/>
              </a:rPr>
              <a:t>of</a:t>
            </a:r>
            <a:r>
              <a:rPr lang="en-US" sz="4400" dirty="0" smtClean="0">
                <a:solidFill>
                  <a:srgbClr val="00B0F0"/>
                </a:solidFill>
                <a:latin typeface="Bell MT" pitchFamily="18" charset="0"/>
                <a:cs typeface="Calibri Light"/>
              </a:rPr>
              <a:t> </a:t>
            </a:r>
            <a:r>
              <a:rPr sz="4400" spc="-215" dirty="0" smtClean="0">
                <a:solidFill>
                  <a:srgbClr val="00B0F0"/>
                </a:solidFill>
                <a:latin typeface="Bell MT" pitchFamily="18" charset="0"/>
                <a:cs typeface="Calibri Light"/>
              </a:rPr>
              <a:t> </a:t>
            </a:r>
            <a:r>
              <a:rPr sz="4400" spc="-10" dirty="0">
                <a:solidFill>
                  <a:srgbClr val="00B0F0"/>
                </a:solidFill>
                <a:latin typeface="Bell MT" pitchFamily="18" charset="0"/>
                <a:cs typeface="Calibri Light"/>
              </a:rPr>
              <a:t>Chromosome</a:t>
            </a:r>
            <a:endParaRPr sz="4400" dirty="0">
              <a:solidFill>
                <a:srgbClr val="00B0F0"/>
              </a:solidFill>
              <a:latin typeface="Bell MT" pitchFamily="18" charset="0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5298" y="1600212"/>
            <a:ext cx="6734417" cy="48545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8342" y="486867"/>
            <a:ext cx="7807696" cy="583447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164</TotalTime>
  <Words>735</Words>
  <Application>Microsoft Office PowerPoint</Application>
  <PresentationFormat>Custom</PresentationFormat>
  <Paragraphs>133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Opulent</vt:lpstr>
      <vt:lpstr>CHROMOSOME (GENETICS) </vt:lpstr>
      <vt:lpstr>Genetics</vt:lpstr>
      <vt:lpstr>Chromosome</vt:lpstr>
      <vt:lpstr>Chromosome</vt:lpstr>
      <vt:lpstr>Slide 5</vt:lpstr>
      <vt:lpstr>Slide 6</vt:lpstr>
      <vt:lpstr>Chemical  Constituents</vt:lpstr>
      <vt:lpstr>Structure  of  Chromosome</vt:lpstr>
      <vt:lpstr>Slide 9</vt:lpstr>
      <vt:lpstr>Secondary   Constriction</vt:lpstr>
      <vt:lpstr>Slide 11</vt:lpstr>
      <vt:lpstr>Structure of  SAT  - Chromosome</vt:lpstr>
      <vt:lpstr>TELOMERE</vt:lpstr>
      <vt:lpstr>Slide 14</vt:lpstr>
      <vt:lpstr>Chromatin,  Chromosome, Chromatid</vt:lpstr>
      <vt:lpstr>Chromatin</vt:lpstr>
      <vt:lpstr>Slide 17</vt:lpstr>
      <vt:lpstr>Types of Chromosomes</vt:lpstr>
      <vt:lpstr>FUNCTIONS OF CHROMOSOME</vt:lpstr>
      <vt:lpstr>CHROMONEMATA</vt:lpstr>
      <vt:lpstr>CHROMOMERE</vt:lpstr>
      <vt:lpstr>CLASSIFICATION OF CHROMOSOMES</vt:lpstr>
      <vt:lpstr>Slide 23</vt:lpstr>
      <vt:lpstr>Slide 24</vt:lpstr>
      <vt:lpstr>NUCLEOLUS ORGANISER REGION</vt:lpstr>
      <vt:lpstr>CHROMOSOME NUMBER</vt:lpstr>
      <vt:lpstr>Chromosome size</vt:lpstr>
      <vt:lpstr>KARYOTYPE</vt:lpstr>
      <vt:lpstr>Karyotyping</vt:lpstr>
      <vt:lpstr>Slide 30</vt:lpstr>
      <vt:lpstr>Slide 31</vt:lpstr>
      <vt:lpstr>Slide 32</vt:lpstr>
      <vt:lpstr>Karyogram: IDIOGRAM  a diagram or photograph of the chromosomes of a cell, arranged in homologous pairs and in a numbered sequence, also called idiogram.</vt:lpstr>
      <vt:lpstr>G-banding</vt:lpstr>
      <vt:lpstr>Applications  of  Karyotyping</vt:lpstr>
      <vt:lpstr>Slide 36</vt:lpstr>
      <vt:lpstr>Slide 37</vt:lpstr>
      <vt:lpstr>Slide 38</vt:lpstr>
      <vt:lpstr>Slide 39</vt:lpstr>
      <vt:lpstr>Slide 40</vt:lpstr>
      <vt:lpstr>Slide 41</vt:lpstr>
      <vt:lpstr>Turner’s Syndrome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archana rani</dc:creator>
  <cp:lastModifiedBy>DELL</cp:lastModifiedBy>
  <cp:revision>43</cp:revision>
  <dcterms:created xsi:type="dcterms:W3CDTF">2025-12-26T18:21:06Z</dcterms:created>
  <dcterms:modified xsi:type="dcterms:W3CDTF">2025-12-29T09:29:13Z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2025-12-26T00:00:00Z</vt:filetime>
  </property>
  <property fmtid="{D5CDD505-2E9C-101B-9397-08002B2CF9AE}" pid="5" name="Producer">
    <vt:lpwstr>Microsoft® PowerPoint® 2013</vt:lpwstr>
  </property>
</Properties>
</file>