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68" r:id="rId2"/>
    <p:sldId id="257" r:id="rId3"/>
    <p:sldId id="258" r:id="rId4"/>
    <p:sldId id="259" r:id="rId5"/>
    <p:sldId id="260" r:id="rId6"/>
    <p:sldId id="261" r:id="rId7"/>
    <p:sldId id="262" r:id="rId8"/>
    <p:sldId id="263"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A028"/>
    <a:srgbClr val="89275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55000E9-0CC3-433C-8EBA-439C5C7746DB}" type="datetimeFigureOut">
              <a:rPr lang="en-US" smtClean="0"/>
              <a:pPr/>
              <a:t>24-Dec-25</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AB675EC2-76B2-406F-B25D-5CAFFD64E78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55000E9-0CC3-433C-8EBA-439C5C7746DB}" type="datetimeFigureOut">
              <a:rPr lang="en-US" smtClean="0"/>
              <a:pPr/>
              <a:t>24-Dec-25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B675EC2-76B2-406F-B25D-5CAFFD64E78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A55000E9-0CC3-433C-8EBA-439C5C7746DB}" type="datetimeFigureOut">
              <a:rPr lang="en-US" smtClean="0"/>
              <a:pPr/>
              <a:t>24-Dec-25</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AB675EC2-76B2-406F-B25D-5CAFFD64E78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55000E9-0CC3-433C-8EBA-439C5C7746DB}" type="datetimeFigureOut">
              <a:rPr lang="en-US" smtClean="0"/>
              <a:pPr/>
              <a:t>24-Dec-25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B675EC2-76B2-406F-B25D-5CAFFD64E78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55000E9-0CC3-433C-8EBA-439C5C7746DB}" type="datetimeFigureOut">
              <a:rPr lang="en-US" smtClean="0"/>
              <a:pPr/>
              <a:t>24-Dec-25</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AB675EC2-76B2-406F-B25D-5CAFFD64E78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55000E9-0CC3-433C-8EBA-439C5C7746DB}" type="datetimeFigureOut">
              <a:rPr lang="en-US" smtClean="0"/>
              <a:pPr/>
              <a:t>24-Dec-25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B675EC2-76B2-406F-B25D-5CAFFD64E78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55000E9-0CC3-433C-8EBA-439C5C7746DB}" type="datetimeFigureOut">
              <a:rPr lang="en-US" smtClean="0"/>
              <a:pPr/>
              <a:t>24-Dec-25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B675EC2-76B2-406F-B25D-5CAFFD64E78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55000E9-0CC3-433C-8EBA-439C5C7746DB}" type="datetimeFigureOut">
              <a:rPr lang="en-US" smtClean="0"/>
              <a:pPr/>
              <a:t>24-Dec-25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B675EC2-76B2-406F-B25D-5CAFFD64E78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A55000E9-0CC3-433C-8EBA-439C5C7746DB}" type="datetimeFigureOut">
              <a:rPr lang="en-US" smtClean="0"/>
              <a:pPr/>
              <a:t>24-Dec-25</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AB675EC2-76B2-406F-B25D-5CAFFD64E78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55000E9-0CC3-433C-8EBA-439C5C7746DB}" type="datetimeFigureOut">
              <a:rPr lang="en-US" smtClean="0"/>
              <a:pPr/>
              <a:t>24-Dec-25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B675EC2-76B2-406F-B25D-5CAFFD64E78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A55000E9-0CC3-433C-8EBA-439C5C7746DB}" type="datetimeFigureOut">
              <a:rPr lang="en-US" smtClean="0"/>
              <a:pPr/>
              <a:t>24-Dec-25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B675EC2-76B2-406F-B25D-5CAFFD64E782}"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55000E9-0CC3-433C-8EBA-439C5C7746DB}" type="datetimeFigureOut">
              <a:rPr lang="en-US" smtClean="0"/>
              <a:pPr/>
              <a:t>24-Dec-25</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AB675EC2-76B2-406F-B25D-5CAFFD64E78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66800"/>
            <a:ext cx="8229600" cy="1447800"/>
          </a:xfrm>
        </p:spPr>
        <p:txBody>
          <a:bodyPr>
            <a:normAutofit fontScale="90000"/>
          </a:bodyPr>
          <a:lstStyle/>
          <a:p>
            <a:pPr algn="ctr"/>
            <a:r>
              <a:rPr lang="en-US" sz="5300" dirty="0" smtClean="0">
                <a:solidFill>
                  <a:srgbClr val="0070C0"/>
                </a:solidFill>
                <a:latin typeface="Algerian" pitchFamily="82" charset="0"/>
              </a:rPr>
              <a:t>PRACTICAL  </a:t>
            </a:r>
            <a:r>
              <a:rPr lang="en-US" sz="5300" b="1" dirty="0" smtClean="0">
                <a:solidFill>
                  <a:srgbClr val="0070C0"/>
                </a:solidFill>
                <a:latin typeface="Algerian" pitchFamily="82" charset="0"/>
              </a:rPr>
              <a:t>EMBALMING</a:t>
            </a:r>
            <a:r>
              <a:rPr lang="en-US" sz="4400" b="1" dirty="0" smtClean="0">
                <a:solidFill>
                  <a:srgbClr val="FFC000"/>
                </a:solidFill>
                <a:latin typeface="Algerian" pitchFamily="82" charset="0"/>
              </a:rPr>
              <a:t/>
            </a:r>
            <a:br>
              <a:rPr lang="en-US" sz="4400" b="1" dirty="0" smtClean="0">
                <a:solidFill>
                  <a:srgbClr val="FFC000"/>
                </a:solidFill>
                <a:latin typeface="Algerian" pitchFamily="82" charset="0"/>
              </a:rPr>
            </a:br>
            <a:endParaRPr lang="en-IN" sz="4800" b="1" dirty="0">
              <a:solidFill>
                <a:srgbClr val="FFC000"/>
              </a:solidFill>
              <a:latin typeface="Algerian" pitchFamily="82" charset="0"/>
            </a:endParaRPr>
          </a:p>
        </p:txBody>
      </p:sp>
      <p:sp>
        <p:nvSpPr>
          <p:cNvPr id="7" name="Content Placeholder 6"/>
          <p:cNvSpPr>
            <a:spLocks noGrp="1"/>
          </p:cNvSpPr>
          <p:nvPr>
            <p:ph sz="half" idx="2"/>
          </p:nvPr>
        </p:nvSpPr>
        <p:spPr>
          <a:xfrm>
            <a:off x="4800600" y="4267200"/>
            <a:ext cx="4343400" cy="1752600"/>
          </a:xfrm>
        </p:spPr>
        <p:txBody>
          <a:bodyPr>
            <a:normAutofit/>
          </a:bodyPr>
          <a:lstStyle/>
          <a:p>
            <a:r>
              <a:rPr lang="en-US" sz="2400" b="1" dirty="0" smtClean="0">
                <a:solidFill>
                  <a:srgbClr val="FF0000"/>
                </a:solidFill>
                <a:latin typeface="Times New Roman" pitchFamily="18" charset="0"/>
                <a:cs typeface="Times New Roman" pitchFamily="18" charset="0"/>
              </a:rPr>
              <a:t> DR. PRAVEEN KURREY </a:t>
            </a:r>
          </a:p>
          <a:p>
            <a:r>
              <a:rPr lang="en-US" sz="2400" b="1" dirty="0" smtClean="0">
                <a:solidFill>
                  <a:srgbClr val="FF0000"/>
                </a:solidFill>
                <a:latin typeface="Times New Roman" pitchFamily="18" charset="0"/>
                <a:cs typeface="Times New Roman" pitchFamily="18" charset="0"/>
              </a:rPr>
              <a:t>MBBS,  MS,  BCME, BCBR, CISP                                                  PROFESSOR   ANATOMY                                                          </a:t>
            </a:r>
            <a:endParaRPr lang="en-IN" sz="2400" dirty="0">
              <a:solidFill>
                <a:srgbClr val="FF0000"/>
              </a:solidFill>
            </a:endParaRPr>
          </a:p>
        </p:txBody>
      </p:sp>
      <p:cxnSp>
        <p:nvCxnSpPr>
          <p:cNvPr id="12" name="Straight Connector 11"/>
          <p:cNvCxnSpPr/>
          <p:nvPr/>
        </p:nvCxnSpPr>
        <p:spPr>
          <a:xfrm>
            <a:off x="457200" y="381000"/>
            <a:ext cx="8305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839200" y="381000"/>
            <a:ext cx="76200" cy="6096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04800" y="381000"/>
            <a:ext cx="76200" cy="6248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381000" y="6629400"/>
            <a:ext cx="85344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026" name="Picture 2" descr="D:\Dr PRAVEEN  ANATOMY COMPLETE\PRAVEENS ANATOMY WORLD 3.3.2024\PRAVEENS ANATOMY WORLD 22.7.2025\1. ATLAS\8. EMBALMING\pexels-shvetsa-4769135-scaled-e1715294041990.jpg"/>
          <p:cNvPicPr>
            <a:picLocks noGrp="1" noChangeAspect="1" noChangeArrowheads="1"/>
          </p:cNvPicPr>
          <p:nvPr>
            <p:ph sz="half" idx="1"/>
          </p:nvPr>
        </p:nvPicPr>
        <p:blipFill>
          <a:blip r:embed="rId2" cstate="print"/>
          <a:srcRect/>
          <a:stretch>
            <a:fillRect/>
          </a:stretch>
        </p:blipFill>
        <p:spPr bwMode="auto">
          <a:xfrm>
            <a:off x="457200" y="3200400"/>
            <a:ext cx="4343400" cy="2844843"/>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6503181-B0EA-CAC7-E86F-B6C180A68E29}"/>
              </a:ext>
            </a:extLst>
          </p:cNvPr>
          <p:cNvSpPr>
            <a:spLocks noGrp="1"/>
          </p:cNvSpPr>
          <p:nvPr>
            <p:ph idx="4294967295"/>
          </p:nvPr>
        </p:nvSpPr>
        <p:spPr>
          <a:xfrm>
            <a:off x="0" y="252413"/>
            <a:ext cx="8839200" cy="6300787"/>
          </a:xfrm>
        </p:spPr>
        <p:txBody>
          <a:bodyPr>
            <a:normAutofit/>
          </a:bodyPr>
          <a:lstStyle/>
          <a:p>
            <a:pPr algn="just"/>
            <a:r>
              <a:rPr lang="en-GB" sz="2800" dirty="0"/>
              <a:t>Modified form – cyclical </a:t>
            </a:r>
            <a:r>
              <a:rPr lang="en-GB" sz="2800" dirty="0" smtClean="0"/>
              <a:t>pump overcomes </a:t>
            </a:r>
            <a:r>
              <a:rPr lang="en-GB" sz="2800" dirty="0"/>
              <a:t>obstruction.</a:t>
            </a:r>
          </a:p>
          <a:p>
            <a:pPr marL="0" indent="0">
              <a:buNone/>
            </a:pPr>
            <a:endParaRPr lang="en-GB" sz="2800" dirty="0"/>
          </a:p>
          <a:p>
            <a:pPr marL="0" indent="0">
              <a:buNone/>
            </a:pPr>
            <a:endParaRPr lang="en-GB" sz="2800" dirty="0"/>
          </a:p>
          <a:p>
            <a:pPr marL="0" indent="0">
              <a:buNone/>
            </a:pPr>
            <a:endParaRPr lang="en-GB" sz="2800" dirty="0"/>
          </a:p>
          <a:p>
            <a:pPr marL="0" indent="0">
              <a:buNone/>
            </a:pPr>
            <a:endParaRPr lang="en-GB" sz="2800" dirty="0"/>
          </a:p>
          <a:p>
            <a:r>
              <a:rPr lang="en-GB" sz="2800" dirty="0"/>
              <a:t>Electric </a:t>
            </a:r>
            <a:r>
              <a:rPr lang="en-GB" sz="2800" dirty="0" smtClean="0"/>
              <a:t>pump-</a:t>
            </a:r>
            <a:r>
              <a:rPr lang="en-GB" sz="2800" dirty="0"/>
              <a:t> </a:t>
            </a:r>
            <a:r>
              <a:rPr lang="en-GB" sz="2800" dirty="0" smtClean="0"/>
              <a:t>high </a:t>
            </a:r>
            <a:r>
              <a:rPr lang="en-GB" sz="2800" dirty="0"/>
              <a:t>pressure </a:t>
            </a:r>
            <a:r>
              <a:rPr lang="en-GB" sz="2800" dirty="0" smtClean="0"/>
              <a:t>fluid used </a:t>
            </a:r>
            <a:r>
              <a:rPr lang="en-GB" sz="2800" dirty="0"/>
              <a:t>to generate pressure using </a:t>
            </a:r>
            <a:r>
              <a:rPr lang="en-GB" sz="2800" dirty="0" smtClean="0"/>
              <a:t>electricity</a:t>
            </a:r>
          </a:p>
          <a:p>
            <a:pPr marL="400050" lvl="1" indent="0">
              <a:buNone/>
            </a:pPr>
            <a:r>
              <a:rPr lang="en-GB" dirty="0" smtClean="0"/>
              <a:t>It deliver about 8 to 10 </a:t>
            </a:r>
            <a:r>
              <a:rPr lang="en-GB" dirty="0" err="1" smtClean="0"/>
              <a:t>liters</a:t>
            </a:r>
            <a:r>
              <a:rPr lang="en-GB" dirty="0" smtClean="0"/>
              <a:t> of arterial fluid</a:t>
            </a:r>
          </a:p>
          <a:p>
            <a:pPr marL="400050" lvl="1" indent="0">
              <a:buNone/>
            </a:pPr>
            <a:r>
              <a:rPr lang="en-GB" dirty="0" smtClean="0"/>
              <a:t> within 30-35 minutes.</a:t>
            </a:r>
            <a:endParaRPr lang="en-GB" dirty="0"/>
          </a:p>
        </p:txBody>
      </p:sp>
      <p:pic>
        <p:nvPicPr>
          <p:cNvPr id="4" name="Picture 3">
            <a:extLst>
              <a:ext uri="{FF2B5EF4-FFF2-40B4-BE49-F238E27FC236}">
                <a16:creationId xmlns:a16="http://schemas.microsoft.com/office/drawing/2014/main" xmlns="" id="{06EC48DE-C16F-7856-4CCA-FBD78DC8FF45}"/>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858000" y="3657600"/>
            <a:ext cx="2133600" cy="2844799"/>
          </a:xfrm>
          <a:prstGeom prst="rect">
            <a:avLst/>
          </a:prstGeom>
        </p:spPr>
      </p:pic>
      <p:pic>
        <p:nvPicPr>
          <p:cNvPr id="5" name="Picture 4">
            <a:extLst>
              <a:ext uri="{FF2B5EF4-FFF2-40B4-BE49-F238E27FC236}">
                <a16:creationId xmlns:a16="http://schemas.microsoft.com/office/drawing/2014/main" xmlns="" id="{20E213DF-705C-75F5-4B00-B6CF669FF3F5}"/>
              </a:ext>
            </a:extLst>
          </p:cNvP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048000" y="838200"/>
            <a:ext cx="2936422" cy="1875180"/>
          </a:xfrm>
          <a:prstGeom prst="rect">
            <a:avLst/>
          </a:prstGeom>
        </p:spPr>
      </p:pic>
    </p:spTree>
    <p:extLst>
      <p:ext uri="{BB962C8B-B14F-4D97-AF65-F5344CB8AC3E}">
        <p14:creationId xmlns:p14="http://schemas.microsoft.com/office/powerpoint/2010/main" xmlns="" val="995797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DELL\Desktop\Slideshare Downloades -PKK\Thank you notes\Professional-Thank-You-for-Appreciation.jpeg"/>
          <p:cNvPicPr>
            <a:picLocks noChangeAspect="1" noChangeArrowheads="1"/>
          </p:cNvPicPr>
          <p:nvPr/>
        </p:nvPicPr>
        <p:blipFill>
          <a:blip r:embed="rId2" cstate="print"/>
          <a:srcRect/>
          <a:stretch>
            <a:fillRect/>
          </a:stretch>
        </p:blipFill>
        <p:spPr bwMode="auto">
          <a:xfrm>
            <a:off x="114300" y="609600"/>
            <a:ext cx="8686800" cy="57912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447800"/>
            <a:ext cx="7924800" cy="5262979"/>
          </a:xfrm>
          <a:prstGeom prst="rect">
            <a:avLst/>
          </a:prstGeom>
        </p:spPr>
        <p:txBody>
          <a:bodyPr wrap="square">
            <a:spAutoFit/>
          </a:bodyPr>
          <a:lstStyle/>
          <a:p>
            <a:pPr algn="just">
              <a:buFont typeface="Wingdings" pitchFamily="2" charset="2"/>
              <a:buChar char="Ø"/>
            </a:pPr>
            <a:r>
              <a:rPr lang="en-US" sz="2800" dirty="0" smtClean="0"/>
              <a:t>Modern embalming is defined as the study and science of treating a dead human body to achieve an antiseptic condition, a pre-mortem appearance and preservation.</a:t>
            </a:r>
          </a:p>
          <a:p>
            <a:pPr algn="just">
              <a:buFont typeface="Wingdings" pitchFamily="2" charset="2"/>
              <a:buChar char="Ø"/>
            </a:pPr>
            <a:endParaRPr lang="en-US" sz="2800" dirty="0" smtClean="0"/>
          </a:p>
          <a:p>
            <a:pPr algn="just">
              <a:buFont typeface="Wingdings" pitchFamily="2" charset="2"/>
              <a:buChar char="Ø"/>
            </a:pPr>
            <a:r>
              <a:rPr lang="en-US" sz="2800" dirty="0" smtClean="0"/>
              <a:t>The embalming process acts on the body proteins. It changes the protein’s colloidal nature and forms a lattice-work of inert, more stable, longer-lasting, firm substance that can no longer serve as food for bacteria. Moreover, this new protein form can-not be broken down by enzymes from body cells or bacteria.</a:t>
            </a:r>
            <a:endParaRPr lang="en-US" sz="2800" dirty="0"/>
          </a:p>
        </p:txBody>
      </p:sp>
      <p:sp>
        <p:nvSpPr>
          <p:cNvPr id="3" name="TextBox 2"/>
          <p:cNvSpPr txBox="1"/>
          <p:nvPr/>
        </p:nvSpPr>
        <p:spPr>
          <a:xfrm>
            <a:off x="2114561" y="304800"/>
            <a:ext cx="5245411" cy="1138773"/>
          </a:xfrm>
          <a:prstGeom prst="rect">
            <a:avLst/>
          </a:prstGeom>
          <a:noFill/>
        </p:spPr>
        <p:txBody>
          <a:bodyPr wrap="none" rtlCol="0">
            <a:spAutoFit/>
          </a:bodyPr>
          <a:lstStyle/>
          <a:p>
            <a:pPr algn="ctr"/>
            <a:r>
              <a:rPr lang="en-US" sz="3600" b="1" dirty="0" smtClean="0">
                <a:solidFill>
                  <a:srgbClr val="FF0000"/>
                </a:solidFill>
                <a:latin typeface="Arial Rounded MT Bold" pitchFamily="34" charset="0"/>
              </a:rPr>
              <a:t>MODERN EMBALMING</a:t>
            </a:r>
          </a:p>
          <a:p>
            <a:pPr algn="ctr"/>
            <a:endParaRPr lang="en-US" sz="3200" u="sng"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04800"/>
            <a:ext cx="7848600" cy="1569660"/>
          </a:xfrm>
          <a:prstGeom prst="rect">
            <a:avLst/>
          </a:prstGeom>
          <a:noFill/>
        </p:spPr>
        <p:txBody>
          <a:bodyPr wrap="square" rtlCol="0">
            <a:spAutoFit/>
          </a:bodyPr>
          <a:lstStyle/>
          <a:p>
            <a:r>
              <a:rPr lang="en-US" sz="3200" b="1" dirty="0" smtClean="0">
                <a:solidFill>
                  <a:srgbClr val="00B050"/>
                </a:solidFill>
              </a:rPr>
              <a:t>Criteria for selection of a vessel </a:t>
            </a:r>
            <a:endParaRPr lang="en-US" sz="3200" b="1" dirty="0" smtClean="0">
              <a:solidFill>
                <a:srgbClr val="00B050"/>
              </a:solidFill>
            </a:endParaRPr>
          </a:p>
          <a:p>
            <a:pPr algn="ctr"/>
            <a:r>
              <a:rPr lang="en-US" sz="3200" b="1" dirty="0" smtClean="0">
                <a:solidFill>
                  <a:srgbClr val="00B050"/>
                </a:solidFill>
              </a:rPr>
              <a:t>to </a:t>
            </a:r>
            <a:r>
              <a:rPr lang="en-US" sz="3200" b="1" dirty="0" smtClean="0">
                <a:solidFill>
                  <a:srgbClr val="00B050"/>
                </a:solidFill>
              </a:rPr>
              <a:t>be used </a:t>
            </a:r>
          </a:p>
          <a:p>
            <a:endParaRPr lang="en-US" sz="3200" b="1" u="sng" dirty="0"/>
          </a:p>
        </p:txBody>
      </p:sp>
      <p:sp>
        <p:nvSpPr>
          <p:cNvPr id="3" name="TextBox 2"/>
          <p:cNvSpPr txBox="1"/>
          <p:nvPr/>
        </p:nvSpPr>
        <p:spPr>
          <a:xfrm flipH="1">
            <a:off x="533399" y="1752600"/>
            <a:ext cx="8305800" cy="4401205"/>
          </a:xfrm>
          <a:prstGeom prst="rect">
            <a:avLst/>
          </a:prstGeom>
          <a:noFill/>
        </p:spPr>
        <p:txBody>
          <a:bodyPr wrap="square" rtlCol="0">
            <a:spAutoFit/>
          </a:bodyPr>
          <a:lstStyle/>
          <a:p>
            <a:pPr marL="342900" indent="-342900">
              <a:buAutoNum type="arabicPeriod"/>
            </a:pPr>
            <a:r>
              <a:rPr lang="en-US" sz="2800" dirty="0" smtClean="0"/>
              <a:t>Size of the Vessel – Large enough for proper </a:t>
            </a:r>
            <a:r>
              <a:rPr lang="en-US" sz="2800" dirty="0" err="1" smtClean="0"/>
              <a:t>cannula</a:t>
            </a:r>
            <a:r>
              <a:rPr lang="en-US" sz="2800" dirty="0" smtClean="0"/>
              <a:t> insertion and drainage.</a:t>
            </a:r>
          </a:p>
          <a:p>
            <a:pPr marL="342900" indent="-342900">
              <a:buAutoNum type="arabicPeriod"/>
            </a:pPr>
            <a:r>
              <a:rPr lang="en-US" sz="2800" dirty="0" smtClean="0"/>
              <a:t> Depth of the Vessel – Should be superficial to avoid excessive dissection.</a:t>
            </a:r>
          </a:p>
          <a:p>
            <a:pPr marL="342900" indent="-342900">
              <a:buAutoNum type="arabicPeriod"/>
            </a:pPr>
            <a:r>
              <a:rPr lang="en-US" sz="2800" dirty="0" smtClean="0"/>
              <a:t> Proximity to the Heart – Closer vessels ensure better distribution of embalming fluid.</a:t>
            </a:r>
          </a:p>
          <a:p>
            <a:pPr marL="342900" indent="-342900">
              <a:buAutoNum type="arabicPeriod" startAt="4"/>
            </a:pPr>
            <a:r>
              <a:rPr lang="en-US" sz="2800" dirty="0" smtClean="0"/>
              <a:t>Choice in Infants &amp; Children – Abdominal aorta and inferior vena cava preferred.</a:t>
            </a:r>
          </a:p>
          <a:p>
            <a:pPr marL="342900" indent="-342900">
              <a:buAutoNum type="arabicPeriod" startAt="4"/>
            </a:pPr>
            <a:r>
              <a:rPr lang="en-US" sz="2800" dirty="0" smtClean="0"/>
              <a:t>Choice in non autopsied body- </a:t>
            </a:r>
          </a:p>
          <a:p>
            <a:pPr marL="342900" indent="-342900">
              <a:buAutoNum type="arabicPeriod"/>
            </a:pP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76910" y="381000"/>
            <a:ext cx="5503431" cy="584775"/>
          </a:xfrm>
          <a:prstGeom prst="rect">
            <a:avLst/>
          </a:prstGeom>
        </p:spPr>
        <p:txBody>
          <a:bodyPr wrap="none">
            <a:spAutoFit/>
          </a:bodyPr>
          <a:lstStyle/>
          <a:p>
            <a:pPr algn="ctr"/>
            <a:r>
              <a:rPr lang="en-US" sz="3200" b="1" dirty="0" smtClean="0">
                <a:solidFill>
                  <a:srgbClr val="10A028"/>
                </a:solidFill>
              </a:rPr>
              <a:t>EXPOSURE OF THE VESSELS</a:t>
            </a:r>
            <a:endParaRPr lang="en-US" sz="3200" b="1" dirty="0">
              <a:solidFill>
                <a:srgbClr val="10A028"/>
              </a:solidFill>
            </a:endParaRPr>
          </a:p>
        </p:txBody>
      </p:sp>
      <p:sp>
        <p:nvSpPr>
          <p:cNvPr id="3" name="Rectangle 2"/>
          <p:cNvSpPr/>
          <p:nvPr/>
        </p:nvSpPr>
        <p:spPr>
          <a:xfrm>
            <a:off x="457200" y="1066800"/>
            <a:ext cx="8686800" cy="523220"/>
          </a:xfrm>
          <a:prstGeom prst="rect">
            <a:avLst/>
          </a:prstGeom>
        </p:spPr>
        <p:txBody>
          <a:bodyPr wrap="square">
            <a:spAutoFit/>
          </a:bodyPr>
          <a:lstStyle/>
          <a:p>
            <a:r>
              <a:rPr lang="en-US" sz="2800" dirty="0" smtClean="0"/>
              <a:t>Common Carotid Artery and the Internal  Jugular Vein</a:t>
            </a:r>
            <a:endParaRPr lang="en-US" sz="2800" dirty="0"/>
          </a:p>
        </p:txBody>
      </p:sp>
      <p:sp>
        <p:nvSpPr>
          <p:cNvPr id="4" name="Rectangle 3"/>
          <p:cNvSpPr/>
          <p:nvPr/>
        </p:nvSpPr>
        <p:spPr>
          <a:xfrm>
            <a:off x="457200" y="2057400"/>
            <a:ext cx="7696200" cy="4524315"/>
          </a:xfrm>
          <a:prstGeom prst="rect">
            <a:avLst/>
          </a:prstGeom>
        </p:spPr>
        <p:txBody>
          <a:bodyPr wrap="square">
            <a:spAutoFit/>
          </a:bodyPr>
          <a:lstStyle/>
          <a:p>
            <a:pPr algn="just">
              <a:buFont typeface="Wingdings" pitchFamily="2" charset="2"/>
              <a:buChar char="Ø"/>
            </a:pPr>
            <a:r>
              <a:rPr lang="en-US" sz="2400" dirty="0" smtClean="0"/>
              <a:t>Put a wooden block under the shoulder to elevate the shoulder and lower the head so that the hole length of the neck is exposed. The vessels run vertically from the </a:t>
            </a:r>
            <a:r>
              <a:rPr lang="en-US" sz="2400" dirty="0" err="1" smtClean="0"/>
              <a:t>sternoclavicular</a:t>
            </a:r>
            <a:r>
              <a:rPr lang="en-US" sz="2400" dirty="0" smtClean="0"/>
              <a:t> joint to the thyroid cartilage and are related medially to the trachea and laterally to the </a:t>
            </a:r>
            <a:r>
              <a:rPr lang="en-US" sz="2400" dirty="0" err="1" smtClean="0"/>
              <a:t>sternocleidomastoid</a:t>
            </a:r>
            <a:r>
              <a:rPr lang="en-US" sz="2400" dirty="0" smtClean="0"/>
              <a:t> muscle. </a:t>
            </a:r>
            <a:endParaRPr lang="en-US" sz="2400" dirty="0" smtClean="0"/>
          </a:p>
          <a:p>
            <a:pPr algn="just">
              <a:buFont typeface="Wingdings" pitchFamily="2" charset="2"/>
              <a:buChar char="Ø"/>
            </a:pPr>
            <a:r>
              <a:rPr lang="en-US" sz="2400" dirty="0" smtClean="0"/>
              <a:t>A </a:t>
            </a:r>
            <a:r>
              <a:rPr lang="en-US" sz="2400" dirty="0" smtClean="0"/>
              <a:t>vertical incision about one and a half to two inches long is made through the skin at the root of the neck near the </a:t>
            </a:r>
            <a:r>
              <a:rPr lang="en-US" sz="2400" dirty="0" err="1" smtClean="0"/>
              <a:t>sterno</a:t>
            </a:r>
            <a:r>
              <a:rPr lang="en-US" sz="2400" dirty="0" smtClean="0"/>
              <a:t> </a:t>
            </a:r>
            <a:r>
              <a:rPr lang="en-US" sz="2400" dirty="0" err="1" smtClean="0"/>
              <a:t>clavicular</a:t>
            </a:r>
            <a:r>
              <a:rPr lang="en-US" sz="2400" dirty="0" smtClean="0"/>
              <a:t> joint. The two vessels are enclosed together in a </a:t>
            </a:r>
            <a:r>
              <a:rPr lang="en-US" sz="2400" dirty="0" err="1" smtClean="0"/>
              <a:t>fascial</a:t>
            </a:r>
            <a:r>
              <a:rPr lang="en-US" sz="2400" dirty="0" smtClean="0"/>
              <a:t> sheath-carotid sheath..</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3810000"/>
            <a:ext cx="4847481" cy="2677656"/>
          </a:xfrm>
          <a:prstGeom prst="rect">
            <a:avLst/>
          </a:prstGeom>
        </p:spPr>
        <p:txBody>
          <a:bodyPr wrap="square">
            <a:spAutoFit/>
          </a:bodyPr>
          <a:lstStyle/>
          <a:p>
            <a:pPr>
              <a:buFont typeface="Wingdings" pitchFamily="2" charset="2"/>
              <a:buChar char="Ø"/>
            </a:pPr>
            <a:r>
              <a:rPr lang="en-US" sz="2400" dirty="0" err="1" smtClean="0">
                <a:latin typeface="Arial" pitchFamily="34" charset="0"/>
                <a:cs typeface="Arial" pitchFamily="34" charset="0"/>
              </a:rPr>
              <a:t>Axillary</a:t>
            </a:r>
            <a:r>
              <a:rPr lang="en-US" sz="2400" dirty="0" smtClean="0">
                <a:latin typeface="Arial" pitchFamily="34" charset="0"/>
                <a:cs typeface="Arial" pitchFamily="34" charset="0"/>
              </a:rPr>
              <a:t> artery and Vein</a:t>
            </a:r>
          </a:p>
          <a:p>
            <a:pPr>
              <a:buFont typeface="Wingdings" pitchFamily="2" charset="2"/>
              <a:buChar char="Ø"/>
            </a:pPr>
            <a:endParaRPr lang="en-US" sz="2400" dirty="0" smtClean="0">
              <a:latin typeface="Arial" pitchFamily="34" charset="0"/>
              <a:cs typeface="Arial" pitchFamily="34" charset="0"/>
            </a:endParaRPr>
          </a:p>
          <a:p>
            <a:pPr>
              <a:buFont typeface="Wingdings" pitchFamily="2" charset="2"/>
              <a:buChar char="Ø"/>
            </a:pPr>
            <a:r>
              <a:rPr lang="en-US" sz="2400" dirty="0" smtClean="0">
                <a:latin typeface="Arial" pitchFamily="34" charset="0"/>
                <a:cs typeface="Arial" pitchFamily="34" charset="0"/>
              </a:rPr>
              <a:t> Brachial Artery and </a:t>
            </a:r>
            <a:r>
              <a:rPr lang="en-US" sz="2400" dirty="0" err="1" smtClean="0">
                <a:latin typeface="Arial" pitchFamily="34" charset="0"/>
                <a:cs typeface="Arial" pitchFamily="34" charset="0"/>
              </a:rPr>
              <a:t>Basillic</a:t>
            </a:r>
            <a:r>
              <a:rPr lang="en-US" sz="2400" dirty="0" smtClean="0">
                <a:latin typeface="Arial" pitchFamily="34" charset="0"/>
                <a:cs typeface="Arial" pitchFamily="34" charset="0"/>
              </a:rPr>
              <a:t> Vein</a:t>
            </a:r>
          </a:p>
          <a:p>
            <a:pPr>
              <a:buFont typeface="Wingdings" pitchFamily="2" charset="2"/>
              <a:buChar char="Ø"/>
            </a:pPr>
            <a:endParaRPr lang="en-US" sz="2400" dirty="0" smtClean="0">
              <a:latin typeface="Arial" pitchFamily="34" charset="0"/>
              <a:cs typeface="Arial" pitchFamily="34" charset="0"/>
            </a:endParaRPr>
          </a:p>
          <a:p>
            <a:pPr>
              <a:buFont typeface="Wingdings" pitchFamily="2" charset="2"/>
              <a:buChar char="Ø"/>
            </a:pPr>
            <a:r>
              <a:rPr lang="en-US" sz="2400" dirty="0" smtClean="0">
                <a:latin typeface="Arial" pitchFamily="34" charset="0"/>
                <a:cs typeface="Arial" pitchFamily="34" charset="0"/>
              </a:rPr>
              <a:t>Radial Artery</a:t>
            </a:r>
          </a:p>
          <a:p>
            <a:pPr>
              <a:buFont typeface="Wingdings" pitchFamily="2" charset="2"/>
              <a:buChar char="Ø"/>
            </a:pPr>
            <a:endParaRPr lang="en-US" sz="2400" dirty="0" smtClean="0">
              <a:latin typeface="Arial" pitchFamily="34" charset="0"/>
              <a:cs typeface="Arial" pitchFamily="34" charset="0"/>
            </a:endParaRPr>
          </a:p>
          <a:p>
            <a:pPr>
              <a:buFont typeface="Wingdings" pitchFamily="2" charset="2"/>
              <a:buChar char="Ø"/>
            </a:pPr>
            <a:r>
              <a:rPr lang="en-US" sz="2400" dirty="0" smtClean="0">
                <a:latin typeface="Arial" pitchFamily="34" charset="0"/>
                <a:cs typeface="Arial" pitchFamily="34" charset="0"/>
              </a:rPr>
              <a:t> Femoral Artery and Vein</a:t>
            </a:r>
            <a:endParaRPr lang="en-US" sz="2400" dirty="0">
              <a:latin typeface="Arial" pitchFamily="34" charset="0"/>
              <a:cs typeface="Arial" pitchFamily="34" charset="0"/>
            </a:endParaRPr>
          </a:p>
        </p:txBody>
      </p:sp>
      <p:sp>
        <p:nvSpPr>
          <p:cNvPr id="3" name="Rectangle 2"/>
          <p:cNvSpPr/>
          <p:nvPr/>
        </p:nvSpPr>
        <p:spPr>
          <a:xfrm>
            <a:off x="609600" y="533400"/>
            <a:ext cx="7467600" cy="3046988"/>
          </a:xfrm>
          <a:prstGeom prst="rect">
            <a:avLst/>
          </a:prstGeom>
        </p:spPr>
        <p:txBody>
          <a:bodyPr wrap="square">
            <a:spAutoFit/>
          </a:bodyPr>
          <a:lstStyle/>
          <a:p>
            <a:pPr algn="just"/>
            <a:r>
              <a:rPr lang="en-US" sz="2400" dirty="0" smtClean="0">
                <a:latin typeface="Arial" pitchFamily="34" charset="0"/>
                <a:cs typeface="Arial" pitchFamily="34" charset="0"/>
              </a:rPr>
              <a:t>The artery occupies a medial position, the vein is lateral one. The </a:t>
            </a:r>
            <a:r>
              <a:rPr lang="en-US" sz="2400" dirty="0" err="1" smtClean="0">
                <a:latin typeface="Arial" pitchFamily="34" charset="0"/>
                <a:cs typeface="Arial" pitchFamily="34" charset="0"/>
              </a:rPr>
              <a:t>vagus</a:t>
            </a:r>
            <a:r>
              <a:rPr lang="en-US" sz="2400" dirty="0" smtClean="0">
                <a:latin typeface="Arial" pitchFamily="34" charset="0"/>
                <a:cs typeface="Arial" pitchFamily="34" charset="0"/>
              </a:rPr>
              <a:t>  nerve lies behind the vessels. Raise the carotid sheath, cut it and dissect out the common carotid artery and internal jugular vein by blunt dissection </a:t>
            </a:r>
          </a:p>
          <a:p>
            <a:pPr algn="just"/>
            <a:r>
              <a:rPr lang="en-US" sz="2400" dirty="0" smtClean="0">
                <a:latin typeface="Arial" pitchFamily="34" charset="0"/>
                <a:cs typeface="Arial" pitchFamily="34" charset="0"/>
              </a:rPr>
              <a:t>Great care should be taken in raising the carotid sheath as the degree of elasticity of both vessels is reduced by their large number of branches.</a:t>
            </a:r>
            <a:endParaRPr lang="en-US" sz="2400"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04800"/>
            <a:ext cx="7315200" cy="584775"/>
          </a:xfrm>
          <a:prstGeom prst="rect">
            <a:avLst/>
          </a:prstGeom>
        </p:spPr>
        <p:txBody>
          <a:bodyPr wrap="square">
            <a:spAutoFit/>
          </a:bodyPr>
          <a:lstStyle/>
          <a:p>
            <a:pPr algn="ctr"/>
            <a:r>
              <a:rPr lang="en-US" sz="3200" b="1" dirty="0" smtClean="0">
                <a:solidFill>
                  <a:srgbClr val="7030A0"/>
                </a:solidFill>
                <a:latin typeface="Arial Rounded MT Bold" pitchFamily="34" charset="0"/>
              </a:rPr>
              <a:t>Exposure and </a:t>
            </a:r>
            <a:r>
              <a:rPr lang="en-US" sz="3200" b="1" dirty="0" err="1" smtClean="0">
                <a:solidFill>
                  <a:srgbClr val="7030A0"/>
                </a:solidFill>
                <a:latin typeface="Arial Rounded MT Bold" pitchFamily="34" charset="0"/>
              </a:rPr>
              <a:t>Cannulation</a:t>
            </a:r>
            <a:endParaRPr lang="en-US" sz="3200" b="1" dirty="0">
              <a:solidFill>
                <a:srgbClr val="7030A0"/>
              </a:solidFill>
              <a:latin typeface="Arial Rounded MT Bold" pitchFamily="34" charset="0"/>
            </a:endParaRPr>
          </a:p>
        </p:txBody>
      </p:sp>
      <p:sp>
        <p:nvSpPr>
          <p:cNvPr id="4" name="Rectangle 3"/>
          <p:cNvSpPr/>
          <p:nvPr/>
        </p:nvSpPr>
        <p:spPr>
          <a:xfrm>
            <a:off x="228600" y="1295400"/>
            <a:ext cx="7924800" cy="5170646"/>
          </a:xfrm>
          <a:prstGeom prst="rect">
            <a:avLst/>
          </a:prstGeom>
        </p:spPr>
        <p:txBody>
          <a:bodyPr wrap="square" numCol="1">
            <a:spAutoFit/>
          </a:bodyPr>
          <a:lstStyle/>
          <a:p>
            <a:pPr algn="just">
              <a:buFont typeface="Arial" pitchFamily="34" charset="0"/>
              <a:buChar char="•"/>
            </a:pPr>
            <a:r>
              <a:rPr lang="en-US" sz="2200" dirty="0" smtClean="0">
                <a:latin typeface="Arial" pitchFamily="34" charset="0"/>
                <a:cs typeface="Arial" pitchFamily="34" charset="0"/>
              </a:rPr>
              <a:t>Arteries carry blood from the heart to the tissues. They are thick walled, have no valves and are usually empty of blood after death, therefore are best suited to carry embalming fluid to the tissues. They are situated in the deeper plane and are_ well supported by connective tissue. They do not collapse when cut.</a:t>
            </a:r>
          </a:p>
          <a:p>
            <a:pPr algn="just">
              <a:buFont typeface="Arial" pitchFamily="34" charset="0"/>
              <a:buChar char="•"/>
            </a:pPr>
            <a:endParaRPr lang="en-US" sz="2200" dirty="0" smtClean="0">
              <a:latin typeface="Arial" pitchFamily="34" charset="0"/>
              <a:cs typeface="Arial" pitchFamily="34" charset="0"/>
            </a:endParaRPr>
          </a:p>
          <a:p>
            <a:pPr algn="just">
              <a:buFont typeface="Arial" pitchFamily="34" charset="0"/>
              <a:buChar char="•"/>
            </a:pPr>
            <a:r>
              <a:rPr lang="en-US" sz="2200" dirty="0" smtClean="0">
                <a:latin typeface="Arial" pitchFamily="34" charset="0"/>
                <a:cs typeface="Arial" pitchFamily="34" charset="0"/>
              </a:rPr>
              <a:t>Veins are large and carry blood from the tissues to the heart. They are thin walled provided with valves, and usually engorged with blood after death. They occur in two planes, subcutaneous and deep with inter-blood connections. </a:t>
            </a:r>
          </a:p>
          <a:p>
            <a:pPr algn="just">
              <a:buFont typeface="Arial" pitchFamily="34" charset="0"/>
              <a:buChar char="•"/>
            </a:pPr>
            <a:endParaRPr lang="en-US" sz="2200" dirty="0" smtClean="0">
              <a:latin typeface="Arial" pitchFamily="34" charset="0"/>
              <a:cs typeface="Arial" pitchFamily="34" charset="0"/>
            </a:endParaRPr>
          </a:p>
          <a:p>
            <a:pPr algn="just">
              <a:buFont typeface="Arial" pitchFamily="34" charset="0"/>
              <a:buChar char="•"/>
            </a:pPr>
            <a:r>
              <a:rPr lang="en-US" sz="2200" dirty="0" smtClean="0">
                <a:latin typeface="Arial" pitchFamily="34" charset="0"/>
                <a:cs typeface="Arial" pitchFamily="34" charset="0"/>
              </a:rPr>
              <a:t>Give a suitable incision</a:t>
            </a:r>
          </a:p>
          <a:p>
            <a:pPr algn="just">
              <a:buFont typeface="Arial" pitchFamily="34" charset="0"/>
              <a:buChar char="•"/>
            </a:pPr>
            <a:endParaRPr lang="en-US" sz="2200" dirty="0">
              <a:latin typeface="Arial" pitchFamily="34" charset="0"/>
              <a:cs typeface="Arial" pitchFamily="34" charset="0"/>
            </a:endParaRPr>
          </a:p>
          <a:p>
            <a:pPr algn="just">
              <a:buFont typeface="Arial" pitchFamily="34" charset="0"/>
              <a:buChar char="•"/>
            </a:pPr>
            <a:r>
              <a:rPr lang="en-US" sz="2200" dirty="0" smtClean="0">
                <a:latin typeface="Arial" pitchFamily="34" charset="0"/>
                <a:cs typeface="Arial" pitchFamily="34" charset="0"/>
              </a:rPr>
              <a:t>Various type of incisions are used to open </a:t>
            </a:r>
            <a:r>
              <a:rPr lang="en-US" sz="2200" dirty="0" err="1" smtClean="0">
                <a:latin typeface="Arial" pitchFamily="34" charset="0"/>
                <a:cs typeface="Arial" pitchFamily="34" charset="0"/>
              </a:rPr>
              <a:t>artry</a:t>
            </a:r>
            <a:r>
              <a:rPr lang="en-US" sz="2200" dirty="0" smtClean="0">
                <a:latin typeface="Arial" pitchFamily="34" charset="0"/>
                <a:cs typeface="Arial" pitchFamily="34" charset="0"/>
              </a:rPr>
              <a:t> and veins</a:t>
            </a:r>
            <a:endParaRPr lang="en-US" sz="22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8600"/>
            <a:ext cx="8686800" cy="3046988"/>
          </a:xfrm>
          <a:prstGeom prst="rect">
            <a:avLst/>
          </a:prstGeom>
        </p:spPr>
        <p:txBody>
          <a:bodyPr wrap="square">
            <a:spAutoFit/>
          </a:bodyPr>
          <a:lstStyle/>
          <a:p>
            <a:pPr algn="just">
              <a:buFont typeface="Arial" pitchFamily="34" charset="0"/>
              <a:buChar char="•"/>
            </a:pPr>
            <a:r>
              <a:rPr lang="en-US" sz="2400" dirty="0" smtClean="0"/>
              <a:t>Transverse incision</a:t>
            </a:r>
          </a:p>
          <a:p>
            <a:pPr algn="just">
              <a:buFont typeface="Arial" pitchFamily="34" charset="0"/>
              <a:buChar char="•"/>
            </a:pPr>
            <a:endParaRPr lang="en-US" sz="2400" dirty="0"/>
          </a:p>
          <a:p>
            <a:pPr algn="just">
              <a:buFont typeface="Arial" pitchFamily="34" charset="0"/>
              <a:buChar char="•"/>
            </a:pPr>
            <a:r>
              <a:rPr lang="en-US" sz="2400" dirty="0" smtClean="0"/>
              <a:t>Longitudinal incision This incision is more suitable for vein,</a:t>
            </a:r>
          </a:p>
          <a:p>
            <a:pPr algn="just">
              <a:buFont typeface="Arial" pitchFamily="34" charset="0"/>
              <a:buChar char="•"/>
            </a:pPr>
            <a:endParaRPr lang="en-US" sz="2400" dirty="0" smtClean="0"/>
          </a:p>
          <a:p>
            <a:pPr algn="just">
              <a:buFont typeface="Arial" pitchFamily="34" charset="0"/>
              <a:buChar char="•"/>
            </a:pPr>
            <a:r>
              <a:rPr lang="en-US" sz="2400" dirty="0" smtClean="0"/>
              <a:t>Combined incision Combination of transverse and longitudinal incision is preferred especially for opening the veins.</a:t>
            </a:r>
          </a:p>
          <a:p>
            <a:pPr algn="just">
              <a:buFont typeface="Arial" pitchFamily="34" charset="0"/>
              <a:buChar char="•"/>
            </a:pPr>
            <a:endParaRPr lang="en-US" sz="2400" dirty="0" smtClean="0"/>
          </a:p>
          <a:p>
            <a:pPr algn="just">
              <a:buFont typeface="Arial" pitchFamily="34" charset="0"/>
              <a:buChar char="•"/>
            </a:pPr>
            <a:r>
              <a:rPr lang="en-US" sz="2400" dirty="0" smtClean="0"/>
              <a:t>Wedge incision- In case the artery is filled with clotted blood</a:t>
            </a:r>
            <a:endParaRPr lang="en-US" sz="2400" dirty="0"/>
          </a:p>
        </p:txBody>
      </p:sp>
      <p:pic>
        <p:nvPicPr>
          <p:cNvPr id="1027" name="Picture 3"/>
          <p:cNvPicPr>
            <a:picLocks noChangeAspect="1" noChangeArrowheads="1"/>
          </p:cNvPicPr>
          <p:nvPr/>
        </p:nvPicPr>
        <p:blipFill>
          <a:blip r:embed="rId2" cstate="print"/>
          <a:srcRect/>
          <a:stretch>
            <a:fillRect/>
          </a:stretch>
        </p:blipFill>
        <p:spPr bwMode="auto">
          <a:xfrm>
            <a:off x="2514600" y="3657600"/>
            <a:ext cx="4572000" cy="2698140"/>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81000"/>
            <a:ext cx="5715000" cy="584775"/>
          </a:xfrm>
          <a:prstGeom prst="rect">
            <a:avLst/>
          </a:prstGeom>
        </p:spPr>
        <p:txBody>
          <a:bodyPr wrap="square">
            <a:spAutoFit/>
          </a:bodyPr>
          <a:lstStyle/>
          <a:p>
            <a:pPr algn="ctr"/>
            <a:r>
              <a:rPr lang="en-US" sz="3200" b="1" dirty="0" smtClean="0">
                <a:solidFill>
                  <a:srgbClr val="C00000"/>
                </a:solidFill>
                <a:latin typeface="Bahnschrift SemiBold" pitchFamily="34" charset="0"/>
              </a:rPr>
              <a:t>METHODS OF EMBALMING</a:t>
            </a:r>
            <a:endParaRPr lang="en-US" sz="3200" b="1" dirty="0">
              <a:solidFill>
                <a:srgbClr val="C00000"/>
              </a:solidFill>
              <a:latin typeface="Bahnschrift SemiBold" pitchFamily="34" charset="0"/>
            </a:endParaRPr>
          </a:p>
        </p:txBody>
      </p:sp>
      <p:sp>
        <p:nvSpPr>
          <p:cNvPr id="3" name="TextBox 2"/>
          <p:cNvSpPr txBox="1"/>
          <p:nvPr/>
        </p:nvSpPr>
        <p:spPr>
          <a:xfrm>
            <a:off x="914400" y="1981200"/>
            <a:ext cx="6477000" cy="4401205"/>
          </a:xfrm>
          <a:prstGeom prst="rect">
            <a:avLst/>
          </a:prstGeom>
          <a:noFill/>
        </p:spPr>
        <p:txBody>
          <a:bodyPr wrap="square" rtlCol="0">
            <a:spAutoFit/>
          </a:bodyPr>
          <a:lstStyle/>
          <a:p>
            <a:r>
              <a:rPr lang="en-US" sz="2800" dirty="0" smtClean="0"/>
              <a:t>1.Arterial Embalming</a:t>
            </a:r>
          </a:p>
          <a:p>
            <a:endParaRPr lang="en-US" sz="2800" dirty="0" smtClean="0"/>
          </a:p>
          <a:p>
            <a:endParaRPr lang="en-US" sz="2800" dirty="0" smtClean="0"/>
          </a:p>
          <a:p>
            <a:r>
              <a:rPr lang="en-US" sz="2800" dirty="0" smtClean="0"/>
              <a:t>2. Cavity Embalming</a:t>
            </a:r>
          </a:p>
          <a:p>
            <a:endParaRPr lang="en-US" sz="2800" dirty="0" smtClean="0"/>
          </a:p>
          <a:p>
            <a:endParaRPr lang="en-US" sz="2800" dirty="0" smtClean="0"/>
          </a:p>
          <a:p>
            <a:r>
              <a:rPr lang="en-US" sz="2800" dirty="0" smtClean="0"/>
              <a:t>3. Hypodermic Embalming</a:t>
            </a:r>
          </a:p>
          <a:p>
            <a:endParaRPr lang="en-US" sz="2800" dirty="0" smtClean="0"/>
          </a:p>
          <a:p>
            <a:endParaRPr lang="en-US" sz="2800" dirty="0" smtClean="0"/>
          </a:p>
          <a:p>
            <a:r>
              <a:rPr lang="en-US" sz="2800" dirty="0" smtClean="0"/>
              <a:t>4. Surface Embalming</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88ACA6C-B4D6-04CA-5635-5863EF94E541}"/>
              </a:ext>
            </a:extLst>
          </p:cNvPr>
          <p:cNvSpPr>
            <a:spLocks noGrp="1"/>
          </p:cNvSpPr>
          <p:nvPr>
            <p:ph type="title"/>
          </p:nvPr>
        </p:nvSpPr>
        <p:spPr/>
        <p:txBody>
          <a:bodyPr/>
          <a:lstStyle/>
          <a:p>
            <a:r>
              <a:rPr lang="en-GB" b="1" dirty="0"/>
              <a:t>Embalming procedure:</a:t>
            </a:r>
            <a:endParaRPr lang="en-US" b="1" dirty="0"/>
          </a:p>
        </p:txBody>
      </p:sp>
      <p:sp>
        <p:nvSpPr>
          <p:cNvPr id="3" name="Content Placeholder 2">
            <a:extLst>
              <a:ext uri="{FF2B5EF4-FFF2-40B4-BE49-F238E27FC236}">
                <a16:creationId xmlns:a16="http://schemas.microsoft.com/office/drawing/2014/main" xmlns="" id="{5414632B-91B1-2835-325D-601B048353EA}"/>
              </a:ext>
            </a:extLst>
          </p:cNvPr>
          <p:cNvSpPr>
            <a:spLocks noGrp="1"/>
          </p:cNvSpPr>
          <p:nvPr>
            <p:ph idx="1"/>
          </p:nvPr>
        </p:nvSpPr>
        <p:spPr/>
        <p:txBody>
          <a:bodyPr>
            <a:normAutofit/>
          </a:bodyPr>
          <a:lstStyle/>
          <a:p>
            <a:pPr marL="0" indent="0">
              <a:buNone/>
            </a:pPr>
            <a:r>
              <a:rPr lang="en-GB" sz="3200" dirty="0"/>
              <a:t>Arterial embalming</a:t>
            </a:r>
          </a:p>
          <a:p>
            <a:r>
              <a:rPr lang="en-GB" sz="3200" dirty="0"/>
              <a:t>Gravity specific – simplest safest least expensive</a:t>
            </a:r>
          </a:p>
          <a:p>
            <a:pPr marL="0" indent="0">
              <a:buNone/>
            </a:pPr>
            <a:r>
              <a:rPr lang="en-GB" sz="3200" dirty="0"/>
              <a:t>  </a:t>
            </a:r>
            <a:r>
              <a:rPr lang="en-GB" sz="3200" dirty="0" smtClean="0"/>
              <a:t> </a:t>
            </a:r>
            <a:r>
              <a:rPr lang="en-GB" sz="3200" dirty="0"/>
              <a:t>- gravity bottle- 10L </a:t>
            </a:r>
            <a:endParaRPr lang="en-GB" sz="3200" dirty="0" smtClean="0"/>
          </a:p>
          <a:p>
            <a:pPr marL="0" indent="0">
              <a:buNone/>
            </a:pPr>
            <a:r>
              <a:rPr lang="en-GB" sz="3200" dirty="0" smtClean="0"/>
              <a:t>   </a:t>
            </a:r>
            <a:r>
              <a:rPr lang="en-GB" sz="3200" dirty="0"/>
              <a:t>- raised above – 6-7ft</a:t>
            </a:r>
          </a:p>
          <a:p>
            <a:pPr marL="0" indent="0">
              <a:buNone/>
            </a:pPr>
            <a:endParaRPr lang="en-US" sz="3200" dirty="0"/>
          </a:p>
        </p:txBody>
      </p:sp>
      <p:pic>
        <p:nvPicPr>
          <p:cNvPr id="4" name="Picture 3">
            <a:extLst>
              <a:ext uri="{FF2B5EF4-FFF2-40B4-BE49-F238E27FC236}">
                <a16:creationId xmlns:a16="http://schemas.microsoft.com/office/drawing/2014/main" xmlns="" id="{D33E3A09-2B34-7DE1-8DDF-A4D1A670A4C5}"/>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343400" y="3048000"/>
            <a:ext cx="4572000" cy="3458765"/>
          </a:xfrm>
          <a:prstGeom prst="rect">
            <a:avLst/>
          </a:prstGeom>
        </p:spPr>
      </p:pic>
    </p:spTree>
    <p:extLst>
      <p:ext uri="{BB962C8B-B14F-4D97-AF65-F5344CB8AC3E}">
        <p14:creationId xmlns:p14="http://schemas.microsoft.com/office/powerpoint/2010/main" xmlns="" val="33724185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162</TotalTime>
  <Words>568</Words>
  <Application>Microsoft Office PowerPoint</Application>
  <PresentationFormat>On-screen Show (4:3)</PresentationFormat>
  <Paragraphs>66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Opulent</vt:lpstr>
      <vt:lpstr>PRACTICAL  EMBALMING </vt:lpstr>
      <vt:lpstr>Slide 2</vt:lpstr>
      <vt:lpstr>Slide 3</vt:lpstr>
      <vt:lpstr>Slide 4</vt:lpstr>
      <vt:lpstr>Slide 5</vt:lpstr>
      <vt:lpstr>Slide 6</vt:lpstr>
      <vt:lpstr>Slide 7</vt:lpstr>
      <vt:lpstr>Slide 8</vt:lpstr>
      <vt:lpstr>Embalming procedure:</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DELL</cp:lastModifiedBy>
  <cp:revision>11</cp:revision>
  <dcterms:created xsi:type="dcterms:W3CDTF">2025-02-11T17:40:50Z</dcterms:created>
  <dcterms:modified xsi:type="dcterms:W3CDTF">2025-12-24T09:28:02Z</dcterms:modified>
</cp:coreProperties>
</file>