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docProps/custom.xml" ContentType="application/vnd.openxmlformats-officedocument.custom-properties+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19"/>
  </p:notesMasterIdLst>
  <p:sldIdLst>
    <p:sldId id="278" r:id="rId2"/>
    <p:sldId id="258" r:id="rId3"/>
    <p:sldId id="259" r:id="rId4"/>
    <p:sldId id="260" r:id="rId5"/>
    <p:sldId id="266" r:id="rId6"/>
    <p:sldId id="277" r:id="rId7"/>
    <p:sldId id="261" r:id="rId8"/>
    <p:sldId id="262" r:id="rId9"/>
    <p:sldId id="275" r:id="rId10"/>
    <p:sldId id="276" r:id="rId11"/>
    <p:sldId id="264" r:id="rId12"/>
    <p:sldId id="270" r:id="rId13"/>
    <p:sldId id="273" r:id="rId14"/>
    <p:sldId id="272" r:id="rId15"/>
    <p:sldId id="274" r:id="rId16"/>
    <p:sldId id="268" r:id="rId17"/>
    <p:sldId id="269" r:id="rId18"/>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userDrawn="1">
          <p15:clr>
            <a:srgbClr val="A4A3A4"/>
          </p15:clr>
        </p15:guide>
        <p15:guide id="2" pos="2851"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CC00"/>
    <a:srgbClr val="CC0000"/>
    <a:srgbClr val="FF6699"/>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howGuides="1">
      <p:cViewPr varScale="1">
        <p:scale>
          <a:sx n="68" d="100"/>
          <a:sy n="68" d="100"/>
        </p:scale>
        <p:origin x="-1446" y="-96"/>
      </p:cViewPr>
      <p:guideLst>
        <p:guide orient="horz" pos="2160"/>
        <p:guide pos="2851"/>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48667" name="Rectangle 2"/>
          <p:cNvSpPr>
            <a:spLocks noGrp="1" noChangeArrowheads="1"/>
          </p:cNvSpPr>
          <p:nvPr>
            <p:ph type="hdr" sz="quarter"/>
          </p:nvPr>
        </p:nvSpPr>
        <p:spPr bwMode="auto">
          <a:xfrm>
            <a:off x="2" y="1"/>
            <a:ext cx="3076575" cy="512763"/>
          </a:xfrm>
          <a:prstGeom prst="rect">
            <a:avLst/>
          </a:prstGeom>
          <a:noFill/>
          <a:ln w="9525">
            <a:noFill/>
            <a:miter lim="800000"/>
          </a:ln>
          <a:effectLst/>
        </p:spPr>
        <p:txBody>
          <a:bodyPr vert="horz" wrap="square" lIns="91492" tIns="45745" rIns="91492" bIns="45745" numCol="1" anchor="t" anchorCtr="0" compatLnSpc="1"/>
          <a:lstStyle>
            <a:lvl1pPr algn="l">
              <a:defRPr sz="1100"/>
            </a:lvl1pPr>
          </a:lstStyle>
          <a:p>
            <a:endParaRPr lang="en-US"/>
          </a:p>
        </p:txBody>
      </p:sp>
      <p:sp>
        <p:nvSpPr>
          <p:cNvPr id="1048668" name="Rectangle 3"/>
          <p:cNvSpPr>
            <a:spLocks noGrp="1" noChangeArrowheads="1"/>
          </p:cNvSpPr>
          <p:nvPr>
            <p:ph type="dt" idx="1"/>
          </p:nvPr>
        </p:nvSpPr>
        <p:spPr bwMode="auto">
          <a:xfrm>
            <a:off x="4021139" y="1"/>
            <a:ext cx="3076575" cy="512763"/>
          </a:xfrm>
          <a:prstGeom prst="rect">
            <a:avLst/>
          </a:prstGeom>
          <a:noFill/>
          <a:ln w="9525">
            <a:noFill/>
            <a:miter lim="800000"/>
          </a:ln>
          <a:effectLst/>
        </p:spPr>
        <p:txBody>
          <a:bodyPr vert="horz" wrap="square" lIns="91492" tIns="45745" rIns="91492" bIns="45745" numCol="1" anchor="t" anchorCtr="0" compatLnSpc="1"/>
          <a:lstStyle>
            <a:lvl1pPr algn="r">
              <a:defRPr sz="1100"/>
            </a:lvl1pPr>
          </a:lstStyle>
          <a:p>
            <a:endParaRPr lang="en-US"/>
          </a:p>
        </p:txBody>
      </p:sp>
      <p:sp>
        <p:nvSpPr>
          <p:cNvPr id="1048669" name="Rectangle 4"/>
          <p:cNvSpPr>
            <a:spLocks noGrp="1" noRot="1" noChangeAspect="1" noChangeArrowheads="1" noTextEdit="1"/>
          </p:cNvSpPr>
          <p:nvPr>
            <p:ph type="sldImg" idx="2"/>
          </p:nvPr>
        </p:nvSpPr>
        <p:spPr bwMode="auto">
          <a:xfrm>
            <a:off x="990600" y="766763"/>
            <a:ext cx="5118100" cy="3838575"/>
          </a:xfrm>
          <a:prstGeom prst="rect">
            <a:avLst/>
          </a:prstGeom>
          <a:noFill/>
          <a:ln w="9525">
            <a:solidFill>
              <a:srgbClr val="000000"/>
            </a:solidFill>
            <a:miter lim="800000"/>
          </a:ln>
          <a:effectLst/>
        </p:spPr>
      </p:sp>
      <p:sp>
        <p:nvSpPr>
          <p:cNvPr id="1048670" name="Rectangle 5"/>
          <p:cNvSpPr>
            <a:spLocks noGrp="1" noChangeArrowheads="1"/>
          </p:cNvSpPr>
          <p:nvPr>
            <p:ph type="body" sz="quarter" idx="3"/>
          </p:nvPr>
        </p:nvSpPr>
        <p:spPr bwMode="auto">
          <a:xfrm>
            <a:off x="709614" y="4862514"/>
            <a:ext cx="5680075" cy="4605337"/>
          </a:xfrm>
          <a:prstGeom prst="rect">
            <a:avLst/>
          </a:prstGeom>
          <a:noFill/>
          <a:ln w="9525">
            <a:noFill/>
            <a:miter lim="800000"/>
          </a:ln>
          <a:effectLst/>
        </p:spPr>
        <p:txBody>
          <a:bodyPr vert="horz" wrap="square" lIns="91492" tIns="45745" rIns="91492" bIns="45745" numCol="1" anchor="t" anchorCtr="0" compatLnSpc="1"/>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48671" name="Rectangle 6"/>
          <p:cNvSpPr>
            <a:spLocks noGrp="1" noChangeArrowheads="1"/>
          </p:cNvSpPr>
          <p:nvPr>
            <p:ph type="ftr" sz="quarter" idx="4"/>
          </p:nvPr>
        </p:nvSpPr>
        <p:spPr bwMode="auto">
          <a:xfrm>
            <a:off x="2" y="9720264"/>
            <a:ext cx="3076575" cy="512762"/>
          </a:xfrm>
          <a:prstGeom prst="rect">
            <a:avLst/>
          </a:prstGeom>
          <a:noFill/>
          <a:ln w="9525">
            <a:noFill/>
            <a:miter lim="800000"/>
          </a:ln>
          <a:effectLst/>
        </p:spPr>
        <p:txBody>
          <a:bodyPr vert="horz" wrap="square" lIns="91492" tIns="45745" rIns="91492" bIns="45745" numCol="1" anchor="b" anchorCtr="0" compatLnSpc="1"/>
          <a:lstStyle>
            <a:lvl1pPr algn="l">
              <a:defRPr sz="1100"/>
            </a:lvl1pPr>
          </a:lstStyle>
          <a:p>
            <a:endParaRPr lang="en-US"/>
          </a:p>
        </p:txBody>
      </p:sp>
      <p:sp>
        <p:nvSpPr>
          <p:cNvPr id="1048672" name="Rectangle 7"/>
          <p:cNvSpPr>
            <a:spLocks noGrp="1" noChangeArrowheads="1"/>
          </p:cNvSpPr>
          <p:nvPr>
            <p:ph type="sldNum" sz="quarter" idx="5"/>
          </p:nvPr>
        </p:nvSpPr>
        <p:spPr bwMode="auto">
          <a:xfrm>
            <a:off x="4021139" y="9720264"/>
            <a:ext cx="3076575" cy="512762"/>
          </a:xfrm>
          <a:prstGeom prst="rect">
            <a:avLst/>
          </a:prstGeom>
          <a:noFill/>
          <a:ln w="9525">
            <a:noFill/>
            <a:miter lim="800000"/>
          </a:ln>
          <a:effectLst/>
        </p:spPr>
        <p:txBody>
          <a:bodyPr vert="horz" wrap="square" lIns="91492" tIns="45745" rIns="91492" bIns="45745" numCol="1" anchor="b" anchorCtr="0" compatLnSpc="1"/>
          <a:lstStyle>
            <a:lvl1pPr algn="r">
              <a:defRPr sz="1100"/>
            </a:lvl1pPr>
          </a:lstStyle>
          <a:p>
            <a:fld id="{A9A0EA98-5831-4853-B862-C702E6EB345C}" type="slidenum">
              <a:rPr lang="en-US"/>
              <a:pPr/>
              <a:t>‹#›</a:t>
            </a:fld>
            <a:endParaRPr lang="en-US"/>
          </a:p>
        </p:txBody>
      </p:sp>
    </p:spTree>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Arial" panose="020B0604020202020204" pitchFamily="34" charset="0"/>
        <a:ea typeface="+mn-ea"/>
        <a:cs typeface="+mn-cs"/>
      </a:defRPr>
    </a:lvl1pPr>
    <a:lvl2pPr marL="457200" algn="l" rtl="0" fontAlgn="base">
      <a:spcBef>
        <a:spcPct val="30000"/>
      </a:spcBef>
      <a:spcAft>
        <a:spcPct val="0"/>
      </a:spcAft>
      <a:defRPr sz="1200" kern="1200">
        <a:solidFill>
          <a:schemeClr val="tx1"/>
        </a:solidFill>
        <a:latin typeface="Arial" panose="020B0604020202020204" pitchFamily="34" charset="0"/>
        <a:ea typeface="+mn-ea"/>
        <a:cs typeface="+mn-cs"/>
      </a:defRPr>
    </a:lvl2pPr>
    <a:lvl3pPr marL="914400" algn="l" rtl="0" fontAlgn="base">
      <a:spcBef>
        <a:spcPct val="30000"/>
      </a:spcBef>
      <a:spcAft>
        <a:spcPct val="0"/>
      </a:spcAft>
      <a:defRPr sz="1200" kern="1200">
        <a:solidFill>
          <a:schemeClr val="tx1"/>
        </a:solidFill>
        <a:latin typeface="Arial" panose="020B0604020202020204" pitchFamily="34" charset="0"/>
        <a:ea typeface="+mn-ea"/>
        <a:cs typeface="+mn-cs"/>
      </a:defRPr>
    </a:lvl3pPr>
    <a:lvl4pPr marL="1371600" algn="l" rtl="0" fontAlgn="base">
      <a:spcBef>
        <a:spcPct val="30000"/>
      </a:spcBef>
      <a:spcAft>
        <a:spcPct val="0"/>
      </a:spcAft>
      <a:defRPr sz="1200" kern="1200">
        <a:solidFill>
          <a:schemeClr val="tx1"/>
        </a:solidFill>
        <a:latin typeface="Arial" panose="020B0604020202020204" pitchFamily="34" charset="0"/>
        <a:ea typeface="+mn-ea"/>
        <a:cs typeface="+mn-cs"/>
      </a:defRPr>
    </a:lvl4pPr>
    <a:lvl5pPr marL="1828800" algn="l" rtl="0" fontAlgn="base">
      <a:spcBef>
        <a:spcPct val="30000"/>
      </a:spcBef>
      <a:spcAft>
        <a:spcPct val="0"/>
      </a:spcAft>
      <a:defRPr sz="1200" kern="1200">
        <a:solidFill>
          <a:schemeClr val="tx1"/>
        </a:solidFill>
        <a:latin typeface="Arial" panose="020B0604020202020204"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chemeClr val="bg1"/>
        </a:solidFill>
        <a:effectLst/>
      </p:bgPr>
    </p:bg>
    <p:spTree>
      <p:nvGrpSpPr>
        <p:cNvPr id="1" name=""/>
        <p:cNvGrpSpPr/>
        <p:nvPr/>
      </p:nvGrpSpPr>
      <p:grpSpPr>
        <a:xfrm>
          <a:off x="0" y="0"/>
          <a:ext cx="0" cy="0"/>
          <a:chOff x="0" y="0"/>
          <a:chExt cx="0" cy="0"/>
        </a:xfrm>
      </p:grpSpPr>
      <p:pic>
        <p:nvPicPr>
          <p:cNvPr id="2050" name="Picture 3"/>
          <p:cNvPicPr>
            <a:picLocks noChangeAspect="1"/>
          </p:cNvPicPr>
          <p:nvPr/>
        </p:nvPicPr>
        <p:blipFill>
          <a:blip r:embed="rId2" cstate="print"/>
          <a:stretch>
            <a:fillRect/>
          </a:stretch>
        </p:blipFill>
        <p:spPr>
          <a:xfrm>
            <a:off x="0" y="0"/>
            <a:ext cx="9144000" cy="6858000"/>
          </a:xfrm>
          <a:prstGeom prst="rect">
            <a:avLst/>
          </a:prstGeom>
          <a:noFill/>
          <a:ln w="9525">
            <a:noFill/>
          </a:ln>
        </p:spPr>
      </p:pic>
      <p:sp>
        <p:nvSpPr>
          <p:cNvPr id="2051" name="Rectangle 3"/>
          <p:cNvSpPr>
            <a:spLocks noGrp="1" noChangeArrowheads="1"/>
          </p:cNvSpPr>
          <p:nvPr>
            <p:ph type="ctrTitle"/>
          </p:nvPr>
        </p:nvSpPr>
        <p:spPr>
          <a:xfrm>
            <a:off x="468313" y="3717925"/>
            <a:ext cx="8207375" cy="1082675"/>
          </a:xfrm>
        </p:spPr>
        <p:txBody>
          <a:bodyPr/>
          <a:lstStyle>
            <a:lvl1pPr algn="r">
              <a:defRPr/>
            </a:lvl1pPr>
          </a:lstStyle>
          <a:p>
            <a:pPr lvl="0"/>
            <a:r>
              <a:rPr lang="en-US" altLang="zh-CN" noProof="0" smtClean="0"/>
              <a:t>Click to edit Master title style</a:t>
            </a:r>
          </a:p>
        </p:txBody>
      </p:sp>
      <p:sp>
        <p:nvSpPr>
          <p:cNvPr id="2052" name="Rectangle 4"/>
          <p:cNvSpPr>
            <a:spLocks noGrp="1" noChangeArrowheads="1"/>
          </p:cNvSpPr>
          <p:nvPr>
            <p:ph type="subTitle" idx="1"/>
          </p:nvPr>
        </p:nvSpPr>
        <p:spPr>
          <a:xfrm>
            <a:off x="469900" y="4940300"/>
            <a:ext cx="8212138" cy="981075"/>
          </a:xfrm>
        </p:spPr>
        <p:txBody>
          <a:bodyPr/>
          <a:lstStyle>
            <a:lvl1pPr marL="0" indent="0" algn="r">
              <a:buFontTx/>
              <a:buNone/>
              <a:defRPr/>
            </a:lvl1pPr>
          </a:lstStyle>
          <a:p>
            <a:pPr lvl="0"/>
            <a:r>
              <a:rPr lang="en-US" altLang="zh-CN" noProof="0" smtClean="0"/>
              <a:t>Click to edit Master subtitle style</a:t>
            </a:r>
          </a:p>
        </p:txBody>
      </p:sp>
      <p:sp>
        <p:nvSpPr>
          <p:cNvPr id="9" name="Rectangle 5"/>
          <p:cNvSpPr>
            <a:spLocks noGrp="1" noChangeArrowheads="1"/>
          </p:cNvSpPr>
          <p:nvPr>
            <p:ph type="dt" sz="half" idx="2"/>
          </p:nvPr>
        </p:nvSpPr>
        <p:spPr bwMode="auto">
          <a:xfrm>
            <a:off x="457200" y="6245225"/>
            <a:ext cx="2133600" cy="476250"/>
          </a:xfrm>
          <a:prstGeom prst="rect">
            <a:avLst/>
          </a:prstGeom>
          <a:noFill/>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t" anchorCtr="0" compatLnSpc="1"/>
          <a:lstStyle>
            <a:lvl1pPr>
              <a:defRPr/>
            </a:lvl1pPr>
          </a:lstStyle>
          <a:p>
            <a:fld id="{5D03BF6A-1737-4E83-85E0-72ACD8901C5B}" type="datetimeFigureOut">
              <a:rPr lang="en-US" smtClean="0"/>
              <a:pPr/>
              <a:t>24-Dec-25</a:t>
            </a:fld>
            <a:endParaRPr lang="en-US"/>
          </a:p>
        </p:txBody>
      </p:sp>
      <p:sp>
        <p:nvSpPr>
          <p:cNvPr id="10" name="Rectangle 6"/>
          <p:cNvSpPr>
            <a:spLocks noGrp="1" noChangeArrowheads="1"/>
          </p:cNvSpPr>
          <p:nvPr>
            <p:ph type="ftr" sz="quarter" idx="3"/>
          </p:nvPr>
        </p:nvSpPr>
        <p:spPr bwMode="auto">
          <a:xfrm>
            <a:off x="3124200" y="6245225"/>
            <a:ext cx="2895600" cy="476250"/>
          </a:xfrm>
          <a:prstGeom prst="rect">
            <a:avLst/>
          </a:prstGeom>
          <a:noFill/>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t" anchorCtr="0" compatLnSpc="1"/>
          <a:lstStyle>
            <a:lvl1pPr>
              <a:defRPr/>
            </a:lvl1pPr>
          </a:lstStyle>
          <a:p>
            <a:endParaRPr lang="en-US"/>
          </a:p>
        </p:txBody>
      </p:sp>
      <p:sp>
        <p:nvSpPr>
          <p:cNvPr id="11" name="Rectangle 7"/>
          <p:cNvSpPr>
            <a:spLocks noGrp="1" noChangeArrowheads="1"/>
          </p:cNvSpPr>
          <p:nvPr>
            <p:ph type="sldNum" sz="quarter" idx="4"/>
          </p:nvPr>
        </p:nvSpPr>
        <p:spPr bwMode="auto">
          <a:xfrm>
            <a:off x="6553200" y="6245225"/>
            <a:ext cx="2133600" cy="476250"/>
          </a:xfrm>
          <a:prstGeom prst="rect">
            <a:avLst/>
          </a:prstGeom>
          <a:noFill/>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t" anchorCtr="0" compatLnSpc="1"/>
          <a:lstStyle>
            <a:lvl1pPr>
              <a:defRPr/>
            </a:lvl1pPr>
          </a:lstStyle>
          <a:p>
            <a:fld id="{BEAAA6B1-086A-4D50-83ED-9526CF00751C}" type="slidenum">
              <a:rPr lang="en-US" smtClean="0"/>
              <a:pPr/>
              <a:t>‹#›</a:t>
            </a:fld>
            <a:endParaRPr lang="en-US"/>
          </a:p>
        </p:txBody>
      </p:sp>
    </p:spTree>
  </p:cSld>
  <p:clrMapOvr>
    <a:masterClrMapping/>
  </p:clrMapOvr>
  <p:hf sldNum="0"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D03BF6A-1737-4E83-85E0-72ACD8901C5B}" type="datetimeFigureOut">
              <a:rPr lang="en-US" smtClean="0"/>
              <a:pPr/>
              <a:t>24-Dec-25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EAAA6B1-086A-4D50-83ED-9526CF00751C}" type="slidenum">
              <a:rPr lang="en-US" smtClean="0"/>
              <a:pPr/>
              <a:t>‹#›</a:t>
            </a:fld>
            <a:endParaRPr lang="en-US"/>
          </a:p>
        </p:txBody>
      </p:sp>
    </p:spTree>
  </p:cSld>
  <p:clrMapOvr>
    <a:masterClrMapping/>
  </p:clrMapOvr>
  <p:hf sldNum="0"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90500"/>
            <a:ext cx="2057400" cy="593725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90500"/>
            <a:ext cx="6019800" cy="593725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D03BF6A-1737-4E83-85E0-72ACD8901C5B}" type="datetimeFigureOut">
              <a:rPr lang="en-US" smtClean="0"/>
              <a:pPr/>
              <a:t>24-Dec-25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EAAA6B1-086A-4D50-83ED-9526CF00751C}" type="slidenum">
              <a:rPr lang="en-US" smtClean="0"/>
              <a:pPr/>
              <a:t>‹#›</a:t>
            </a:fld>
            <a:endParaRPr lang="en-US"/>
          </a:p>
        </p:txBody>
      </p:sp>
    </p:spTree>
  </p:cSld>
  <p:clrMapOvr>
    <a:masterClrMapping/>
  </p:clrMapOvr>
  <p:hf sldNum="0" hdr="0" ftr="0" dt="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D03BF6A-1737-4E83-85E0-72ACD8901C5B}" type="datetimeFigureOut">
              <a:rPr lang="en-US" smtClean="0"/>
              <a:pPr/>
              <a:t>24-Dec-25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EAAA6B1-086A-4D50-83ED-9526CF00751C}" type="slidenum">
              <a:rPr lang="en-US" smtClean="0"/>
              <a:pPr/>
              <a:t>‹#›</a:t>
            </a:fld>
            <a:endParaRPr lang="en-US"/>
          </a:p>
        </p:txBody>
      </p:sp>
    </p:spTree>
  </p:cSld>
  <p:clrMapOvr>
    <a:masterClrMapping/>
  </p:clrMapOvr>
  <p:hf sldNum="0"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8"/>
            <a:ext cx="78867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D03BF6A-1737-4E83-85E0-72ACD8901C5B}" type="datetimeFigureOut">
              <a:rPr lang="en-US" smtClean="0"/>
              <a:pPr/>
              <a:t>24-Dec-25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EAAA6B1-086A-4D50-83ED-9526CF00751C}" type="slidenum">
              <a:rPr lang="en-US" smtClean="0"/>
              <a:pPr/>
              <a:t>‹#›</a:t>
            </a:fld>
            <a:endParaRPr lang="en-US"/>
          </a:p>
        </p:txBody>
      </p:sp>
    </p:spTree>
  </p:cSld>
  <p:clrMapOvr>
    <a:masterClrMapping/>
  </p:clrMapOvr>
  <p:hf sldNum="0"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174750"/>
            <a:ext cx="4038600" cy="4953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174750"/>
            <a:ext cx="4038600" cy="4953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5D03BF6A-1737-4E83-85E0-72ACD8901C5B}" type="datetimeFigureOut">
              <a:rPr lang="en-US" smtClean="0"/>
              <a:pPr/>
              <a:t>24-Dec-25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EAAA6B1-086A-4D50-83ED-9526CF00751C}" type="slidenum">
              <a:rPr lang="en-US" smtClean="0"/>
              <a:pPr/>
              <a:t>‹#›</a:t>
            </a:fld>
            <a:endParaRPr lang="en-US"/>
          </a:p>
        </p:txBody>
      </p:sp>
    </p:spTree>
  </p:cSld>
  <p:clrMapOvr>
    <a:masterClrMapping/>
  </p:clrMapOvr>
  <p:hf sldNum="0"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365125"/>
            <a:ext cx="78867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30238" y="2505075"/>
            <a:ext cx="386873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7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5D03BF6A-1737-4E83-85E0-72ACD8901C5B}" type="datetimeFigureOut">
              <a:rPr lang="en-US" smtClean="0"/>
              <a:pPr/>
              <a:t>24-Dec-25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EAAA6B1-086A-4D50-83ED-9526CF00751C}" type="slidenum">
              <a:rPr lang="en-US" smtClean="0"/>
              <a:pPr/>
              <a:t>‹#›</a:t>
            </a:fld>
            <a:endParaRPr lang="en-US"/>
          </a:p>
        </p:txBody>
      </p:sp>
    </p:spTree>
  </p:cSld>
  <p:clrMapOvr>
    <a:masterClrMapping/>
  </p:clrMapOvr>
  <p:hf sldNum="0"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5D03BF6A-1737-4E83-85E0-72ACD8901C5B}" type="datetimeFigureOut">
              <a:rPr lang="en-US" smtClean="0"/>
              <a:pPr/>
              <a:t>24-Dec-25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EAAA6B1-086A-4D50-83ED-9526CF00751C}" type="slidenum">
              <a:rPr lang="en-US" smtClean="0"/>
              <a:pPr/>
              <a:t>‹#›</a:t>
            </a:fld>
            <a:endParaRPr lang="en-US"/>
          </a:p>
        </p:txBody>
      </p:sp>
    </p:spTree>
  </p:cSld>
  <p:clrMapOvr>
    <a:masterClrMapping/>
  </p:clrMapOvr>
  <p:hf sldNum="0" hdr="0" ftr="0" dt="0"/>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D03BF6A-1737-4E83-85E0-72ACD8901C5B}" type="datetimeFigureOut">
              <a:rPr lang="en-US" smtClean="0"/>
              <a:pPr/>
              <a:t>24-Dec-25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EAAA6B1-086A-4D50-83ED-9526CF00751C}" type="slidenum">
              <a:rPr lang="en-US" smtClean="0"/>
              <a:pPr/>
              <a:t>‹#›</a:t>
            </a:fld>
            <a:endParaRPr lang="en-US"/>
          </a:p>
        </p:txBody>
      </p:sp>
    </p:spTree>
  </p:cSld>
  <p:clrMapOvr>
    <a:masterClrMapping/>
  </p:clrMapOvr>
  <p:hf sldNum="0" hdr="0" ftr="0" dt="0"/>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D03BF6A-1737-4E83-85E0-72ACD8901C5B}" type="datetimeFigureOut">
              <a:rPr lang="en-US" smtClean="0"/>
              <a:pPr/>
              <a:t>24-Dec-25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EAAA6B1-086A-4D50-83ED-9526CF00751C}" type="slidenum">
              <a:rPr lang="en-US" smtClean="0"/>
              <a:pPr/>
              <a:t>‹#›</a:t>
            </a:fld>
            <a:endParaRPr lang="en-US"/>
          </a:p>
        </p:txBody>
      </p:sp>
    </p:spTree>
  </p:cSld>
  <p:clrMapOvr>
    <a:masterClrMapping/>
  </p:clrMapOvr>
  <p:hf sldNum="0"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3887788" y="987425"/>
            <a:ext cx="4629150" cy="4873625"/>
          </a:xfrm>
        </p:spPr>
        <p:txBody>
          <a:bodyPr vert="horz" wrap="square" lIns="91440" tIns="45720" rIns="91440" bIns="45720" numCol="1" anchor="t" anchorCtr="0" compatLnSpc="1"/>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marL="0" marR="0" lvl="0" indent="0" algn="l" defTabSz="914400" rtl="0" eaLnBrk="1" fontAlgn="base" latinLnBrk="0" hangingPunct="1">
              <a:lnSpc>
                <a:spcPct val="100000"/>
              </a:lnSpc>
              <a:spcBef>
                <a:spcPct val="20000"/>
              </a:spcBef>
              <a:spcAft>
                <a:spcPct val="0"/>
              </a:spcAft>
              <a:buClrTx/>
              <a:buSzTx/>
              <a:buFontTx/>
              <a:buNone/>
              <a:defRPr/>
            </a:pPr>
            <a:endParaRPr kumimoji="0" lang="en-US" sz="3200" b="0" i="0" u="none" strike="noStrike" kern="1200" cap="none" spc="0" normalizeH="0" baseline="0" noProof="0" smtClean="0">
              <a:ln>
                <a:noFill/>
              </a:ln>
              <a:solidFill>
                <a:schemeClr val="tx1"/>
              </a:solidFill>
              <a:effectLst/>
              <a:uLnTx/>
              <a:uFillTx/>
              <a:latin typeface="+mn-lt"/>
              <a:ea typeface="+mn-ea"/>
              <a:cs typeface="+mn-cs"/>
            </a:endParaRPr>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D03BF6A-1737-4E83-85E0-72ACD8901C5B}" type="datetimeFigureOut">
              <a:rPr lang="en-US" smtClean="0"/>
              <a:pPr/>
              <a:t>24-Dec-25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EAAA6B1-086A-4D50-83ED-9526CF00751C}" type="slidenum">
              <a:rPr lang="en-US" smtClean="0"/>
              <a:pPr/>
              <a:t>‹#›</a:t>
            </a:fld>
            <a:endParaRPr lang="en-US"/>
          </a:p>
        </p:txBody>
      </p:sp>
    </p:spTree>
  </p:cSld>
  <p:clrMapOvr>
    <a:masterClrMapping/>
  </p:clrMapOvr>
  <p:hf sldNum="0" hdr="0" ft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10"/>
          <p:cNvPicPr>
            <a:picLocks noChangeAspect="1"/>
          </p:cNvPicPr>
          <p:nvPr/>
        </p:nvPicPr>
        <p:blipFill>
          <a:blip r:embed="rId13" cstate="print"/>
          <a:stretch>
            <a:fillRect/>
          </a:stretch>
        </p:blipFill>
        <p:spPr>
          <a:xfrm>
            <a:off x="0" y="0"/>
            <a:ext cx="9144000" cy="6858000"/>
          </a:xfrm>
          <a:prstGeom prst="rect">
            <a:avLst/>
          </a:prstGeom>
          <a:noFill/>
          <a:ln w="9525">
            <a:noFill/>
          </a:ln>
        </p:spPr>
      </p:pic>
      <p:sp>
        <p:nvSpPr>
          <p:cNvPr id="1027" name="Rectangle 3"/>
          <p:cNvSpPr>
            <a:spLocks noGrp="1"/>
          </p:cNvSpPr>
          <p:nvPr>
            <p:ph type="title"/>
          </p:nvPr>
        </p:nvSpPr>
        <p:spPr>
          <a:xfrm>
            <a:off x="457200" y="190500"/>
            <a:ext cx="8229600" cy="582613"/>
          </a:xfrm>
          <a:prstGeom prst="rect">
            <a:avLst/>
          </a:prstGeom>
          <a:noFill/>
          <a:ln w="9525">
            <a:noFill/>
          </a:ln>
        </p:spPr>
        <p:txBody>
          <a:bodyPr anchor="ctr" anchorCtr="0"/>
          <a:lstStyle/>
          <a:p>
            <a:pPr lvl="0"/>
            <a:r>
              <a:rPr lang="en-US" altLang="zh-CN" dirty="0"/>
              <a:t>Click to edit Master title style</a:t>
            </a:r>
          </a:p>
        </p:txBody>
      </p:sp>
      <p:sp>
        <p:nvSpPr>
          <p:cNvPr id="1028" name="Rectangle 4"/>
          <p:cNvSpPr>
            <a:spLocks noGrp="1"/>
          </p:cNvSpPr>
          <p:nvPr>
            <p:ph type="body" idx="1"/>
          </p:nvPr>
        </p:nvSpPr>
        <p:spPr>
          <a:xfrm>
            <a:off x="457200" y="1174750"/>
            <a:ext cx="8229600" cy="4953000"/>
          </a:xfrm>
          <a:prstGeom prst="rect">
            <a:avLst/>
          </a:prstGeom>
          <a:noFill/>
          <a:ln w="9525">
            <a:noFill/>
          </a:ln>
        </p:spPr>
        <p:txBody>
          <a:bodyPr/>
          <a:lstStyle/>
          <a:p>
            <a:pPr lvl="0"/>
            <a:r>
              <a:rPr lang="en-US" altLang="zh-CN" dirty="0"/>
              <a:t>Click to edit Master text styles</a:t>
            </a:r>
          </a:p>
          <a:p>
            <a:pPr lvl="1"/>
            <a:r>
              <a:rPr lang="en-US" altLang="zh-CN" dirty="0"/>
              <a:t>Second level</a:t>
            </a:r>
          </a:p>
          <a:p>
            <a:pPr lvl="2"/>
            <a:r>
              <a:rPr lang="en-US" altLang="zh-CN" dirty="0"/>
              <a:t>Third level</a:t>
            </a:r>
          </a:p>
          <a:p>
            <a:pPr lvl="3"/>
            <a:r>
              <a:rPr lang="en-US" altLang="zh-CN" dirty="0"/>
              <a:t>Fourth level</a:t>
            </a:r>
          </a:p>
          <a:p>
            <a:pPr lvl="4"/>
            <a:r>
              <a:rPr lang="en-US" altLang="zh-CN" dirty="0"/>
              <a:t>Fifth level</a:t>
            </a:r>
          </a:p>
        </p:txBody>
      </p:sp>
      <p:sp>
        <p:nvSpPr>
          <p:cNvPr id="1029" name="Rectangle 5"/>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t" anchorCtr="0" compatLnSpc="1"/>
          <a:lstStyle>
            <a:lvl1pPr>
              <a:defRPr sz="1400"/>
            </a:lvl1pPr>
          </a:lstStyle>
          <a:p>
            <a:fld id="{5D03BF6A-1737-4E83-85E0-72ACD8901C5B}" type="datetimeFigureOut">
              <a:rPr lang="en-US" smtClean="0"/>
              <a:pPr/>
              <a:t>24-Dec-25</a:t>
            </a:fld>
            <a:endParaRPr lang="en-US"/>
          </a:p>
        </p:txBody>
      </p:sp>
      <p:sp>
        <p:nvSpPr>
          <p:cNvPr id="1030" name="Rectangle 6"/>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t" anchorCtr="0" compatLnSpc="1"/>
          <a:lstStyle>
            <a:lvl1pPr algn="ctr">
              <a:defRPr sz="1400"/>
            </a:lvl1pPr>
          </a:lstStyle>
          <a:p>
            <a:endParaRPr lang="en-US"/>
          </a:p>
        </p:txBody>
      </p:sp>
      <p:sp>
        <p:nvSpPr>
          <p:cNvPr id="1031" name="Rectangle 7"/>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t" anchorCtr="0" compatLnSpc="1"/>
          <a:lstStyle>
            <a:lvl1pPr algn="r">
              <a:defRPr sz="1400"/>
            </a:lvl1pPr>
          </a:lstStyle>
          <a:p>
            <a:fld id="{BEAAA6B1-086A-4D50-83ED-9526CF00751C}"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lvl1pPr algn="l" rtl="0" fontAlgn="base">
        <a:spcBef>
          <a:spcPct val="0"/>
        </a:spcBef>
        <a:spcAft>
          <a:spcPct val="0"/>
        </a:spcAft>
        <a:defRPr sz="3600" kern="1200">
          <a:solidFill>
            <a:schemeClr val="tx1"/>
          </a:solidFill>
          <a:latin typeface="+mj-lt"/>
          <a:ea typeface="+mj-ea"/>
          <a:cs typeface="+mj-cs"/>
        </a:defRPr>
      </a:lvl1pPr>
      <a:lvl2pPr algn="l" rtl="0" fontAlgn="base">
        <a:spcBef>
          <a:spcPct val="0"/>
        </a:spcBef>
        <a:spcAft>
          <a:spcPct val="0"/>
        </a:spcAft>
        <a:defRPr sz="3600">
          <a:solidFill>
            <a:schemeClr val="tx1"/>
          </a:solidFill>
          <a:latin typeface="Arial" panose="020B0604020202020204" pitchFamily="34" charset="0"/>
          <a:ea typeface="SimSun" panose="02010600030101010101" pitchFamily="2" charset="-122"/>
        </a:defRPr>
      </a:lvl2pPr>
      <a:lvl3pPr algn="l" rtl="0" fontAlgn="base">
        <a:spcBef>
          <a:spcPct val="0"/>
        </a:spcBef>
        <a:spcAft>
          <a:spcPct val="0"/>
        </a:spcAft>
        <a:defRPr sz="3600">
          <a:solidFill>
            <a:schemeClr val="tx1"/>
          </a:solidFill>
          <a:latin typeface="Arial" panose="020B0604020202020204" pitchFamily="34" charset="0"/>
          <a:ea typeface="SimSun" panose="02010600030101010101" pitchFamily="2" charset="-122"/>
        </a:defRPr>
      </a:lvl3pPr>
      <a:lvl4pPr algn="l" rtl="0" fontAlgn="base">
        <a:spcBef>
          <a:spcPct val="0"/>
        </a:spcBef>
        <a:spcAft>
          <a:spcPct val="0"/>
        </a:spcAft>
        <a:defRPr sz="3600">
          <a:solidFill>
            <a:schemeClr val="tx1"/>
          </a:solidFill>
          <a:latin typeface="Arial" panose="020B0604020202020204" pitchFamily="34" charset="0"/>
          <a:ea typeface="SimSun" panose="02010600030101010101" pitchFamily="2" charset="-122"/>
        </a:defRPr>
      </a:lvl4pPr>
      <a:lvl5pPr algn="l" rtl="0" fontAlgn="base">
        <a:spcBef>
          <a:spcPct val="0"/>
        </a:spcBef>
        <a:spcAft>
          <a:spcPct val="0"/>
        </a:spcAft>
        <a:defRPr sz="3600">
          <a:solidFill>
            <a:schemeClr val="tx1"/>
          </a:solidFill>
          <a:latin typeface="Arial" panose="020B0604020202020204" pitchFamily="34" charset="0"/>
          <a:ea typeface="SimSun" panose="02010600030101010101" pitchFamily="2" charset="-122"/>
        </a:defRPr>
      </a:lvl5pPr>
      <a:lvl6pPr marL="457200" algn="l" rtl="0" fontAlgn="base">
        <a:spcBef>
          <a:spcPct val="0"/>
        </a:spcBef>
        <a:spcAft>
          <a:spcPct val="0"/>
        </a:spcAft>
        <a:defRPr sz="3600">
          <a:solidFill>
            <a:schemeClr val="tx1"/>
          </a:solidFill>
          <a:latin typeface="Arial" panose="020B0604020202020204" pitchFamily="34" charset="0"/>
          <a:ea typeface="SimSun" panose="02010600030101010101" pitchFamily="2" charset="-122"/>
        </a:defRPr>
      </a:lvl6pPr>
      <a:lvl7pPr marL="914400" algn="l" rtl="0" fontAlgn="base">
        <a:spcBef>
          <a:spcPct val="0"/>
        </a:spcBef>
        <a:spcAft>
          <a:spcPct val="0"/>
        </a:spcAft>
        <a:defRPr sz="3600">
          <a:solidFill>
            <a:schemeClr val="tx1"/>
          </a:solidFill>
          <a:latin typeface="Arial" panose="020B0604020202020204" pitchFamily="34" charset="0"/>
          <a:ea typeface="SimSun" panose="02010600030101010101" pitchFamily="2" charset="-122"/>
        </a:defRPr>
      </a:lvl7pPr>
      <a:lvl8pPr marL="1371600" algn="l" rtl="0" fontAlgn="base">
        <a:spcBef>
          <a:spcPct val="0"/>
        </a:spcBef>
        <a:spcAft>
          <a:spcPct val="0"/>
        </a:spcAft>
        <a:defRPr sz="3600">
          <a:solidFill>
            <a:schemeClr val="tx1"/>
          </a:solidFill>
          <a:latin typeface="Arial" panose="020B0604020202020204" pitchFamily="34" charset="0"/>
          <a:ea typeface="SimSun" panose="02010600030101010101" pitchFamily="2" charset="-122"/>
        </a:defRPr>
      </a:lvl8pPr>
      <a:lvl9pPr marL="1828800" algn="l" rtl="0" fontAlgn="base">
        <a:spcBef>
          <a:spcPct val="0"/>
        </a:spcBef>
        <a:spcAft>
          <a:spcPct val="0"/>
        </a:spcAft>
        <a:defRPr sz="3600">
          <a:solidFill>
            <a:schemeClr val="tx1"/>
          </a:solidFill>
          <a:latin typeface="Arial" panose="020B0604020202020204" pitchFamily="34" charset="0"/>
          <a:ea typeface="SimSun" panose="02010600030101010101" pitchFamily="2" charset="-122"/>
        </a:defRPr>
      </a:lvl9pPr>
    </p:titleStyle>
    <p:bodyStyle>
      <a:lvl1pPr marL="342900" indent="-342900" algn="l" rtl="0" fontAlgn="base">
        <a:spcBef>
          <a:spcPct val="20000"/>
        </a:spcBef>
        <a:spcAft>
          <a:spcPct val="0"/>
        </a:spcAft>
        <a:buChar char="•"/>
        <a:defRPr sz="3200" kern="1200">
          <a:solidFill>
            <a:schemeClr val="tx1"/>
          </a:solidFill>
          <a:latin typeface="+mn-lt"/>
          <a:ea typeface="+mn-ea"/>
          <a:cs typeface="+mn-cs"/>
        </a:defRPr>
      </a:lvl1pPr>
      <a:lvl2pPr marL="742950" indent="-285750" algn="l" rtl="0" fontAlgn="base">
        <a:spcBef>
          <a:spcPct val="20000"/>
        </a:spcBef>
        <a:spcAft>
          <a:spcPct val="0"/>
        </a:spcAft>
        <a:buChar char="–"/>
        <a:defRPr sz="2800" kern="1200">
          <a:solidFill>
            <a:schemeClr val="tx1"/>
          </a:solidFill>
          <a:latin typeface="+mn-lt"/>
          <a:ea typeface="+mn-ea"/>
          <a:cs typeface="+mn-cs"/>
        </a:defRPr>
      </a:lvl2pPr>
      <a:lvl3pPr marL="1143000" indent="-228600" algn="l" rtl="0" fontAlgn="base">
        <a:spcBef>
          <a:spcPct val="20000"/>
        </a:spcBef>
        <a:spcAft>
          <a:spcPct val="0"/>
        </a:spcAft>
        <a:buChar char="•"/>
        <a:defRPr sz="2400" kern="1200">
          <a:solidFill>
            <a:schemeClr val="tx1"/>
          </a:solidFill>
          <a:latin typeface="+mn-lt"/>
          <a:ea typeface="+mn-ea"/>
          <a:cs typeface="+mn-cs"/>
        </a:defRPr>
      </a:lvl3pPr>
      <a:lvl4pPr marL="1600200" indent="-228600" algn="l" rtl="0" fontAlgn="base">
        <a:spcBef>
          <a:spcPct val="20000"/>
        </a:spcBef>
        <a:spcAft>
          <a:spcPct val="0"/>
        </a:spcAft>
        <a:buChar char="–"/>
        <a:defRPr sz="2000" kern="1200">
          <a:solidFill>
            <a:schemeClr val="tx1"/>
          </a:solidFill>
          <a:latin typeface="+mn-lt"/>
          <a:ea typeface="+mn-ea"/>
          <a:cs typeface="+mn-cs"/>
        </a:defRPr>
      </a:lvl4pPr>
      <a:lvl5pPr marL="2057400" indent="-228600" algn="l" rtl="0" fontAlgn="base">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7.xml"/><Relationship Id="rId5" Type="http://schemas.openxmlformats.org/officeDocument/2006/relationships/image" Target="../media/image12.png"/><Relationship Id="rId4" Type="http://schemas.openxmlformats.org/officeDocument/2006/relationships/image" Target="../media/image11.png"/></Relationships>
</file>

<file path=ppt/slides/_rels/slide1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Layout" Target="../slideLayouts/slideLayout7.xml"/><Relationship Id="rId6" Type="http://schemas.openxmlformats.org/officeDocument/2006/relationships/image" Target="../media/image8.jpeg"/><Relationship Id="rId5" Type="http://schemas.openxmlformats.org/officeDocument/2006/relationships/image" Target="../media/image7.jpeg"/><Relationship Id="rId4" Type="http://schemas.openxmlformats.org/officeDocument/2006/relationships/image" Target="../media/image6.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1066800"/>
            <a:ext cx="8229600" cy="1447800"/>
          </a:xfrm>
        </p:spPr>
        <p:txBody>
          <a:bodyPr>
            <a:normAutofit fontScale="90000"/>
          </a:bodyPr>
          <a:lstStyle/>
          <a:p>
            <a:pPr algn="ctr"/>
            <a:r>
              <a:rPr lang="en-US" sz="5300" b="1" dirty="0" smtClean="0">
                <a:solidFill>
                  <a:srgbClr val="0070C0"/>
                </a:solidFill>
                <a:latin typeface="Algerian" pitchFamily="82" charset="0"/>
              </a:rPr>
              <a:t>CAVITY</a:t>
            </a:r>
            <a:r>
              <a:rPr lang="en-US" sz="4900" b="1" dirty="0" smtClean="0">
                <a:solidFill>
                  <a:srgbClr val="0070C0"/>
                </a:solidFill>
                <a:latin typeface="Algerian" pitchFamily="82" charset="0"/>
              </a:rPr>
              <a:t>  </a:t>
            </a:r>
            <a:r>
              <a:rPr lang="en-US" sz="5300" b="1" dirty="0" smtClean="0">
                <a:solidFill>
                  <a:srgbClr val="0070C0"/>
                </a:solidFill>
                <a:latin typeface="Algerian" pitchFamily="82" charset="0"/>
              </a:rPr>
              <a:t>EMBALMING</a:t>
            </a:r>
            <a:r>
              <a:rPr lang="en-US" sz="4400" b="1" dirty="0" smtClean="0">
                <a:solidFill>
                  <a:srgbClr val="FFC000"/>
                </a:solidFill>
                <a:latin typeface="Algerian" pitchFamily="82" charset="0"/>
              </a:rPr>
              <a:t/>
            </a:r>
            <a:br>
              <a:rPr lang="en-US" sz="4400" b="1" dirty="0" smtClean="0">
                <a:solidFill>
                  <a:srgbClr val="FFC000"/>
                </a:solidFill>
                <a:latin typeface="Algerian" pitchFamily="82" charset="0"/>
              </a:rPr>
            </a:br>
            <a:endParaRPr lang="en-IN" sz="4800" b="1" dirty="0">
              <a:solidFill>
                <a:srgbClr val="FFC000"/>
              </a:solidFill>
              <a:latin typeface="Algerian" pitchFamily="82" charset="0"/>
            </a:endParaRPr>
          </a:p>
        </p:txBody>
      </p:sp>
      <p:sp>
        <p:nvSpPr>
          <p:cNvPr id="7" name="Content Placeholder 6"/>
          <p:cNvSpPr>
            <a:spLocks noGrp="1"/>
          </p:cNvSpPr>
          <p:nvPr>
            <p:ph sz="half" idx="2"/>
          </p:nvPr>
        </p:nvSpPr>
        <p:spPr>
          <a:xfrm>
            <a:off x="4495800" y="4648200"/>
            <a:ext cx="5105400" cy="1752600"/>
          </a:xfrm>
        </p:spPr>
        <p:txBody>
          <a:bodyPr>
            <a:normAutofit/>
          </a:bodyPr>
          <a:lstStyle/>
          <a:p>
            <a:r>
              <a:rPr lang="en-US" sz="2400" b="1" dirty="0" smtClean="0">
                <a:solidFill>
                  <a:srgbClr val="FF6699"/>
                </a:solidFill>
                <a:latin typeface="Times New Roman" pitchFamily="18" charset="0"/>
                <a:cs typeface="Times New Roman" pitchFamily="18" charset="0"/>
              </a:rPr>
              <a:t> DR. PRAVEEN KURREY </a:t>
            </a:r>
          </a:p>
          <a:p>
            <a:r>
              <a:rPr lang="en-US" sz="2400" b="1" dirty="0" smtClean="0">
                <a:solidFill>
                  <a:srgbClr val="FF6699"/>
                </a:solidFill>
                <a:latin typeface="Times New Roman" pitchFamily="18" charset="0"/>
                <a:cs typeface="Times New Roman" pitchFamily="18" charset="0"/>
              </a:rPr>
              <a:t>MBBS,  MS,  BCME, BCBR, CISP                                                  PROFESSOR   ANATOMY                                                          </a:t>
            </a:r>
            <a:endParaRPr lang="en-IN" sz="2400" dirty="0">
              <a:solidFill>
                <a:srgbClr val="FF6699"/>
              </a:solidFill>
            </a:endParaRPr>
          </a:p>
        </p:txBody>
      </p:sp>
      <p:cxnSp>
        <p:nvCxnSpPr>
          <p:cNvPr id="12" name="Straight Connector 11"/>
          <p:cNvCxnSpPr/>
          <p:nvPr/>
        </p:nvCxnSpPr>
        <p:spPr>
          <a:xfrm>
            <a:off x="457200" y="381000"/>
            <a:ext cx="83058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8839200" y="381000"/>
            <a:ext cx="76200" cy="6096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H="1">
            <a:off x="304800" y="381000"/>
            <a:ext cx="76200" cy="6248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381000" y="6629400"/>
            <a:ext cx="8534400" cy="0"/>
          </a:xfrm>
          <a:prstGeom prst="line">
            <a:avLst/>
          </a:prstGeom>
        </p:spPr>
        <p:style>
          <a:lnRef idx="1">
            <a:schemeClr val="accent1"/>
          </a:lnRef>
          <a:fillRef idx="0">
            <a:schemeClr val="accent1"/>
          </a:fillRef>
          <a:effectRef idx="0">
            <a:schemeClr val="accent1"/>
          </a:effectRef>
          <a:fontRef idx="minor">
            <a:schemeClr val="tx1"/>
          </a:fontRef>
        </p:style>
      </p:cxnSp>
      <p:pic>
        <p:nvPicPr>
          <p:cNvPr id="11" name="Picture 3" descr="ce 1.jpg"/>
          <p:cNvPicPr>
            <a:picLocks noGrp="1" noChangeAspect="1"/>
          </p:cNvPicPr>
          <p:nvPr>
            <p:ph sz="half" idx="1"/>
          </p:nvPr>
        </p:nvPicPr>
        <p:blipFill>
          <a:blip r:embed="rId2" cstate="print"/>
          <a:stretch>
            <a:fillRect/>
          </a:stretch>
        </p:blipFill>
        <p:spPr>
          <a:xfrm>
            <a:off x="370114" y="2971800"/>
            <a:ext cx="4335097" cy="3200400"/>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2" cstate="print"/>
          <a:stretch>
            <a:fillRect/>
          </a:stretch>
        </p:blipFill>
        <p:spPr>
          <a:xfrm>
            <a:off x="1143000" y="73376"/>
            <a:ext cx="2414092" cy="2420970"/>
          </a:xfrm>
          <a:prstGeom prst="rect">
            <a:avLst/>
          </a:prstGeom>
        </p:spPr>
      </p:pic>
      <p:pic>
        <p:nvPicPr>
          <p:cNvPr id="13" name="Picture 12"/>
          <p:cNvPicPr>
            <a:picLocks noChangeAspect="1"/>
          </p:cNvPicPr>
          <p:nvPr/>
        </p:nvPicPr>
        <p:blipFill>
          <a:blip r:embed="rId3" cstate="print"/>
          <a:stretch>
            <a:fillRect/>
          </a:stretch>
        </p:blipFill>
        <p:spPr>
          <a:xfrm>
            <a:off x="5562600" y="3428999"/>
            <a:ext cx="2667000" cy="2409939"/>
          </a:xfrm>
          <a:prstGeom prst="rect">
            <a:avLst/>
          </a:prstGeom>
        </p:spPr>
      </p:pic>
      <p:pic>
        <p:nvPicPr>
          <p:cNvPr id="14" name="Picture 13"/>
          <p:cNvPicPr>
            <a:picLocks noChangeAspect="1"/>
          </p:cNvPicPr>
          <p:nvPr/>
        </p:nvPicPr>
        <p:blipFill>
          <a:blip r:embed="rId4" cstate="print"/>
          <a:stretch>
            <a:fillRect/>
          </a:stretch>
        </p:blipFill>
        <p:spPr>
          <a:xfrm>
            <a:off x="1440702" y="3553681"/>
            <a:ext cx="1818688" cy="2331651"/>
          </a:xfrm>
          <a:prstGeom prst="rect">
            <a:avLst/>
          </a:prstGeom>
        </p:spPr>
      </p:pic>
      <p:sp>
        <p:nvSpPr>
          <p:cNvPr id="3" name="TextBox 2"/>
          <p:cNvSpPr txBox="1"/>
          <p:nvPr/>
        </p:nvSpPr>
        <p:spPr>
          <a:xfrm>
            <a:off x="1828800" y="6019078"/>
            <a:ext cx="2133600" cy="523220"/>
          </a:xfrm>
          <a:prstGeom prst="rect">
            <a:avLst/>
          </a:prstGeom>
          <a:noFill/>
        </p:spPr>
        <p:txBody>
          <a:bodyPr wrap="square" rtlCol="0">
            <a:spAutoFit/>
          </a:bodyPr>
          <a:lstStyle/>
          <a:p>
            <a:r>
              <a:rPr lang="en-US" sz="2800" dirty="0"/>
              <a:t>Needle </a:t>
            </a:r>
          </a:p>
        </p:txBody>
      </p:sp>
      <p:sp>
        <p:nvSpPr>
          <p:cNvPr id="4" name="TextBox 3"/>
          <p:cNvSpPr txBox="1"/>
          <p:nvPr/>
        </p:nvSpPr>
        <p:spPr>
          <a:xfrm>
            <a:off x="1534112" y="2761117"/>
            <a:ext cx="2133600" cy="523220"/>
          </a:xfrm>
          <a:prstGeom prst="rect">
            <a:avLst/>
          </a:prstGeom>
          <a:noFill/>
        </p:spPr>
        <p:txBody>
          <a:bodyPr wrap="square" rtlCol="0">
            <a:spAutoFit/>
          </a:bodyPr>
          <a:lstStyle/>
          <a:p>
            <a:r>
              <a:rPr lang="en-US" sz="2800" dirty="0"/>
              <a:t>Aspirator</a:t>
            </a:r>
          </a:p>
        </p:txBody>
      </p:sp>
      <p:sp>
        <p:nvSpPr>
          <p:cNvPr id="5" name="TextBox 4"/>
          <p:cNvSpPr txBox="1"/>
          <p:nvPr/>
        </p:nvSpPr>
        <p:spPr>
          <a:xfrm>
            <a:off x="6115665" y="6001150"/>
            <a:ext cx="2133600" cy="523220"/>
          </a:xfrm>
          <a:prstGeom prst="rect">
            <a:avLst/>
          </a:prstGeom>
          <a:noFill/>
        </p:spPr>
        <p:txBody>
          <a:bodyPr wrap="square" rtlCol="0">
            <a:spAutoFit/>
          </a:bodyPr>
          <a:lstStyle/>
          <a:p>
            <a:r>
              <a:rPr lang="en-US" sz="2800" dirty="0"/>
              <a:t> Ligature</a:t>
            </a:r>
          </a:p>
        </p:txBody>
      </p:sp>
      <p:pic>
        <p:nvPicPr>
          <p:cNvPr id="4104" name="Picture 8" descr="Antique Embalming Fluid glass Bottle Jar apothecary Medical Westport Conn Old - Picture 1 of 11"/>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6248400" y="181335"/>
            <a:ext cx="1505028" cy="2295805"/>
          </a:xfrm>
          <a:prstGeom prst="rect">
            <a:avLst/>
          </a:prstGeom>
          <a:noFill/>
          <a:extLst>
            <a:ext uri="{909E8E84-426E-40DD-AFC4-6F175D3DCCD1}">
              <a14:hiddenFill xmlns:a14="http://schemas.microsoft.com/office/drawing/2010/main" xmlns="">
                <a:solidFill>
                  <a:srgbClr val="FFFFFF"/>
                </a:solidFill>
              </a14:hiddenFill>
            </a:ext>
          </a:extLst>
        </p:spPr>
      </p:pic>
      <p:sp>
        <p:nvSpPr>
          <p:cNvPr id="10" name="TextBox 9"/>
          <p:cNvSpPr txBox="1"/>
          <p:nvPr/>
        </p:nvSpPr>
        <p:spPr>
          <a:xfrm>
            <a:off x="6198836" y="2653395"/>
            <a:ext cx="2486002" cy="523220"/>
          </a:xfrm>
          <a:prstGeom prst="rect">
            <a:avLst/>
          </a:prstGeom>
          <a:noFill/>
        </p:spPr>
        <p:txBody>
          <a:bodyPr wrap="none" rtlCol="0">
            <a:spAutoFit/>
          </a:bodyPr>
          <a:lstStyle/>
          <a:p>
            <a:r>
              <a:rPr lang="en-US" sz="2800" dirty="0"/>
              <a:t>Receptacle jar   </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05" name="Title 1"/>
          <p:cNvSpPr>
            <a:spLocks noGrp="1"/>
          </p:cNvSpPr>
          <p:nvPr>
            <p:ph type="title"/>
          </p:nvPr>
        </p:nvSpPr>
        <p:spPr>
          <a:xfrm>
            <a:off x="982133" y="457201"/>
            <a:ext cx="7628467" cy="761999"/>
          </a:xfrm>
        </p:spPr>
        <p:txBody>
          <a:bodyPr>
            <a:normAutofit fontScale="90000"/>
          </a:bodyPr>
          <a:lstStyle/>
          <a:p>
            <a:r>
              <a:rPr lang="en-US" sz="4800" dirty="0">
                <a:solidFill>
                  <a:srgbClr val="7030A0"/>
                </a:solidFill>
                <a:latin typeface="Algerian" panose="04020705040A02060702" pitchFamily="82" charset="0"/>
              </a:rPr>
              <a:t>PROCEDURE</a:t>
            </a:r>
          </a:p>
        </p:txBody>
      </p:sp>
      <p:pic>
        <p:nvPicPr>
          <p:cNvPr id="2097155" name="Picture 3" descr="ce 1.jpg"/>
          <p:cNvPicPr>
            <a:picLocks noChangeAspect="1"/>
          </p:cNvPicPr>
          <p:nvPr/>
        </p:nvPicPr>
        <p:blipFill>
          <a:blip r:embed="rId2" cstate="print"/>
          <a:stretch>
            <a:fillRect/>
          </a:stretch>
        </p:blipFill>
        <p:spPr>
          <a:xfrm>
            <a:off x="1319947" y="3174608"/>
            <a:ext cx="6979085" cy="3428696"/>
          </a:xfrm>
          <a:prstGeom prst="rect">
            <a:avLst/>
          </a:prstGeom>
        </p:spPr>
      </p:pic>
      <p:sp>
        <p:nvSpPr>
          <p:cNvPr id="3" name="TextBox 2"/>
          <p:cNvSpPr txBox="1"/>
          <p:nvPr/>
        </p:nvSpPr>
        <p:spPr>
          <a:xfrm>
            <a:off x="762000" y="1478340"/>
            <a:ext cx="8153400" cy="1568450"/>
          </a:xfrm>
          <a:prstGeom prst="rect">
            <a:avLst/>
          </a:prstGeom>
          <a:noFill/>
        </p:spPr>
        <p:txBody>
          <a:bodyPr wrap="square">
            <a:spAutoFit/>
          </a:bodyPr>
          <a:lstStyle/>
          <a:p>
            <a:r>
              <a:rPr lang="en-US" sz="2400" dirty="0">
                <a:latin typeface="Times New Roman" panose="02020603050405020304" pitchFamily="18" charset="0"/>
                <a:cs typeface="Times New Roman" panose="02020603050405020304" pitchFamily="18" charset="0"/>
              </a:rPr>
              <a:t>1. A small incision is made just above the umbilicus (2 inches superior and 2 inches to the right) and pushes the trocar in the chest and stomach cavities to puncture the hollow organs and aspirate their contents.</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cstate="print"/>
          <a:stretch>
            <a:fillRect/>
          </a:stretch>
        </p:blipFill>
        <p:spPr>
          <a:xfrm>
            <a:off x="2362200" y="3086100"/>
            <a:ext cx="4724400" cy="3543300"/>
          </a:xfrm>
          <a:prstGeom prst="rect">
            <a:avLst/>
          </a:prstGeom>
        </p:spPr>
      </p:pic>
      <p:sp>
        <p:nvSpPr>
          <p:cNvPr id="6" name="AutoShape 8" descr="Step 1 Use a trocar to aspirate the organs."/>
          <p:cNvSpPr>
            <a:spLocks noChangeAspect="1" noChangeArrowheads="1"/>
          </p:cNvSpPr>
          <p:nvPr/>
        </p:nvSpPr>
        <p:spPr bwMode="auto">
          <a:xfrm>
            <a:off x="4419600" y="3276600"/>
            <a:ext cx="304800" cy="304800"/>
          </a:xfrm>
          <a:prstGeom prst="rect">
            <a:avLst/>
          </a:prstGeom>
          <a:noFill/>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lstStyle/>
          <a:p>
            <a:endParaRPr lang="en-US"/>
          </a:p>
        </p:txBody>
      </p:sp>
      <p:sp>
        <p:nvSpPr>
          <p:cNvPr id="8" name="TextBox 7"/>
          <p:cNvSpPr txBox="1"/>
          <p:nvPr/>
        </p:nvSpPr>
        <p:spPr>
          <a:xfrm>
            <a:off x="1108075" y="544195"/>
            <a:ext cx="7197725" cy="1630045"/>
          </a:xfrm>
          <a:prstGeom prst="rect">
            <a:avLst/>
          </a:prstGeom>
          <a:noFill/>
        </p:spPr>
        <p:txBody>
          <a:bodyPr wrap="square">
            <a:spAutoFit/>
          </a:bodyPr>
          <a:lstStyle/>
          <a:p>
            <a:r>
              <a:rPr lang="en-US" sz="2800" b="1" i="0" dirty="0">
                <a:effectLst/>
                <a:latin typeface="Times New Roman" panose="02020603050405020304" pitchFamily="18" charset="0"/>
                <a:cs typeface="Times New Roman" panose="02020603050405020304" pitchFamily="18" charset="0"/>
              </a:rPr>
              <a:t>2. Use a trocar to aspirate the organs.</a:t>
            </a:r>
            <a:r>
              <a:rPr lang="en-US" sz="2800" b="0" i="0" dirty="0">
                <a:effectLst/>
                <a:latin typeface="Times New Roman" panose="02020603050405020304" pitchFamily="18" charset="0"/>
                <a:cs typeface="Times New Roman" panose="02020603050405020304" pitchFamily="18" charset="0"/>
              </a:rPr>
              <a:t> </a:t>
            </a:r>
          </a:p>
          <a:p>
            <a:r>
              <a:rPr lang="en-US" sz="2400" b="0" i="0" dirty="0">
                <a:effectLst/>
                <a:latin typeface="Times New Roman" panose="02020603050405020304" pitchFamily="18" charset="0"/>
                <a:cs typeface="Times New Roman" panose="02020603050405020304" pitchFamily="18" charset="0"/>
              </a:rPr>
              <a:t>Now that the arteries have been embalmed, you need to suction any liquids or gasses inside the organs in a process called aspiration.</a:t>
            </a:r>
            <a:endParaRPr lang="en-US" sz="2400" dirty="0">
              <a:latin typeface="Times New Roman" panose="02020603050405020304" pitchFamily="18" charset="0"/>
              <a:cs typeface="Times New Roman" panose="02020603050405020304" pitchFamily="18" charset="0"/>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965200" y="325120"/>
            <a:ext cx="7513955" cy="2276475"/>
          </a:xfrm>
          <a:prstGeom prst="rect">
            <a:avLst/>
          </a:prstGeom>
          <a:noFill/>
        </p:spPr>
        <p:txBody>
          <a:bodyPr wrap="square">
            <a:spAutoFit/>
          </a:bodyPr>
          <a:lstStyle/>
          <a:p>
            <a:pPr algn="l" fontAlgn="base"/>
            <a:r>
              <a:rPr lang="en-US" sz="2800" b="1" i="0" dirty="0">
                <a:effectLst/>
                <a:latin typeface="Times New Roman" panose="02020603050405020304" pitchFamily="18" charset="0"/>
                <a:cs typeface="Times New Roman" panose="02020603050405020304" pitchFamily="18" charset="0"/>
              </a:rPr>
              <a:t>3. Aspirate the lower cavity.</a:t>
            </a:r>
            <a:r>
              <a:rPr lang="en-US" sz="2800" b="0" i="0" dirty="0">
                <a:effectLst/>
                <a:latin typeface="Times New Roman" panose="02020603050405020304" pitchFamily="18" charset="0"/>
                <a:cs typeface="Times New Roman" panose="02020603050405020304" pitchFamily="18" charset="0"/>
              </a:rPr>
              <a:t> </a:t>
            </a:r>
          </a:p>
          <a:p>
            <a:pPr algn="l" fontAlgn="base"/>
            <a:r>
              <a:rPr lang="en-US" sz="2400" b="0" i="0" dirty="0">
                <a:effectLst/>
                <a:latin typeface="Times New Roman" panose="02020603050405020304" pitchFamily="18" charset="0"/>
                <a:cs typeface="Times New Roman" panose="02020603050405020304" pitchFamily="18" charset="0"/>
              </a:rPr>
              <a:t>Remove the trocar, turn it around, and insert it into the lower body, aspirating the contents of the large intestine, bladder, and in the case of females, the uterus. The anus and vagina are sometimes packed with cotton to avoid seepage</a:t>
            </a:r>
            <a:r>
              <a:rPr lang="en-US" b="0" i="0" dirty="0">
                <a:effectLst/>
                <a:latin typeface="Times New Roman" panose="02020603050405020304" pitchFamily="18" charset="0"/>
                <a:cs typeface="Times New Roman" panose="02020603050405020304" pitchFamily="18" charset="0"/>
              </a:rPr>
              <a:t>.</a:t>
            </a:r>
          </a:p>
          <a:p>
            <a:endParaRPr lang="en-US" dirty="0">
              <a:latin typeface="Times New Roman" panose="02020603050405020304" pitchFamily="18" charset="0"/>
              <a:cs typeface="Times New Roman" panose="02020603050405020304" pitchFamily="18" charset="0"/>
            </a:endParaRPr>
          </a:p>
        </p:txBody>
      </p:sp>
      <p:pic>
        <p:nvPicPr>
          <p:cNvPr id="1028" name="Picture 4"/>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2533650" y="3200400"/>
            <a:ext cx="4076700" cy="3057525"/>
          </a:xfrm>
          <a:prstGeom prst="rect">
            <a:avLst/>
          </a:prstGeom>
          <a:noFill/>
          <a:extLst>
            <a:ext uri="{909E8E84-426E-40DD-AFC4-6F175D3DCCD1}">
              <a14:hiddenFill xmlns:a14="http://schemas.microsoft.com/office/drawing/2010/main" xmlns="">
                <a:solidFill>
                  <a:srgbClr val="FFFFFF"/>
                </a:solidFill>
              </a14:hiddenFill>
            </a:ext>
          </a:extLst>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701675" y="473075"/>
            <a:ext cx="7650480" cy="1999615"/>
          </a:xfrm>
          <a:prstGeom prst="rect">
            <a:avLst/>
          </a:prstGeom>
          <a:noFill/>
        </p:spPr>
        <p:txBody>
          <a:bodyPr wrap="square">
            <a:spAutoFit/>
          </a:bodyPr>
          <a:lstStyle/>
          <a:p>
            <a:pPr algn="l" fontAlgn="base"/>
            <a:r>
              <a:rPr lang="en-US" sz="2800" b="1" i="0" dirty="0">
                <a:effectLst/>
                <a:latin typeface="Times New Roman" panose="02020603050405020304" pitchFamily="18" charset="0"/>
                <a:cs typeface="Times New Roman" panose="02020603050405020304" pitchFamily="18" charset="0"/>
              </a:rPr>
              <a:t>4. Inject cavity fluid into the torso.</a:t>
            </a:r>
          </a:p>
          <a:p>
            <a:pPr algn="l" fontAlgn="base"/>
            <a:r>
              <a:rPr lang="en-US" sz="2400" b="0" i="0" dirty="0">
                <a:effectLst/>
                <a:latin typeface="Times New Roman" panose="02020603050405020304" pitchFamily="18" charset="0"/>
                <a:cs typeface="Times New Roman" panose="02020603050405020304" pitchFamily="18" charset="0"/>
              </a:rPr>
              <a:t> Attach a 16 ounce bottle of cavity fluid to the other end of the bottle injector. The gravity injection method is typically used to push the cavity fluid into the hollow organs, sterilizing and preserving them.</a:t>
            </a:r>
          </a:p>
        </p:txBody>
      </p:sp>
      <p:pic>
        <p:nvPicPr>
          <p:cNvPr id="6" name="Picture 5"/>
          <p:cNvPicPr>
            <a:picLocks noChangeAspect="1"/>
          </p:cNvPicPr>
          <p:nvPr/>
        </p:nvPicPr>
        <p:blipFill>
          <a:blip r:embed="rId2" cstate="print"/>
          <a:stretch>
            <a:fillRect/>
          </a:stretch>
        </p:blipFill>
        <p:spPr>
          <a:xfrm>
            <a:off x="2514600" y="3047861"/>
            <a:ext cx="4114800" cy="3086100"/>
          </a:xfrm>
          <a:prstGeom prst="rect">
            <a:avLst/>
          </a:prstGeom>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cstate="print"/>
          <a:stretch>
            <a:fillRect/>
          </a:stretch>
        </p:blipFill>
        <p:spPr>
          <a:xfrm>
            <a:off x="2638425" y="2971800"/>
            <a:ext cx="3867150" cy="2900363"/>
          </a:xfrm>
          <a:prstGeom prst="rect">
            <a:avLst/>
          </a:prstGeom>
        </p:spPr>
      </p:pic>
      <p:sp>
        <p:nvSpPr>
          <p:cNvPr id="3" name="TextBox 2"/>
          <p:cNvSpPr txBox="1"/>
          <p:nvPr/>
        </p:nvSpPr>
        <p:spPr>
          <a:xfrm>
            <a:off x="783590" y="685800"/>
            <a:ext cx="7929880" cy="1322070"/>
          </a:xfrm>
          <a:prstGeom prst="rect">
            <a:avLst/>
          </a:prstGeom>
          <a:noFill/>
        </p:spPr>
        <p:txBody>
          <a:bodyPr wrap="square">
            <a:spAutoFit/>
          </a:bodyPr>
          <a:lstStyle/>
          <a:p>
            <a:r>
              <a:rPr lang="en-US" sz="2800" b="1" i="0" dirty="0">
                <a:effectLst/>
                <a:latin typeface="Times New Roman" panose="02020603050405020304" pitchFamily="18" charset="0"/>
                <a:cs typeface="Times New Roman" panose="02020603050405020304" pitchFamily="18" charset="0"/>
              </a:rPr>
              <a:t>5. Remove the trocar and close the hole with a trocar screw.</a:t>
            </a:r>
            <a:endParaRPr lang="en-US" sz="2800" b="1" i="0" baseline="30000" dirty="0">
              <a:effectLst/>
              <a:latin typeface="Times New Roman" panose="02020603050405020304" pitchFamily="18" charset="0"/>
              <a:cs typeface="Times New Roman" panose="02020603050405020304" pitchFamily="18" charset="0"/>
            </a:endParaRPr>
          </a:p>
          <a:p>
            <a:r>
              <a:rPr lang="en-US" sz="2400" b="0" i="0" dirty="0">
                <a:effectLst/>
                <a:latin typeface="Times New Roman" panose="02020603050405020304" pitchFamily="18" charset="0"/>
                <a:cs typeface="Times New Roman" panose="02020603050405020304" pitchFamily="18" charset="0"/>
              </a:rPr>
              <a:t>Clean out your trocar and put it away</a:t>
            </a:r>
            <a:endParaRPr lang="en-US" sz="2400" dirty="0">
              <a:latin typeface="Times New Roman" panose="02020603050405020304" pitchFamily="18" charset="0"/>
              <a:cs typeface="Times New Roman" panose="02020603050405020304" pitchFamily="18" charset="0"/>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10" name="Title 1"/>
          <p:cNvSpPr>
            <a:spLocks noGrp="1"/>
          </p:cNvSpPr>
          <p:nvPr>
            <p:ph type="title"/>
          </p:nvPr>
        </p:nvSpPr>
        <p:spPr>
          <a:xfrm rot="21598536">
            <a:off x="676898" y="-27641"/>
            <a:ext cx="8543081" cy="2616622"/>
          </a:xfrm>
        </p:spPr>
        <p:txBody>
          <a:bodyPr>
            <a:normAutofit/>
          </a:bodyPr>
          <a:lstStyle/>
          <a:p>
            <a:r>
              <a:rPr lang="en-US" dirty="0">
                <a:solidFill>
                  <a:srgbClr val="FF0000"/>
                </a:solidFill>
                <a:latin typeface="Algerian" panose="04020705040A02060702" pitchFamily="82" charset="0"/>
                <a:cs typeface="Times New Roman" panose="02020603050405020304" pitchFamily="18" charset="0"/>
              </a:rPr>
              <a:t>ORGANS WHICH CAN BE TREATED BY CAVITY EMBALMING-</a:t>
            </a:r>
          </a:p>
        </p:txBody>
      </p:sp>
      <p:sp>
        <p:nvSpPr>
          <p:cNvPr id="1048611" name="Content Placeholder 2"/>
          <p:cNvSpPr>
            <a:spLocks noGrp="1"/>
          </p:cNvSpPr>
          <p:nvPr>
            <p:ph idx="1"/>
          </p:nvPr>
        </p:nvSpPr>
        <p:spPr>
          <a:xfrm>
            <a:off x="1750234" y="2167665"/>
            <a:ext cx="6719883" cy="4199072"/>
          </a:xfrm>
        </p:spPr>
        <p:txBody>
          <a:bodyPr>
            <a:normAutofit/>
          </a:bodyPr>
          <a:lstStyle/>
          <a:p>
            <a:r>
              <a:rPr lang="en-US" sz="3000" dirty="0">
                <a:latin typeface="Aptos Narrow" panose="020B0004020202020204" pitchFamily="34" charset="0"/>
                <a:cs typeface="Times New Roman" panose="02020603050405020304" pitchFamily="18" charset="0"/>
              </a:rPr>
              <a:t>SPLEEN</a:t>
            </a:r>
          </a:p>
          <a:p>
            <a:r>
              <a:rPr lang="en-US" sz="3000" dirty="0">
                <a:latin typeface="Aptos Narrow" panose="020B0004020202020204" pitchFamily="34" charset="0"/>
                <a:cs typeface="Times New Roman" panose="02020603050405020304" pitchFamily="18" charset="0"/>
              </a:rPr>
              <a:t>LIVER</a:t>
            </a:r>
          </a:p>
          <a:p>
            <a:r>
              <a:rPr lang="en-US" sz="3000" dirty="0">
                <a:latin typeface="Aptos Narrow" panose="020B0004020202020204" pitchFamily="34" charset="0"/>
                <a:cs typeface="Times New Roman" panose="02020603050405020304" pitchFamily="18" charset="0"/>
              </a:rPr>
              <a:t>PANCREAS</a:t>
            </a:r>
          </a:p>
          <a:p>
            <a:r>
              <a:rPr lang="en-US" sz="3000" dirty="0">
                <a:latin typeface="Aptos Narrow" panose="020B0004020202020204" pitchFamily="34" charset="0"/>
                <a:cs typeface="Times New Roman" panose="02020603050405020304" pitchFamily="18" charset="0"/>
              </a:rPr>
              <a:t>KIDNEY</a:t>
            </a:r>
          </a:p>
          <a:p>
            <a:r>
              <a:rPr lang="en-US" sz="3000" dirty="0">
                <a:latin typeface="Aptos Narrow" panose="020B0004020202020204" pitchFamily="34" charset="0"/>
                <a:cs typeface="Times New Roman" panose="02020603050405020304" pitchFamily="18" charset="0"/>
              </a:rPr>
              <a:t>BRAIN</a:t>
            </a:r>
          </a:p>
          <a:p>
            <a:r>
              <a:rPr lang="en-US" sz="3000" dirty="0">
                <a:latin typeface="Aptos Narrow" panose="020B0004020202020204" pitchFamily="34" charset="0"/>
                <a:cs typeface="Times New Roman" panose="02020603050405020304" pitchFamily="18" charset="0"/>
              </a:rPr>
              <a:t>LUNGS</a:t>
            </a: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C:\Users\DELL\Desktop\Slideshare Downloades -PKK\Thank you notes\shutterstock_1329200630-1.jpg"/>
          <p:cNvPicPr>
            <a:picLocks noChangeAspect="1" noChangeArrowheads="1"/>
          </p:cNvPicPr>
          <p:nvPr/>
        </p:nvPicPr>
        <p:blipFill>
          <a:blip r:embed="rId2" cstate="print"/>
          <a:srcRect/>
          <a:stretch>
            <a:fillRect/>
          </a:stretch>
        </p:blipFill>
        <p:spPr bwMode="auto">
          <a:xfrm>
            <a:off x="228600" y="838200"/>
            <a:ext cx="8534400" cy="5410200"/>
          </a:xfrm>
          <a:prstGeom prst="rect">
            <a:avLst/>
          </a:prstGeom>
          <a:noFill/>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588" name="Title 1"/>
          <p:cNvSpPr>
            <a:spLocks noGrp="1"/>
          </p:cNvSpPr>
          <p:nvPr>
            <p:ph type="title"/>
          </p:nvPr>
        </p:nvSpPr>
        <p:spPr>
          <a:xfrm>
            <a:off x="982133" y="457201"/>
            <a:ext cx="7780867" cy="914399"/>
          </a:xfrm>
        </p:spPr>
        <p:txBody>
          <a:bodyPr/>
          <a:lstStyle/>
          <a:p>
            <a:pPr algn="ctr"/>
            <a:r>
              <a:rPr lang="en-US" b="1" dirty="0">
                <a:solidFill>
                  <a:srgbClr val="0070C0"/>
                </a:solidFill>
                <a:latin typeface="Algerian" panose="04020705040A02060702" pitchFamily="82" charset="0"/>
              </a:rPr>
              <a:t>Introduction</a:t>
            </a:r>
          </a:p>
        </p:txBody>
      </p:sp>
      <p:sp>
        <p:nvSpPr>
          <p:cNvPr id="1048589" name="Content Placeholder 2"/>
          <p:cNvSpPr>
            <a:spLocks noGrp="1"/>
          </p:cNvSpPr>
          <p:nvPr>
            <p:ph idx="1"/>
          </p:nvPr>
        </p:nvSpPr>
        <p:spPr>
          <a:xfrm>
            <a:off x="304800" y="1905000"/>
            <a:ext cx="8458199" cy="3886200"/>
          </a:xfrm>
        </p:spPr>
        <p:txBody>
          <a:bodyPr>
            <a:noAutofit/>
          </a:bodyPr>
          <a:lstStyle/>
          <a:p>
            <a:pPr algn="just">
              <a:buNone/>
            </a:pPr>
            <a:r>
              <a:rPr lang="en-US" sz="2800" dirty="0">
                <a:latin typeface="Times New Roman" panose="02020603050405020304" pitchFamily="18" charset="0"/>
                <a:cs typeface="Times New Roman" panose="02020603050405020304" pitchFamily="18" charset="0"/>
              </a:rPr>
              <a:t>    Embalming is the process of preserving a body by delaying the natural effects of death.</a:t>
            </a:r>
          </a:p>
          <a:p>
            <a:pPr algn="just">
              <a:buNone/>
            </a:pPr>
            <a:r>
              <a:rPr lang="en-US" sz="2800" dirty="0">
                <a:latin typeface="Times New Roman" panose="02020603050405020304" pitchFamily="18" charset="0"/>
                <a:cs typeface="Times New Roman" panose="02020603050405020304" pitchFamily="18" charset="0"/>
              </a:rPr>
              <a:t>   </a:t>
            </a:r>
          </a:p>
          <a:p>
            <a:pPr algn="just">
              <a:buNone/>
            </a:pPr>
            <a:r>
              <a:rPr lang="en-US" sz="2800" dirty="0">
                <a:latin typeface="Times New Roman" panose="02020603050405020304" pitchFamily="18" charset="0"/>
                <a:cs typeface="Times New Roman" panose="02020603050405020304" pitchFamily="18" charset="0"/>
              </a:rPr>
              <a:t>    The body is first cleaned and then body fluids removed then embalming fluid is injected into arteries, which helps to preserve the body tissues. </a:t>
            </a:r>
          </a:p>
          <a:p>
            <a:pPr algn="just">
              <a:buNone/>
            </a:pPr>
            <a:r>
              <a:rPr lang="en-US" sz="2800" dirty="0">
                <a:latin typeface="Times New Roman" panose="02020603050405020304" pitchFamily="18" charset="0"/>
                <a:cs typeface="Times New Roman" panose="02020603050405020304" pitchFamily="18" charset="0"/>
              </a:rPr>
              <a:t>    </a:t>
            </a:r>
            <a:r>
              <a:rPr lang="en-US" sz="3600" dirty="0">
                <a:latin typeface="Times New Roman" panose="02020603050405020304" pitchFamily="18" charset="0"/>
                <a:cs typeface="Times New Roman" panose="02020603050405020304" pitchFamily="18" charset="0"/>
              </a:rPr>
              <a:t/>
            </a:r>
            <a:br>
              <a:rPr lang="en-US" sz="3600" dirty="0">
                <a:latin typeface="Times New Roman" panose="02020603050405020304" pitchFamily="18" charset="0"/>
                <a:cs typeface="Times New Roman" panose="02020603050405020304" pitchFamily="18" charset="0"/>
              </a:rPr>
            </a:br>
            <a:endParaRPr lang="en-US" sz="3600" dirty="0">
              <a:latin typeface="Times New Roman" panose="02020603050405020304" pitchFamily="18" charset="0"/>
              <a:cs typeface="Times New Roman" panose="02020603050405020304" pitchFamily="18" charset="0"/>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590" name="Title 1"/>
          <p:cNvSpPr>
            <a:spLocks noGrp="1"/>
          </p:cNvSpPr>
          <p:nvPr>
            <p:ph type="title"/>
          </p:nvPr>
        </p:nvSpPr>
        <p:spPr>
          <a:xfrm>
            <a:off x="982133" y="228600"/>
            <a:ext cx="7704667" cy="1981200"/>
          </a:xfrm>
        </p:spPr>
        <p:txBody>
          <a:bodyPr/>
          <a:lstStyle/>
          <a:p>
            <a:r>
              <a:rPr lang="en-US" b="1" dirty="0">
                <a:solidFill>
                  <a:srgbClr val="FFC000"/>
                </a:solidFill>
                <a:latin typeface="Algerian" panose="04020705040A02060702" pitchFamily="82" charset="0"/>
              </a:rPr>
              <a:t>Types of embalming</a:t>
            </a:r>
          </a:p>
        </p:txBody>
      </p:sp>
      <p:sp>
        <p:nvSpPr>
          <p:cNvPr id="1048591" name="Content Placeholder 2"/>
          <p:cNvSpPr>
            <a:spLocks noGrp="1"/>
          </p:cNvSpPr>
          <p:nvPr>
            <p:ph idx="1"/>
          </p:nvPr>
        </p:nvSpPr>
        <p:spPr>
          <a:xfrm>
            <a:off x="1058333" y="2382184"/>
            <a:ext cx="7704667" cy="3332816"/>
          </a:xfrm>
        </p:spPr>
        <p:txBody>
          <a:bodyPr/>
          <a:lstStyle/>
          <a:p>
            <a:r>
              <a:rPr lang="en-US" dirty="0">
                <a:latin typeface="Times New Roman" panose="02020603050405020304" pitchFamily="18" charset="0"/>
                <a:cs typeface="Times New Roman" panose="02020603050405020304" pitchFamily="18" charset="0"/>
              </a:rPr>
              <a:t>Arterial embalming </a:t>
            </a:r>
          </a:p>
          <a:p>
            <a:r>
              <a:rPr lang="en-US" u="sng" dirty="0">
                <a:latin typeface="Times New Roman" panose="02020603050405020304" pitchFamily="18" charset="0"/>
                <a:cs typeface="Times New Roman" panose="02020603050405020304" pitchFamily="18" charset="0"/>
              </a:rPr>
              <a:t>Cavity embalming</a:t>
            </a:r>
          </a:p>
          <a:p>
            <a:r>
              <a:rPr lang="en-US" dirty="0">
                <a:latin typeface="Times New Roman" panose="02020603050405020304" pitchFamily="18" charset="0"/>
                <a:cs typeface="Times New Roman" panose="02020603050405020304" pitchFamily="18" charset="0"/>
              </a:rPr>
              <a:t>Surface embalming</a:t>
            </a:r>
          </a:p>
          <a:p>
            <a:r>
              <a:rPr lang="en-US" dirty="0">
                <a:latin typeface="Times New Roman" panose="02020603050405020304" pitchFamily="18" charset="0"/>
                <a:cs typeface="Times New Roman" panose="02020603050405020304" pitchFamily="18" charset="0"/>
              </a:rPr>
              <a:t>Hypodermic embalming</a:t>
            </a:r>
          </a:p>
          <a:p>
            <a:pPr>
              <a:buNone/>
            </a:pPr>
            <a:endParaRPr lang="en-US" dirty="0">
              <a:latin typeface="Times New Roman" panose="02020603050405020304" pitchFamily="18" charset="0"/>
              <a:cs typeface="Times New Roman" panose="02020603050405020304" pitchFamily="18" charset="0"/>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592" name="Title 1"/>
          <p:cNvSpPr>
            <a:spLocks noGrp="1"/>
          </p:cNvSpPr>
          <p:nvPr>
            <p:ph type="title"/>
          </p:nvPr>
        </p:nvSpPr>
        <p:spPr>
          <a:xfrm>
            <a:off x="761788" y="228601"/>
            <a:ext cx="7704667" cy="1447799"/>
          </a:xfrm>
        </p:spPr>
        <p:txBody>
          <a:bodyPr/>
          <a:lstStyle/>
          <a:p>
            <a:pPr algn="ctr"/>
            <a:r>
              <a:rPr lang="en-US" dirty="0">
                <a:solidFill>
                  <a:srgbClr val="FFFF00"/>
                </a:solidFill>
                <a:latin typeface="Algerian" panose="04020705040A02060702" pitchFamily="82" charset="0"/>
              </a:rPr>
              <a:t>CAVITY EMBALMING</a:t>
            </a:r>
          </a:p>
        </p:txBody>
      </p:sp>
      <p:sp>
        <p:nvSpPr>
          <p:cNvPr id="1048593" name="Content Placeholder 2"/>
          <p:cNvSpPr>
            <a:spLocks noGrp="1"/>
          </p:cNvSpPr>
          <p:nvPr>
            <p:ph idx="1"/>
          </p:nvPr>
        </p:nvSpPr>
        <p:spPr>
          <a:xfrm>
            <a:off x="1227455" y="1524000"/>
            <a:ext cx="7239000" cy="4846320"/>
          </a:xfrm>
        </p:spPr>
        <p:txBody>
          <a:bodyPr/>
          <a:lstStyle/>
          <a:p>
            <a:pPr>
              <a:buNone/>
            </a:pPr>
            <a:r>
              <a:rPr lang="en-US" dirty="0">
                <a:latin typeface="Times New Roman" panose="02020603050405020304" pitchFamily="18" charset="0"/>
                <a:cs typeface="Times New Roman" panose="02020603050405020304" pitchFamily="18" charset="0"/>
              </a:rPr>
              <a:t>    It is normally a </a:t>
            </a:r>
            <a:r>
              <a:rPr lang="en-US" u="sng" dirty="0">
                <a:latin typeface="Times New Roman" panose="02020603050405020304" pitchFamily="18" charset="0"/>
                <a:cs typeface="Times New Roman" panose="02020603050405020304" pitchFamily="18" charset="0"/>
              </a:rPr>
              <a:t>two step</a:t>
            </a:r>
            <a:r>
              <a:rPr lang="en-US" dirty="0">
                <a:latin typeface="Times New Roman" panose="02020603050405020304" pitchFamily="18" charset="0"/>
                <a:cs typeface="Times New Roman" panose="02020603050405020304" pitchFamily="18" charset="0"/>
              </a:rPr>
              <a:t> process </a:t>
            </a:r>
            <a:r>
              <a:rPr lang="en-US" u="sng" dirty="0">
                <a:latin typeface="Times New Roman" panose="02020603050405020304" pitchFamily="18" charset="0"/>
                <a:cs typeface="Times New Roman" panose="02020603050405020304" pitchFamily="18" charset="0"/>
              </a:rPr>
              <a:t>aspiration</a:t>
            </a:r>
            <a:r>
              <a:rPr lang="en-US" dirty="0">
                <a:latin typeface="Times New Roman" panose="02020603050405020304" pitchFamily="18" charset="0"/>
                <a:cs typeface="Times New Roman" panose="02020603050405020304" pitchFamily="18" charset="0"/>
              </a:rPr>
              <a:t> of cavities and their contents and </a:t>
            </a:r>
            <a:r>
              <a:rPr lang="en-US" u="sng" dirty="0">
                <a:latin typeface="Times New Roman" panose="02020603050405020304" pitchFamily="18" charset="0"/>
                <a:cs typeface="Times New Roman" panose="02020603050405020304" pitchFamily="18" charset="0"/>
              </a:rPr>
              <a:t>injection</a:t>
            </a:r>
            <a:r>
              <a:rPr lang="en-US" dirty="0">
                <a:latin typeface="Times New Roman" panose="02020603050405020304" pitchFamily="18" charset="0"/>
                <a:cs typeface="Times New Roman" panose="02020603050405020304" pitchFamily="18" charset="0"/>
              </a:rPr>
              <a:t> treatment of a strong preservative chemical.</a:t>
            </a:r>
          </a:p>
          <a:p>
            <a:pPr>
              <a:buNone/>
            </a:pPr>
            <a:r>
              <a:rPr lang="en-US" dirty="0">
                <a:latin typeface="Times New Roman" panose="02020603050405020304" pitchFamily="18" charset="0"/>
                <a:cs typeface="Times New Roman" panose="02020603050405020304" pitchFamily="18" charset="0"/>
              </a:rPr>
              <a:t>  </a:t>
            </a:r>
          </a:p>
          <a:p>
            <a:pPr>
              <a:buNone/>
            </a:pPr>
            <a:r>
              <a:rPr lang="en-US" dirty="0">
                <a:latin typeface="Times New Roman" panose="02020603050405020304" pitchFamily="18" charset="0"/>
                <a:cs typeface="Times New Roman" panose="02020603050405020304" pitchFamily="18" charset="0"/>
              </a:rPr>
              <a:t>   It treats contents of hollow viscera, the walls of visceral organs which are not embalmed by arterial embalming and contents of spaces between the visceral organs.</a:t>
            </a:r>
          </a:p>
          <a:p>
            <a:pPr>
              <a:buNone/>
            </a:pPr>
            <a:endParaRPr lang="en-US" dirty="0">
              <a:latin typeface="Times New Roman" panose="02020603050405020304" pitchFamily="18" charset="0"/>
              <a:cs typeface="Times New Roman" panose="02020603050405020304" pitchFamily="18" charset="0"/>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07" name="Title 1"/>
          <p:cNvSpPr>
            <a:spLocks noGrp="1"/>
          </p:cNvSpPr>
          <p:nvPr>
            <p:ph type="title"/>
          </p:nvPr>
        </p:nvSpPr>
        <p:spPr>
          <a:xfrm>
            <a:off x="982133" y="457201"/>
            <a:ext cx="7704667" cy="1219199"/>
          </a:xfrm>
        </p:spPr>
        <p:txBody>
          <a:bodyPr>
            <a:normAutofit/>
          </a:bodyPr>
          <a:lstStyle/>
          <a:p>
            <a:r>
              <a:rPr lang="en-US" dirty="0">
                <a:solidFill>
                  <a:srgbClr val="FFCC00"/>
                </a:solidFill>
                <a:latin typeface="Algerian" panose="04020705040A02060702" pitchFamily="82" charset="0"/>
              </a:rPr>
              <a:t>NEED OF CAVITY TREATMENT</a:t>
            </a:r>
          </a:p>
        </p:txBody>
      </p:sp>
      <p:sp>
        <p:nvSpPr>
          <p:cNvPr id="1048608" name="Content Placeholder 2"/>
          <p:cNvSpPr>
            <a:spLocks noGrp="1"/>
          </p:cNvSpPr>
          <p:nvPr>
            <p:ph idx="1"/>
          </p:nvPr>
        </p:nvSpPr>
        <p:spPr>
          <a:xfrm>
            <a:off x="762000" y="1524000"/>
            <a:ext cx="7857067" cy="4933016"/>
          </a:xfrm>
        </p:spPr>
        <p:txBody>
          <a:bodyPr>
            <a:normAutofit fontScale="25000" lnSpcReduction="20000"/>
          </a:bodyPr>
          <a:lstStyle/>
          <a:p>
            <a:pPr algn="just">
              <a:lnSpc>
                <a:spcPct val="120000"/>
              </a:lnSpc>
            </a:pPr>
            <a:r>
              <a:rPr lang="en-US" sz="9600" dirty="0">
                <a:latin typeface="Times New Roman" panose="02020603050405020304" pitchFamily="18" charset="0"/>
                <a:cs typeface="Times New Roman" panose="02020603050405020304" pitchFamily="18" charset="0"/>
              </a:rPr>
              <a:t>When the injection treatment has been completed, it is necessary to aspirate the contents of hollow organ &amp; also body fluids in trunk cavities.</a:t>
            </a:r>
          </a:p>
          <a:p>
            <a:pPr algn="just">
              <a:lnSpc>
                <a:spcPct val="120000"/>
              </a:lnSpc>
            </a:pPr>
            <a:endParaRPr lang="en-US" sz="9600" dirty="0">
              <a:latin typeface="Times New Roman" panose="02020603050405020304" pitchFamily="18" charset="0"/>
              <a:cs typeface="Times New Roman" panose="02020603050405020304" pitchFamily="18" charset="0"/>
            </a:endParaRPr>
          </a:p>
          <a:p>
            <a:pPr algn="just">
              <a:lnSpc>
                <a:spcPct val="120000"/>
              </a:lnSpc>
            </a:pPr>
            <a:r>
              <a:rPr lang="en-US" sz="9600" dirty="0">
                <a:latin typeface="Times New Roman" panose="02020603050405020304" pitchFamily="18" charset="0"/>
                <a:cs typeface="Times New Roman" panose="02020603050405020304" pitchFamily="18" charset="0"/>
              </a:rPr>
              <a:t>If cavity treatment is not done the continued activity of the bacterial flora, already exist in the viscera, will promote putrefaction and ultimately cause failure of embalming.</a:t>
            </a:r>
          </a:p>
          <a:p>
            <a:pPr algn="just">
              <a:lnSpc>
                <a:spcPct val="120000"/>
              </a:lnSpc>
            </a:pPr>
            <a:endParaRPr lang="en-US" sz="9600" dirty="0">
              <a:latin typeface="Times New Roman" panose="02020603050405020304" pitchFamily="18" charset="0"/>
              <a:cs typeface="Times New Roman" panose="02020603050405020304" pitchFamily="18" charset="0"/>
            </a:endParaRPr>
          </a:p>
          <a:p>
            <a:pPr algn="just">
              <a:lnSpc>
                <a:spcPct val="120000"/>
              </a:lnSpc>
            </a:pPr>
            <a:r>
              <a:rPr lang="en-US" sz="9600" dirty="0">
                <a:latin typeface="Times New Roman" panose="02020603050405020304" pitchFamily="18" charset="0"/>
                <a:cs typeface="Times New Roman" panose="02020603050405020304" pitchFamily="18" charset="0"/>
              </a:rPr>
              <a:t>In arterial embalming, it is difficult to determine the level of embalming of visceral organs.</a:t>
            </a:r>
          </a:p>
          <a:p>
            <a:pPr marL="0" indent="0" algn="just">
              <a:lnSpc>
                <a:spcPct val="120000"/>
              </a:lnSpc>
              <a:buNone/>
            </a:pPr>
            <a:endParaRPr lang="en-US" sz="9600" dirty="0">
              <a:latin typeface="Times New Roman" panose="02020603050405020304" pitchFamily="18" charset="0"/>
              <a:cs typeface="Times New Roman" panose="02020603050405020304" pitchFamily="18" charset="0"/>
            </a:endParaRPr>
          </a:p>
          <a:p>
            <a:pPr algn="just">
              <a:lnSpc>
                <a:spcPct val="120000"/>
              </a:lnSpc>
            </a:pPr>
            <a:r>
              <a:rPr lang="en-US" sz="9600" dirty="0">
                <a:latin typeface="Times New Roman" panose="02020603050405020304" pitchFamily="18" charset="0"/>
                <a:cs typeface="Times New Roman" panose="02020603050405020304" pitchFamily="18" charset="0"/>
              </a:rPr>
              <a:t>The embalmer cannot see the internal organs for signs of arterial fluid distribution.</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85800" y="1295400"/>
            <a:ext cx="8085667" cy="3800008"/>
          </a:xfrm>
        </p:spPr>
        <p:txBody>
          <a:bodyPr/>
          <a:lstStyle/>
          <a:p>
            <a:r>
              <a:rPr lang="en-US" dirty="0">
                <a:latin typeface="Times New Roman" panose="02020603050405020304" pitchFamily="18" charset="0"/>
                <a:cs typeface="Times New Roman" panose="02020603050405020304" pitchFamily="18" charset="0"/>
              </a:rPr>
              <a:t>There are situations in which arterial embalming is not possible.</a:t>
            </a:r>
          </a:p>
          <a:p>
            <a:r>
              <a:rPr lang="en-US" dirty="0">
                <a:latin typeface="Times New Roman" panose="02020603050405020304" pitchFamily="18" charset="0"/>
                <a:cs typeface="Times New Roman" panose="02020603050405020304" pitchFamily="18" charset="0"/>
              </a:rPr>
              <a:t>Cavity embalming along with hypodermic and surface embalming would be chief method of preserving the remains.</a:t>
            </a:r>
          </a:p>
          <a:p>
            <a:r>
              <a:rPr lang="en-US" dirty="0">
                <a:latin typeface="Times New Roman" panose="02020603050405020304" pitchFamily="18" charset="0"/>
                <a:cs typeface="Times New Roman" panose="02020603050405020304" pitchFamily="18" charset="0"/>
              </a:rPr>
              <a:t>These case include - badly burnt body.</a:t>
            </a:r>
          </a:p>
          <a:p>
            <a:pPr marL="0" indent="0">
              <a:buNone/>
            </a:pPr>
            <a:r>
              <a:rPr lang="en-US" dirty="0">
                <a:latin typeface="Times New Roman" panose="02020603050405020304" pitchFamily="18" charset="0"/>
                <a:cs typeface="Times New Roman" panose="02020603050405020304" pitchFamily="18" charset="0"/>
              </a:rPr>
              <a:t>			</a:t>
            </a:r>
            <a:r>
              <a:rPr lang="en-IN" altLang="en-US" dirty="0">
                <a:latin typeface="Times New Roman" panose="02020603050405020304" pitchFamily="18" charset="0"/>
                <a:cs typeface="Times New Roman" panose="02020603050405020304" pitchFamily="18" charset="0"/>
              </a:rPr>
              <a:t>    </a:t>
            </a:r>
            <a:r>
              <a:rPr lang="en-US" dirty="0">
                <a:latin typeface="Times New Roman" panose="02020603050405020304" pitchFamily="18" charset="0"/>
                <a:cs typeface="Times New Roman" panose="02020603050405020304" pitchFamily="18" charset="0"/>
              </a:rPr>
              <a:t> - badly decomposed body.</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594" name="Title 1"/>
          <p:cNvSpPr>
            <a:spLocks noGrp="1"/>
          </p:cNvSpPr>
          <p:nvPr>
            <p:ph type="title"/>
          </p:nvPr>
        </p:nvSpPr>
        <p:spPr>
          <a:xfrm>
            <a:off x="914400" y="152400"/>
            <a:ext cx="7704667" cy="1219200"/>
          </a:xfrm>
        </p:spPr>
        <p:txBody>
          <a:bodyPr>
            <a:normAutofit/>
          </a:bodyPr>
          <a:lstStyle/>
          <a:p>
            <a:pPr algn="ctr"/>
            <a:r>
              <a:rPr lang="en-US" b="1" dirty="0" smtClean="0">
                <a:solidFill>
                  <a:srgbClr val="7030A0"/>
                </a:solidFill>
                <a:latin typeface="Algerian" panose="04020705040A02060702" pitchFamily="82" charset="0"/>
              </a:rPr>
              <a:t>Embalming  </a:t>
            </a:r>
            <a:r>
              <a:rPr lang="en-US" b="1" dirty="0">
                <a:solidFill>
                  <a:srgbClr val="7030A0"/>
                </a:solidFill>
                <a:latin typeface="Algerian" panose="04020705040A02060702" pitchFamily="82" charset="0"/>
              </a:rPr>
              <a:t>fluids </a:t>
            </a:r>
          </a:p>
        </p:txBody>
      </p:sp>
      <p:sp>
        <p:nvSpPr>
          <p:cNvPr id="1048595" name="Content Placeholder 4"/>
          <p:cNvSpPr>
            <a:spLocks noGrp="1"/>
          </p:cNvSpPr>
          <p:nvPr>
            <p:ph idx="1"/>
          </p:nvPr>
        </p:nvSpPr>
        <p:spPr>
          <a:xfrm>
            <a:off x="1143000" y="1467784"/>
            <a:ext cx="7704667" cy="3332816"/>
          </a:xfrm>
        </p:spPr>
        <p:txBody>
          <a:bodyPr>
            <a:normAutofit lnSpcReduction="10000"/>
          </a:bodyPr>
          <a:lstStyle/>
          <a:p>
            <a:r>
              <a:rPr lang="en-US" dirty="0">
                <a:latin typeface="Times New Roman" panose="02020603050405020304" pitchFamily="18" charset="0"/>
                <a:cs typeface="Times New Roman" panose="02020603050405020304" pitchFamily="18" charset="0"/>
              </a:rPr>
              <a:t>Formalin   60%</a:t>
            </a:r>
          </a:p>
          <a:p>
            <a:r>
              <a:rPr lang="en-US" dirty="0">
                <a:latin typeface="Times New Roman" panose="02020603050405020304" pitchFamily="18" charset="0"/>
                <a:cs typeface="Times New Roman" panose="02020603050405020304" pitchFamily="18" charset="0"/>
              </a:rPr>
              <a:t>Methanol  25%</a:t>
            </a:r>
          </a:p>
          <a:p>
            <a:r>
              <a:rPr lang="en-US" dirty="0">
                <a:latin typeface="Times New Roman" panose="02020603050405020304" pitchFamily="18" charset="0"/>
                <a:cs typeface="Times New Roman" panose="02020603050405020304" pitchFamily="18" charset="0"/>
              </a:rPr>
              <a:t>Phenol       10%</a:t>
            </a:r>
          </a:p>
          <a:p>
            <a:r>
              <a:rPr lang="en-US" dirty="0" err="1">
                <a:latin typeface="Times New Roman" panose="02020603050405020304" pitchFamily="18" charset="0"/>
                <a:cs typeface="Times New Roman" panose="02020603050405020304" pitchFamily="18" charset="0"/>
              </a:rPr>
              <a:t>Glycerine</a:t>
            </a:r>
            <a:r>
              <a:rPr lang="en-US" dirty="0">
                <a:latin typeface="Times New Roman" panose="02020603050405020304" pitchFamily="18" charset="0"/>
                <a:cs typeface="Times New Roman" panose="02020603050405020304" pitchFamily="18" charset="0"/>
              </a:rPr>
              <a:t>   2.5%</a:t>
            </a:r>
          </a:p>
          <a:p>
            <a:r>
              <a:rPr lang="en-US" dirty="0">
                <a:latin typeface="Times New Roman" panose="02020603050405020304" pitchFamily="18" charset="0"/>
                <a:cs typeface="Times New Roman" panose="02020603050405020304" pitchFamily="18" charset="0"/>
              </a:rPr>
              <a:t>Mercuric chloride  1%   </a:t>
            </a:r>
          </a:p>
          <a:p>
            <a:r>
              <a:rPr lang="en-US" dirty="0">
                <a:latin typeface="Times New Roman" panose="02020603050405020304" pitchFamily="18" charset="0"/>
                <a:cs typeface="Times New Roman" panose="02020603050405020304" pitchFamily="18" charset="0"/>
              </a:rPr>
              <a:t>Lavender  1%</a:t>
            </a:r>
          </a:p>
        </p:txBody>
      </p:sp>
      <p:sp>
        <p:nvSpPr>
          <p:cNvPr id="2" name="TextBox 1"/>
          <p:cNvSpPr txBox="1"/>
          <p:nvPr/>
        </p:nvSpPr>
        <p:spPr>
          <a:xfrm>
            <a:off x="762000" y="5314950"/>
            <a:ext cx="7960360" cy="1568450"/>
          </a:xfrm>
          <a:prstGeom prst="rect">
            <a:avLst/>
          </a:prstGeom>
          <a:noFill/>
        </p:spPr>
        <p:txBody>
          <a:bodyPr wrap="square" rtlCol="0">
            <a:spAutoFit/>
          </a:bodyPr>
          <a:lstStyle/>
          <a:p>
            <a:pPr marL="285750" indent="-285750">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Fluids injected into body cavities i.e., Thoracic, abdominal &amp; pelvic cavities with a trocar.</a:t>
            </a:r>
          </a:p>
          <a:p>
            <a:pPr marL="285750" indent="-285750">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About </a:t>
            </a:r>
            <a:r>
              <a:rPr lang="en-US" sz="2400" b="1" u="sng" dirty="0">
                <a:latin typeface="Times New Roman" panose="02020603050405020304" pitchFamily="18" charset="0"/>
                <a:cs typeface="Times New Roman" panose="02020603050405020304" pitchFamily="18" charset="0"/>
              </a:rPr>
              <a:t>2 liters</a:t>
            </a:r>
            <a:r>
              <a:rPr lang="en-US" sz="2400" dirty="0">
                <a:latin typeface="Times New Roman" panose="02020603050405020304" pitchFamily="18" charset="0"/>
                <a:cs typeface="Times New Roman" panose="02020603050405020304" pitchFamily="18" charset="0"/>
              </a:rPr>
              <a:t> cavity fluid is injected.(for an avg. body).</a:t>
            </a:r>
          </a:p>
          <a:p>
            <a:pPr marL="285750" indent="-285750">
              <a:buFont typeface="Arial" panose="020B0604020202020204" pitchFamily="34" charset="0"/>
              <a:buChar char="•"/>
            </a:pPr>
            <a:endParaRPr lang="en-US" sz="2400" dirty="0">
              <a:latin typeface="Times New Roman" panose="02020603050405020304" pitchFamily="18" charset="0"/>
              <a:cs typeface="Times New Roman" panose="02020603050405020304" pitchFamily="18" charset="0"/>
            </a:endParaRPr>
          </a:p>
        </p:txBody>
      </p:sp>
      <p:sp>
        <p:nvSpPr>
          <p:cNvPr id="10" name="Right Brace 9"/>
          <p:cNvSpPr/>
          <p:nvPr/>
        </p:nvSpPr>
        <p:spPr>
          <a:xfrm>
            <a:off x="4724400" y="1620184"/>
            <a:ext cx="457200" cy="1143000"/>
          </a:xfrm>
          <a:prstGeom prst="rightBrace">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1" name="TextBox 10"/>
          <p:cNvSpPr txBox="1"/>
          <p:nvPr/>
        </p:nvSpPr>
        <p:spPr>
          <a:xfrm>
            <a:off x="5919036" y="2007018"/>
            <a:ext cx="1500732" cy="369332"/>
          </a:xfrm>
          <a:prstGeom prst="rect">
            <a:avLst/>
          </a:prstGeom>
          <a:noFill/>
        </p:spPr>
        <p:txBody>
          <a:bodyPr wrap="none" rtlCol="0">
            <a:spAutoFit/>
          </a:bodyPr>
          <a:lstStyle/>
          <a:p>
            <a:r>
              <a:rPr lang="en-US" dirty="0">
                <a:latin typeface="Times New Roman" panose="02020603050405020304" pitchFamily="18" charset="0"/>
                <a:cs typeface="Times New Roman" panose="02020603050405020304" pitchFamily="18" charset="0"/>
              </a:rPr>
              <a:t>Preservatives </a:t>
            </a:r>
          </a:p>
        </p:txBody>
      </p:sp>
      <p:sp>
        <p:nvSpPr>
          <p:cNvPr id="12" name="TextBox 11"/>
          <p:cNvSpPr txBox="1"/>
          <p:nvPr/>
        </p:nvSpPr>
        <p:spPr>
          <a:xfrm>
            <a:off x="6172326" y="3352702"/>
            <a:ext cx="1615314" cy="369332"/>
          </a:xfrm>
          <a:prstGeom prst="rect">
            <a:avLst/>
          </a:prstGeom>
          <a:noFill/>
        </p:spPr>
        <p:txBody>
          <a:bodyPr wrap="none" rtlCol="0">
            <a:spAutoFit/>
          </a:bodyPr>
          <a:lstStyle/>
          <a:p>
            <a:r>
              <a:rPr lang="en-US" dirty="0">
                <a:latin typeface="Times New Roman" panose="02020603050405020304" pitchFamily="18" charset="0"/>
                <a:cs typeface="Times New Roman" panose="02020603050405020304" pitchFamily="18" charset="0"/>
              </a:rPr>
              <a:t>Wetting agents </a:t>
            </a:r>
          </a:p>
        </p:txBody>
      </p:sp>
      <p:cxnSp>
        <p:nvCxnSpPr>
          <p:cNvPr id="18" name="Straight Arrow Connector 17"/>
          <p:cNvCxnSpPr/>
          <p:nvPr/>
        </p:nvCxnSpPr>
        <p:spPr>
          <a:xfrm>
            <a:off x="5406517" y="4114800"/>
            <a:ext cx="674243" cy="0"/>
          </a:xfrm>
          <a:prstGeom prst="straightConnector1">
            <a:avLst/>
          </a:prstGeom>
          <a:ln>
            <a:solidFill>
              <a:schemeClr val="tx1">
                <a:lumMod val="95000"/>
                <a:lumOff val="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19" name="TextBox 18"/>
          <p:cNvSpPr txBox="1"/>
          <p:nvPr/>
        </p:nvSpPr>
        <p:spPr>
          <a:xfrm>
            <a:off x="6477126" y="3885803"/>
            <a:ext cx="1370888" cy="369332"/>
          </a:xfrm>
          <a:prstGeom prst="rect">
            <a:avLst/>
          </a:prstGeom>
          <a:noFill/>
        </p:spPr>
        <p:txBody>
          <a:bodyPr wrap="none" rtlCol="0">
            <a:spAutoFit/>
          </a:bodyPr>
          <a:lstStyle/>
          <a:p>
            <a:r>
              <a:rPr lang="en-US" dirty="0">
                <a:latin typeface="Times New Roman" panose="02020603050405020304" pitchFamily="18" charset="0"/>
                <a:cs typeface="Times New Roman" panose="02020603050405020304" pitchFamily="18" charset="0"/>
              </a:rPr>
              <a:t>Disinfectant </a:t>
            </a:r>
          </a:p>
        </p:txBody>
      </p:sp>
      <p:cxnSp>
        <p:nvCxnSpPr>
          <p:cNvPr id="21" name="Straight Arrow Connector 20"/>
          <p:cNvCxnSpPr/>
          <p:nvPr/>
        </p:nvCxnSpPr>
        <p:spPr>
          <a:xfrm>
            <a:off x="4419727" y="4724699"/>
            <a:ext cx="674243" cy="0"/>
          </a:xfrm>
          <a:prstGeom prst="straightConnector1">
            <a:avLst/>
          </a:prstGeom>
          <a:ln>
            <a:solidFill>
              <a:schemeClr val="tx1">
                <a:lumMod val="95000"/>
                <a:lumOff val="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22" name="TextBox 21"/>
          <p:cNvSpPr txBox="1"/>
          <p:nvPr/>
        </p:nvSpPr>
        <p:spPr>
          <a:xfrm>
            <a:off x="5715044" y="4530090"/>
            <a:ext cx="1172116" cy="369332"/>
          </a:xfrm>
          <a:prstGeom prst="rect">
            <a:avLst/>
          </a:prstGeom>
          <a:noFill/>
        </p:spPr>
        <p:txBody>
          <a:bodyPr wrap="none" rtlCol="0">
            <a:spAutoFit/>
          </a:bodyPr>
          <a:lstStyle/>
          <a:p>
            <a:r>
              <a:rPr lang="en-US" dirty="0">
                <a:latin typeface="Times New Roman" panose="02020603050405020304" pitchFamily="18" charset="0"/>
                <a:cs typeface="Times New Roman" panose="02020603050405020304" pitchFamily="18" charset="0"/>
              </a:rPr>
              <a:t>Perfumes  </a:t>
            </a:r>
          </a:p>
        </p:txBody>
      </p:sp>
      <p:cxnSp>
        <p:nvCxnSpPr>
          <p:cNvPr id="25" name="Straight Arrow Connector 24"/>
          <p:cNvCxnSpPr/>
          <p:nvPr/>
        </p:nvCxnSpPr>
        <p:spPr>
          <a:xfrm>
            <a:off x="4800600" y="3505200"/>
            <a:ext cx="674243" cy="0"/>
          </a:xfrm>
          <a:prstGeom prst="straightConnector1">
            <a:avLst/>
          </a:prstGeom>
          <a:ln>
            <a:solidFill>
              <a:schemeClr val="tx1">
                <a:lumMod val="95000"/>
                <a:lumOff val="5000"/>
              </a:schemeClr>
            </a:solidFill>
            <a:tailEnd type="triangle"/>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596" name="Title 1"/>
          <p:cNvSpPr>
            <a:spLocks noGrp="1"/>
          </p:cNvSpPr>
          <p:nvPr>
            <p:ph type="title"/>
          </p:nvPr>
        </p:nvSpPr>
        <p:spPr>
          <a:xfrm>
            <a:off x="982133" y="152400"/>
            <a:ext cx="7704667" cy="1981200"/>
          </a:xfrm>
        </p:spPr>
        <p:txBody>
          <a:bodyPr/>
          <a:lstStyle/>
          <a:p>
            <a:r>
              <a:rPr lang="en-US" dirty="0">
                <a:solidFill>
                  <a:srgbClr val="CC0000"/>
                </a:solidFill>
                <a:latin typeface="Algerian" panose="04020705040A02060702" pitchFamily="82" charset="0"/>
              </a:rPr>
              <a:t>Instruments </a:t>
            </a:r>
            <a:r>
              <a:rPr lang="en-US" dirty="0" smtClean="0">
                <a:solidFill>
                  <a:srgbClr val="CC0000"/>
                </a:solidFill>
                <a:latin typeface="Algerian" panose="04020705040A02060702" pitchFamily="82" charset="0"/>
              </a:rPr>
              <a:t> required</a:t>
            </a:r>
            <a:endParaRPr lang="en-US" dirty="0">
              <a:solidFill>
                <a:srgbClr val="CC0000"/>
              </a:solidFill>
              <a:latin typeface="Algerian" panose="04020705040A02060702" pitchFamily="82" charset="0"/>
            </a:endParaRPr>
          </a:p>
        </p:txBody>
      </p:sp>
      <p:sp>
        <p:nvSpPr>
          <p:cNvPr id="1048597" name="Content Placeholder 3"/>
          <p:cNvSpPr>
            <a:spLocks noGrp="1"/>
          </p:cNvSpPr>
          <p:nvPr>
            <p:ph idx="1"/>
          </p:nvPr>
        </p:nvSpPr>
        <p:spPr>
          <a:xfrm>
            <a:off x="1066588" y="1828800"/>
            <a:ext cx="7704667" cy="4038600"/>
          </a:xfrm>
        </p:spPr>
        <p:txBody>
          <a:bodyPr>
            <a:noAutofit/>
          </a:bodyPr>
          <a:lstStyle/>
          <a:p>
            <a:r>
              <a:rPr lang="en-US" dirty="0">
                <a:latin typeface="Times New Roman" panose="02020603050405020304" pitchFamily="18" charset="0"/>
                <a:cs typeface="Times New Roman" panose="02020603050405020304" pitchFamily="18" charset="0"/>
              </a:rPr>
              <a:t>Scalpel</a:t>
            </a:r>
          </a:p>
          <a:p>
            <a:r>
              <a:rPr lang="en-US" dirty="0">
                <a:latin typeface="Times New Roman" panose="02020603050405020304" pitchFamily="18" charset="0"/>
                <a:cs typeface="Times New Roman" panose="02020603050405020304" pitchFamily="18" charset="0"/>
              </a:rPr>
              <a:t>Electric Aspirator</a:t>
            </a:r>
          </a:p>
          <a:p>
            <a:r>
              <a:rPr lang="en-US" dirty="0">
                <a:latin typeface="Times New Roman" panose="02020603050405020304" pitchFamily="18" charset="0"/>
                <a:cs typeface="Times New Roman" panose="02020603050405020304" pitchFamily="18" charset="0"/>
              </a:rPr>
              <a:t>Rubber tube</a:t>
            </a:r>
          </a:p>
          <a:p>
            <a:r>
              <a:rPr lang="en-US" dirty="0">
                <a:latin typeface="Times New Roman" panose="02020603050405020304" pitchFamily="18" charset="0"/>
                <a:cs typeface="Times New Roman" panose="02020603050405020304" pitchFamily="18" charset="0"/>
              </a:rPr>
              <a:t>Receptacle jar</a:t>
            </a:r>
          </a:p>
          <a:p>
            <a:r>
              <a:rPr lang="en-US" dirty="0">
                <a:latin typeface="Times New Roman" panose="02020603050405020304" pitchFamily="18" charset="0"/>
                <a:cs typeface="Times New Roman" panose="02020603050405020304" pitchFamily="18" charset="0"/>
              </a:rPr>
              <a:t>Cavity injector/simple 100ml syringe</a:t>
            </a:r>
          </a:p>
          <a:p>
            <a:r>
              <a:rPr lang="en-US" dirty="0">
                <a:latin typeface="Times New Roman" panose="02020603050405020304" pitchFamily="18" charset="0"/>
                <a:cs typeface="Times New Roman" panose="02020603050405020304" pitchFamily="18" charset="0"/>
              </a:rPr>
              <a:t>Trocar</a:t>
            </a:r>
          </a:p>
          <a:p>
            <a:r>
              <a:rPr lang="en-US" dirty="0">
                <a:latin typeface="Times New Roman" panose="02020603050405020304" pitchFamily="18" charset="0"/>
                <a:cs typeface="Times New Roman" panose="02020603050405020304" pitchFamily="18" charset="0"/>
              </a:rPr>
              <a:t>Needle</a:t>
            </a:r>
          </a:p>
          <a:p>
            <a:r>
              <a:rPr lang="en-US" dirty="0">
                <a:latin typeface="Times New Roman" panose="02020603050405020304" pitchFamily="18" charset="0"/>
                <a:cs typeface="Times New Roman" panose="02020603050405020304" pitchFamily="18" charset="0"/>
              </a:rPr>
              <a:t>Ligature</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781595" y="3815701"/>
            <a:ext cx="1907188" cy="1907188"/>
          </a:xfrm>
          <a:prstGeom prst="rect">
            <a:avLst/>
          </a:prstGeom>
          <a:noFill/>
          <a:extLst>
            <a:ext uri="{909E8E84-426E-40DD-AFC4-6F175D3DCCD1}">
              <a14:hiddenFill xmlns:a14="http://schemas.microsoft.com/office/drawing/2010/main" xmlns="">
                <a:solidFill>
                  <a:srgbClr val="FFFFFF"/>
                </a:solidFill>
              </a14:hiddenFill>
            </a:ext>
          </a:extLst>
        </p:spPr>
      </p:pic>
      <p:sp>
        <p:nvSpPr>
          <p:cNvPr id="2" name="TextBox 1"/>
          <p:cNvSpPr txBox="1"/>
          <p:nvPr/>
        </p:nvSpPr>
        <p:spPr>
          <a:xfrm>
            <a:off x="1039832" y="5877580"/>
            <a:ext cx="1324402" cy="523220"/>
          </a:xfrm>
          <a:prstGeom prst="rect">
            <a:avLst/>
          </a:prstGeom>
          <a:noFill/>
        </p:spPr>
        <p:txBody>
          <a:bodyPr wrap="none" rtlCol="0">
            <a:spAutoFit/>
          </a:bodyPr>
          <a:lstStyle/>
          <a:p>
            <a:r>
              <a:rPr lang="en-US" sz="2800" dirty="0"/>
              <a:t>Scalpel </a:t>
            </a:r>
          </a:p>
        </p:txBody>
      </p:sp>
      <p:pic>
        <p:nvPicPr>
          <p:cNvPr id="3" name="Picture 2"/>
          <p:cNvPicPr>
            <a:picLocks noChangeAspect="1"/>
          </p:cNvPicPr>
          <p:nvPr/>
        </p:nvPicPr>
        <p:blipFill>
          <a:blip r:embed="rId3" cstate="print"/>
          <a:stretch>
            <a:fillRect/>
          </a:stretch>
        </p:blipFill>
        <p:spPr>
          <a:xfrm>
            <a:off x="1033857" y="272213"/>
            <a:ext cx="3059194" cy="1893787"/>
          </a:xfrm>
          <a:prstGeom prst="rect">
            <a:avLst/>
          </a:prstGeom>
        </p:spPr>
      </p:pic>
      <p:sp>
        <p:nvSpPr>
          <p:cNvPr id="4" name="TextBox 3"/>
          <p:cNvSpPr txBox="1"/>
          <p:nvPr/>
        </p:nvSpPr>
        <p:spPr>
          <a:xfrm>
            <a:off x="1191675" y="2277186"/>
            <a:ext cx="2759089" cy="523220"/>
          </a:xfrm>
          <a:prstGeom prst="rect">
            <a:avLst/>
          </a:prstGeom>
          <a:noFill/>
        </p:spPr>
        <p:txBody>
          <a:bodyPr wrap="none" rtlCol="0">
            <a:spAutoFit/>
          </a:bodyPr>
          <a:lstStyle/>
          <a:p>
            <a:r>
              <a:rPr lang="en-US" sz="2800" dirty="0"/>
              <a:t>Electric aspirator </a:t>
            </a:r>
          </a:p>
        </p:txBody>
      </p:sp>
      <p:pic>
        <p:nvPicPr>
          <p:cNvPr id="4102" name="Picture 6" descr="Laboratory Rubber Tube at Rs 200/meter | Labware Equipment in Ambala | ID:  22523839191"/>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6908221" y="3929856"/>
            <a:ext cx="2068799" cy="2068799"/>
          </a:xfrm>
          <a:prstGeom prst="rect">
            <a:avLst/>
          </a:prstGeom>
          <a:noFill/>
          <a:extLst>
            <a:ext uri="{909E8E84-426E-40DD-AFC4-6F175D3DCCD1}">
              <a14:hiddenFill xmlns:a14="http://schemas.microsoft.com/office/drawing/2010/main" xmlns="">
                <a:solidFill>
                  <a:srgbClr val="FFFFFF"/>
                </a:solidFill>
              </a14:hiddenFill>
            </a:ext>
          </a:extLst>
        </p:spPr>
      </p:pic>
      <p:sp>
        <p:nvSpPr>
          <p:cNvPr id="5" name="TextBox 4"/>
          <p:cNvSpPr txBox="1"/>
          <p:nvPr/>
        </p:nvSpPr>
        <p:spPr>
          <a:xfrm>
            <a:off x="6882394" y="5911993"/>
            <a:ext cx="2014847" cy="523220"/>
          </a:xfrm>
          <a:prstGeom prst="rect">
            <a:avLst/>
          </a:prstGeom>
          <a:noFill/>
        </p:spPr>
        <p:txBody>
          <a:bodyPr wrap="none" rtlCol="0">
            <a:spAutoFit/>
          </a:bodyPr>
          <a:lstStyle/>
          <a:p>
            <a:r>
              <a:rPr lang="en-US" sz="2800" dirty="0"/>
              <a:t>Rubber tube</a:t>
            </a:r>
          </a:p>
        </p:txBody>
      </p:sp>
      <p:pic>
        <p:nvPicPr>
          <p:cNvPr id="2097152" name="Picture 3" descr="chemical cavity injector.jpg"/>
          <p:cNvPicPr>
            <a:picLocks noChangeAspect="1"/>
          </p:cNvPicPr>
          <p:nvPr/>
        </p:nvPicPr>
        <p:blipFill>
          <a:blip r:embed="rId5" cstate="print"/>
          <a:stretch>
            <a:fillRect/>
          </a:stretch>
        </p:blipFill>
        <p:spPr>
          <a:xfrm>
            <a:off x="3646316" y="3558608"/>
            <a:ext cx="2330593" cy="2330593"/>
          </a:xfrm>
          <a:prstGeom prst="rect">
            <a:avLst/>
          </a:prstGeom>
        </p:spPr>
      </p:pic>
      <p:pic>
        <p:nvPicPr>
          <p:cNvPr id="2097154" name="Picture 11" descr="TROCAR_copy.jpg"/>
          <p:cNvPicPr>
            <a:picLocks noChangeAspect="1"/>
          </p:cNvPicPr>
          <p:nvPr/>
        </p:nvPicPr>
        <p:blipFill>
          <a:blip r:embed="rId6" cstate="print"/>
          <a:stretch>
            <a:fillRect/>
          </a:stretch>
        </p:blipFill>
        <p:spPr>
          <a:xfrm>
            <a:off x="5591725" y="249715"/>
            <a:ext cx="2714075" cy="1905001"/>
          </a:xfrm>
          <a:prstGeom prst="rect">
            <a:avLst/>
          </a:prstGeom>
        </p:spPr>
      </p:pic>
      <p:sp>
        <p:nvSpPr>
          <p:cNvPr id="6" name="TextBox 5"/>
          <p:cNvSpPr txBox="1"/>
          <p:nvPr/>
        </p:nvSpPr>
        <p:spPr>
          <a:xfrm>
            <a:off x="6426622" y="2384908"/>
            <a:ext cx="1269578" cy="523220"/>
          </a:xfrm>
          <a:prstGeom prst="rect">
            <a:avLst/>
          </a:prstGeom>
          <a:noFill/>
        </p:spPr>
        <p:txBody>
          <a:bodyPr wrap="none" rtlCol="0">
            <a:spAutoFit/>
          </a:bodyPr>
          <a:lstStyle/>
          <a:p>
            <a:r>
              <a:rPr lang="en-US" sz="2800" dirty="0"/>
              <a:t>Trocar  </a:t>
            </a:r>
          </a:p>
        </p:txBody>
      </p:sp>
      <p:sp>
        <p:nvSpPr>
          <p:cNvPr id="7" name="TextBox 6"/>
          <p:cNvSpPr txBox="1"/>
          <p:nvPr/>
        </p:nvSpPr>
        <p:spPr>
          <a:xfrm>
            <a:off x="2688783" y="5877580"/>
            <a:ext cx="3788217" cy="523220"/>
          </a:xfrm>
          <a:prstGeom prst="rect">
            <a:avLst/>
          </a:prstGeom>
          <a:noFill/>
        </p:spPr>
        <p:txBody>
          <a:bodyPr wrap="none" rtlCol="0">
            <a:spAutoFit/>
          </a:bodyPr>
          <a:lstStyle/>
          <a:p>
            <a:r>
              <a:rPr lang="en-US" sz="2800" dirty="0"/>
              <a:t>Cavity chemical injector </a:t>
            </a:r>
          </a:p>
        </p:txBody>
      </p:sp>
      <p:sp>
        <p:nvSpPr>
          <p:cNvPr id="15" name="TextBox 14"/>
          <p:cNvSpPr txBox="1"/>
          <p:nvPr/>
        </p:nvSpPr>
        <p:spPr>
          <a:xfrm>
            <a:off x="4866366" y="6641068"/>
            <a:ext cx="277640" cy="369332"/>
          </a:xfrm>
          <a:prstGeom prst="rect">
            <a:avLst/>
          </a:prstGeom>
          <a:noFill/>
        </p:spPr>
        <p:txBody>
          <a:bodyPr wrap="none" rtlCol="0">
            <a:spAutoFit/>
          </a:bodyPr>
          <a:lstStyle/>
          <a:p>
            <a:r>
              <a:rPr lang="en-US" dirty="0"/>
              <a:t>  </a:t>
            </a:r>
          </a:p>
        </p:txBody>
      </p:sp>
    </p:spTree>
  </p:cSld>
  <p:clrMapOvr>
    <a:masterClrMapping/>
  </p:clrMapOvr>
</p:sld>
</file>

<file path=ppt/theme/theme1.xml><?xml version="1.0" encoding="utf-8"?>
<a:theme xmlns:a="http://schemas.openxmlformats.org/drawingml/2006/main" name="Green Color">
  <a:themeElements>
    <a:clrScheme name="Green Color 13">
      <a:dk1>
        <a:srgbClr val="000000"/>
      </a:dk1>
      <a:lt1>
        <a:srgbClr val="FFFFFF"/>
      </a:lt1>
      <a:dk2>
        <a:srgbClr val="000000"/>
      </a:dk2>
      <a:lt2>
        <a:srgbClr val="969696"/>
      </a:lt2>
      <a:accent1>
        <a:srgbClr val="009900"/>
      </a:accent1>
      <a:accent2>
        <a:srgbClr val="99CC00"/>
      </a:accent2>
      <a:accent3>
        <a:srgbClr val="FFFFFF"/>
      </a:accent3>
      <a:accent4>
        <a:srgbClr val="000000"/>
      </a:accent4>
      <a:accent5>
        <a:srgbClr val="AACAAA"/>
      </a:accent5>
      <a:accent6>
        <a:srgbClr val="8AB900"/>
      </a:accent6>
      <a:hlink>
        <a:srgbClr val="CC3300"/>
      </a:hlink>
      <a:folHlink>
        <a:srgbClr val="996600"/>
      </a:folHlink>
    </a:clrScheme>
    <a:fontScheme name="Green Color">
      <a:majorFont>
        <a:latin typeface="Arial"/>
        <a:ea typeface="SimSun"/>
        <a:cs typeface=""/>
      </a:majorFont>
      <a:minorFont>
        <a:latin typeface="Arial"/>
        <a:ea typeface="SimSun"/>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gradFill rotWithShape="0">
          <a:gsLst>
            <a:gs pos="0">
              <a:schemeClr val="accent1"/>
            </a:gs>
            <a:gs pos="100000">
              <a:schemeClr val="accent2"/>
            </a:gs>
          </a:gsLst>
          <a:lin ang="5400000" scaled="1"/>
        </a:gradFill>
        <a:ln w="9525" cap="flat" cmpd="sng" algn="ctr">
          <a:solidFill>
            <a:schemeClr val="accent1"/>
          </a:solidFill>
          <a:prstDash val="solid"/>
          <a:round/>
          <a:headEnd type="none" w="med" len="med"/>
          <a:tailEnd type="none" w="med" len="med"/>
        </a:ln>
      </a:spPr>
      <a:bodyPr vert="horz" wrap="none" lIns="91440" tIns="45720" rIns="91440" bIns="45720" numCol="1" anchor="ctr" anchorCtr="0" compatLnSpc="1"/>
      <a:lstStyle>
        <a:defPPr marL="0" marR="0" indent="0" algn="l" defTabSz="914400" rtl="0" eaLnBrk="1" fontAlgn="base" latinLnBrk="0" hangingPunct="1">
          <a:lnSpc>
            <a:spcPct val="100000"/>
          </a:lnSpc>
          <a:spcBef>
            <a:spcPct val="0"/>
          </a:spcBef>
          <a:spcAft>
            <a:spcPct val="0"/>
          </a:spcAft>
          <a:buClrTx/>
          <a:buSzTx/>
          <a:buFontTx/>
          <a:buNone/>
          <a:defRPr kumimoji="0" lang="zh-CN" altLang="en-US" sz="1800" b="0" i="0" u="none" strike="noStrike" cap="none" normalizeH="0" baseline="0" smtClean="0">
            <a:ln>
              <a:noFill/>
            </a:ln>
            <a:solidFill>
              <a:schemeClr val="tx1"/>
            </a:solidFill>
            <a:effectLst/>
            <a:latin typeface="Arial" panose="020B0604020202020204" pitchFamily="34" charset="0"/>
            <a:ea typeface="SimSun" panose="02010600030101010101" pitchFamily="2" charset="-122"/>
          </a:defRPr>
        </a:defPPr>
      </a:lstStyle>
    </a:spDef>
    <a:lnDef>
      <a:spPr bwMode="auto">
        <a:xfrm>
          <a:off x="0" y="0"/>
          <a:ext cx="1" cy="1"/>
        </a:xfrm>
        <a:custGeom>
          <a:avLst/>
          <a:gdLst/>
          <a:ahLst/>
          <a:cxnLst/>
          <a:rect l="0" t="0" r="0" b="0"/>
          <a:pathLst/>
        </a:custGeom>
        <a:gradFill rotWithShape="0">
          <a:gsLst>
            <a:gs pos="0">
              <a:schemeClr val="accent1"/>
            </a:gs>
            <a:gs pos="100000">
              <a:schemeClr val="accent2"/>
            </a:gs>
          </a:gsLst>
          <a:lin ang="5400000" scaled="1"/>
        </a:gradFill>
        <a:ln w="9525" cap="flat" cmpd="sng" algn="ctr">
          <a:solidFill>
            <a:schemeClr val="accent1"/>
          </a:solidFill>
          <a:prstDash val="solid"/>
          <a:round/>
          <a:headEnd type="none" w="med" len="med"/>
          <a:tailEnd type="none" w="med" len="med"/>
        </a:ln>
      </a:spPr>
      <a:bodyPr vert="horz" wrap="none" lIns="91440" tIns="45720" rIns="91440" bIns="45720" numCol="1" anchor="ctr" anchorCtr="0" compatLnSpc="1"/>
      <a:lstStyle>
        <a:defPPr marL="0" marR="0" indent="0" algn="l" defTabSz="914400" rtl="0" eaLnBrk="1" fontAlgn="base" latinLnBrk="0" hangingPunct="1">
          <a:lnSpc>
            <a:spcPct val="100000"/>
          </a:lnSpc>
          <a:spcBef>
            <a:spcPct val="0"/>
          </a:spcBef>
          <a:spcAft>
            <a:spcPct val="0"/>
          </a:spcAft>
          <a:buClrTx/>
          <a:buSzTx/>
          <a:buFontTx/>
          <a:buNone/>
          <a:defRPr kumimoji="0" lang="zh-CN" altLang="en-US" sz="1800" b="0" i="0" u="none" strike="noStrike" cap="none" normalizeH="0" baseline="0" smtClean="0">
            <a:ln>
              <a:noFill/>
            </a:ln>
            <a:solidFill>
              <a:schemeClr val="tx1"/>
            </a:solidFill>
            <a:effectLst/>
            <a:latin typeface="Arial" panose="020B0604020202020204" pitchFamily="34" charset="0"/>
            <a:ea typeface="SimSun" panose="02010600030101010101" pitchFamily="2" charset="-122"/>
          </a:defRPr>
        </a:defPPr>
      </a:lstStyle>
    </a:lnDef>
  </a:objectDefaults>
  <a:extraClrSchemeLst>
    <a:extraClrScheme>
      <a:clrScheme name="Green Color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Green Color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Green Color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Green Color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Green Color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Green Color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Green Color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Green Color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Green Color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Green Color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Green Color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Green Color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Green Color 13">
        <a:dk1>
          <a:srgbClr val="000000"/>
        </a:dk1>
        <a:lt1>
          <a:srgbClr val="FFFFFF"/>
        </a:lt1>
        <a:dk2>
          <a:srgbClr val="000000"/>
        </a:dk2>
        <a:lt2>
          <a:srgbClr val="969696"/>
        </a:lt2>
        <a:accent1>
          <a:srgbClr val="009900"/>
        </a:accent1>
        <a:accent2>
          <a:srgbClr val="99CC00"/>
        </a:accent2>
        <a:accent3>
          <a:srgbClr val="FFFFFF"/>
        </a:accent3>
        <a:accent4>
          <a:srgbClr val="000000"/>
        </a:accent4>
        <a:accent5>
          <a:srgbClr val="AACAAA"/>
        </a:accent5>
        <a:accent6>
          <a:srgbClr val="8AB900"/>
        </a:accent6>
        <a:hlink>
          <a:srgbClr val="CC3300"/>
        </a:hlink>
        <a:folHlink>
          <a:srgbClr val="99660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H Sarabun PSK"/>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H Sarabun PSK"/>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TM03457496[[fn=Parallax]]</Template>
  <TotalTime>8</TotalTime>
  <Words>409</Words>
  <Application>Microsoft Office PowerPoint</Application>
  <PresentationFormat>On-screen Show (4:3)</PresentationFormat>
  <Paragraphs>78</Paragraphs>
  <Slides>17</Slides>
  <Notes>0</Notes>
  <HiddenSlides>0</HiddenSlides>
  <MMClips>0</MMClips>
  <ScaleCrop>false</ScaleCrop>
  <HeadingPairs>
    <vt:vector size="4" baseType="variant">
      <vt:variant>
        <vt:lpstr>Theme</vt:lpstr>
      </vt:variant>
      <vt:variant>
        <vt:i4>1</vt:i4>
      </vt:variant>
      <vt:variant>
        <vt:lpstr>Slide Titles</vt:lpstr>
      </vt:variant>
      <vt:variant>
        <vt:i4>17</vt:i4>
      </vt:variant>
    </vt:vector>
  </HeadingPairs>
  <TitlesOfParts>
    <vt:vector size="18" baseType="lpstr">
      <vt:lpstr>Green Color</vt:lpstr>
      <vt:lpstr>CAVITY  EMBALMING </vt:lpstr>
      <vt:lpstr>Introduction</vt:lpstr>
      <vt:lpstr>Types of embalming</vt:lpstr>
      <vt:lpstr>CAVITY EMBALMING</vt:lpstr>
      <vt:lpstr>NEED OF CAVITY TREATMENT</vt:lpstr>
      <vt:lpstr>Slide 6</vt:lpstr>
      <vt:lpstr>Embalming  fluids </vt:lpstr>
      <vt:lpstr>Instruments  required</vt:lpstr>
      <vt:lpstr>Slide 9</vt:lpstr>
      <vt:lpstr>Slide 10</vt:lpstr>
      <vt:lpstr>PROCEDURE</vt:lpstr>
      <vt:lpstr>Slide 12</vt:lpstr>
      <vt:lpstr>Slide 13</vt:lpstr>
      <vt:lpstr>Slide 14</vt:lpstr>
      <vt:lpstr>Slide 15</vt:lpstr>
      <vt:lpstr>ORGANS WHICH CAN BE TREATED BY CAVITY EMBALMING-</vt:lpstr>
      <vt:lpstr>Slide 17</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USER</dc:creator>
  <cp:lastModifiedBy>DELL</cp:lastModifiedBy>
  <cp:revision>19</cp:revision>
  <dcterms:created xsi:type="dcterms:W3CDTF">2023-03-11T08:44:00Z</dcterms:created>
  <dcterms:modified xsi:type="dcterms:W3CDTF">2025-12-24T09:16:22Z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1177481B631246C5A367F13CD5822236_13</vt:lpwstr>
  </property>
  <property fmtid="{D5CDD505-2E9C-101B-9397-08002B2CF9AE}" pid="3" name="KSOProductBuildVer">
    <vt:lpwstr>1033-12.2.0.19805</vt:lpwstr>
  </property>
</Properties>
</file>