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notesMasterIdLst>
    <p:notesMasterId r:id="rId14"/>
  </p:notesMasterIdLst>
  <p:sldIdLst>
    <p:sldId id="269"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10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956" autoAdjust="0"/>
    <p:restoredTop sz="94660"/>
  </p:normalViewPr>
  <p:slideViewPr>
    <p:cSldViewPr snapToGrid="0">
      <p:cViewPr>
        <p:scale>
          <a:sx n="70" d="100"/>
          <a:sy n="70" d="100"/>
        </p:scale>
        <p:origin x="-1110" y="-16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701"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702"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703"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704"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705"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706"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3556000" y="0"/>
            <a:ext cx="8636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127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4489157" y="533400"/>
            <a:ext cx="68072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4472589" y="3539864"/>
            <a:ext cx="6819704"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7828299" y="6557946"/>
            <a:ext cx="2669952" cy="226902"/>
          </a:xfrm>
        </p:spPr>
        <p:txBody>
          <a:bodyPr/>
          <a:lstStyle>
            <a:lvl1pPr>
              <a:defRPr lang="en-US" smtClean="0">
                <a:solidFill>
                  <a:srgbClr val="FFFFFF"/>
                </a:solidFill>
              </a:defRPr>
            </a:lvl1pPr>
            <a:extLst/>
          </a:lstStyle>
          <a:p>
            <a:fld id="{B61BEF0D-F0BB-DE4B-95CE-6DB70DBA9567}" type="datetimeFigureOut">
              <a:rPr lang="en-US" smtClean="0"/>
              <a:pPr/>
              <a:t>24-Dec-25</a:t>
            </a:fld>
            <a:endParaRPr lang="en-US" dirty="0"/>
          </a:p>
        </p:txBody>
      </p:sp>
      <p:sp>
        <p:nvSpPr>
          <p:cNvPr id="18" name="Footer Placeholder 17"/>
          <p:cNvSpPr>
            <a:spLocks noGrp="1"/>
          </p:cNvSpPr>
          <p:nvPr>
            <p:ph type="ftr" sz="quarter" idx="11"/>
          </p:nvPr>
        </p:nvSpPr>
        <p:spPr>
          <a:xfrm>
            <a:off x="3759200" y="6557946"/>
            <a:ext cx="3903629" cy="228600"/>
          </a:xfrm>
        </p:spPr>
        <p:txBody>
          <a:bodyPr/>
          <a:lstStyle>
            <a:lvl1pPr>
              <a:defRPr lang="en-US" dirty="0">
                <a:solidFill>
                  <a:srgbClr val="FFFFFF"/>
                </a:solidFill>
              </a:defRPr>
            </a:lvl1pPr>
            <a:extLst/>
          </a:lstStyle>
          <a:p>
            <a:endParaRPr lang="en-US" dirty="0"/>
          </a:p>
        </p:txBody>
      </p:sp>
      <p:sp>
        <p:nvSpPr>
          <p:cNvPr id="29" name="Slide Number Placeholder 28"/>
          <p:cNvSpPr>
            <a:spLocks noGrp="1"/>
          </p:cNvSpPr>
          <p:nvPr>
            <p:ph type="sldNum" sz="quarter" idx="12"/>
          </p:nvPr>
        </p:nvSpPr>
        <p:spPr>
          <a:xfrm>
            <a:off x="10507845" y="6556248"/>
            <a:ext cx="784448" cy="228600"/>
          </a:xfrm>
        </p:spPr>
        <p:txBody>
          <a:bodyPr/>
          <a:lstStyle>
            <a:lvl1pPr>
              <a:defRPr lang="en-US" smtClean="0">
                <a:solidFill>
                  <a:srgbClr val="FFFFFF"/>
                </a:solidFill>
              </a:defRPr>
            </a:lvl1pPr>
            <a:extLst/>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61BEF0D-F0BB-DE4B-95CE-6DB70DBA9567}" type="datetimeFigureOut">
              <a:rPr lang="en-US" smtClean="0"/>
              <a:pPr/>
              <a:t>24-Dec-25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274956"/>
            <a:ext cx="2032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3"/>
            <a:ext cx="8026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5657088" y="6557946"/>
            <a:ext cx="2669952" cy="226902"/>
          </a:xfrm>
        </p:spPr>
        <p:txBody>
          <a:bodyPr/>
          <a:lstStyle>
            <a:extLst/>
          </a:lstStyle>
          <a:p>
            <a:fld id="{B61BEF0D-F0BB-DE4B-95CE-6DB70DBA9567}" type="datetimeFigureOut">
              <a:rPr lang="en-US" smtClean="0"/>
              <a:pPr/>
              <a:t>24-Dec-25</a:t>
            </a:fld>
            <a:endParaRPr lang="en-US" dirty="0"/>
          </a:p>
        </p:txBody>
      </p:sp>
      <p:sp>
        <p:nvSpPr>
          <p:cNvPr id="5" name="Footer Placeholder 4"/>
          <p:cNvSpPr>
            <a:spLocks noGrp="1"/>
          </p:cNvSpPr>
          <p:nvPr>
            <p:ph type="ftr" sz="quarter" idx="11"/>
          </p:nvPr>
        </p:nvSpPr>
        <p:spPr>
          <a:xfrm>
            <a:off x="609600" y="6556248"/>
            <a:ext cx="4876800" cy="228600"/>
          </a:xfrm>
        </p:spPr>
        <p:txBody>
          <a:bodyPr/>
          <a:lstStyle>
            <a:extLst/>
          </a:lstStyle>
          <a:p>
            <a:endParaRPr lang="en-US" dirty="0"/>
          </a:p>
        </p:txBody>
      </p:sp>
      <p:sp>
        <p:nvSpPr>
          <p:cNvPr id="6" name="Slide Number Placeholder 5"/>
          <p:cNvSpPr>
            <a:spLocks noGrp="1"/>
          </p:cNvSpPr>
          <p:nvPr>
            <p:ph type="sldNum" sz="quarter" idx="12"/>
          </p:nvPr>
        </p:nvSpPr>
        <p:spPr>
          <a:xfrm>
            <a:off x="8339328" y="6553200"/>
            <a:ext cx="784448" cy="228600"/>
          </a:xfrm>
        </p:spPr>
        <p:txBody>
          <a:bodyPr/>
          <a:lstStyle>
            <a:lvl1pPr>
              <a:defRPr>
                <a:solidFill>
                  <a:schemeClr val="tx2"/>
                </a:solidFill>
              </a:defRPr>
            </a:lvl1pPr>
            <a:extLst/>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61BEF0D-F0BB-DE4B-95CE-6DB70DBA9567}" type="datetimeFigureOut">
              <a:rPr lang="en-US" smtClean="0"/>
              <a:pPr/>
              <a:t>24-Dec-25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422400" y="2821838"/>
            <a:ext cx="8340651"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422400" y="1905001"/>
            <a:ext cx="8340651"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298984" y="6556810"/>
            <a:ext cx="2669952" cy="226902"/>
          </a:xfrm>
        </p:spPr>
        <p:txBody>
          <a:bodyPr bIns="0" anchor="b"/>
          <a:lstStyle>
            <a:lvl1pPr>
              <a:defRPr>
                <a:solidFill>
                  <a:schemeClr val="tx2"/>
                </a:solidFill>
              </a:defRPr>
            </a:lvl1pPr>
            <a:extLst/>
          </a:lstStyle>
          <a:p>
            <a:fld id="{B61BEF0D-F0BB-DE4B-95CE-6DB70DBA9567}" type="datetimeFigureOut">
              <a:rPr lang="en-US" smtClean="0"/>
              <a:pPr/>
              <a:t>24-Dec-25</a:t>
            </a:fld>
            <a:endParaRPr lang="en-US" dirty="0"/>
          </a:p>
        </p:txBody>
      </p:sp>
      <p:sp>
        <p:nvSpPr>
          <p:cNvPr id="5" name="Footer Placeholder 4"/>
          <p:cNvSpPr>
            <a:spLocks noGrp="1"/>
          </p:cNvSpPr>
          <p:nvPr>
            <p:ph type="ftr" sz="quarter" idx="11"/>
          </p:nvPr>
        </p:nvSpPr>
        <p:spPr>
          <a:xfrm>
            <a:off x="2313811" y="6556810"/>
            <a:ext cx="3860800" cy="228600"/>
          </a:xfrm>
        </p:spPr>
        <p:txBody>
          <a:bodyPr bIns="0" anchor="b"/>
          <a:lstStyle>
            <a:lvl1pPr>
              <a:defRPr>
                <a:solidFill>
                  <a:schemeClr val="tx2"/>
                </a:solidFill>
              </a:defRPr>
            </a:lvl1pPr>
            <a:extLst/>
          </a:lstStyle>
          <a:p>
            <a:endParaRPr lang="en-US" dirty="0"/>
          </a:p>
        </p:txBody>
      </p:sp>
      <p:sp>
        <p:nvSpPr>
          <p:cNvPr id="6" name="Slide Number Placeholder 5"/>
          <p:cNvSpPr>
            <a:spLocks noGrp="1"/>
          </p:cNvSpPr>
          <p:nvPr>
            <p:ph type="sldNum" sz="quarter" idx="12"/>
          </p:nvPr>
        </p:nvSpPr>
        <p:spPr>
          <a:xfrm>
            <a:off x="8978603" y="6555112"/>
            <a:ext cx="784448" cy="228600"/>
          </a:xfrm>
        </p:spPr>
        <p:txBody>
          <a:bodyPr/>
          <a:lstStyle>
            <a:extLst/>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600201"/>
            <a:ext cx="469392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571744" y="1600201"/>
            <a:ext cx="469392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61BEF0D-F0BB-DE4B-95CE-6DB70DBA9567}" type="datetimeFigureOut">
              <a:rPr lang="en-US" smtClean="0"/>
              <a:pPr/>
              <a:t>24-Dec-25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867400"/>
            <a:ext cx="469392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571744" y="5867400"/>
            <a:ext cx="469392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711840"/>
            <a:ext cx="469392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5571744" y="1711840"/>
            <a:ext cx="469392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61BEF0D-F0BB-DE4B-95CE-6DB70DBA9567}" type="datetimeFigureOut">
              <a:rPr lang="en-US" smtClean="0"/>
              <a:pPr/>
              <a:t>24-Dec-25</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61BEF0D-F0BB-DE4B-95CE-6DB70DBA9567}" type="datetimeFigureOut">
              <a:rPr lang="en-US" smtClean="0"/>
              <a:pPr/>
              <a:t>24-Dec-25</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B61BEF0D-F0BB-DE4B-95CE-6DB70DBA9567}" type="datetimeFigureOut">
              <a:rPr lang="en-US" smtClean="0"/>
              <a:pPr/>
              <a:t>24-Dec-25</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dirty="0"/>
          </a:p>
        </p:txBody>
      </p:sp>
      <p:sp>
        <p:nvSpPr>
          <p:cNvPr id="4" name="Slide Number Placeholder 3"/>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86384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09600" y="1497416"/>
            <a:ext cx="786384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609600" y="2133600"/>
            <a:ext cx="9652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61BEF0D-F0BB-DE4B-95CE-6DB70DBA9567}" type="datetimeFigureOut">
              <a:rPr lang="en-US" smtClean="0"/>
              <a:pPr/>
              <a:t>24-Dec-25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797292" y="1004669"/>
            <a:ext cx="5759369"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795609" y="998817"/>
            <a:ext cx="5759369"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185464" y="1143000"/>
            <a:ext cx="4572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7185464" y="3283634"/>
            <a:ext cx="4572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B61BEF0D-F0BB-DE4B-95CE-6DB70DBA9567}" type="datetimeFigureOut">
              <a:rPr lang="en-US" smtClean="0"/>
              <a:pPr/>
              <a:t>24-Dec-25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D57F1E4F-1CFF-5643-939E-217C01CDF565}" type="slidenum">
              <a:rPr lang="en-US" smtClean="0"/>
              <a:pPr/>
              <a:t>‹#›</a:t>
            </a:fld>
            <a:endParaRPr lang="en-US" dirty="0"/>
          </a:p>
        </p:txBody>
      </p:sp>
      <p:sp>
        <p:nvSpPr>
          <p:cNvPr id="10" name="Picture Placeholder 9"/>
          <p:cNvSpPr>
            <a:spLocks noGrp="1"/>
          </p:cNvSpPr>
          <p:nvPr>
            <p:ph type="pic" idx="1"/>
          </p:nvPr>
        </p:nvSpPr>
        <p:spPr>
          <a:xfrm>
            <a:off x="884909" y="1041002"/>
            <a:ext cx="560832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10871200" y="0"/>
            <a:ext cx="13208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609600" y="320040"/>
            <a:ext cx="9652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609600" y="1609416"/>
            <a:ext cx="9652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5661248" y="6557946"/>
            <a:ext cx="2669952" cy="226902"/>
          </a:xfrm>
          <a:prstGeom prst="rect">
            <a:avLst/>
          </a:prstGeom>
        </p:spPr>
        <p:txBody>
          <a:bodyPr vert="horz" tIns="0" bIns="0" anchor="b"/>
          <a:lstStyle>
            <a:lvl1pPr algn="l" eaLnBrk="1" latinLnBrk="0" hangingPunct="1">
              <a:defRPr kumimoji="0" sz="1000">
                <a:solidFill>
                  <a:schemeClr val="tx2"/>
                </a:solidFill>
              </a:defRPr>
            </a:lvl1pPr>
            <a:extLst/>
          </a:lstStyle>
          <a:p>
            <a:fld id="{B61BEF0D-F0BB-DE4B-95CE-6DB70DBA9567}" type="datetimeFigureOut">
              <a:rPr lang="en-US" smtClean="0"/>
              <a:pPr/>
              <a:t>24-Dec-25</a:t>
            </a:fld>
            <a:endParaRPr lang="en-US" dirty="0"/>
          </a:p>
        </p:txBody>
      </p:sp>
      <p:sp>
        <p:nvSpPr>
          <p:cNvPr id="4" name="Footer Placeholder 3"/>
          <p:cNvSpPr>
            <a:spLocks noGrp="1"/>
          </p:cNvSpPr>
          <p:nvPr>
            <p:ph type="ftr" sz="quarter" idx="3"/>
          </p:nvPr>
        </p:nvSpPr>
        <p:spPr>
          <a:xfrm>
            <a:off x="609600" y="6557946"/>
            <a:ext cx="48768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dirty="0"/>
          </a:p>
        </p:txBody>
      </p:sp>
      <p:sp>
        <p:nvSpPr>
          <p:cNvPr id="16" name="Slide Number Placeholder 15"/>
          <p:cNvSpPr>
            <a:spLocks noGrp="1"/>
          </p:cNvSpPr>
          <p:nvPr>
            <p:ph type="sldNum" sz="quarter" idx="4"/>
          </p:nvPr>
        </p:nvSpPr>
        <p:spPr>
          <a:xfrm>
            <a:off x="8335264" y="6556248"/>
            <a:ext cx="784448"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320040"/>
            <a:ext cx="9656064" cy="1481866"/>
          </a:xfrm>
        </p:spPr>
        <p:txBody>
          <a:bodyPr>
            <a:normAutofit/>
          </a:bodyPr>
          <a:lstStyle/>
          <a:p>
            <a:pPr algn="ctr"/>
            <a:r>
              <a:rPr lang="en-US" b="1" dirty="0" smtClean="0">
                <a:solidFill>
                  <a:srgbClr val="FF0000"/>
                </a:solidFill>
                <a:latin typeface="Algerian" pitchFamily="82" charset="0"/>
              </a:rPr>
              <a:t>HISTORY OF </a:t>
            </a:r>
            <a:r>
              <a:rPr lang="en-US" b="1" dirty="0" smtClean="0">
                <a:solidFill>
                  <a:srgbClr val="FF0000"/>
                </a:solidFill>
                <a:latin typeface="Algerian" pitchFamily="82" charset="0"/>
              </a:rPr>
              <a:t>EMBALMING - 2</a:t>
            </a:r>
            <a:r>
              <a:rPr lang="en-US" b="1" dirty="0" smtClean="0">
                <a:solidFill>
                  <a:srgbClr val="7030A0"/>
                </a:solidFill>
                <a:latin typeface="Algerian" pitchFamily="82" charset="0"/>
              </a:rPr>
              <a:t/>
            </a:r>
            <a:br>
              <a:rPr lang="en-US" b="1" dirty="0" smtClean="0">
                <a:solidFill>
                  <a:srgbClr val="7030A0"/>
                </a:solidFill>
                <a:latin typeface="Algerian" pitchFamily="82" charset="0"/>
              </a:rPr>
            </a:br>
            <a:endParaRPr lang="en-IN" sz="4000" b="1" dirty="0">
              <a:solidFill>
                <a:srgbClr val="00B050"/>
              </a:solidFill>
              <a:latin typeface="Algerian" pitchFamily="82" charset="0"/>
            </a:endParaRPr>
          </a:p>
        </p:txBody>
      </p:sp>
      <p:sp>
        <p:nvSpPr>
          <p:cNvPr id="7" name="Content Placeholder 6"/>
          <p:cNvSpPr>
            <a:spLocks noGrp="1"/>
          </p:cNvSpPr>
          <p:nvPr>
            <p:ph sz="half" idx="2"/>
          </p:nvPr>
        </p:nvSpPr>
        <p:spPr>
          <a:xfrm>
            <a:off x="5994400" y="4648200"/>
            <a:ext cx="6807200" cy="1752600"/>
          </a:xfrm>
        </p:spPr>
        <p:txBody>
          <a:bodyPr>
            <a:normAutofit/>
          </a:bodyPr>
          <a:lstStyle/>
          <a:p>
            <a:r>
              <a:rPr lang="en-US" sz="2400" b="1" dirty="0" smtClean="0">
                <a:solidFill>
                  <a:srgbClr val="7030A0"/>
                </a:solidFill>
                <a:latin typeface="Times New Roman" pitchFamily="18" charset="0"/>
                <a:cs typeface="Times New Roman" pitchFamily="18" charset="0"/>
              </a:rPr>
              <a:t> </a:t>
            </a:r>
            <a:r>
              <a:rPr lang="en-US" sz="2400" b="1" dirty="0" smtClean="0">
                <a:solidFill>
                  <a:srgbClr val="00B050"/>
                </a:solidFill>
                <a:latin typeface="Times New Roman" pitchFamily="18" charset="0"/>
                <a:cs typeface="Times New Roman" pitchFamily="18" charset="0"/>
              </a:rPr>
              <a:t>DR. PRAVEEN KURREY </a:t>
            </a:r>
          </a:p>
          <a:p>
            <a:r>
              <a:rPr lang="en-US" sz="2400" b="1" dirty="0" smtClean="0">
                <a:solidFill>
                  <a:srgbClr val="00B050"/>
                </a:solidFill>
                <a:latin typeface="Times New Roman" pitchFamily="18" charset="0"/>
                <a:cs typeface="Times New Roman" pitchFamily="18" charset="0"/>
              </a:rPr>
              <a:t>MBBS,  MS,  BCME, BCBR, CISP                                                  PROFESSOR   ANATOMY                                                          </a:t>
            </a:r>
            <a:endParaRPr lang="en-IN" sz="2400" dirty="0">
              <a:solidFill>
                <a:srgbClr val="00B050"/>
              </a:solidFill>
            </a:endParaRPr>
          </a:p>
        </p:txBody>
      </p:sp>
      <p:cxnSp>
        <p:nvCxnSpPr>
          <p:cNvPr id="12" name="Straight Connector 11"/>
          <p:cNvCxnSpPr/>
          <p:nvPr/>
        </p:nvCxnSpPr>
        <p:spPr>
          <a:xfrm>
            <a:off x="609600" y="381000"/>
            <a:ext cx="1107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1785600" y="381000"/>
            <a:ext cx="101600" cy="609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406400" y="381000"/>
            <a:ext cx="101600" cy="6248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08000" y="6629400"/>
            <a:ext cx="113792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Content Placeholder 9">
            <a:extLst>
              <a:ext uri="{FF2B5EF4-FFF2-40B4-BE49-F238E27FC236}">
                <a16:creationId xmlns:a16="http://schemas.microsoft.com/office/drawing/2014/main" xmlns="" id="{E6E20A10-9194-1C06-02EE-7206DD6DD089}"/>
              </a:ext>
            </a:extLst>
          </p:cNvPr>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609600" y="2361333"/>
            <a:ext cx="5384800" cy="35529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8" name="Content Placeholder 2"/>
          <p:cNvSpPr>
            <a:spLocks noGrp="1"/>
          </p:cNvSpPr>
          <p:nvPr>
            <p:ph idx="1"/>
          </p:nvPr>
        </p:nvSpPr>
        <p:spPr>
          <a:xfrm>
            <a:off x="657554" y="1787151"/>
            <a:ext cx="8596668" cy="3880773"/>
          </a:xfrm>
        </p:spPr>
        <p:txBody>
          <a:bodyPr>
            <a:normAutofit/>
          </a:bodyPr>
          <a:lstStyle/>
          <a:p>
            <a:r>
              <a:rPr lang="en-US" sz="2400" dirty="0" smtClean="0"/>
              <a:t>Today there are four </a:t>
            </a:r>
            <a:r>
              <a:rPr lang="en-US" altLang="en-GB" sz="2400" dirty="0" smtClean="0"/>
              <a:t>types </a:t>
            </a:r>
            <a:r>
              <a:rPr lang="en-US" sz="2400" dirty="0" smtClean="0"/>
              <a:t>during the actual embalming process.</a:t>
            </a:r>
            <a:endParaRPr lang="zh-CN" altLang="en-US" sz="2400" dirty="0"/>
          </a:p>
          <a:p>
            <a:endParaRPr lang="en-US" sz="2400" dirty="0"/>
          </a:p>
          <a:p>
            <a:r>
              <a:rPr lang="en-US" sz="2400" dirty="0" smtClean="0"/>
              <a:t>The first step is called </a:t>
            </a:r>
            <a:r>
              <a:rPr lang="en-US" sz="2400" dirty="0" smtClean="0">
                <a:solidFill>
                  <a:srgbClr val="FF99CC"/>
                </a:solidFill>
              </a:rPr>
              <a:t>arterial</a:t>
            </a:r>
            <a:r>
              <a:rPr lang="en-US" sz="2400" dirty="0" smtClean="0"/>
              <a:t> embalming.</a:t>
            </a:r>
          </a:p>
          <a:p>
            <a:r>
              <a:rPr lang="en-US" sz="2400" dirty="0" smtClean="0"/>
              <a:t>Second step is called </a:t>
            </a:r>
            <a:r>
              <a:rPr lang="en-US" sz="2400" dirty="0" smtClean="0">
                <a:solidFill>
                  <a:srgbClr val="FF99CC"/>
                </a:solidFill>
              </a:rPr>
              <a:t>cavity</a:t>
            </a:r>
            <a:r>
              <a:rPr lang="en-US" sz="2400" dirty="0" smtClean="0"/>
              <a:t> embalming.</a:t>
            </a:r>
          </a:p>
          <a:p>
            <a:r>
              <a:rPr lang="en-US" sz="2400" dirty="0" smtClean="0"/>
              <a:t>Third step is called </a:t>
            </a:r>
            <a:r>
              <a:rPr lang="en-US" sz="2400" dirty="0" err="1" smtClean="0">
                <a:solidFill>
                  <a:srgbClr val="FF99CC"/>
                </a:solidFill>
              </a:rPr>
              <a:t>hypode</a:t>
            </a:r>
            <a:r>
              <a:rPr lang="en-US" altLang="en-GB" sz="2400" dirty="0" err="1" smtClean="0">
                <a:solidFill>
                  <a:srgbClr val="FF99CC"/>
                </a:solidFill>
              </a:rPr>
              <a:t>r</a:t>
            </a:r>
            <a:r>
              <a:rPr lang="en-US" sz="2400" dirty="0" err="1" smtClean="0">
                <a:solidFill>
                  <a:srgbClr val="FF99CC"/>
                </a:solidFill>
              </a:rPr>
              <a:t>mic</a:t>
            </a:r>
            <a:r>
              <a:rPr lang="en-US" sz="2400" dirty="0" smtClean="0"/>
              <a:t> embalming.</a:t>
            </a:r>
            <a:endParaRPr lang="zh-CN" altLang="en-US" sz="2400" dirty="0"/>
          </a:p>
          <a:p>
            <a:r>
              <a:rPr lang="en-US" sz="2400" dirty="0" smtClean="0"/>
              <a:t>Fourth step is called </a:t>
            </a:r>
            <a:r>
              <a:rPr lang="en-US" sz="2400" dirty="0" smtClean="0">
                <a:solidFill>
                  <a:srgbClr val="FF99CC"/>
                </a:solidFill>
              </a:rPr>
              <a:t>surface</a:t>
            </a:r>
            <a:r>
              <a:rPr lang="en-US" sz="2400" dirty="0" smtClean="0"/>
              <a:t> embalming.</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9" name="Content Placeholder 2"/>
          <p:cNvSpPr>
            <a:spLocks noGrp="1"/>
          </p:cNvSpPr>
          <p:nvPr>
            <p:ph idx="1"/>
          </p:nvPr>
        </p:nvSpPr>
        <p:spPr>
          <a:xfrm>
            <a:off x="608108" y="689403"/>
            <a:ext cx="9805133" cy="5670454"/>
          </a:xfrm>
        </p:spPr>
        <p:txBody>
          <a:bodyPr>
            <a:normAutofit/>
          </a:bodyPr>
          <a:lstStyle/>
          <a:p>
            <a:r>
              <a:rPr lang="en-US" sz="2800" dirty="0" err="1" smtClean="0"/>
              <a:t>Untill</a:t>
            </a:r>
            <a:r>
              <a:rPr lang="en-US" sz="2800" dirty="0" smtClean="0"/>
              <a:t>  the early 20</a:t>
            </a:r>
            <a:r>
              <a:rPr lang="en-US" sz="2800" baseline="30000" dirty="0" smtClean="0"/>
              <a:t>th</a:t>
            </a:r>
            <a:r>
              <a:rPr lang="en-US" sz="2800" dirty="0" smtClean="0"/>
              <a:t> century, arsenic was usually used as embalming </a:t>
            </a:r>
            <a:r>
              <a:rPr lang="en-US" sz="2800" dirty="0" err="1" smtClean="0"/>
              <a:t>fluid,until</a:t>
            </a:r>
            <a:r>
              <a:rPr lang="en-US" sz="2800" dirty="0" smtClean="0"/>
              <a:t> it was discovered that less toxic chemical could be used.</a:t>
            </a:r>
          </a:p>
          <a:p>
            <a:endParaRPr lang="zh-CN" altLang="en-US" sz="2800" dirty="0"/>
          </a:p>
          <a:p>
            <a:r>
              <a:rPr lang="en-US" sz="2800" dirty="0" smtClean="0"/>
              <a:t>In 1867 the </a:t>
            </a:r>
            <a:r>
              <a:rPr lang="en-US" sz="2800" dirty="0" err="1" smtClean="0"/>
              <a:t>german</a:t>
            </a:r>
            <a:r>
              <a:rPr lang="en-US" sz="2800" dirty="0" smtClean="0"/>
              <a:t> chemist </a:t>
            </a:r>
            <a:r>
              <a:rPr lang="en-US" altLang="en-GB" sz="2800" dirty="0" smtClean="0"/>
              <a:t>A</a:t>
            </a:r>
            <a:r>
              <a:rPr lang="en-US" sz="2800" dirty="0" smtClean="0"/>
              <a:t>ugust Wilhelm von </a:t>
            </a:r>
            <a:r>
              <a:rPr lang="en-US" altLang="en-GB" sz="2800" dirty="0" err="1" smtClean="0"/>
              <a:t>H</a:t>
            </a:r>
            <a:r>
              <a:rPr lang="en-US" sz="2800" dirty="0" err="1" smtClean="0"/>
              <a:t>ofmonn</a:t>
            </a:r>
            <a:r>
              <a:rPr lang="en-US" sz="2800" dirty="0" smtClean="0"/>
              <a:t>  discovered formaldehyde and its power to preserve.</a:t>
            </a:r>
          </a:p>
          <a:p>
            <a:endParaRPr lang="zh-CN" altLang="en-US" sz="2800" dirty="0"/>
          </a:p>
          <a:p>
            <a:r>
              <a:rPr lang="en-US" sz="2800" dirty="0" smtClean="0"/>
              <a:t>This discovery eventually spurred formaldehyde’s use as the fundamental chemical for modern methods of embalming.</a:t>
            </a: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ELL\Desktop\Slideshare Downloades -PKK\Thank you notes\Professional-Thank-You-for-Appreciation.jpeg"/>
          <p:cNvPicPr>
            <a:picLocks noChangeAspect="1" noChangeArrowheads="1"/>
          </p:cNvPicPr>
          <p:nvPr/>
        </p:nvPicPr>
        <p:blipFill>
          <a:blip r:embed="rId2"/>
          <a:srcRect/>
          <a:stretch>
            <a:fillRect/>
          </a:stretch>
        </p:blipFill>
        <p:spPr bwMode="auto">
          <a:xfrm>
            <a:off x="952497" y="382138"/>
            <a:ext cx="9713795" cy="618243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Content Placeholder 2"/>
          <p:cNvSpPr>
            <a:spLocks noGrp="1"/>
          </p:cNvSpPr>
          <p:nvPr>
            <p:ph idx="1"/>
          </p:nvPr>
        </p:nvSpPr>
        <p:spPr>
          <a:xfrm>
            <a:off x="554661" y="1915235"/>
            <a:ext cx="8545809" cy="3874664"/>
          </a:xfrm>
        </p:spPr>
        <p:txBody>
          <a:bodyPr/>
          <a:lstStyle/>
          <a:p>
            <a:r>
              <a:rPr lang="en-US" sz="2400" dirty="0" smtClean="0"/>
              <a:t>Nothing gives a better perspective of the subject than an appreciation of the steps by which it has reached its present state.  </a:t>
            </a:r>
          </a:p>
          <a:p>
            <a:endParaRPr lang="en-US" sz="2400" dirty="0"/>
          </a:p>
          <a:p>
            <a:r>
              <a:rPr lang="en-US" sz="2400" dirty="0" smtClean="0"/>
              <a:t>Without a sense of </a:t>
            </a:r>
            <a:r>
              <a:rPr lang="en-US" sz="2400" dirty="0" err="1" smtClean="0"/>
              <a:t>history,no</a:t>
            </a:r>
            <a:r>
              <a:rPr lang="en-US" sz="2400" dirty="0" smtClean="0"/>
              <a:t> man can understand the problem of our time.</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7E4DE"/>
        </a:solidFill>
        <a:effectLst/>
      </p:bgPr>
    </p:bg>
    <p:spTree>
      <p:nvGrpSpPr>
        <p:cNvPr id="1" name=""/>
        <p:cNvGrpSpPr/>
        <p:nvPr/>
      </p:nvGrpSpPr>
      <p:grpSpPr>
        <a:xfrm>
          <a:off x="0" y="0"/>
          <a:ext cx="0" cy="0"/>
          <a:chOff x="0" y="0"/>
          <a:chExt cx="0" cy="0"/>
        </a:xfrm>
      </p:grpSpPr>
      <p:sp>
        <p:nvSpPr>
          <p:cNvPr id="1048594" name="Title 1"/>
          <p:cNvSpPr>
            <a:spLocks noGrp="1"/>
          </p:cNvSpPr>
          <p:nvPr>
            <p:ph type="title"/>
          </p:nvPr>
        </p:nvSpPr>
        <p:spPr>
          <a:xfrm>
            <a:off x="609600" y="320040"/>
            <a:ext cx="9652000" cy="676247"/>
          </a:xfrm>
        </p:spPr>
        <p:txBody>
          <a:bodyPr/>
          <a:lstStyle/>
          <a:p>
            <a:pPr algn="ctr"/>
            <a:r>
              <a:rPr lang="en-US" dirty="0" smtClean="0">
                <a:solidFill>
                  <a:srgbClr val="00B050"/>
                </a:solidFill>
              </a:rPr>
              <a:t>What is embalming</a:t>
            </a:r>
            <a:endParaRPr lang="en-US" dirty="0">
              <a:solidFill>
                <a:srgbClr val="00B050"/>
              </a:solidFill>
            </a:endParaRPr>
          </a:p>
        </p:txBody>
      </p:sp>
      <p:sp>
        <p:nvSpPr>
          <p:cNvPr id="1048595" name="Content Placeholder 2"/>
          <p:cNvSpPr>
            <a:spLocks noGrp="1"/>
          </p:cNvSpPr>
          <p:nvPr>
            <p:ph idx="1"/>
          </p:nvPr>
        </p:nvSpPr>
        <p:spPr>
          <a:xfrm>
            <a:off x="677333" y="750628"/>
            <a:ext cx="9558488" cy="4038736"/>
          </a:xfrm>
        </p:spPr>
        <p:txBody>
          <a:bodyPr>
            <a:noAutofit/>
          </a:bodyPr>
          <a:lstStyle/>
          <a:p>
            <a:pPr marL="0" indent="0">
              <a:buNone/>
            </a:pPr>
            <a:endParaRPr lang="zh-CN" altLang="en-US" sz="2400" dirty="0"/>
          </a:p>
          <a:p>
            <a:pPr marL="0" indent="0">
              <a:buNone/>
            </a:pPr>
            <a:r>
              <a:rPr lang="en-US" altLang="en-GB" sz="2400" b="1" dirty="0"/>
              <a:t>Embalming is the process of chemically treating the dead human body to reduce the presence and growth of microorganisms, to retard decomposition and to restore an acceptable physical appearance. (Frederick and Strub, 1989)</a:t>
            </a:r>
            <a:endParaRPr lang="en-US" sz="2400" b="1" dirty="0"/>
          </a:p>
          <a:p>
            <a:pPr marL="0" indent="0">
              <a:buNone/>
            </a:pPr>
            <a:endParaRPr lang="en-US" sz="2400" b="1" dirty="0"/>
          </a:p>
          <a:p>
            <a:pPr marL="0" indent="0">
              <a:buNone/>
            </a:pPr>
            <a:r>
              <a:rPr lang="en-US" sz="2400" b="1" dirty="0" smtClean="0"/>
              <a:t>In some part of the </a:t>
            </a:r>
            <a:r>
              <a:rPr lang="en-US" sz="2400" b="1" dirty="0" err="1" smtClean="0"/>
              <a:t>world,elements</a:t>
            </a:r>
            <a:r>
              <a:rPr lang="en-US" sz="2400" b="1" dirty="0" smtClean="0"/>
              <a:t> of the climate ,such as extreme cold or dry heat, act as a natural </a:t>
            </a:r>
            <a:r>
              <a:rPr lang="en-US" sz="2400" b="1" dirty="0" err="1" smtClean="0"/>
              <a:t>preservative,creating</a:t>
            </a:r>
            <a:r>
              <a:rPr lang="en-US" sz="2400" b="1" dirty="0" smtClean="0"/>
              <a:t> corpses that do not decompose and maintain their form  for great length of time.</a:t>
            </a:r>
          </a:p>
          <a:p>
            <a:pPr marL="0" indent="0">
              <a:buNone/>
            </a:pPr>
            <a:endParaRPr lang="en-US" sz="2400" b="1" dirty="0" smtClean="0"/>
          </a:p>
          <a:p>
            <a:pPr marL="0" indent="0">
              <a:buNone/>
            </a:pPr>
            <a:r>
              <a:rPr lang="en-US" sz="2400" b="1" dirty="0" smtClean="0"/>
              <a:t>This natural processes do not require human intervention and are not considered embalming.</a:t>
            </a:r>
            <a:endParaRPr lang="en-US" sz="2400" dirty="0"/>
          </a:p>
        </p:txBody>
      </p:sp>
    </p:spTree>
  </p:cSld>
  <p:clrMapOvr>
    <a:masterClrMapping/>
  </p:clrMapOvr>
  <mc:AlternateContent xmlns:mc="http://schemas.openxmlformats.org/markup-compatibility/2006">
    <mc:Choice xmlns:p14="http://schemas.microsoft.com/office/powerpoint/2010/main" xmlns="" Requires="p14">
      <p:transition xmlns:p14="http://schemas.microsoft.com/office/powerpoint/2010/main" spd="slow" p14:dur="0"/>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Content Placeholder 2"/>
          <p:cNvSpPr>
            <a:spLocks noGrp="1"/>
          </p:cNvSpPr>
          <p:nvPr>
            <p:ph idx="1"/>
          </p:nvPr>
        </p:nvSpPr>
        <p:spPr>
          <a:xfrm>
            <a:off x="609600" y="1146412"/>
            <a:ext cx="9652000" cy="5309324"/>
          </a:xfrm>
        </p:spPr>
        <p:txBody>
          <a:bodyPr/>
          <a:lstStyle/>
          <a:p>
            <a:pPr algn="ctr">
              <a:buFont typeface="Arial" panose="020B0604020202020204" pitchFamily="34" charset="0"/>
              <a:buChar char="•"/>
            </a:pPr>
            <a:r>
              <a:rPr lang="en-US" sz="2800" b="1" dirty="0" smtClean="0">
                <a:solidFill>
                  <a:srgbClr val="00B050"/>
                </a:solidFill>
                <a:latin typeface="Algerian" pitchFamily="82" charset="0"/>
              </a:rPr>
              <a:t>Period of embalming </a:t>
            </a:r>
            <a:r>
              <a:rPr lang="en-US" sz="2800" b="1" dirty="0" err="1" smtClean="0">
                <a:solidFill>
                  <a:srgbClr val="00B050"/>
                </a:solidFill>
                <a:latin typeface="Algerian" pitchFamily="82" charset="0"/>
              </a:rPr>
              <a:t>histoy</a:t>
            </a:r>
            <a:r>
              <a:rPr lang="en-US" sz="2800" b="1" dirty="0" smtClean="0">
                <a:solidFill>
                  <a:srgbClr val="00B050"/>
                </a:solidFill>
                <a:latin typeface="Algerian" pitchFamily="82" charset="0"/>
              </a:rPr>
              <a:t> </a:t>
            </a:r>
            <a:endParaRPr lang="en-US" sz="2800" b="1" dirty="0">
              <a:solidFill>
                <a:srgbClr val="00B050"/>
              </a:solidFill>
              <a:latin typeface="Algerian" pitchFamily="82" charset="0"/>
            </a:endParaRPr>
          </a:p>
          <a:p>
            <a:pPr>
              <a:buFont typeface="Arial" panose="020B0604020202020204" pitchFamily="34" charset="0"/>
              <a:buChar char="•"/>
            </a:pPr>
            <a:endParaRPr lang="en-US" sz="2000" dirty="0" smtClean="0"/>
          </a:p>
          <a:p>
            <a:pPr>
              <a:buFont typeface="Arial" panose="020B0604020202020204" pitchFamily="34" charset="0"/>
              <a:buChar char="•"/>
            </a:pPr>
            <a:r>
              <a:rPr lang="en-US" sz="2800" b="1" dirty="0" smtClean="0">
                <a:solidFill>
                  <a:srgbClr val="9933FF"/>
                </a:solidFill>
              </a:rPr>
              <a:t>1st period</a:t>
            </a:r>
          </a:p>
          <a:p>
            <a:pPr>
              <a:buFont typeface="Arial" panose="020B0604020202020204" pitchFamily="34" charset="0"/>
              <a:buChar char="•"/>
            </a:pPr>
            <a:r>
              <a:rPr lang="en-US" sz="2800" b="1" dirty="0" smtClean="0"/>
              <a:t>Originated in Egypt.</a:t>
            </a:r>
          </a:p>
          <a:p>
            <a:pPr>
              <a:buFont typeface="Arial" panose="020B0604020202020204" pitchFamily="34" charset="0"/>
              <a:buChar char="•"/>
            </a:pPr>
            <a:r>
              <a:rPr lang="en-US" sz="2800" b="1" dirty="0" smtClean="0"/>
              <a:t>3200 </a:t>
            </a:r>
            <a:r>
              <a:rPr lang="en-US" sz="2800" b="1" dirty="0" err="1" smtClean="0"/>
              <a:t>BC</a:t>
            </a:r>
            <a:r>
              <a:rPr lang="en-US" altLang="en-GB" sz="2800" b="1" dirty="0" err="1" smtClean="0"/>
              <a:t> </a:t>
            </a:r>
            <a:r>
              <a:rPr lang="en-US" sz="2800" b="1" dirty="0" err="1" smtClean="0"/>
              <a:t>to</a:t>
            </a:r>
            <a:r>
              <a:rPr lang="en-US" sz="2800" b="1" dirty="0" smtClean="0"/>
              <a:t> 650A</a:t>
            </a:r>
            <a:r>
              <a:rPr lang="en-US" altLang="en-GB" sz="2800" b="1" dirty="0" smtClean="0"/>
              <a:t>D</a:t>
            </a:r>
            <a:r>
              <a:rPr lang="en-US" sz="2800" b="1" dirty="0" smtClean="0"/>
              <a:t>.</a:t>
            </a:r>
            <a:endParaRPr lang="zh-CN" altLang="en-US" sz="2800" dirty="0"/>
          </a:p>
          <a:p>
            <a:pPr>
              <a:buFont typeface="Arial" panose="020B0604020202020204" pitchFamily="34" charset="0"/>
              <a:buChar char="•"/>
            </a:pPr>
            <a:r>
              <a:rPr lang="en-US" sz="2800" b="1" dirty="0" smtClean="0"/>
              <a:t>Religious motive, believe in resurrection.</a:t>
            </a:r>
          </a:p>
          <a:p>
            <a:pPr>
              <a:buFont typeface="Arial" panose="020B0604020202020204" pitchFamily="34" charset="0"/>
              <a:buChar char="•"/>
            </a:pPr>
            <a:r>
              <a:rPr lang="en-US" sz="2800" b="1" dirty="0" smtClean="0"/>
              <a:t>Variation in techniques.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9" name="Content Placeholder 2"/>
          <p:cNvSpPr>
            <a:spLocks noGrp="1"/>
          </p:cNvSpPr>
          <p:nvPr>
            <p:ph idx="1"/>
          </p:nvPr>
        </p:nvSpPr>
        <p:spPr>
          <a:xfrm>
            <a:off x="661321" y="1694795"/>
            <a:ext cx="8735119" cy="4863129"/>
          </a:xfrm>
        </p:spPr>
        <p:txBody>
          <a:bodyPr>
            <a:normAutofit/>
          </a:bodyPr>
          <a:lstStyle/>
          <a:p>
            <a:pPr marL="0" indent="0">
              <a:buNone/>
            </a:pPr>
            <a:r>
              <a:rPr lang="en-US" sz="2000" b="1" dirty="0" smtClean="0"/>
              <a:t>EGYPTIAN Treatment approximate this schedule</a:t>
            </a:r>
          </a:p>
          <a:p>
            <a:pPr marL="0" indent="0">
              <a:buNone/>
            </a:pPr>
            <a:endParaRPr lang="en-US" sz="2000" b="1" dirty="0"/>
          </a:p>
          <a:p>
            <a:pPr marL="0" indent="0">
              <a:buNone/>
            </a:pPr>
            <a:r>
              <a:rPr lang="en-US" sz="2000" b="1" dirty="0" smtClean="0"/>
              <a:t>Day1 through 16; </a:t>
            </a:r>
            <a:r>
              <a:rPr lang="en-US" sz="2000" b="1" dirty="0" err="1" smtClean="0"/>
              <a:t>Evis</a:t>
            </a:r>
            <a:r>
              <a:rPr lang="en-US" altLang="en-GB" sz="2000" b="1" dirty="0" err="1" smtClean="0"/>
              <a:t>c</a:t>
            </a:r>
            <a:r>
              <a:rPr lang="en-US" sz="2000" b="1" dirty="0" err="1" smtClean="0"/>
              <a:t>eration</a:t>
            </a:r>
            <a:r>
              <a:rPr lang="en-US" sz="2000" b="1" dirty="0" smtClean="0"/>
              <a:t> and washing of body.</a:t>
            </a:r>
          </a:p>
          <a:p>
            <a:pPr marL="0" indent="0">
              <a:buNone/>
            </a:pPr>
            <a:r>
              <a:rPr lang="en-US" sz="2000" b="1" dirty="0" smtClean="0"/>
              <a:t>Day16 Through36; </a:t>
            </a:r>
            <a:r>
              <a:rPr lang="en-US" sz="2000" b="1" dirty="0" err="1" smtClean="0"/>
              <a:t>Immer</a:t>
            </a:r>
            <a:r>
              <a:rPr lang="en-US" altLang="en-GB" sz="2000" b="1" dirty="0" err="1" smtClean="0"/>
              <a:t>sion </a:t>
            </a:r>
            <a:r>
              <a:rPr lang="en-US" sz="2000" b="1" dirty="0" smtClean="0"/>
              <a:t>in natron.</a:t>
            </a:r>
            <a:endParaRPr lang="zh-CN" altLang="en-US" sz="2000"/>
          </a:p>
          <a:p>
            <a:pPr marL="0" indent="0">
              <a:buNone/>
            </a:pPr>
            <a:r>
              <a:rPr lang="en-US" sz="2000" b="1" dirty="0" smtClean="0"/>
              <a:t>Day 36 through68; </a:t>
            </a:r>
            <a:r>
              <a:rPr lang="en-US" altLang="en-GB" sz="2000" b="1" dirty="0" smtClean="0"/>
              <a:t>W</a:t>
            </a:r>
            <a:r>
              <a:rPr lang="en-US" sz="2000" b="1" dirty="0" smtClean="0"/>
              <a:t>rapping in bandages.</a:t>
            </a:r>
          </a:p>
          <a:p>
            <a:pPr marL="0" indent="0">
              <a:buNone/>
            </a:pPr>
            <a:r>
              <a:rPr lang="en-US" sz="2000" b="1" dirty="0" smtClean="0"/>
              <a:t>Day68 through78; </a:t>
            </a:r>
            <a:r>
              <a:rPr lang="en-US" altLang="en-GB" sz="2000" b="1" dirty="0" smtClean="0"/>
              <a:t>B</a:t>
            </a:r>
            <a:r>
              <a:rPr lang="en-US" sz="2000" b="1" dirty="0" smtClean="0"/>
              <a:t>ody placed in a coffin</a:t>
            </a:r>
          </a:p>
          <a:p>
            <a:pPr marL="0" indent="0">
              <a:buNone/>
            </a:pPr>
            <a:endParaRPr lang="en-US" sz="2000" b="1" dirty="0"/>
          </a:p>
          <a:p>
            <a:pPr marL="0" indent="0">
              <a:buNone/>
            </a:pPr>
            <a:endParaRPr lang="en-US" sz="2000" b="1" dirty="0" smtClean="0"/>
          </a:p>
          <a:p>
            <a:pPr marL="0" indent="0">
              <a:buNone/>
            </a:pPr>
            <a:r>
              <a:rPr lang="en-US" sz="2000" b="1" dirty="0"/>
              <a:t> </a:t>
            </a:r>
            <a:r>
              <a:rPr lang="en-US" sz="2000" b="1" dirty="0" smtClean="0"/>
              <a:t>           EGYPTIAN believed that this process of preservation was necessary for the dead to pass on into the afterlife.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4" name="Content Placeholder 2"/>
          <p:cNvSpPr>
            <a:spLocks noGrp="1"/>
          </p:cNvSpPr>
          <p:nvPr>
            <p:ph idx="1"/>
          </p:nvPr>
        </p:nvSpPr>
        <p:spPr/>
        <p:txBody>
          <a:bodyPr/>
          <a:lstStyle/>
          <a:p>
            <a:r>
              <a:rPr lang="en-US" sz="2800" b="1" dirty="0" smtClean="0">
                <a:solidFill>
                  <a:srgbClr val="00B050"/>
                </a:solidFill>
              </a:rPr>
              <a:t>2</a:t>
            </a:r>
            <a:r>
              <a:rPr lang="en-US" sz="2800" b="1" baseline="30000" dirty="0" smtClean="0">
                <a:solidFill>
                  <a:srgbClr val="00B050"/>
                </a:solidFill>
              </a:rPr>
              <a:t>nd</a:t>
            </a:r>
            <a:r>
              <a:rPr lang="en-US" sz="2800" b="1" dirty="0" smtClean="0">
                <a:solidFill>
                  <a:srgbClr val="00B050"/>
                </a:solidFill>
              </a:rPr>
              <a:t> period</a:t>
            </a:r>
          </a:p>
          <a:p>
            <a:endParaRPr lang="en-US" sz="2000" b="1" dirty="0"/>
          </a:p>
          <a:p>
            <a:r>
              <a:rPr lang="en-US" sz="2000" b="1" dirty="0" smtClean="0"/>
              <a:t>650AD to1861</a:t>
            </a:r>
          </a:p>
          <a:p>
            <a:r>
              <a:rPr lang="en-US" sz="2000" b="1" dirty="0" smtClean="0"/>
              <a:t>Practiced in EUROPE.</a:t>
            </a:r>
          </a:p>
          <a:p>
            <a:r>
              <a:rPr lang="en-US" altLang="en-GB" sz="2000" b="1" dirty="0" smtClean="0"/>
              <a:t>P</a:t>
            </a:r>
            <a:r>
              <a:rPr lang="en-US" sz="2000" b="1" dirty="0" smtClean="0"/>
              <a:t>eriod of anatomists.</a:t>
            </a:r>
            <a:endParaRPr lang="zh-CN" altLang="en-US" sz="2000" dirty="0"/>
          </a:p>
          <a:p>
            <a:r>
              <a:rPr lang="en-US" sz="2000" b="1" dirty="0" smtClean="0"/>
              <a:t>Motive is to advance the development of embalming.</a:t>
            </a:r>
            <a:endParaRPr lang="en-US" sz="20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5" name="Content Placeholder 2"/>
          <p:cNvSpPr>
            <a:spLocks noGrp="1"/>
          </p:cNvSpPr>
          <p:nvPr>
            <p:ph idx="1"/>
          </p:nvPr>
        </p:nvSpPr>
        <p:spPr>
          <a:xfrm>
            <a:off x="439286" y="407983"/>
            <a:ext cx="8870741" cy="4450915"/>
          </a:xfrm>
        </p:spPr>
        <p:txBody>
          <a:bodyPr>
            <a:noAutofit/>
          </a:bodyPr>
          <a:lstStyle/>
          <a:p>
            <a:r>
              <a:rPr lang="en-US" sz="1800" dirty="0" smtClean="0"/>
              <a:t>In Europe, embalming didn’t become a </a:t>
            </a:r>
            <a:r>
              <a:rPr lang="en-US" sz="1800" dirty="0" err="1" smtClean="0"/>
              <a:t>comm</a:t>
            </a:r>
            <a:r>
              <a:rPr lang="en-US" altLang="en-GB" sz="1800" dirty="0" err="1" smtClean="0"/>
              <a:t>o</a:t>
            </a:r>
            <a:r>
              <a:rPr lang="en-US" sz="1800" dirty="0" err="1" smtClean="0"/>
              <a:t>n</a:t>
            </a:r>
            <a:r>
              <a:rPr lang="en-US" sz="1800" dirty="0" smtClean="0"/>
              <a:t> practice until the middle ages</a:t>
            </a:r>
            <a:r>
              <a:rPr lang="en-US" altLang="en-GB" sz="1800" dirty="0" smtClean="0"/>
              <a:t> </a:t>
            </a:r>
            <a:r>
              <a:rPr lang="en-US" sz="1800" dirty="0" smtClean="0"/>
              <a:t>, when developments in the realms of science and medicine began to influence death care practice and bodies were needed for dissection and study.</a:t>
            </a:r>
          </a:p>
          <a:p>
            <a:endParaRPr lang="en-US" sz="1800" dirty="0"/>
          </a:p>
          <a:p>
            <a:r>
              <a:rPr lang="en-US" sz="1800" dirty="0" smtClean="0"/>
              <a:t>The use of chemical injection to preserve bodies was first made possible in 17</a:t>
            </a:r>
            <a:r>
              <a:rPr lang="en-US" sz="1800" baseline="30000" dirty="0" smtClean="0"/>
              <a:t>th</a:t>
            </a:r>
            <a:r>
              <a:rPr lang="en-US" sz="1800" dirty="0" smtClean="0"/>
              <a:t> century by </a:t>
            </a:r>
            <a:r>
              <a:rPr lang="en-US" sz="1800" dirty="0" smtClean="0">
                <a:solidFill>
                  <a:srgbClr val="FF0000"/>
                </a:solidFill>
              </a:rPr>
              <a:t>William Harvey</a:t>
            </a:r>
            <a:r>
              <a:rPr lang="en-US" sz="1800" dirty="0" smtClean="0"/>
              <a:t>, an English physician who was the first to study  the circulatory system in detail.</a:t>
            </a:r>
          </a:p>
          <a:p>
            <a:endParaRPr lang="en-US" sz="1800" dirty="0" smtClean="0"/>
          </a:p>
          <a:p>
            <a:r>
              <a:rPr lang="en-US" sz="1800" dirty="0" smtClean="0"/>
              <a:t>The Scottish surgeon </a:t>
            </a:r>
            <a:r>
              <a:rPr lang="en-US" altLang="en-GB" sz="1800" dirty="0" err="1" smtClean="0">
                <a:solidFill>
                  <a:srgbClr val="FF0000"/>
                </a:solidFill>
              </a:rPr>
              <a:t>William H</a:t>
            </a:r>
            <a:r>
              <a:rPr lang="en-US" sz="1800" dirty="0" smtClean="0">
                <a:solidFill>
                  <a:srgbClr val="FF0000"/>
                </a:solidFill>
              </a:rPr>
              <a:t>unter</a:t>
            </a:r>
            <a:r>
              <a:rPr lang="en-US" sz="1800" dirty="0" smtClean="0"/>
              <a:t> was the first to apply this knowledge to embalming techniques.</a:t>
            </a:r>
            <a:endParaRPr lang="en-US" sz="1800" dirty="0"/>
          </a:p>
        </p:txBody>
      </p:sp>
      <p:pic>
        <p:nvPicPr>
          <p:cNvPr id="2097152" name="Picture 2097151"/>
          <p:cNvPicPr>
            <a:picLocks/>
          </p:cNvPicPr>
          <p:nvPr/>
        </p:nvPicPr>
        <p:blipFill>
          <a:blip r:embed="rId2"/>
          <a:stretch>
            <a:fillRect/>
          </a:stretch>
        </p:blipFill>
        <p:spPr>
          <a:xfrm>
            <a:off x="1621759" y="3980578"/>
            <a:ext cx="1889153" cy="257948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6" name="Content Placeholder 2"/>
          <p:cNvSpPr>
            <a:spLocks noGrp="1"/>
          </p:cNvSpPr>
          <p:nvPr>
            <p:ph idx="1"/>
          </p:nvPr>
        </p:nvSpPr>
        <p:spPr>
          <a:xfrm>
            <a:off x="581264" y="1297147"/>
            <a:ext cx="10023045" cy="5062710"/>
          </a:xfrm>
        </p:spPr>
        <p:txBody>
          <a:bodyPr>
            <a:normAutofit/>
          </a:bodyPr>
          <a:lstStyle/>
          <a:p>
            <a:r>
              <a:rPr lang="en-US" sz="2400" dirty="0" smtClean="0"/>
              <a:t>In United </a:t>
            </a:r>
            <a:r>
              <a:rPr lang="en-US" sz="2400" dirty="0" err="1" smtClean="0"/>
              <a:t>states,it</a:t>
            </a:r>
            <a:r>
              <a:rPr lang="en-US" sz="2400" dirty="0" smtClean="0"/>
              <a:t> </a:t>
            </a:r>
            <a:r>
              <a:rPr lang="en-US" sz="2400" dirty="0" err="1" smtClean="0"/>
              <a:t>was’t</a:t>
            </a:r>
            <a:r>
              <a:rPr lang="en-US" sz="2400" dirty="0" smtClean="0"/>
              <a:t> until the civil war era that embalming became widespread.</a:t>
            </a:r>
          </a:p>
          <a:p>
            <a:endParaRPr lang="zh-CN" altLang="en-US" sz="2400" dirty="0"/>
          </a:p>
          <a:p>
            <a:r>
              <a:rPr lang="en-US" sz="2400" dirty="0" err="1" smtClean="0"/>
              <a:t>Indeed,demand</a:t>
            </a:r>
            <a:r>
              <a:rPr lang="en-US" sz="2400" dirty="0" smtClean="0"/>
              <a:t> for embalming grew during this period, mostly for sentimental and </a:t>
            </a:r>
            <a:r>
              <a:rPr lang="en-US" sz="2400" dirty="0" err="1" smtClean="0"/>
              <a:t>practical</a:t>
            </a:r>
            <a:r>
              <a:rPr lang="en-US" sz="2400" dirty="0" smtClean="0"/>
              <a:t> reasons.</a:t>
            </a:r>
          </a:p>
          <a:p>
            <a:endParaRPr lang="zh-CN" altLang="en-US" sz="2400" dirty="0"/>
          </a:p>
          <a:p>
            <a:r>
              <a:rPr lang="en-US" sz="2400" dirty="0" smtClean="0"/>
              <a:t>The families of soldiers who died in battle in for off location wanted to see their loved ones and have chance to display their body for other to pay their respect.</a:t>
            </a:r>
          </a:p>
          <a:p>
            <a:endParaRPr lang="zh-CN" altLang="en-US" sz="2400" dirty="0"/>
          </a:p>
          <a:p>
            <a:r>
              <a:rPr lang="en-US" sz="2400" dirty="0" smtClean="0"/>
              <a:t>Another motive behind embalming at this time was to prevent the spread of disease.</a:t>
            </a:r>
            <a:endParaRPr lang="en-US" sz="2400" dirty="0"/>
          </a:p>
          <a:p>
            <a:endParaRPr lang="en-US" sz="2400" dirty="0" smtClean="0"/>
          </a:p>
          <a:p>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7" name="Content Placeholder 2"/>
          <p:cNvSpPr>
            <a:spLocks noGrp="1"/>
          </p:cNvSpPr>
          <p:nvPr>
            <p:ph idx="1"/>
          </p:nvPr>
        </p:nvSpPr>
        <p:spPr/>
        <p:txBody>
          <a:bodyPr/>
          <a:lstStyle/>
          <a:p>
            <a:r>
              <a:rPr lang="en-US" sz="2800" b="1" dirty="0" smtClean="0">
                <a:solidFill>
                  <a:srgbClr val="9933FF"/>
                </a:solidFill>
              </a:rPr>
              <a:t>3</a:t>
            </a:r>
            <a:r>
              <a:rPr lang="en-US" sz="2800" b="1" baseline="30000" dirty="0" smtClean="0">
                <a:solidFill>
                  <a:srgbClr val="9933FF"/>
                </a:solidFill>
              </a:rPr>
              <a:t>rd</a:t>
            </a:r>
            <a:r>
              <a:rPr lang="en-US" sz="2800" b="1" dirty="0" smtClean="0">
                <a:solidFill>
                  <a:srgbClr val="9933FF"/>
                </a:solidFill>
              </a:rPr>
              <a:t> period or modern period</a:t>
            </a:r>
          </a:p>
          <a:p>
            <a:endParaRPr lang="en-US" sz="2000" dirty="0"/>
          </a:p>
          <a:p>
            <a:r>
              <a:rPr lang="en-US" sz="2400" dirty="0" smtClean="0"/>
              <a:t>1861 till now.</a:t>
            </a:r>
          </a:p>
          <a:p>
            <a:r>
              <a:rPr lang="en-US" sz="2400" dirty="0" smtClean="0"/>
              <a:t>Funeral purpose, sentiments, public transportation.</a:t>
            </a:r>
          </a:p>
          <a:p>
            <a:r>
              <a:rPr lang="en-US" sz="2400" dirty="0" err="1" smtClean="0"/>
              <a:t>Prese</a:t>
            </a:r>
            <a:r>
              <a:rPr lang="en-US" altLang="en-GB" sz="2400" dirty="0" err="1" smtClean="0"/>
              <a:t>r</a:t>
            </a:r>
            <a:r>
              <a:rPr lang="en-US" sz="2400" dirty="0" err="1" smtClean="0"/>
              <a:t>ve</a:t>
            </a:r>
            <a:r>
              <a:rPr lang="en-US" sz="2400" dirty="0" smtClean="0"/>
              <a:t> for further study and research in anatomy.</a:t>
            </a:r>
            <a:endParaRPr lang="en-US"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6</TotalTime>
  <Words>543</Words>
  <Application>Microsoft Office PowerPoint</Application>
  <PresentationFormat>Custom</PresentationFormat>
  <Paragraphs>63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Opulent</vt:lpstr>
      <vt:lpstr>HISTORY OF EMBALMING - 2 </vt:lpstr>
      <vt:lpstr>Slide 2</vt:lpstr>
      <vt:lpstr>What is embalming</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EMBALMING</dc:title>
  <dc:creator>user</dc:creator>
  <cp:lastModifiedBy>DELL</cp:lastModifiedBy>
  <cp:revision>3</cp:revision>
  <dcterms:created xsi:type="dcterms:W3CDTF">2024-02-15T20:06:33Z</dcterms:created>
  <dcterms:modified xsi:type="dcterms:W3CDTF">2025-12-24T09:06:44Z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1159996fbadd48478d6ec6488456d846</vt:lpwstr>
  </property>
</Properties>
</file>