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74" r:id="rId2"/>
    <p:sldId id="257" r:id="rId3"/>
    <p:sldId id="265" r:id="rId4"/>
    <p:sldId id="268" r:id="rId5"/>
    <p:sldId id="258" r:id="rId6"/>
    <p:sldId id="259" r:id="rId7"/>
    <p:sldId id="271" r:id="rId8"/>
    <p:sldId id="264" r:id="rId9"/>
    <p:sldId id="260" r:id="rId10"/>
    <p:sldId id="262" r:id="rId11"/>
    <p:sldId id="267" r:id="rId12"/>
    <p:sldId id="261" r:id="rId13"/>
    <p:sldId id="263" r:id="rId14"/>
    <p:sldId id="266" r:id="rId15"/>
    <p:sldId id="272" r:id="rId16"/>
    <p:sldId id="273" r:id="rId17"/>
    <p:sldId id="269"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66" d="100"/>
          <a:sy n="66" d="100"/>
        </p:scale>
        <p:origin x="-900"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F0FB0-8ED3-4566-96EB-DE08A37A0B20}" type="datetimeFigureOut">
              <a:rPr lang="en-IN" smtClean="0"/>
              <a:pPr/>
              <a:t>24-12-2025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C2C0C8-47ED-44C5-8701-D6A1F4AB004C}" type="slidenum">
              <a:rPr lang="en-IN" smtClean="0"/>
              <a:pPr/>
              <a:t>‹#›</a:t>
            </a:fld>
            <a:endParaRPr lang="en-IN"/>
          </a:p>
        </p:txBody>
      </p:sp>
    </p:spTree>
    <p:extLst>
      <p:ext uri="{BB962C8B-B14F-4D97-AF65-F5344CB8AC3E}">
        <p14:creationId xmlns:p14="http://schemas.microsoft.com/office/powerpoint/2010/main" xmlns="" val="3664991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7C2C0C8-47ED-44C5-8701-D6A1F4AB004C}" type="slidenum">
              <a:rPr lang="en-IN" smtClean="0"/>
              <a:pPr/>
              <a:t>9</a:t>
            </a:fld>
            <a:endParaRPr lang="en-IN"/>
          </a:p>
        </p:txBody>
      </p:sp>
    </p:spTree>
    <p:extLst>
      <p:ext uri="{BB962C8B-B14F-4D97-AF65-F5344CB8AC3E}">
        <p14:creationId xmlns:p14="http://schemas.microsoft.com/office/powerpoint/2010/main" xmlns="" val="17466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7C2C0C8-47ED-44C5-8701-D6A1F4AB004C}" type="slidenum">
              <a:rPr lang="en-IN" smtClean="0"/>
              <a:pPr/>
              <a:t>17</a:t>
            </a:fld>
            <a:endParaRPr lang="en-IN"/>
          </a:p>
        </p:txBody>
      </p:sp>
    </p:spTree>
    <p:extLst>
      <p:ext uri="{BB962C8B-B14F-4D97-AF65-F5344CB8AC3E}">
        <p14:creationId xmlns:p14="http://schemas.microsoft.com/office/powerpoint/2010/main" xmlns="" val="234575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3A269A19-04BC-4EFE-BADC-72C9A03FA2CA}"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269A19-04BC-4EFE-BADC-72C9A03FA2CA}"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69600" y="6356351"/>
            <a:ext cx="812800" cy="365125"/>
          </a:xfrm>
        </p:spPr>
        <p:txBody>
          <a:bodyPr/>
          <a:lstStyle/>
          <a:p>
            <a:fld id="{3A269A19-04BC-4EFE-BADC-72C9A03FA2CA}" type="slidenum">
              <a:rPr lang="en-IN" smtClean="0"/>
              <a:pPr/>
              <a:t>‹#›</a:t>
            </a:fld>
            <a:endParaRPr lang="en-IN"/>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5B9B124-AB6B-4276-AF4C-317B9F94BA02}" type="datetimeFigureOut">
              <a:rPr lang="en-IN" smtClean="0"/>
              <a:pPr/>
              <a:t>24-12-2025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A269A19-04BC-4EFE-BADC-72C9A03FA2C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5B9B124-AB6B-4276-AF4C-317B9F94BA02}" type="datetimeFigureOut">
              <a:rPr lang="en-IN" smtClean="0"/>
              <a:pPr/>
              <a:t>24-12-2025</a:t>
            </a:fld>
            <a:endParaRPr lang="en-IN"/>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A269A19-04BC-4EFE-BADC-72C9A03FA2CA}" type="slidenum">
              <a:rPr lang="en-IN" smtClean="0"/>
              <a:pPr/>
              <a:t>‹#›</a:t>
            </a:fld>
            <a:endParaRPr lang="en-IN"/>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en.wikipedia.org/wiki/Kim_Jong_Il" TargetMode="External"/><Relationship Id="rId3" Type="http://schemas.openxmlformats.org/officeDocument/2006/relationships/hyperlink" Target="https://en.wikipedia.org/wiki/De-Stalinization" TargetMode="External"/><Relationship Id="rId7" Type="http://schemas.openxmlformats.org/officeDocument/2006/relationships/hyperlink" Target="https://en.wikipedia.org/wiki/Kim_Il_Sung" TargetMode="External"/><Relationship Id="rId2" Type="http://schemas.openxmlformats.org/officeDocument/2006/relationships/hyperlink" Target="https://en.wikipedia.org/wiki/Joseph_Stalin" TargetMode="External"/><Relationship Id="rId1" Type="http://schemas.openxmlformats.org/officeDocument/2006/relationships/slideLayout" Target="../slideLayouts/slideLayout7.xml"/><Relationship Id="rId6" Type="http://schemas.openxmlformats.org/officeDocument/2006/relationships/hyperlink" Target="https://en.wikipedia.org/wiki/Kumsusan_Palace_of_the_Sun" TargetMode="External"/><Relationship Id="rId5" Type="http://schemas.openxmlformats.org/officeDocument/2006/relationships/hyperlink" Target="https://en.wikipedia.org/wiki/Ho_Chi_Minh_Mausoleum" TargetMode="External"/><Relationship Id="rId4" Type="http://schemas.openxmlformats.org/officeDocument/2006/relationships/hyperlink" Target="https://en.wikipedia.org/wiki/Mausoleum_of_Mao_Zedong" TargetMode="External"/><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pmc.ncbi.nlm.nih.gov/articles/PMC3931544/" TargetMode="External"/><Relationship Id="rId3" Type="http://schemas.openxmlformats.org/officeDocument/2006/relationships/hyperlink" Target="https://www.jaypeedigital.com/eReader/chapter/9789389129748/ch1" TargetMode="External"/><Relationship Id="rId7" Type="http://schemas.openxmlformats.org/officeDocument/2006/relationships/hyperlink" Target="https://www.brattonfuneral.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en.wikipedia.org/wiki/Embalming" TargetMode="External"/><Relationship Id="rId5" Type="http://schemas.openxmlformats.org/officeDocument/2006/relationships/hyperlink" Target="https://www.britannica.com/topic/embalming" TargetMode="External"/><Relationship Id="rId4" Type="http://schemas.openxmlformats.org/officeDocument/2006/relationships/hyperlink" Target="https://pdfs.semanticscholar.org/7526/5ae1d8678d254f9dba07739156b91d51841b.pdf"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b="1" dirty="0" smtClean="0">
                <a:solidFill>
                  <a:srgbClr val="FF0000"/>
                </a:solidFill>
                <a:latin typeface="Algerian" pitchFamily="82" charset="0"/>
              </a:rPr>
              <a:t>HISTORY OF EMBALMING</a:t>
            </a:r>
            <a:r>
              <a:rPr lang="en-US" b="1" dirty="0" smtClean="0">
                <a:solidFill>
                  <a:srgbClr val="7030A0"/>
                </a:solidFill>
                <a:latin typeface="Algerian" pitchFamily="82" charset="0"/>
              </a:rPr>
              <a:t/>
            </a:r>
            <a:br>
              <a:rPr lang="en-US" b="1" dirty="0" smtClean="0">
                <a:solidFill>
                  <a:srgbClr val="7030A0"/>
                </a:solidFill>
                <a:latin typeface="Algerian" pitchFamily="82" charset="0"/>
              </a:rPr>
            </a:br>
            <a:endParaRPr lang="en-IN" sz="4000" b="1" dirty="0">
              <a:solidFill>
                <a:srgbClr val="00B050"/>
              </a:solidFill>
              <a:latin typeface="Algerian" pitchFamily="82" charset="0"/>
            </a:endParaRPr>
          </a:p>
        </p:txBody>
      </p:sp>
      <p:sp>
        <p:nvSpPr>
          <p:cNvPr id="7" name="Content Placeholder 6"/>
          <p:cNvSpPr>
            <a:spLocks noGrp="1"/>
          </p:cNvSpPr>
          <p:nvPr>
            <p:ph sz="half" idx="2"/>
          </p:nvPr>
        </p:nvSpPr>
        <p:spPr>
          <a:xfrm>
            <a:off x="5994400" y="4648200"/>
            <a:ext cx="6807200" cy="1752600"/>
          </a:xfrm>
        </p:spPr>
        <p:txBody>
          <a:bodyPr>
            <a:normAutofit/>
          </a:bodyPr>
          <a:lstStyle/>
          <a:p>
            <a:r>
              <a:rPr lang="en-US" sz="2400" b="1" dirty="0" smtClean="0">
                <a:solidFill>
                  <a:srgbClr val="7030A0"/>
                </a:solidFill>
                <a:latin typeface="Times New Roman" pitchFamily="18" charset="0"/>
                <a:cs typeface="Times New Roman" pitchFamily="18" charset="0"/>
              </a:rPr>
              <a:t> </a:t>
            </a:r>
            <a:r>
              <a:rPr lang="en-US" sz="2400" b="1" dirty="0" smtClean="0">
                <a:solidFill>
                  <a:srgbClr val="C00000"/>
                </a:solidFill>
                <a:latin typeface="Times New Roman" pitchFamily="18" charset="0"/>
                <a:cs typeface="Times New Roman" pitchFamily="18" charset="0"/>
              </a:rPr>
              <a:t>DR. PRAVEEN KURREY </a:t>
            </a:r>
          </a:p>
          <a:p>
            <a:r>
              <a:rPr lang="en-US" sz="2400" b="1" dirty="0" smtClean="0">
                <a:solidFill>
                  <a:srgbClr val="C00000"/>
                </a:solidFill>
                <a:latin typeface="Times New Roman" pitchFamily="18" charset="0"/>
                <a:cs typeface="Times New Roman" pitchFamily="18" charset="0"/>
              </a:rPr>
              <a:t>MBBS,  MS,  BCME, BCBR, CISP                                                  PROFESSOR   ANATOMY                                                          </a:t>
            </a:r>
            <a:endParaRPr lang="en-IN" sz="2400" dirty="0"/>
          </a:p>
        </p:txBody>
      </p:sp>
      <p:cxnSp>
        <p:nvCxnSpPr>
          <p:cNvPr id="12" name="Straight Connector 11"/>
          <p:cNvCxnSpPr/>
          <p:nvPr/>
        </p:nvCxnSpPr>
        <p:spPr>
          <a:xfrm>
            <a:off x="609600" y="381000"/>
            <a:ext cx="1107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1785600" y="381000"/>
            <a:ext cx="101600" cy="6096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406400" y="381000"/>
            <a:ext cx="101600" cy="6248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8000" y="6629400"/>
            <a:ext cx="11379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Content Placeholder 9">
            <a:extLst>
              <a:ext uri="{FF2B5EF4-FFF2-40B4-BE49-F238E27FC236}">
                <a16:creationId xmlns:a16="http://schemas.microsoft.com/office/drawing/2014/main" xmlns="" id="{E6E20A10-9194-1C06-02EE-7206DD6DD089}"/>
              </a:ext>
            </a:extLst>
          </p:cNvPr>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09600" y="2361333"/>
            <a:ext cx="5384800" cy="35529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235D55-D343-B1CA-400F-3B6122B0757D}"/>
              </a:ext>
            </a:extLst>
          </p:cNvPr>
          <p:cNvSpPr>
            <a:spLocks noGrp="1"/>
          </p:cNvSpPr>
          <p:nvPr>
            <p:ph type="title"/>
          </p:nvPr>
        </p:nvSpPr>
        <p:spPr/>
        <p:txBody>
          <a:bodyPr/>
          <a:lstStyle/>
          <a:p>
            <a:pPr algn="ctr"/>
            <a:r>
              <a:rPr lang="en-IN" b="1" dirty="0">
                <a:solidFill>
                  <a:srgbClr val="FF0000"/>
                </a:solidFill>
                <a:latin typeface="Arial Rounded MT Bold" pitchFamily="34" charset="0"/>
                <a:cs typeface="Times New Roman" panose="02020603050405020304" pitchFamily="18" charset="0"/>
              </a:rPr>
              <a:t>EMBALMING</a:t>
            </a:r>
          </a:p>
        </p:txBody>
      </p:sp>
      <p:sp>
        <p:nvSpPr>
          <p:cNvPr id="3" name="Content Placeholder 2">
            <a:extLst>
              <a:ext uri="{FF2B5EF4-FFF2-40B4-BE49-F238E27FC236}">
                <a16:creationId xmlns:a16="http://schemas.microsoft.com/office/drawing/2014/main" xmlns="" id="{C9DC2F4E-A8B7-15D9-9D42-E7F579DEEEF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 Embalming is the art and science of preserving human remains by treating them with chemicals in modern times to forestall decomposition</a:t>
            </a:r>
          </a:p>
          <a:p>
            <a:r>
              <a:rPr lang="en-IN" dirty="0">
                <a:latin typeface="Times New Roman" panose="02020603050405020304" pitchFamily="18" charset="0"/>
                <a:cs typeface="Times New Roman" panose="02020603050405020304" pitchFamily="18" charset="0"/>
              </a:rPr>
              <a:t>Uses </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Funeral Ceremonies</a:t>
            </a:r>
          </a:p>
          <a:p>
            <a:pPr>
              <a:buFont typeface="Wingdings" panose="05000000000000000000" pitchFamily="2" charset="2"/>
              <a:buChar char="Ø"/>
            </a:pPr>
            <a:r>
              <a:rPr lang="en-US" dirty="0">
                <a:solidFill>
                  <a:srgbClr val="202122"/>
                </a:solidFill>
                <a:latin typeface="Times New Roman" panose="02020603050405020304" pitchFamily="18" charset="0"/>
                <a:cs typeface="Times New Roman" panose="02020603050405020304" pitchFamily="18" charset="0"/>
              </a:rPr>
              <a:t>M</a:t>
            </a:r>
            <a:r>
              <a:rPr lang="en-US" b="0" i="0" dirty="0">
                <a:solidFill>
                  <a:srgbClr val="202122"/>
                </a:solidFill>
                <a:effectLst/>
                <a:latin typeface="Times New Roman" panose="02020603050405020304" pitchFamily="18" charset="0"/>
                <a:cs typeface="Times New Roman" panose="02020603050405020304" pitchFamily="18" charset="0"/>
              </a:rPr>
              <a:t>edical purposes in an anatomical laboratory</a:t>
            </a:r>
          </a:p>
          <a:p>
            <a:pPr>
              <a:buFont typeface="Wingdings" panose="05000000000000000000" pitchFamily="2" charset="2"/>
              <a:buChar char="Ø"/>
            </a:pPr>
            <a:r>
              <a:rPr lang="en-US" dirty="0">
                <a:solidFill>
                  <a:srgbClr val="202122"/>
                </a:solidFill>
                <a:latin typeface="Times New Roman" panose="02020603050405020304" pitchFamily="18" charset="0"/>
                <a:cs typeface="Times New Roman" panose="02020603050405020304" pitchFamily="18" charset="0"/>
              </a:rPr>
              <a:t> Preservation</a:t>
            </a:r>
            <a:r>
              <a:rPr lang="en-IN"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351467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4FDF9721-1405-67B4-3739-F8CBF7385BC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0" y="203200"/>
            <a:ext cx="6096000" cy="5308600"/>
          </a:xfrm>
          <a:prstGeom prst="rect">
            <a:avLst/>
          </a:prstGeom>
        </p:spPr>
      </p:pic>
      <p:sp>
        <p:nvSpPr>
          <p:cNvPr id="6" name="TextBox 5">
            <a:extLst>
              <a:ext uri="{FF2B5EF4-FFF2-40B4-BE49-F238E27FC236}">
                <a16:creationId xmlns:a16="http://schemas.microsoft.com/office/drawing/2014/main" xmlns="" id="{9A1F2FBC-813A-AD76-982E-AFE9B29DCBC3}"/>
              </a:ext>
            </a:extLst>
          </p:cNvPr>
          <p:cNvSpPr txBox="1"/>
          <p:nvPr/>
        </p:nvSpPr>
        <p:spPr>
          <a:xfrm>
            <a:off x="4279900" y="5613400"/>
            <a:ext cx="3924300" cy="369332"/>
          </a:xfrm>
          <a:prstGeom prst="rect">
            <a:avLst/>
          </a:prstGeom>
          <a:noFill/>
        </p:spPr>
        <p:txBody>
          <a:bodyPr wrap="square" rtlCol="0">
            <a:spAutoFit/>
          </a:bodyPr>
          <a:lstStyle/>
          <a:p>
            <a:r>
              <a:rPr lang="en-IN" dirty="0"/>
              <a:t>Dr Richard Burr performing embalming</a:t>
            </a:r>
          </a:p>
        </p:txBody>
      </p:sp>
    </p:spTree>
    <p:extLst>
      <p:ext uri="{BB962C8B-B14F-4D97-AF65-F5344CB8AC3E}">
        <p14:creationId xmlns:p14="http://schemas.microsoft.com/office/powerpoint/2010/main" xmlns="" val="3554931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3C11B2BC-03F4-2A3A-6D81-FC78723572D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2825" y="241300"/>
            <a:ext cx="9886950" cy="5486400"/>
          </a:xfrm>
          <a:prstGeom prst="rect">
            <a:avLst/>
          </a:prstGeom>
        </p:spPr>
      </p:pic>
      <p:sp>
        <p:nvSpPr>
          <p:cNvPr id="4" name="TextBox 3">
            <a:extLst>
              <a:ext uri="{FF2B5EF4-FFF2-40B4-BE49-F238E27FC236}">
                <a16:creationId xmlns:a16="http://schemas.microsoft.com/office/drawing/2014/main" xmlns="" id="{47F73AAB-86BC-9F53-01A3-72AFF49A2985}"/>
              </a:ext>
            </a:extLst>
          </p:cNvPr>
          <p:cNvSpPr txBox="1"/>
          <p:nvPr/>
        </p:nvSpPr>
        <p:spPr>
          <a:xfrm>
            <a:off x="3314700" y="5854700"/>
            <a:ext cx="6489700" cy="707886"/>
          </a:xfrm>
          <a:prstGeom prst="rect">
            <a:avLst/>
          </a:prstGeom>
          <a:noFill/>
        </p:spPr>
        <p:txBody>
          <a:bodyPr wrap="square" rtlCol="0">
            <a:spAutoFit/>
          </a:bodyPr>
          <a:lstStyle/>
          <a:p>
            <a:pPr algn="ctr"/>
            <a:r>
              <a:rPr lang="en-IN" sz="2000" b="1" dirty="0">
                <a:latin typeface="Arial Rounded MT Bold" pitchFamily="34" charset="0"/>
              </a:rPr>
              <a:t>President Abraham Lincoln embalmed after assassination in 1865</a:t>
            </a:r>
          </a:p>
        </p:txBody>
      </p:sp>
    </p:spTree>
    <p:extLst>
      <p:ext uri="{BB962C8B-B14F-4D97-AF65-F5344CB8AC3E}">
        <p14:creationId xmlns:p14="http://schemas.microsoft.com/office/powerpoint/2010/main" xmlns="" val="783810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9301C2C8-A044-3994-63DC-3526EA1EF8D7}"/>
              </a:ext>
            </a:extLst>
          </p:cNvPr>
          <p:cNvSpPr txBox="1"/>
          <p:nvPr/>
        </p:nvSpPr>
        <p:spPr>
          <a:xfrm>
            <a:off x="2293034" y="193040"/>
            <a:ext cx="7348806" cy="646331"/>
          </a:xfrm>
          <a:prstGeom prst="rect">
            <a:avLst/>
          </a:prstGeom>
          <a:noFill/>
        </p:spPr>
        <p:txBody>
          <a:bodyPr wrap="square" rtlCol="0">
            <a:spAutoFit/>
          </a:bodyPr>
          <a:lstStyle/>
          <a:p>
            <a:pPr algn="ctr"/>
            <a:r>
              <a:rPr lang="en-IN" sz="3600" b="1" dirty="0">
                <a:solidFill>
                  <a:srgbClr val="FF33CC"/>
                </a:solidFill>
                <a:latin typeface="Arial Black" pitchFamily="34" charset="0"/>
                <a:cs typeface="Times New Roman" panose="02020603050405020304" pitchFamily="18" charset="0"/>
              </a:rPr>
              <a:t>HISTORY OF EMBALMING</a:t>
            </a:r>
            <a:endParaRPr lang="en-IN" sz="3200" b="1" dirty="0">
              <a:solidFill>
                <a:srgbClr val="FF33CC"/>
              </a:solidFill>
              <a:latin typeface="Arial Black"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xmlns="" id="{354D9CDE-A3A1-6A1F-4817-A9A35F6B670D}"/>
              </a:ext>
            </a:extLst>
          </p:cNvPr>
          <p:cNvSpPr txBox="1"/>
          <p:nvPr/>
        </p:nvSpPr>
        <p:spPr>
          <a:xfrm>
            <a:off x="381001" y="1922584"/>
            <a:ext cx="11344153"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Embalming originated in Egypt, presumably in 3200 BC (period of first dynasty) and continued on until 650 AD.</a:t>
            </a:r>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Egyptians believed in immortality and physical resurrection.</a:t>
            </a:r>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need for embalming the bodies of the dead in Egypt was associated with religious beliefs that in order to revive a person in the next life, his body in this life should remain intact.</a:t>
            </a:r>
          </a:p>
          <a:p>
            <a:pPr marL="285750" indent="-28575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Egyptians got the idea of embalming from the basic process of preserving food which was adapted to preserve the dead.</a:t>
            </a:r>
          </a:p>
          <a:p>
            <a:pPr marL="285750" indent="-28575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1A74B5B9-F6BF-CAD0-2C1C-62DA01E9B486}"/>
              </a:ext>
            </a:extLst>
          </p:cNvPr>
          <p:cNvSpPr txBox="1"/>
          <p:nvPr/>
        </p:nvSpPr>
        <p:spPr>
          <a:xfrm>
            <a:off x="381001" y="1349383"/>
            <a:ext cx="4027064" cy="523220"/>
          </a:xfrm>
          <a:prstGeom prst="rect">
            <a:avLst/>
          </a:prstGeom>
          <a:noFill/>
        </p:spPr>
        <p:txBody>
          <a:bodyPr wrap="none" rtlCol="0">
            <a:spAutoFit/>
          </a:bodyPr>
          <a:lstStyle/>
          <a:p>
            <a:pPr marL="457200" indent="-457200">
              <a:buFont typeface="Wingdings" panose="05000000000000000000" pitchFamily="2" charset="2"/>
              <a:buChar char="q"/>
            </a:pPr>
            <a:r>
              <a:rPr lang="en-IN" sz="2800" b="1" u="sng" dirty="0">
                <a:latin typeface="Times New Roman" panose="02020603050405020304" pitchFamily="18" charset="0"/>
                <a:cs typeface="Times New Roman" panose="02020603050405020304" pitchFamily="18" charset="0"/>
              </a:rPr>
              <a:t>EGYPTIAN PERIOD</a:t>
            </a:r>
          </a:p>
        </p:txBody>
      </p:sp>
    </p:spTree>
    <p:extLst>
      <p:ext uri="{BB962C8B-B14F-4D97-AF65-F5344CB8AC3E}">
        <p14:creationId xmlns:p14="http://schemas.microsoft.com/office/powerpoint/2010/main" xmlns="" val="1094725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9D607F8-0E85-4372-D712-AD365EE4955E}"/>
              </a:ext>
            </a:extLst>
          </p:cNvPr>
          <p:cNvSpPr txBox="1"/>
          <p:nvPr/>
        </p:nvSpPr>
        <p:spPr>
          <a:xfrm>
            <a:off x="424727" y="1153611"/>
            <a:ext cx="11088546" cy="5170646"/>
          </a:xfrm>
          <a:prstGeom prst="rect">
            <a:avLst/>
          </a:prstGeom>
          <a:noFill/>
        </p:spPr>
        <p:txBody>
          <a:bodyPr wrap="square" rtlCol="0">
            <a:spAutoFit/>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Other than Egypt, ancient Babylonians, Sumerians and Greeks also practiced very superficial kind of embalming anointing the body with unguents, perfumes and spices. </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While the steps in embalming sometimes varied from dynasty to dynasty according to custom and the individual embalmer’s technique, they also varied according to the wealth of the deceased.</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Early Technique involved usage of Natron salt for dehydration and then covering with rope/mat/clothes.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Later on myrrh, cinnamon and other aromatic resins &amp; perfumes were used aesthetically in process of embalming.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endParaRPr lang="en-IN" dirty="0"/>
          </a:p>
        </p:txBody>
      </p:sp>
    </p:spTree>
    <p:extLst>
      <p:ext uri="{BB962C8B-B14F-4D97-AF65-F5344CB8AC3E}">
        <p14:creationId xmlns:p14="http://schemas.microsoft.com/office/powerpoint/2010/main" xmlns="" val="1606941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0713443-0EAA-56AB-FE0B-41CD8237B93F}"/>
              </a:ext>
            </a:extLst>
          </p:cNvPr>
          <p:cNvSpPr txBox="1"/>
          <p:nvPr/>
        </p:nvSpPr>
        <p:spPr>
          <a:xfrm>
            <a:off x="736600" y="736600"/>
            <a:ext cx="10541000" cy="4124206"/>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Steps In Egyptian Preparation</a:t>
            </a:r>
          </a:p>
          <a:p>
            <a:endParaRPr lang="en-IN" b="1" dirty="0">
              <a:latin typeface="Times New Roman" panose="02020603050405020304" pitchFamily="18" charset="0"/>
              <a:cs typeface="Times New Roman" panose="02020603050405020304" pitchFamily="18" charset="0"/>
            </a:endParaRPr>
          </a:p>
          <a:p>
            <a:pPr marL="342900" indent="-342900">
              <a:buAutoNum type="arabicPeriod"/>
            </a:pPr>
            <a:r>
              <a:rPr lang="en-IN" sz="2400" dirty="0">
                <a:latin typeface="Times New Roman" panose="02020603050405020304" pitchFamily="18" charset="0"/>
                <a:cs typeface="Times New Roman" panose="02020603050405020304" pitchFamily="18" charset="0"/>
              </a:rPr>
              <a:t>Removal of the Brain</a:t>
            </a:r>
          </a:p>
          <a:p>
            <a:pPr marL="342900" indent="-342900">
              <a:buAutoNum type="arabicPeriod"/>
            </a:pPr>
            <a:endParaRPr lang="en-IN" sz="2400" dirty="0">
              <a:latin typeface="Times New Roman" panose="02020603050405020304" pitchFamily="18" charset="0"/>
              <a:cs typeface="Times New Roman" panose="02020603050405020304" pitchFamily="18" charset="0"/>
            </a:endParaRPr>
          </a:p>
          <a:p>
            <a:pPr marL="342900" indent="-342900">
              <a:buAutoNum type="arabicPeriod"/>
            </a:pPr>
            <a:r>
              <a:rPr lang="en-IN" sz="2400" dirty="0">
                <a:latin typeface="Times New Roman" panose="02020603050405020304" pitchFamily="18" charset="0"/>
                <a:cs typeface="Times New Roman" panose="02020603050405020304" pitchFamily="18" charset="0"/>
              </a:rPr>
              <a:t>Evisceration</a:t>
            </a:r>
          </a:p>
          <a:p>
            <a:pPr marL="342900" indent="-342900">
              <a:buAutoNum type="arabicPeriod"/>
            </a:pPr>
            <a:endParaRPr lang="en-IN" sz="2400" dirty="0">
              <a:latin typeface="Times New Roman" panose="02020603050405020304" pitchFamily="18" charset="0"/>
              <a:cs typeface="Times New Roman" panose="02020603050405020304" pitchFamily="18" charset="0"/>
            </a:endParaRPr>
          </a:p>
          <a:p>
            <a:pPr marL="342900" indent="-342900">
              <a:buAutoNum type="arabicPeriod"/>
            </a:pPr>
            <a:r>
              <a:rPr lang="en-IN" sz="2400" dirty="0">
                <a:latin typeface="Times New Roman" panose="02020603050405020304" pitchFamily="18" charset="0"/>
                <a:cs typeface="Times New Roman" panose="02020603050405020304" pitchFamily="18" charset="0"/>
              </a:rPr>
              <a:t>Covering with Natron</a:t>
            </a:r>
          </a:p>
          <a:p>
            <a:pPr marL="342900" indent="-342900">
              <a:buAutoNum type="arabicPeriod"/>
            </a:pPr>
            <a:endParaRPr lang="en-IN" sz="2400" dirty="0">
              <a:latin typeface="Times New Roman" panose="02020603050405020304" pitchFamily="18" charset="0"/>
              <a:cs typeface="Times New Roman" panose="02020603050405020304" pitchFamily="18" charset="0"/>
            </a:endParaRPr>
          </a:p>
          <a:p>
            <a:pPr marL="342900" indent="-342900">
              <a:buAutoNum type="arabicPeriod"/>
            </a:pPr>
            <a:r>
              <a:rPr lang="en-IN" sz="2400" dirty="0">
                <a:latin typeface="Times New Roman" panose="02020603050405020304" pitchFamily="18" charset="0"/>
                <a:cs typeface="Times New Roman" panose="02020603050405020304" pitchFamily="18" charset="0"/>
              </a:rPr>
              <a:t>Removal from Natron</a:t>
            </a:r>
          </a:p>
          <a:p>
            <a:pPr marL="342900" indent="-342900">
              <a:buAutoNum type="arabicPeriod"/>
            </a:pPr>
            <a:endParaRPr lang="en-IN" sz="2400" dirty="0">
              <a:latin typeface="Times New Roman" panose="02020603050405020304" pitchFamily="18" charset="0"/>
              <a:cs typeface="Times New Roman" panose="02020603050405020304" pitchFamily="18" charset="0"/>
            </a:endParaRPr>
          </a:p>
          <a:p>
            <a:pPr marL="342900" indent="-342900">
              <a:buAutoNum type="arabicPeriod"/>
            </a:pPr>
            <a:r>
              <a:rPr lang="en-IN" sz="2400" dirty="0">
                <a:latin typeface="Times New Roman" panose="02020603050405020304" pitchFamily="18" charset="0"/>
                <a:cs typeface="Times New Roman" panose="02020603050405020304" pitchFamily="18" charset="0"/>
              </a:rPr>
              <a:t>Wrapping and Spicing</a:t>
            </a:r>
          </a:p>
        </p:txBody>
      </p:sp>
    </p:spTree>
    <p:extLst>
      <p:ext uri="{BB962C8B-B14F-4D97-AF65-F5344CB8AC3E}">
        <p14:creationId xmlns:p14="http://schemas.microsoft.com/office/powerpoint/2010/main" xmlns="" val="1025326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6E20A10-9194-1C06-02EE-7206DD6DD08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5524500" cy="3428999"/>
          </a:xfrm>
          <a:prstGeom prst="rect">
            <a:avLst/>
          </a:prstGeom>
        </p:spPr>
      </p:pic>
      <p:pic>
        <p:nvPicPr>
          <p:cNvPr id="5" name="Picture 4">
            <a:extLst>
              <a:ext uri="{FF2B5EF4-FFF2-40B4-BE49-F238E27FC236}">
                <a16:creationId xmlns:a16="http://schemas.microsoft.com/office/drawing/2014/main" xmlns="" id="{F320532E-1FC6-963C-3AA7-35B749C96B9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58000" y="0"/>
            <a:ext cx="4965700" cy="3179618"/>
          </a:xfrm>
          <a:prstGeom prst="rect">
            <a:avLst/>
          </a:prstGeom>
        </p:spPr>
      </p:pic>
      <p:pic>
        <p:nvPicPr>
          <p:cNvPr id="7" name="Picture 6">
            <a:extLst>
              <a:ext uri="{FF2B5EF4-FFF2-40B4-BE49-F238E27FC236}">
                <a16:creationId xmlns:a16="http://schemas.microsoft.com/office/drawing/2014/main" xmlns="" id="{9415A8E8-71AA-0251-6AD8-3F202DFC9B6F}"/>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41217" y="4038600"/>
            <a:ext cx="4901015" cy="2563957"/>
          </a:xfrm>
          <a:prstGeom prst="rect">
            <a:avLst/>
          </a:prstGeom>
        </p:spPr>
      </p:pic>
      <p:pic>
        <p:nvPicPr>
          <p:cNvPr id="9" name="Picture 8">
            <a:extLst>
              <a:ext uri="{FF2B5EF4-FFF2-40B4-BE49-F238E27FC236}">
                <a16:creationId xmlns:a16="http://schemas.microsoft.com/office/drawing/2014/main" xmlns="" id="{E7BB4C83-FB30-3BD3-B03F-134C827FD8E2}"/>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6857998" y="3429000"/>
            <a:ext cx="4825999" cy="3606800"/>
          </a:xfrm>
          <a:prstGeom prst="rect">
            <a:avLst/>
          </a:prstGeom>
        </p:spPr>
      </p:pic>
    </p:spTree>
    <p:extLst>
      <p:ext uri="{BB962C8B-B14F-4D97-AF65-F5344CB8AC3E}">
        <p14:creationId xmlns:p14="http://schemas.microsoft.com/office/powerpoint/2010/main" xmlns="" val="4137039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8B71662-B396-01DE-69E3-E1E294BC0C96}"/>
              </a:ext>
            </a:extLst>
          </p:cNvPr>
          <p:cNvSpPr txBox="1"/>
          <p:nvPr/>
        </p:nvSpPr>
        <p:spPr>
          <a:xfrm>
            <a:off x="405113" y="601884"/>
            <a:ext cx="10244129" cy="523220"/>
          </a:xfrm>
          <a:prstGeom prst="rect">
            <a:avLst/>
          </a:prstGeom>
          <a:noFill/>
        </p:spPr>
        <p:txBody>
          <a:bodyPr wrap="square" rtlCol="0">
            <a:spAutoFit/>
          </a:bodyPr>
          <a:lstStyle/>
          <a:p>
            <a:pPr marL="457200" indent="-457200" algn="ctr">
              <a:buFont typeface="Wingdings" panose="05000000000000000000" pitchFamily="2" charset="2"/>
              <a:buChar char="q"/>
            </a:pPr>
            <a:r>
              <a:rPr lang="en-IN" sz="2800" b="1" dirty="0">
                <a:solidFill>
                  <a:srgbClr val="FF0000"/>
                </a:solidFill>
                <a:latin typeface="Times New Roman" panose="02020603050405020304" pitchFamily="18" charset="0"/>
                <a:cs typeface="Times New Roman" panose="02020603050405020304" pitchFamily="18" charset="0"/>
              </a:rPr>
              <a:t>Renaissance &amp; The Middle Age Period</a:t>
            </a:r>
          </a:p>
        </p:txBody>
      </p:sp>
      <p:sp>
        <p:nvSpPr>
          <p:cNvPr id="3" name="TextBox 2">
            <a:extLst>
              <a:ext uri="{FF2B5EF4-FFF2-40B4-BE49-F238E27FC236}">
                <a16:creationId xmlns:a16="http://schemas.microsoft.com/office/drawing/2014/main" xmlns="" id="{94EA4E1F-E302-A482-9137-530DBABA05DE}"/>
              </a:ext>
            </a:extLst>
          </p:cNvPr>
          <p:cNvSpPr txBox="1"/>
          <p:nvPr/>
        </p:nvSpPr>
        <p:spPr>
          <a:xfrm>
            <a:off x="212041" y="1480755"/>
            <a:ext cx="11528386" cy="5262979"/>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1A1A1A"/>
                </a:solidFill>
                <a:effectLst/>
                <a:latin typeface="Times New Roman" panose="02020603050405020304" pitchFamily="18" charset="0"/>
                <a:cs typeface="Times New Roman" panose="02020603050405020304" pitchFamily="18" charset="0"/>
              </a:rPr>
              <a:t>During the </a:t>
            </a:r>
            <a:r>
              <a:rPr lang="en-US" sz="2400" dirty="0">
                <a:solidFill>
                  <a:srgbClr val="1A1A1A"/>
                </a:solidFill>
                <a:latin typeface="Times New Roman" panose="02020603050405020304" pitchFamily="18" charset="0"/>
                <a:cs typeface="Times New Roman" panose="02020603050405020304" pitchFamily="18" charset="0"/>
              </a:rPr>
              <a:t>Middle ages</a:t>
            </a:r>
            <a:r>
              <a:rPr lang="en-US" sz="2400" b="0" i="0" dirty="0">
                <a:solidFill>
                  <a:srgbClr val="1A1A1A"/>
                </a:solidFill>
                <a:effectLst/>
                <a:latin typeface="Times New Roman" panose="02020603050405020304" pitchFamily="18" charset="0"/>
                <a:cs typeface="Times New Roman" panose="02020603050405020304" pitchFamily="18" charset="0"/>
              </a:rPr>
              <a:t> and the</a:t>
            </a:r>
            <a:r>
              <a:rPr lang="en-US" sz="2400" b="0" i="0" u="sng" dirty="0">
                <a:solidFill>
                  <a:srgbClr val="1A1A1A"/>
                </a:solidFill>
                <a:effectLst/>
                <a:latin typeface="Times New Roman" panose="02020603050405020304" pitchFamily="18" charset="0"/>
                <a:cs typeface="Times New Roman" panose="02020603050405020304" pitchFamily="18" charset="0"/>
              </a:rPr>
              <a:t> </a:t>
            </a:r>
            <a:r>
              <a:rPr lang="en-US" sz="2400" b="0" i="0" dirty="0">
                <a:solidFill>
                  <a:srgbClr val="1A1A1A"/>
                </a:solidFill>
                <a:effectLst/>
                <a:latin typeface="Times New Roman" panose="02020603050405020304" pitchFamily="18" charset="0"/>
                <a:cs typeface="Times New Roman" panose="02020603050405020304" pitchFamily="18" charset="0"/>
              </a:rPr>
              <a:t>Renaissance</a:t>
            </a:r>
            <a:r>
              <a:rPr lang="en-US" sz="2400" u="sng" dirty="0">
                <a:solidFill>
                  <a:srgbClr val="1A1A1A"/>
                </a:solidFill>
                <a:latin typeface="Times New Roman" panose="02020603050405020304" pitchFamily="18" charset="0"/>
                <a:cs typeface="Times New Roman" panose="02020603050405020304" pitchFamily="18" charset="0"/>
              </a:rPr>
              <a:t> </a:t>
            </a:r>
            <a:r>
              <a:rPr lang="en-US" sz="2400" b="0" i="0" dirty="0">
                <a:solidFill>
                  <a:srgbClr val="1A1A1A"/>
                </a:solidFill>
                <a:effectLst/>
                <a:latin typeface="Times New Roman" panose="02020603050405020304" pitchFamily="18" charset="0"/>
                <a:cs typeface="Times New Roman" panose="02020603050405020304" pitchFamily="18" charset="0"/>
              </a:rPr>
              <a:t>a modest amount of embalming was done by specialists who were skilled embalmers with the use of costly spices, unguents, wax, and wrappings. </a:t>
            </a:r>
          </a:p>
          <a:p>
            <a:pPr marL="342900" indent="-342900">
              <a:buFont typeface="Arial" panose="020B0604020202020204" pitchFamily="34" charset="0"/>
              <a:buChar char="•"/>
            </a:pPr>
            <a:endParaRPr lang="en-US" sz="2400" b="0" i="0" dirty="0">
              <a:solidFill>
                <a:srgbClr val="1A1A1A"/>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i="0" dirty="0">
                <a:solidFill>
                  <a:srgbClr val="1A1A1A"/>
                </a:solidFill>
                <a:effectLst/>
                <a:latin typeface="Times New Roman" panose="02020603050405020304" pitchFamily="18" charset="0"/>
                <a:cs typeface="Times New Roman" panose="02020603050405020304" pitchFamily="18" charset="0"/>
              </a:rPr>
              <a:t> The great interest in anatomy and </a:t>
            </a:r>
            <a:r>
              <a:rPr lang="en-US" sz="2400" dirty="0">
                <a:solidFill>
                  <a:srgbClr val="1A1A1A"/>
                </a:solidFill>
                <a:latin typeface="Times New Roman" panose="02020603050405020304" pitchFamily="18" charset="0"/>
                <a:cs typeface="Times New Roman" panose="02020603050405020304" pitchFamily="18" charset="0"/>
              </a:rPr>
              <a:t>surgery </a:t>
            </a:r>
            <a:r>
              <a:rPr lang="en-US" sz="2400" b="0" i="0" dirty="0">
                <a:solidFill>
                  <a:srgbClr val="1A1A1A"/>
                </a:solidFill>
                <a:effectLst/>
                <a:latin typeface="Times New Roman" panose="02020603050405020304" pitchFamily="18" charset="0"/>
                <a:cs typeface="Times New Roman" panose="02020603050405020304" pitchFamily="18" charset="0"/>
              </a:rPr>
              <a:t>during the Renaissance stimulated experiments with other embalming methods.</a:t>
            </a:r>
          </a:p>
          <a:p>
            <a:pPr marL="342900" indent="-342900">
              <a:buFont typeface="Arial" panose="020B0604020202020204" pitchFamily="34" charset="0"/>
              <a:buChar char="•"/>
            </a:pPr>
            <a:endParaRPr lang="en-US" sz="2400" dirty="0">
              <a:solidFill>
                <a:srgbClr val="1A1A1A"/>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Leonardo da Vinci</a:t>
            </a:r>
            <a:r>
              <a:rPr lang="en-US" sz="2400" b="0" i="0" dirty="0">
                <a:solidFill>
                  <a:srgbClr val="1A1A1A"/>
                </a:solidFill>
                <a:effectLst/>
                <a:latin typeface="Times New Roman" panose="02020603050405020304" pitchFamily="18" charset="0"/>
                <a:cs typeface="Times New Roman" panose="02020603050405020304" pitchFamily="18" charset="0"/>
              </a:rPr>
              <a:t>, who dissected at least 50 cadavers for study, developed a method of venous injection for preserving them that anticipated modern embalming procedures.</a:t>
            </a:r>
          </a:p>
          <a:p>
            <a:pPr marL="342900" indent="-342900">
              <a:buFont typeface="Arial" panose="020B0604020202020204" pitchFamily="34" charset="0"/>
              <a:buChar char="•"/>
            </a:pPr>
            <a:endParaRPr lang="en-US" sz="2400" b="0" i="0" dirty="0">
              <a:solidFill>
                <a:srgbClr val="1A1A1A"/>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use of chemical injection to preserve bodies was first made possible in 17</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century by William Harvey, an English physician who was the first to study  the circulatory system in detail.</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79349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A55B0A5C-4390-F03D-0D5E-E9ED576782CC}"/>
              </a:ext>
            </a:extLst>
          </p:cNvPr>
          <p:cNvSpPr txBox="1"/>
          <p:nvPr/>
        </p:nvSpPr>
        <p:spPr>
          <a:xfrm>
            <a:off x="509286" y="381965"/>
            <a:ext cx="10451939" cy="5909310"/>
          </a:xfrm>
          <a:prstGeom prst="rect">
            <a:avLst/>
          </a:prstGeom>
          <a:noFill/>
        </p:spPr>
        <p:txBody>
          <a:bodyPr wrap="square" rtlCol="0">
            <a:spAutoFit/>
          </a:bodyPr>
          <a:lstStyle/>
          <a:p>
            <a:pPr marL="342900" indent="-342900">
              <a:buFont typeface="Arial" panose="020B0604020202020204" pitchFamily="34" charset="0"/>
              <a:buChar char="•"/>
            </a:pPr>
            <a:r>
              <a:rPr lang="en-US" sz="2400" b="0" i="0" dirty="0">
                <a:solidFill>
                  <a:srgbClr val="1A1A1A"/>
                </a:solidFill>
                <a:effectLst/>
                <a:latin typeface="Times New Roman" panose="02020603050405020304" pitchFamily="18" charset="0"/>
                <a:cs typeface="Times New Roman" panose="02020603050405020304" pitchFamily="18" charset="0"/>
              </a:rPr>
              <a:t>One of the best accounts of non anatomical embalming for burial purposes is related by Dutch physician Peter </a:t>
            </a:r>
            <a:r>
              <a:rPr lang="en-US" sz="2400" b="0" i="0" dirty="0" err="1">
                <a:solidFill>
                  <a:srgbClr val="1A1A1A"/>
                </a:solidFill>
                <a:effectLst/>
                <a:latin typeface="Times New Roman" panose="02020603050405020304" pitchFamily="18" charset="0"/>
                <a:cs typeface="Times New Roman" panose="02020603050405020304" pitchFamily="18" charset="0"/>
              </a:rPr>
              <a:t>Forestus</a:t>
            </a:r>
            <a:r>
              <a:rPr lang="en-US" sz="2400" b="0" i="0" dirty="0">
                <a:solidFill>
                  <a:srgbClr val="1A1A1A"/>
                </a:solidFill>
                <a:effectLst/>
                <a:latin typeface="Times New Roman" panose="02020603050405020304" pitchFamily="18" charset="0"/>
                <a:cs typeface="Times New Roman" panose="02020603050405020304" pitchFamily="18" charset="0"/>
              </a:rPr>
              <a:t> (1522-1597). He performed embalming of certain eminent personalities like Princess </a:t>
            </a:r>
            <a:r>
              <a:rPr lang="en-US" sz="2400" b="0" i="0" dirty="0" err="1">
                <a:solidFill>
                  <a:srgbClr val="1A1A1A"/>
                </a:solidFill>
                <a:effectLst/>
                <a:latin typeface="Times New Roman" panose="02020603050405020304" pitchFamily="18" charset="0"/>
                <a:cs typeface="Times New Roman" panose="02020603050405020304" pitchFamily="18" charset="0"/>
              </a:rPr>
              <a:t>Auractus</a:t>
            </a:r>
            <a:r>
              <a:rPr lang="en-US" sz="2400" b="0" i="0" dirty="0">
                <a:solidFill>
                  <a:srgbClr val="1A1A1A"/>
                </a:solidFill>
                <a:effectLst/>
                <a:latin typeface="Times New Roman" panose="02020603050405020304" pitchFamily="18" charset="0"/>
                <a:cs typeface="Times New Roman" panose="02020603050405020304" pitchFamily="18" charset="0"/>
              </a:rPr>
              <a:t> of Holland and Countess of </a:t>
            </a:r>
            <a:r>
              <a:rPr lang="en-US" sz="2400" b="0" i="0" dirty="0" err="1">
                <a:solidFill>
                  <a:srgbClr val="1A1A1A"/>
                </a:solidFill>
                <a:effectLst/>
                <a:latin typeface="Times New Roman" panose="02020603050405020304" pitchFamily="18" charset="0"/>
                <a:cs typeface="Times New Roman" panose="02020603050405020304" pitchFamily="18" charset="0"/>
              </a:rPr>
              <a:t>Haunte</a:t>
            </a:r>
            <a:r>
              <a:rPr lang="en-US" sz="2400" b="0" i="0" dirty="0">
                <a:solidFill>
                  <a:srgbClr val="1A1A1A"/>
                </a:solidFill>
                <a:effectLst/>
                <a:latin typeface="Times New Roman" panose="02020603050405020304" pitchFamily="18" charset="0"/>
                <a:cs typeface="Times New Roman" panose="02020603050405020304" pitchFamily="18" charset="0"/>
              </a:rPr>
              <a:t> </a:t>
            </a:r>
            <a:r>
              <a:rPr lang="en-US" sz="2400" b="0" i="0" dirty="0" err="1">
                <a:solidFill>
                  <a:srgbClr val="1A1A1A"/>
                </a:solidFill>
                <a:effectLst/>
                <a:latin typeface="Times New Roman" panose="02020603050405020304" pitchFamily="18" charset="0"/>
                <a:cs typeface="Times New Roman" panose="02020603050405020304" pitchFamily="18" charset="0"/>
              </a:rPr>
              <a:t>Kerken</a:t>
            </a:r>
            <a:r>
              <a:rPr lang="en-US" sz="2400" b="0" i="0" dirty="0">
                <a:solidFill>
                  <a:srgbClr val="1A1A1A"/>
                </a:solidFill>
                <a:effectLst/>
                <a:latin typeface="Times New Roman" panose="02020603050405020304" pitchFamily="18" charset="0"/>
                <a:cs typeface="Times New Roman" panose="02020603050405020304" pitchFamily="18" charset="0"/>
              </a:rPr>
              <a:t> of Holland.</a:t>
            </a:r>
          </a:p>
          <a:p>
            <a:pPr marL="342900" indent="-342900">
              <a:buFont typeface="Arial" panose="020B0604020202020204" pitchFamily="34" charset="0"/>
              <a:buChar char="•"/>
            </a:pPr>
            <a:endParaRPr lang="en-US" sz="2400" b="0" i="0" dirty="0">
              <a:solidFill>
                <a:srgbClr val="1A1A1A"/>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b="0" i="0" dirty="0">
                <a:solidFill>
                  <a:srgbClr val="1A1A1A"/>
                </a:solidFill>
                <a:effectLst/>
                <a:latin typeface="Times New Roman" panose="02020603050405020304" pitchFamily="18" charset="0"/>
                <a:cs typeface="Times New Roman" panose="02020603050405020304" pitchFamily="18" charset="0"/>
              </a:rPr>
              <a:t>Scottish  </a:t>
            </a:r>
            <a:r>
              <a:rPr lang="en-US" sz="2400" dirty="0">
                <a:solidFill>
                  <a:srgbClr val="1A1A1A"/>
                </a:solidFill>
                <a:latin typeface="Times New Roman" panose="02020603050405020304" pitchFamily="18" charset="0"/>
                <a:cs typeface="Times New Roman" panose="02020603050405020304" pitchFamily="18" charset="0"/>
              </a:rPr>
              <a:t>Anatomists William Hunter &amp; John Hunter in late 1700s innovated embalming techniques. They used cadavers for teaching anatomy and understanding medical procedures.</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One of most prominent contribution to embalming was given by French military doctor Jean-Nicolas </a:t>
            </a:r>
            <a:r>
              <a:rPr lang="en-IN" sz="2400" dirty="0" err="1">
                <a:latin typeface="Times New Roman" panose="02020603050405020304" pitchFamily="18" charset="0"/>
                <a:cs typeface="Times New Roman" panose="02020603050405020304" pitchFamily="18" charset="0"/>
              </a:rPr>
              <a:t>Gannal</a:t>
            </a:r>
            <a:r>
              <a:rPr lang="en-IN" sz="2400" dirty="0">
                <a:latin typeface="Times New Roman" panose="02020603050405020304" pitchFamily="18" charset="0"/>
                <a:cs typeface="Times New Roman" panose="02020603050405020304" pitchFamily="18" charset="0"/>
              </a:rPr>
              <a:t>(1791-1852). He published his book </a:t>
            </a:r>
            <a:r>
              <a:rPr lang="en-IN" sz="2400" i="1" dirty="0">
                <a:latin typeface="Times New Roman" panose="02020603050405020304" pitchFamily="18" charset="0"/>
                <a:cs typeface="Times New Roman" panose="02020603050405020304" pitchFamily="18" charset="0"/>
              </a:rPr>
              <a:t>Histoire des </a:t>
            </a:r>
            <a:r>
              <a:rPr lang="en-IN" sz="2400" i="1" dirty="0" err="1">
                <a:latin typeface="Times New Roman" panose="02020603050405020304" pitchFamily="18" charset="0"/>
                <a:cs typeface="Times New Roman" panose="02020603050405020304" pitchFamily="18" charset="0"/>
              </a:rPr>
              <a:t>Embaumements</a:t>
            </a:r>
            <a:r>
              <a:rPr lang="en-IN" sz="2400" i="1"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in 1838.</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This book translated in English became the basis of embalming and spread to USA in modern period, naming the process after scientist the </a:t>
            </a:r>
            <a:r>
              <a:rPr lang="en-IN" sz="2400" dirty="0" err="1">
                <a:latin typeface="Times New Roman" panose="02020603050405020304" pitchFamily="18" charset="0"/>
                <a:cs typeface="Times New Roman" panose="02020603050405020304" pitchFamily="18" charset="0"/>
              </a:rPr>
              <a:t>Gannal</a:t>
            </a:r>
            <a:r>
              <a:rPr lang="en-IN" sz="2400" dirty="0">
                <a:latin typeface="Times New Roman" panose="02020603050405020304" pitchFamily="18" charset="0"/>
                <a:cs typeface="Times New Roman" panose="02020603050405020304" pitchFamily="18" charset="0"/>
              </a:rPr>
              <a:t> process.</a:t>
            </a:r>
          </a:p>
          <a:p>
            <a:pPr marL="285750" indent="-285750">
              <a:buFont typeface="Arial" panose="020B0604020202020204" pitchFamily="34" charset="0"/>
              <a:buChar char="•"/>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59662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BF7EFE4-B653-609E-4F8B-0DB1531E3B4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30200" y="139700"/>
            <a:ext cx="4241800" cy="4826000"/>
          </a:xfrm>
          <a:prstGeom prst="rect">
            <a:avLst/>
          </a:prstGeom>
        </p:spPr>
      </p:pic>
      <p:pic>
        <p:nvPicPr>
          <p:cNvPr id="5" name="Picture 4">
            <a:extLst>
              <a:ext uri="{FF2B5EF4-FFF2-40B4-BE49-F238E27FC236}">
                <a16:creationId xmlns:a16="http://schemas.microsoft.com/office/drawing/2014/main" xmlns="" id="{8C40244D-6602-DC5E-73F7-07C701B45CE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96000" y="0"/>
            <a:ext cx="5549900" cy="6731000"/>
          </a:xfrm>
          <a:prstGeom prst="rect">
            <a:avLst/>
          </a:prstGeom>
        </p:spPr>
      </p:pic>
      <p:sp>
        <p:nvSpPr>
          <p:cNvPr id="4" name="TextBox 3">
            <a:extLst>
              <a:ext uri="{FF2B5EF4-FFF2-40B4-BE49-F238E27FC236}">
                <a16:creationId xmlns:a16="http://schemas.microsoft.com/office/drawing/2014/main" xmlns="" id="{F263196A-E487-A5CE-A07A-C548387F9539}"/>
              </a:ext>
            </a:extLst>
          </p:cNvPr>
          <p:cNvSpPr txBox="1"/>
          <p:nvPr/>
        </p:nvSpPr>
        <p:spPr>
          <a:xfrm>
            <a:off x="1104900" y="5105400"/>
            <a:ext cx="3276600" cy="400110"/>
          </a:xfrm>
          <a:prstGeom prst="rect">
            <a:avLst/>
          </a:prstGeom>
          <a:noFill/>
        </p:spPr>
        <p:txBody>
          <a:bodyPr wrap="square" rtlCol="0">
            <a:spAutoFit/>
          </a:bodyPr>
          <a:lstStyle/>
          <a:p>
            <a:r>
              <a:rPr lang="en-IN" sz="2000" b="1" dirty="0" err="1"/>
              <a:t>Dr.</a:t>
            </a:r>
            <a:r>
              <a:rPr lang="en-IN" sz="2000" b="1" dirty="0"/>
              <a:t> </a:t>
            </a:r>
            <a:r>
              <a:rPr lang="en-IN" sz="2000" b="1" dirty="0">
                <a:latin typeface="Times New Roman" panose="02020603050405020304" pitchFamily="18" charset="0"/>
                <a:cs typeface="Times New Roman" panose="02020603050405020304" pitchFamily="18" charset="0"/>
              </a:rPr>
              <a:t>Jean-Nicolas </a:t>
            </a:r>
            <a:r>
              <a:rPr lang="en-IN" sz="2000" b="1" dirty="0" err="1">
                <a:latin typeface="Times New Roman" panose="02020603050405020304" pitchFamily="18" charset="0"/>
                <a:cs typeface="Times New Roman" panose="02020603050405020304" pitchFamily="18" charset="0"/>
              </a:rPr>
              <a:t>Gannal</a:t>
            </a:r>
            <a:endParaRPr lang="en-IN" sz="2000" b="1" dirty="0"/>
          </a:p>
        </p:txBody>
      </p:sp>
    </p:spTree>
    <p:extLst>
      <p:ext uri="{BB962C8B-B14F-4D97-AF65-F5344CB8AC3E}">
        <p14:creationId xmlns:p14="http://schemas.microsoft.com/office/powerpoint/2010/main" xmlns="" val="4220822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D0DE859-7112-4A50-C222-E2E30B6A208A}"/>
              </a:ext>
            </a:extLst>
          </p:cNvPr>
          <p:cNvSpPr txBox="1"/>
          <p:nvPr/>
        </p:nvSpPr>
        <p:spPr>
          <a:xfrm>
            <a:off x="486136" y="555585"/>
            <a:ext cx="9952091" cy="584775"/>
          </a:xfrm>
          <a:prstGeom prst="rect">
            <a:avLst/>
          </a:prstGeom>
          <a:noFill/>
        </p:spPr>
        <p:txBody>
          <a:bodyPr wrap="square" rtlCol="0">
            <a:spAutoFit/>
          </a:bodyPr>
          <a:lstStyle/>
          <a:p>
            <a:pPr marL="457200" indent="-457200" algn="ctr">
              <a:buFont typeface="Wingdings" panose="05000000000000000000" pitchFamily="2" charset="2"/>
              <a:buChar char="q"/>
            </a:pPr>
            <a:r>
              <a:rPr lang="en-IN" sz="3200" b="1" dirty="0">
                <a:solidFill>
                  <a:srgbClr val="FF0000"/>
                </a:solidFill>
                <a:latin typeface="Times New Roman" panose="02020603050405020304" pitchFamily="18" charset="0"/>
                <a:cs typeface="Times New Roman" panose="02020603050405020304" pitchFamily="18" charset="0"/>
              </a:rPr>
              <a:t>MODERN PERIOD</a:t>
            </a:r>
          </a:p>
        </p:txBody>
      </p:sp>
      <p:sp>
        <p:nvSpPr>
          <p:cNvPr id="3" name="TextBox 2">
            <a:extLst>
              <a:ext uri="{FF2B5EF4-FFF2-40B4-BE49-F238E27FC236}">
                <a16:creationId xmlns:a16="http://schemas.microsoft.com/office/drawing/2014/main" xmlns="" id="{6A667F0B-1D54-21CA-C750-6C1B371F1B8F}"/>
              </a:ext>
            </a:extLst>
          </p:cNvPr>
          <p:cNvSpPr txBox="1"/>
          <p:nvPr/>
        </p:nvSpPr>
        <p:spPr>
          <a:xfrm>
            <a:off x="812157" y="1180618"/>
            <a:ext cx="10567686" cy="6001643"/>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United states, it wasn't until the civil war era that embalming became widespread. Indeed, demand for embalming grew during this period, mostly for sentimental and practical reasons.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families of soldiers who died in battle in for off location wanted to see their loved ones and have chance to display their body for other to pay their respect.</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Dr Thomas Holmes along with acquaintance William J Bunnell during civil war is said to embalm almost 4000 bodies(including 8 army generals).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President Abraham Lincoln was embalmed in 1865 by team of Dr Brown and Dr Joseph Alexander among others.</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Joseph Henry Clarke with help of anatomist Dr CM Lukens established a premier institute, Cincinnati College of Embalming in Ohio, USA.</a:t>
            </a: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43468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6B43849A-143D-EC5D-D6CC-A613A0FBACE0}"/>
              </a:ext>
            </a:extLst>
          </p:cNvPr>
          <p:cNvSpPr txBox="1"/>
          <p:nvPr/>
        </p:nvSpPr>
        <p:spPr>
          <a:xfrm>
            <a:off x="798653" y="694481"/>
            <a:ext cx="10637134" cy="5262979"/>
          </a:xfrm>
          <a:prstGeom prst="rect">
            <a:avLst/>
          </a:prstGeom>
          <a:noFill/>
        </p:spPr>
        <p:txBody>
          <a:bodyPr wrap="square" rtlCol="0">
            <a:spAutoFit/>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After end of World War II, the availability resources led to </a:t>
            </a:r>
            <a:r>
              <a:rPr lang="en-IN" sz="2400" dirty="0" err="1">
                <a:latin typeface="Times New Roman" panose="02020603050405020304" pitchFamily="18" charset="0"/>
                <a:cs typeface="Times New Roman" panose="02020603050405020304" pitchFamily="18" charset="0"/>
              </a:rPr>
              <a:t>innovaton</a:t>
            </a:r>
            <a:r>
              <a:rPr lang="en-IN" sz="2400" dirty="0">
                <a:latin typeface="Times New Roman" panose="02020603050405020304" pitchFamily="18" charset="0"/>
                <a:cs typeface="Times New Roman" panose="02020603050405020304" pitchFamily="18" charset="0"/>
              </a:rPr>
              <a:t> of newer devices </a:t>
            </a:r>
            <a:r>
              <a:rPr lang="en-IN" sz="2400" dirty="0" err="1">
                <a:latin typeface="Times New Roman" panose="02020603050405020304" pitchFamily="18" charset="0"/>
                <a:cs typeface="Times New Roman" panose="02020603050405020304" pitchFamily="18" charset="0"/>
              </a:rPr>
              <a:t>whivch</a:t>
            </a:r>
            <a:r>
              <a:rPr lang="en-IN" sz="2400" dirty="0">
                <a:latin typeface="Times New Roman" panose="02020603050405020304" pitchFamily="18" charset="0"/>
                <a:cs typeface="Times New Roman" panose="02020603050405020304" pitchFamily="18" charset="0"/>
              </a:rPr>
              <a:t> are  in use till date. The concept of utilizing externally generated agitation to assist in blood removing using pulsatile devices became popular.</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Another innovation was development of a conventional embalming fluid by the Switzer Corporation of Cleveland that contained a fluorescent dye. This dye acts as a tracer or indicator of the degree of circulation or penetration of the embalming fluid when viewed under UV light.</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In the wake of Hiroshima and Nagasaki and other major disasters such as airline crashes, earthquakes a search was instituted for some new means of quickly preserving of huge number of </a:t>
            </a:r>
            <a:r>
              <a:rPr lang="en-IN" sz="2400" dirty="0" err="1">
                <a:latin typeface="Times New Roman" panose="02020603050405020304" pitchFamily="18" charset="0"/>
                <a:cs typeface="Times New Roman" panose="02020603050405020304" pitchFamily="18" charset="0"/>
              </a:rPr>
              <a:t>deads</a:t>
            </a:r>
            <a:r>
              <a:rPr lang="en-IN" sz="2400" dirty="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No process tried to seemed to be capable of such load. </a:t>
            </a:r>
            <a:r>
              <a:rPr lang="en-IN" sz="2400" b="1" dirty="0">
                <a:latin typeface="Times New Roman" panose="02020603050405020304" pitchFamily="18" charset="0"/>
                <a:cs typeface="Times New Roman" panose="02020603050405020304" pitchFamily="18" charset="0"/>
              </a:rPr>
              <a:t>The search continues!</a:t>
            </a:r>
          </a:p>
        </p:txBody>
      </p:sp>
    </p:spTree>
    <p:extLst>
      <p:ext uri="{BB962C8B-B14F-4D97-AF65-F5344CB8AC3E}">
        <p14:creationId xmlns:p14="http://schemas.microsoft.com/office/powerpoint/2010/main" xmlns="" val="3650236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00D5479-3A60-89FD-D293-12AD0E67253D}"/>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1472" y="0"/>
            <a:ext cx="4530055" cy="6858000"/>
          </a:xfrm>
          <a:prstGeom prst="rect">
            <a:avLst/>
          </a:prstGeom>
        </p:spPr>
      </p:pic>
      <p:pic>
        <p:nvPicPr>
          <p:cNvPr id="7" name="Picture 6">
            <a:extLst>
              <a:ext uri="{FF2B5EF4-FFF2-40B4-BE49-F238E27FC236}">
                <a16:creationId xmlns:a16="http://schemas.microsoft.com/office/drawing/2014/main" xmlns="" id="{BA021D24-B8CC-DF65-7FC7-4189E5A68D44}"/>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53100" y="0"/>
            <a:ext cx="6438900" cy="6731000"/>
          </a:xfrm>
          <a:prstGeom prst="rect">
            <a:avLst/>
          </a:prstGeom>
        </p:spPr>
      </p:pic>
    </p:spTree>
    <p:extLst>
      <p:ext uri="{BB962C8B-B14F-4D97-AF65-F5344CB8AC3E}">
        <p14:creationId xmlns:p14="http://schemas.microsoft.com/office/powerpoint/2010/main" xmlns="" val="2469201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40DD279-7FF0-593F-FD2B-9766C0543D42}"/>
              </a:ext>
            </a:extLst>
          </p:cNvPr>
          <p:cNvSpPr txBox="1"/>
          <p:nvPr/>
        </p:nvSpPr>
        <p:spPr>
          <a:xfrm>
            <a:off x="382517" y="226337"/>
            <a:ext cx="11244765" cy="3416320"/>
          </a:xfrm>
          <a:prstGeom prst="rect">
            <a:avLst/>
          </a:prstGeom>
          <a:noFill/>
        </p:spPr>
        <p:txBody>
          <a:bodyPr wrap="square" rtlCol="0">
            <a:spAutoFit/>
          </a:bodyPr>
          <a:lstStyle/>
          <a:p>
            <a:pPr marL="285750" indent="-285750" algn="l">
              <a:buFont typeface="Arial" panose="020B0604020202020204" pitchFamily="34" charset="0"/>
              <a:buChar char="•"/>
            </a:pPr>
            <a:r>
              <a:rPr lang="en-IN" sz="2400" b="0" i="0" strike="noStrike" dirty="0">
                <a:effectLst/>
                <a:latin typeface="Times New Roman" panose="02020603050405020304" pitchFamily="18" charset="0"/>
                <a:cs typeface="Times New Roman" panose="02020603050405020304" pitchFamily="18" charset="0"/>
              </a:rPr>
              <a:t>Various communist leaders have been embalmed and put on public display. Perhaps the most famous embalmed body of the 20th century is that of Vladimir Lenin.</a:t>
            </a:r>
          </a:p>
          <a:p>
            <a:pPr marL="285750" indent="-285750" algn="l">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IN" sz="2400" b="0" i="0" dirty="0">
                <a:effectLst/>
                <a:latin typeface="Times New Roman" panose="02020603050405020304" pitchFamily="18" charset="0"/>
                <a:cs typeface="Times New Roman" panose="02020603050405020304" pitchFamily="18" charset="0"/>
                <a:hlinkClick r:id="rId2" tooltip="Joseph Stalin"/>
              </a:rPr>
              <a:t>Joseph Stalin</a:t>
            </a:r>
            <a:r>
              <a:rPr lang="en-IN" sz="2400" b="0" i="0" strike="noStrike" dirty="0">
                <a:effectLst/>
                <a:latin typeface="Times New Roman" panose="02020603050405020304" pitchFamily="18" charset="0"/>
                <a:cs typeface="Times New Roman" panose="02020603050405020304" pitchFamily="18" charset="0"/>
              </a:rPr>
              <a:t> was also embalmed and placed next to Lenin, but his body was buried in 1961 during </a:t>
            </a:r>
            <a:r>
              <a:rPr lang="en-IN" sz="2400" b="0" i="0" strike="noStrike" dirty="0" err="1">
                <a:effectLst/>
                <a:latin typeface="Times New Roman" panose="02020603050405020304" pitchFamily="18" charset="0"/>
                <a:cs typeface="Times New Roman" panose="02020603050405020304" pitchFamily="18" charset="0"/>
                <a:hlinkClick r:id="rId3" tooltip="De-Stalinization"/>
              </a:rPr>
              <a:t>de-Stalinization</a:t>
            </a:r>
            <a:r>
              <a:rPr lang="en-IN" sz="2400" b="0" i="0" strike="noStrike" dirty="0">
                <a:effectLst/>
                <a:latin typeface="Times New Roman" panose="02020603050405020304" pitchFamily="18" charset="0"/>
                <a:cs typeface="Times New Roman" panose="02020603050405020304" pitchFamily="18" charset="0"/>
              </a:rPr>
              <a:t>.</a:t>
            </a:r>
          </a:p>
          <a:p>
            <a:pPr marL="285750" indent="-285750" algn="l">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IN" sz="2400" b="0" i="0" strike="noStrike" dirty="0">
                <a:effectLst/>
                <a:latin typeface="Times New Roman" panose="02020603050405020304" pitchFamily="18" charset="0"/>
                <a:cs typeface="Times New Roman" panose="02020603050405020304" pitchFamily="18" charset="0"/>
              </a:rPr>
              <a:t>Currently, embalmed communist leaders can also be found in the </a:t>
            </a:r>
            <a:r>
              <a:rPr lang="en-IN" sz="2400" b="0" i="0" strike="noStrike" dirty="0">
                <a:effectLst/>
                <a:latin typeface="Times New Roman" panose="02020603050405020304" pitchFamily="18" charset="0"/>
                <a:cs typeface="Times New Roman" panose="02020603050405020304" pitchFamily="18" charset="0"/>
                <a:hlinkClick r:id="rId4" tooltip="Mausoleum of Mao Zedong"/>
              </a:rPr>
              <a:t>Mausoleum of Mao </a:t>
            </a:r>
            <a:r>
              <a:rPr lang="en-IN" sz="2400" b="0" i="0" strike="noStrike" dirty="0" err="1">
                <a:effectLst/>
                <a:latin typeface="Times New Roman" panose="02020603050405020304" pitchFamily="18" charset="0"/>
                <a:cs typeface="Times New Roman" panose="02020603050405020304" pitchFamily="18" charset="0"/>
                <a:hlinkClick r:id="rId4" tooltip="Mausoleum of Mao Zedong"/>
              </a:rPr>
              <a:t>Zedong</a:t>
            </a:r>
            <a:r>
              <a:rPr lang="en-IN" sz="2400" b="0" i="0" strike="noStrike" dirty="0">
                <a:effectLst/>
                <a:latin typeface="Times New Roman" panose="02020603050405020304" pitchFamily="18" charset="0"/>
                <a:cs typeface="Times New Roman" panose="02020603050405020304" pitchFamily="18" charset="0"/>
              </a:rPr>
              <a:t>, the </a:t>
            </a:r>
            <a:r>
              <a:rPr lang="en-IN" sz="2400" b="0" i="0" strike="noStrike" dirty="0">
                <a:effectLst/>
                <a:latin typeface="Times New Roman" panose="02020603050405020304" pitchFamily="18" charset="0"/>
                <a:cs typeface="Times New Roman" panose="02020603050405020304" pitchFamily="18" charset="0"/>
                <a:hlinkClick r:id="rId5" tooltip="Ho Chi Minh Mausoleum"/>
              </a:rPr>
              <a:t>Ho Chi Minh Mausoleum</a:t>
            </a:r>
            <a:r>
              <a:rPr lang="en-IN" sz="2400" b="0" i="0" strike="noStrike" dirty="0">
                <a:effectLst/>
                <a:latin typeface="Times New Roman" panose="02020603050405020304" pitchFamily="18" charset="0"/>
                <a:cs typeface="Times New Roman" panose="02020603050405020304" pitchFamily="18" charset="0"/>
              </a:rPr>
              <a:t>, and the </a:t>
            </a:r>
            <a:r>
              <a:rPr lang="en-IN" sz="2400" b="0" i="0" strike="noStrike" dirty="0" err="1">
                <a:effectLst/>
                <a:latin typeface="Times New Roman" panose="02020603050405020304" pitchFamily="18" charset="0"/>
                <a:cs typeface="Times New Roman" panose="02020603050405020304" pitchFamily="18" charset="0"/>
                <a:hlinkClick r:id="rId6" tooltip="Kumsusan Palace of the Sun"/>
              </a:rPr>
              <a:t>Kumsusan</a:t>
            </a:r>
            <a:r>
              <a:rPr lang="en-IN" sz="2400" b="0" i="0" strike="noStrike" dirty="0">
                <a:effectLst/>
                <a:latin typeface="Times New Roman" panose="02020603050405020304" pitchFamily="18" charset="0"/>
                <a:cs typeface="Times New Roman" panose="02020603050405020304" pitchFamily="18" charset="0"/>
                <a:hlinkClick r:id="rId6" tooltip="Kumsusan Palace of the Sun"/>
              </a:rPr>
              <a:t> Palace of the Sun</a:t>
            </a:r>
            <a:r>
              <a:rPr lang="en-IN" sz="2400" b="0" i="0" strike="noStrike" dirty="0">
                <a:effectLst/>
                <a:latin typeface="Times New Roman" panose="02020603050405020304" pitchFamily="18" charset="0"/>
                <a:cs typeface="Times New Roman" panose="02020603050405020304" pitchFamily="18" charset="0"/>
              </a:rPr>
              <a:t> for </a:t>
            </a:r>
            <a:r>
              <a:rPr lang="en-IN" sz="2400" b="0" i="0" strike="noStrike" dirty="0">
                <a:effectLst/>
                <a:latin typeface="Times New Roman" panose="02020603050405020304" pitchFamily="18" charset="0"/>
                <a:cs typeface="Times New Roman" panose="02020603050405020304" pitchFamily="18" charset="0"/>
                <a:hlinkClick r:id="rId7" tooltip="Kim Il Sung"/>
              </a:rPr>
              <a:t>Kim Il Sung</a:t>
            </a:r>
            <a:r>
              <a:rPr lang="en-IN" sz="2400" b="0" i="0" strike="noStrike" dirty="0">
                <a:effectLst/>
                <a:latin typeface="Times New Roman" panose="02020603050405020304" pitchFamily="18" charset="0"/>
                <a:cs typeface="Times New Roman" panose="02020603050405020304" pitchFamily="18" charset="0"/>
              </a:rPr>
              <a:t> and </a:t>
            </a:r>
            <a:r>
              <a:rPr lang="en-IN" sz="2400" b="0" i="0" strike="noStrike" dirty="0">
                <a:effectLst/>
                <a:latin typeface="Times New Roman" panose="02020603050405020304" pitchFamily="18" charset="0"/>
                <a:cs typeface="Times New Roman" panose="02020603050405020304" pitchFamily="18" charset="0"/>
                <a:hlinkClick r:id="rId8" tooltip="Kim Jong Il"/>
              </a:rPr>
              <a:t>Kim Jong Il</a:t>
            </a:r>
            <a:r>
              <a:rPr lang="en-IN" sz="2400" b="0" i="0" strike="noStrike" dirty="0">
                <a:effectLst/>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xmlns="" id="{FE2B13A1-EE35-6D03-247A-C3E203BA310F}"/>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672382" y="3642656"/>
            <a:ext cx="6665034" cy="3097146"/>
          </a:xfrm>
          <a:prstGeom prst="rect">
            <a:avLst/>
          </a:prstGeom>
        </p:spPr>
      </p:pic>
    </p:spTree>
    <p:extLst>
      <p:ext uri="{BB962C8B-B14F-4D97-AF65-F5344CB8AC3E}">
        <p14:creationId xmlns:p14="http://schemas.microsoft.com/office/powerpoint/2010/main" xmlns="" val="3610576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208DB69-6BED-3F6F-45B1-9D6430D6739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6655" y="0"/>
            <a:ext cx="11647155" cy="6583680"/>
          </a:xfrm>
          <a:prstGeom prst="rect">
            <a:avLst/>
          </a:prstGeom>
        </p:spPr>
      </p:pic>
    </p:spTree>
    <p:extLst>
      <p:ext uri="{BB962C8B-B14F-4D97-AF65-F5344CB8AC3E}">
        <p14:creationId xmlns:p14="http://schemas.microsoft.com/office/powerpoint/2010/main" xmlns="" val="2713089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306E8CB4-81D0-17C5-489E-05F6E84DA144}"/>
              </a:ext>
            </a:extLst>
          </p:cNvPr>
          <p:cNvSpPr txBox="1"/>
          <p:nvPr/>
        </p:nvSpPr>
        <p:spPr>
          <a:xfrm>
            <a:off x="381000" y="254000"/>
            <a:ext cx="11379200" cy="584775"/>
          </a:xfrm>
          <a:prstGeom prst="rect">
            <a:avLst/>
          </a:prstGeom>
          <a:noFill/>
        </p:spPr>
        <p:txBody>
          <a:bodyPr wrap="square" rtlCol="0">
            <a:spAutoFit/>
          </a:bodyPr>
          <a:lstStyle/>
          <a:p>
            <a:pPr marL="457200" indent="-457200">
              <a:buFont typeface="Wingdings" panose="05000000000000000000" pitchFamily="2" charset="2"/>
              <a:buChar char="v"/>
            </a:pPr>
            <a:r>
              <a:rPr lang="en-IN" sz="3200" u="sng" dirty="0">
                <a:latin typeface="Times New Roman" panose="02020603050405020304" pitchFamily="18" charset="0"/>
                <a:cs typeface="Times New Roman" panose="02020603050405020304" pitchFamily="18" charset="0"/>
              </a:rPr>
              <a:t>REFRENCES</a:t>
            </a:r>
          </a:p>
        </p:txBody>
      </p:sp>
      <p:sp>
        <p:nvSpPr>
          <p:cNvPr id="3" name="TextBox 2">
            <a:extLst>
              <a:ext uri="{FF2B5EF4-FFF2-40B4-BE49-F238E27FC236}">
                <a16:creationId xmlns:a16="http://schemas.microsoft.com/office/drawing/2014/main" xmlns="" id="{47903969-873E-11AF-BDF3-DD4B0238C692}"/>
              </a:ext>
            </a:extLst>
          </p:cNvPr>
          <p:cNvSpPr txBox="1"/>
          <p:nvPr/>
        </p:nvSpPr>
        <p:spPr>
          <a:xfrm>
            <a:off x="381000" y="1003875"/>
            <a:ext cx="11379200" cy="6370975"/>
          </a:xfrm>
          <a:prstGeom prst="rect">
            <a:avLst/>
          </a:prstGeom>
          <a:noFill/>
        </p:spPr>
        <p:txBody>
          <a:bodyPr wrap="square" rtlCol="0">
            <a:spAutoFit/>
          </a:bodyPr>
          <a:lstStyle/>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The Origin and History of Embalming by Edward C Johnson, Gail R Johnson&amp; Mellissa J Williams </a:t>
            </a:r>
            <a:r>
              <a:rPr lang="en-IN" sz="2400" dirty="0">
                <a:latin typeface="Times New Roman" panose="02020603050405020304" pitchFamily="18" charset="0"/>
                <a:cs typeface="Times New Roman" panose="02020603050405020304" pitchFamily="18" charset="0"/>
                <a:hlinkClick r:id="rId3"/>
              </a:rPr>
              <a:t>https://www.jaypeedigital.com/eReader/chapter/9789389129748/ch1</a:t>
            </a: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Egyptian Period in the History of Embalming</a:t>
            </a:r>
            <a:r>
              <a:rPr lang="en-IN" sz="2400"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hlinkClick r:id="rId4"/>
              </a:rPr>
              <a:t>https://pdfs.semanticscholar.org/7526/5ae1d8678d254f9dba07739156b91d51841b.pdf</a:t>
            </a: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Embalming –History </a:t>
            </a:r>
            <a:r>
              <a:rPr lang="en-IN" sz="2400" dirty="0">
                <a:latin typeface="Times New Roman" panose="02020603050405020304" pitchFamily="18" charset="0"/>
                <a:cs typeface="Times New Roman" panose="02020603050405020304" pitchFamily="18" charset="0"/>
                <a:hlinkClick r:id="rId5"/>
              </a:rPr>
              <a:t>https://www.britannica.com/topic/embalming</a:t>
            </a:r>
            <a:r>
              <a:rPr lang="en-IN" sz="2400" dirty="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hlinkClick r:id="rId6"/>
              </a:rPr>
              <a:t>https://en.wikipedia.org/wiki/Embalming</a:t>
            </a: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History of Embalming</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hlinkClick r:id="rId7"/>
              </a:rPr>
              <a:t>https://www.brattonfuneral.com</a:t>
            </a: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Human body preservation- old and new techniques </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hlinkClick r:id="rId8"/>
              </a:rPr>
              <a:t>https://pmc.ncbi.nlm.nih.gov/articles/PMC3931544/</a:t>
            </a: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6104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Desktop\Slideshare Downloades -PKK\Thank you notes\say-thank-you-for-your-consideration1726646146-67687.jpg"/>
          <p:cNvPicPr>
            <a:picLocks noChangeAspect="1" noChangeArrowheads="1"/>
          </p:cNvPicPr>
          <p:nvPr/>
        </p:nvPicPr>
        <p:blipFill>
          <a:blip r:embed="rId2" cstate="print"/>
          <a:srcRect/>
          <a:stretch>
            <a:fillRect/>
          </a:stretch>
        </p:blipFill>
        <p:spPr bwMode="auto">
          <a:xfrm>
            <a:off x="413043" y="498035"/>
            <a:ext cx="10981788" cy="6127848"/>
          </a:xfrm>
          <a:prstGeom prst="rect">
            <a:avLst/>
          </a:prstGeom>
          <a:noFill/>
        </p:spPr>
      </p:pic>
    </p:spTree>
    <p:extLst>
      <p:ext uri="{BB962C8B-B14F-4D97-AF65-F5344CB8AC3E}">
        <p14:creationId xmlns:p14="http://schemas.microsoft.com/office/powerpoint/2010/main" xmlns="" val="36281579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574</TotalTime>
  <Words>763</Words>
  <Application>Microsoft Office PowerPoint</Application>
  <PresentationFormat>Custom</PresentationFormat>
  <Paragraphs>91</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Flow</vt:lpstr>
      <vt:lpstr>HISTORY OF EMBALMING </vt:lpstr>
      <vt:lpstr>EMBALMING</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ashwary thakur</dc:creator>
  <cp:lastModifiedBy>DELL</cp:lastModifiedBy>
  <cp:revision>10</cp:revision>
  <dcterms:created xsi:type="dcterms:W3CDTF">2025-02-03T10:02:12Z</dcterms:created>
  <dcterms:modified xsi:type="dcterms:W3CDTF">2025-12-24T08:59:46Z</dcterms:modified>
</cp:coreProperties>
</file>