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54"/>
  </p:notesMasterIdLst>
  <p:sldIdLst>
    <p:sldId id="327" r:id="rId2"/>
    <p:sldId id="329" r:id="rId3"/>
    <p:sldId id="330" r:id="rId4"/>
    <p:sldId id="331" r:id="rId5"/>
    <p:sldId id="328" r:id="rId6"/>
    <p:sldId id="346" r:id="rId7"/>
    <p:sldId id="347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295" r:id="rId16"/>
    <p:sldId id="256" r:id="rId17"/>
    <p:sldId id="339" r:id="rId18"/>
    <p:sldId id="297" r:id="rId19"/>
    <p:sldId id="262" r:id="rId20"/>
    <p:sldId id="263" r:id="rId21"/>
    <p:sldId id="264" r:id="rId22"/>
    <p:sldId id="298" r:id="rId23"/>
    <p:sldId id="299" r:id="rId24"/>
    <p:sldId id="265" r:id="rId25"/>
    <p:sldId id="304" r:id="rId26"/>
    <p:sldId id="266" r:id="rId27"/>
    <p:sldId id="301" r:id="rId28"/>
    <p:sldId id="302" r:id="rId29"/>
    <p:sldId id="303" r:id="rId30"/>
    <p:sldId id="340" r:id="rId31"/>
    <p:sldId id="341" r:id="rId32"/>
    <p:sldId id="342" r:id="rId33"/>
    <p:sldId id="343" r:id="rId34"/>
    <p:sldId id="259" r:id="rId35"/>
    <p:sldId id="272" r:id="rId36"/>
    <p:sldId id="306" r:id="rId37"/>
    <p:sldId id="275" r:id="rId38"/>
    <p:sldId id="274" r:id="rId39"/>
    <p:sldId id="276" r:id="rId40"/>
    <p:sldId id="273" r:id="rId41"/>
    <p:sldId id="277" r:id="rId42"/>
    <p:sldId id="308" r:id="rId43"/>
    <p:sldId id="278" r:id="rId44"/>
    <p:sldId id="310" r:id="rId45"/>
    <p:sldId id="311" r:id="rId46"/>
    <p:sldId id="279" r:id="rId47"/>
    <p:sldId id="282" r:id="rId48"/>
    <p:sldId id="345" r:id="rId49"/>
    <p:sldId id="283" r:id="rId50"/>
    <p:sldId id="344" r:id="rId51"/>
    <p:sldId id="319" r:id="rId52"/>
    <p:sldId id="349" r:id="rId5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0648"/>
    <a:srgbClr val="39510F"/>
    <a:srgbClr val="5A063C"/>
    <a:srgbClr val="FF0000"/>
    <a:srgbClr val="FFFDF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75B411D6-A817-4ECE-92BC-A4FA40C522F0}" type="datetimeFigureOut">
              <a:rPr lang="en-US"/>
              <a:pPr>
                <a:defRPr/>
              </a:pPr>
              <a:t>22-Dec-25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26553924-2321-4646-824B-4BC7B76698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6B3E02-60CD-4935-8A6C-E1FAF5AEE962}" type="slidenum">
              <a:rPr lang="en-US" smtClean="0">
                <a:latin typeface="Times New Roman" pitchFamily="18" charset="0"/>
              </a:rPr>
              <a:pPr/>
              <a:t>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0ACFB8-22DF-4405-B087-2730A5BC0922}" type="slidenum">
              <a:rPr lang="en-US" smtClean="0">
                <a:latin typeface="Times New Roman" pitchFamily="18" charset="0"/>
              </a:rPr>
              <a:pPr/>
              <a:t>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0E7F7-E5AE-4B23-B9E9-2880FC562561}" type="datetimeFigureOut">
              <a:rPr lang="en-US"/>
              <a:pPr>
                <a:defRPr/>
              </a:pPr>
              <a:t>22-Dec-25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C6038-4198-4D58-9F60-2ADA18D642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DDA34-FB3E-421D-A3DD-DD0C850C6081}" type="datetimeFigureOut">
              <a:rPr lang="en-US"/>
              <a:pPr>
                <a:defRPr/>
              </a:pPr>
              <a:t>22-Dec-25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F036-DCC2-4696-8673-A35666AD5F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AAEC7-D9BF-4AF4-9044-D9D2C6982048}" type="datetimeFigureOut">
              <a:rPr lang="en-US"/>
              <a:pPr>
                <a:defRPr/>
              </a:pPr>
              <a:t>22-Dec-25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2BF4-5047-43A6-9CB2-09809A2157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2006 by Allyn and Bacon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3C811-0DE1-4576-9752-789C0C40CD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62000" y="1905000"/>
            <a:ext cx="7696200" cy="4038600"/>
          </a:xfrm>
        </p:spPr>
        <p:txBody>
          <a:bodyPr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2006 by Allyn and Bacon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410AF-CDF8-4641-BABB-B046F1B121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2006 by Allyn and Bacon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0E000-0EDD-463C-846A-0CF042E7BE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FBC2A-F889-45BD-ABC4-A0F09F5D4B73}" type="datetimeFigureOut">
              <a:rPr lang="en-US"/>
              <a:pPr>
                <a:defRPr/>
              </a:pPr>
              <a:t>22-Dec-25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C0AF3-74D5-43A9-9031-E61334FE0D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22E60-630B-44A8-91C7-04C5449344A8}" type="datetimeFigureOut">
              <a:rPr lang="en-US"/>
              <a:pPr>
                <a:defRPr/>
              </a:pPr>
              <a:t>22-Dec-25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82AA8-E2AF-4F99-ACCA-FA8EAC90B8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5DD1B-55E9-4B99-AE0C-79F794C9DB4E}" type="datetimeFigureOut">
              <a:rPr lang="en-US"/>
              <a:pPr>
                <a:defRPr/>
              </a:pPr>
              <a:t>22-Dec-25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517F0-D322-4FD5-9A03-283458EEA6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26A9B-5CA2-4CD1-B38E-FF1B3848DB3E}" type="datetimeFigureOut">
              <a:rPr lang="en-US"/>
              <a:pPr>
                <a:defRPr/>
              </a:pPr>
              <a:t>22-Dec-25</a:t>
            </a:fld>
            <a:endParaRPr lang="en-US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27D43-9B11-4B38-9634-F3F932A8C9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5C776-0822-4667-BB33-EBB7ECDEF544}" type="datetimeFigureOut">
              <a:rPr lang="en-US"/>
              <a:pPr>
                <a:defRPr/>
              </a:pPr>
              <a:t>22-Dec-25</a:t>
            </a:fld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BE019-3977-4E9B-B405-625EC297C3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95F2B-2A47-408F-AB89-7FCBD7A8B7BE}" type="datetimeFigureOut">
              <a:rPr lang="en-US"/>
              <a:pPr>
                <a:defRPr/>
              </a:pPr>
              <a:t>22-Dec-25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29DA5-DEDE-459A-804C-8EDAF75866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11741-6B7F-4121-8F9A-B07D3265C1E7}" type="datetimeFigureOut">
              <a:rPr lang="en-US"/>
              <a:pPr>
                <a:defRPr/>
              </a:pPr>
              <a:t>22-Dec-25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85890-6BC9-4E9F-B2D6-363936AB5C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56E35-351A-44A0-92FB-9F61DE1FFDD2}" type="datetimeFigureOut">
              <a:rPr lang="en-US"/>
              <a:pPr>
                <a:defRPr/>
              </a:pPr>
              <a:t>22-Dec-25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3CAD7-94FE-4BAC-A861-FD86023655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86B0DB9F-079E-44B0-B1FB-9B0A570D4A04}" type="datetimeFigureOut">
              <a:rPr lang="en-US"/>
              <a:pPr>
                <a:defRPr/>
              </a:pPr>
              <a:t>22-Dec-25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A8EA62D3-E621-43C0-970E-8D395EA15C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42" r:id="rId2"/>
    <p:sldLayoutId id="2147483751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52" r:id="rId9"/>
    <p:sldLayoutId id="2147483748" r:id="rId10"/>
    <p:sldLayoutId id="2147483749" r:id="rId11"/>
    <p:sldLayoutId id="2147483753" r:id="rId12"/>
    <p:sldLayoutId id="2147483754" r:id="rId13"/>
    <p:sldLayoutId id="2147483755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 bldLvl="3" autoUpdateAnimBg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526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7030A0"/>
                </a:solidFill>
                <a:latin typeface="Cooper Black" pitchFamily="18" charset="0"/>
              </a:rPr>
              <a:t>CENTRAL  NERVOUS  SYSTEM</a:t>
            </a:r>
            <a:r>
              <a:rPr lang="en-US" sz="4400" b="1" dirty="0" smtClean="0">
                <a:solidFill>
                  <a:srgbClr val="7030A0"/>
                </a:solidFill>
                <a:latin typeface="Algerian" pitchFamily="82" charset="0"/>
              </a:rPr>
              <a:t/>
            </a:r>
            <a:br>
              <a:rPr lang="en-US" sz="4400" b="1" dirty="0" smtClean="0">
                <a:solidFill>
                  <a:srgbClr val="7030A0"/>
                </a:solidFill>
                <a:latin typeface="Algerian" pitchFamily="82" charset="0"/>
              </a:rPr>
            </a:br>
            <a:r>
              <a:rPr lang="en-US" sz="5400" b="1" u="sng" dirty="0" smtClean="0">
                <a:solidFill>
                  <a:srgbClr val="FF0000"/>
                </a:solidFill>
                <a:latin typeface="Algerian" pitchFamily="82" charset="0"/>
              </a:rPr>
              <a:t>THE  BRAIN</a:t>
            </a:r>
            <a:endParaRPr lang="en-US" sz="4400" b="1" u="sng" dirty="0" smtClean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3962400"/>
            <a:ext cx="4495800" cy="24384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Dr. Praveen Kumar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Kurrey</a:t>
            </a:r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M.B.B.S., M.S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.,BCME, BCBR</a:t>
            </a:r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Professor Anatomy</a:t>
            </a:r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C:\My Documents\Saladin\images 14-20\JPEG(POW\CH_14\0484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5013" t="23770" r="18121"/>
          <a:stretch>
            <a:fillRect/>
          </a:stretch>
        </p:blipFill>
        <p:spPr>
          <a:xfrm>
            <a:off x="658813" y="1920875"/>
            <a:ext cx="3635375" cy="44338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FFC000"/>
                </a:solidFill>
              </a:rPr>
              <a:t>Cells of the Nervous System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FF0000"/>
                </a:solidFill>
              </a:rPr>
              <a:t>Neurons – structural classes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Multipolar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Unipolar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Bipolar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Interneurons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Glial cells – various types, provide a wide variety of supportive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2006 by Allyn and Bacon</a:t>
            </a:r>
          </a:p>
        </p:txBody>
      </p:sp>
      <p:pic>
        <p:nvPicPr>
          <p:cNvPr id="18435" name="Picture 5" descr="fg03-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0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002060"/>
                </a:solidFill>
              </a:rPr>
              <a:t>Glial Cells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Myelin producers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Oligodendrocytes (CNS)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Schwann cells (PNS)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Astrocytes – largest glia, many functions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Microglia – involved in response to injury or disease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2006 by Allyn and Bacon</a:t>
            </a:r>
          </a:p>
        </p:txBody>
      </p:sp>
      <p:pic>
        <p:nvPicPr>
          <p:cNvPr id="20483" name="Picture 4" descr="fg03-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5035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3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96200" cy="11430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002060"/>
                </a:solidFill>
              </a:rPr>
              <a:t>Terminology Note</a:t>
            </a:r>
          </a:p>
        </p:txBody>
      </p:sp>
      <p:graphicFrame>
        <p:nvGraphicFramePr>
          <p:cNvPr id="107563" name="Group 43"/>
          <p:cNvGraphicFramePr>
            <a:graphicFrameLocks noGrp="1"/>
          </p:cNvGraphicFramePr>
          <p:nvPr>
            <p:ph idx="1"/>
          </p:nvPr>
        </p:nvGraphicFramePr>
        <p:xfrm>
          <a:off x="533400" y="1828800"/>
          <a:ext cx="8077200" cy="4724399"/>
        </p:xfrm>
        <a:graphic>
          <a:graphicData uri="http://schemas.openxmlformats.org/drawingml/2006/table">
            <a:tbl>
              <a:tblPr/>
              <a:tblGrid>
                <a:gridCol w="2244223"/>
                <a:gridCol w="3140577"/>
                <a:gridCol w="2692400"/>
              </a:tblGrid>
              <a:tr h="609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CNS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PNS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48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Myelin-providing glia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Oligodendrocytes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Schwann Cells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48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Clusters of cell bodies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Nuclei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(singular nucleus)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Ganglia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(singular ganglion)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4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Bundles of axons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Tracts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Nerves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C:\My Documents\Saladin\images 14-20\JPEG(LAB\CH_14\0486L.JPG"/>
          <p:cNvPicPr>
            <a:picLocks noChangeAspect="1" noChangeArrowheads="1"/>
          </p:cNvPicPr>
          <p:nvPr/>
        </p:nvPicPr>
        <p:blipFill>
          <a:blip r:embed="rId2" cstate="print"/>
          <a:srcRect t="12523"/>
          <a:stretch>
            <a:fillRect/>
          </a:stretch>
        </p:blipFill>
        <p:spPr bwMode="auto">
          <a:xfrm>
            <a:off x="1981200" y="1143000"/>
            <a:ext cx="533400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FF0000"/>
                </a:solidFill>
                <a:latin typeface="Algerian" pitchFamily="82" charset="0"/>
              </a:rPr>
              <a:t>Brain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4648200"/>
            <a:ext cx="8991600" cy="22098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/>
              <a:t>Brain weighs 3 to 3.5 pounds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/>
              <a:t>Major portions of the brain--brainstem, cerebrum, and cerebellum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/>
              <a:t>cerebrum is 83% of brain volume; cerebellum contains 50% of the neurons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C:\My Documents\Saladin\images 14-20\JPEG(LAB\CH_14\0484L.JPG"/>
          <p:cNvPicPr>
            <a:picLocks noChangeAspect="1" noChangeArrowheads="1"/>
          </p:cNvPicPr>
          <p:nvPr/>
        </p:nvPicPr>
        <p:blipFill>
          <a:blip r:embed="rId2" cstate="print"/>
          <a:srcRect t="16272" r="16248"/>
          <a:stretch>
            <a:fillRect/>
          </a:stretch>
        </p:blipFill>
        <p:spPr bwMode="auto">
          <a:xfrm>
            <a:off x="1828800" y="304800"/>
            <a:ext cx="680878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00B050"/>
                </a:solidFill>
              </a:rPr>
              <a:t>Brain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5562600"/>
            <a:ext cx="8839200" cy="990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Longitudinal fissure separates 2 cerebral hemispheres.</a:t>
            </a:r>
          </a:p>
          <a:p>
            <a:pPr eaLnBrk="1" hangingPunct="1">
              <a:buFontTx/>
              <a:buNone/>
            </a:pPr>
            <a:r>
              <a:rPr lang="en-US" smtClean="0"/>
              <a:t>Central sulcus separates frontal and parietal lobe.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fg03-2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67000" y="131763"/>
            <a:ext cx="3738563" cy="67262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C00000"/>
                </a:solidFill>
              </a:rPr>
              <a:t>Meninges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95400"/>
            <a:ext cx="8382000" cy="5410200"/>
          </a:xfrm>
        </p:spPr>
        <p:txBody>
          <a:bodyPr/>
          <a:lstStyle/>
          <a:p>
            <a:pPr algn="just" eaLnBrk="1" hangingPunct="1"/>
            <a:r>
              <a:rPr lang="en-US" smtClean="0"/>
              <a:t>Dura mater -- outermost, tough membrane</a:t>
            </a:r>
          </a:p>
          <a:p>
            <a:pPr lvl="1" algn="just" eaLnBrk="1" hangingPunct="1"/>
            <a:r>
              <a:rPr lang="en-US" smtClean="0"/>
              <a:t>outer periosteal layer against bone</a:t>
            </a:r>
          </a:p>
          <a:p>
            <a:pPr lvl="1" algn="just" eaLnBrk="1" hangingPunct="1"/>
            <a:r>
              <a:rPr lang="en-US" smtClean="0"/>
              <a:t>where separated from inner meningeal layer forms dural venous sinuses draining blood from brain</a:t>
            </a:r>
          </a:p>
          <a:p>
            <a:pPr lvl="1" algn="just" eaLnBrk="1" hangingPunct="1"/>
            <a:r>
              <a:rPr lang="en-US" smtClean="0"/>
              <a:t>supportive structures formed by dura mater</a:t>
            </a:r>
          </a:p>
          <a:p>
            <a:pPr lvl="2" algn="just" eaLnBrk="1" hangingPunct="1"/>
            <a:r>
              <a:rPr lang="en-US" smtClean="0"/>
              <a:t>falx cerebri, falx cerebelli and tentorium cerebelli</a:t>
            </a:r>
          </a:p>
          <a:p>
            <a:pPr lvl="1" algn="just" eaLnBrk="1" hangingPunct="1"/>
            <a:r>
              <a:rPr lang="en-US" smtClean="0"/>
              <a:t>epidural space filled with fat in lower back region</a:t>
            </a:r>
          </a:p>
          <a:p>
            <a:pPr lvl="2" algn="just" eaLnBrk="1" hangingPunct="1"/>
            <a:r>
              <a:rPr lang="en-US" smtClean="0"/>
              <a:t>epidural anaesthesia during childbirth</a:t>
            </a:r>
          </a:p>
          <a:p>
            <a:pPr algn="just" eaLnBrk="1" hangingPunct="1"/>
            <a:r>
              <a:rPr lang="en-US" smtClean="0"/>
              <a:t>Arachnoid mater is spider web filamentous layer</a:t>
            </a:r>
          </a:p>
          <a:p>
            <a:pPr algn="just" eaLnBrk="1" hangingPunct="1"/>
            <a:r>
              <a:rPr lang="en-US" smtClean="0"/>
              <a:t>Pia mater is a thin vascular layer adherent to contours of brain </a:t>
            </a:r>
          </a:p>
          <a:p>
            <a:pPr lvl="1" algn="just" eaLnBrk="1" hangingPunct="1"/>
            <a:endParaRPr 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05800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7030A0"/>
                </a:solidFill>
              </a:rPr>
              <a:t>Cranial </a:t>
            </a:r>
            <a:r>
              <a:rPr lang="en-US" b="1" dirty="0" err="1">
                <a:solidFill>
                  <a:srgbClr val="7030A0"/>
                </a:solidFill>
              </a:rPr>
              <a:t>Meninges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</p:txBody>
      </p:sp>
      <p:pic>
        <p:nvPicPr>
          <p:cNvPr id="26627" name="Picture 4" descr="C:\My Documents\Saladin\images 14-20\JPEG(LAB\CH_14\0490L.JPG"/>
          <p:cNvPicPr>
            <a:picLocks noChangeAspect="1" noChangeArrowheads="1"/>
          </p:cNvPicPr>
          <p:nvPr/>
        </p:nvPicPr>
        <p:blipFill>
          <a:blip r:embed="rId2" cstate="print"/>
          <a:srcRect l="2206" t="12523" b="4999"/>
          <a:stretch>
            <a:fillRect/>
          </a:stretch>
        </p:blipFill>
        <p:spPr bwMode="auto">
          <a:xfrm>
            <a:off x="203200" y="1066800"/>
            <a:ext cx="879475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96200" cy="1752600"/>
          </a:xfrm>
        </p:spPr>
        <p:txBody>
          <a:bodyPr lIns="92075" tIns="46038" rIns="92075" bIns="46038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</a:rPr>
              <a:t>Nervous </a:t>
            </a:r>
            <a:r>
              <a:rPr lang="en-US" b="1" dirty="0">
                <a:solidFill>
                  <a:srgbClr val="C00000"/>
                </a:solidFill>
              </a:rPr>
              <a:t>System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6270625" cy="4038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2700" smtClean="0"/>
              <a:t>Central Nervous System (CNS)</a:t>
            </a:r>
          </a:p>
          <a:p>
            <a:pPr lvl="1" eaLnBrk="1" hangingPunct="1"/>
            <a:r>
              <a:rPr lang="en-US" sz="2200" smtClean="0"/>
              <a:t>Brain (in the skull)</a:t>
            </a:r>
          </a:p>
          <a:p>
            <a:pPr lvl="1" eaLnBrk="1" hangingPunct="1"/>
            <a:r>
              <a:rPr lang="en-US" sz="2200" smtClean="0"/>
              <a:t>Spinal Cord (in the spine)</a:t>
            </a:r>
          </a:p>
          <a:p>
            <a:pPr eaLnBrk="1" hangingPunct="1"/>
            <a:r>
              <a:rPr lang="en-US" sz="2700" smtClean="0"/>
              <a:t>Peripheral Nervous System (PNS)</a:t>
            </a:r>
          </a:p>
          <a:p>
            <a:pPr lvl="1" eaLnBrk="1" hangingPunct="1"/>
            <a:r>
              <a:rPr lang="en-US" sz="2200" smtClean="0"/>
              <a:t>Located outside of the skull and spine</a:t>
            </a:r>
          </a:p>
          <a:p>
            <a:pPr lvl="1" eaLnBrk="1" hangingPunct="1"/>
            <a:r>
              <a:rPr lang="en-US" sz="2200" smtClean="0"/>
              <a:t>Serves to bring information into the CNS and carry signals out of the CNS</a:t>
            </a:r>
          </a:p>
          <a:p>
            <a:pPr eaLnBrk="1" hangingPunct="1"/>
            <a:endParaRPr lang="en-US" sz="2700" smtClean="0"/>
          </a:p>
        </p:txBody>
      </p:sp>
      <p:pic>
        <p:nvPicPr>
          <p:cNvPr id="9220" name="Picture 4" descr="HM00349_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321550" y="1524000"/>
            <a:ext cx="1822450" cy="1866900"/>
          </a:xfrm>
          <a:noFill/>
        </p:spPr>
      </p:pic>
      <p:pic>
        <p:nvPicPr>
          <p:cNvPr id="9221" name="Picture 6" descr="HM00355_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781800" y="1676400"/>
            <a:ext cx="346075" cy="18669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3058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err="1">
                <a:solidFill>
                  <a:srgbClr val="7030A0"/>
                </a:solidFill>
              </a:rPr>
              <a:t>Meninges</a:t>
            </a:r>
            <a:r>
              <a:rPr lang="en-US" b="1" dirty="0">
                <a:solidFill>
                  <a:srgbClr val="7030A0"/>
                </a:solidFill>
              </a:rPr>
              <a:t> of Vertebra &amp; Spinal Cord</a:t>
            </a:r>
          </a:p>
        </p:txBody>
      </p:sp>
      <p:pic>
        <p:nvPicPr>
          <p:cNvPr id="27651" name="Picture 4" descr="C:\My Documents\Saladin\images 14-20\JPEG(LAB\CH_14\0491L.JPG"/>
          <p:cNvPicPr>
            <a:picLocks noChangeAspect="1" noChangeArrowheads="1"/>
          </p:cNvPicPr>
          <p:nvPr/>
        </p:nvPicPr>
        <p:blipFill>
          <a:blip r:embed="rId2" cstate="print"/>
          <a:srcRect l="2206" t="18771" r="2187" b="3749"/>
          <a:stretch>
            <a:fillRect/>
          </a:stretch>
        </p:blipFill>
        <p:spPr bwMode="auto">
          <a:xfrm>
            <a:off x="685800" y="18288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4038600" y="1295400"/>
            <a:ext cx="381000" cy="152400"/>
          </a:xfrm>
          <a:prstGeom prst="rect">
            <a:avLst/>
          </a:prstGeom>
          <a:solidFill>
            <a:srgbClr val="FFFDF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533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00B050"/>
                </a:solidFill>
              </a:rPr>
              <a:t>Brain Ventricles</a:t>
            </a:r>
          </a:p>
        </p:txBody>
      </p:sp>
      <p:pic>
        <p:nvPicPr>
          <p:cNvPr id="28675" name="Picture 4" descr="C:\My Documents\Saladin\images 14-20\JPEG(LAB\CH_14\0492L.JPG"/>
          <p:cNvPicPr>
            <a:picLocks noChangeAspect="1" noChangeArrowheads="1"/>
          </p:cNvPicPr>
          <p:nvPr/>
        </p:nvPicPr>
        <p:blipFill>
          <a:blip r:embed="rId2" cstate="print"/>
          <a:srcRect l="7831" t="12523" r="3125"/>
          <a:stretch>
            <a:fillRect/>
          </a:stretch>
        </p:blipFill>
        <p:spPr bwMode="auto">
          <a:xfrm>
            <a:off x="625475" y="914400"/>
            <a:ext cx="8066088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Ventricles and Cerebrospinal Fluid</a:t>
            </a:r>
          </a:p>
        </p:txBody>
      </p:sp>
      <p:sp>
        <p:nvSpPr>
          <p:cNvPr id="29699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en-US" smtClean="0"/>
              <a:t>Internal chambers within the CNS</a:t>
            </a:r>
          </a:p>
          <a:p>
            <a:pPr lvl="1" algn="just" eaLnBrk="1" hangingPunct="1"/>
            <a:r>
              <a:rPr lang="en-US" smtClean="0"/>
              <a:t>lateral ventricles found inside cerebral hemispheres</a:t>
            </a:r>
          </a:p>
          <a:p>
            <a:pPr lvl="1" algn="just" eaLnBrk="1" hangingPunct="1"/>
            <a:r>
              <a:rPr lang="en-US" smtClean="0"/>
              <a:t>third ventricle is single vertical space under corpus callosum</a:t>
            </a:r>
          </a:p>
          <a:p>
            <a:pPr lvl="1" algn="just" eaLnBrk="1" hangingPunct="1"/>
            <a:r>
              <a:rPr lang="en-US" smtClean="0"/>
              <a:t>cerebral aqueduct runs through midbrain</a:t>
            </a:r>
          </a:p>
          <a:p>
            <a:pPr lvl="1" algn="just" eaLnBrk="1" hangingPunct="1"/>
            <a:r>
              <a:rPr lang="en-US" smtClean="0"/>
              <a:t>fourth ventricle is small chamber between pons &amp; cerebellum</a:t>
            </a:r>
          </a:p>
          <a:p>
            <a:pPr lvl="1" algn="just" eaLnBrk="1" hangingPunct="1"/>
            <a:r>
              <a:rPr lang="en-US" smtClean="0"/>
              <a:t>central canal runs down through spinal cord</a:t>
            </a:r>
          </a:p>
          <a:p>
            <a:pPr algn="just" eaLnBrk="1" hangingPunct="1"/>
            <a:r>
              <a:rPr lang="en-US" smtClean="0"/>
              <a:t>Lined with ependymal cells and containing choroid plexus of capillaries that produce CSF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5A0648"/>
                </a:solidFill>
              </a:rPr>
              <a:t>Cerebrospinal Fluid</a:t>
            </a:r>
          </a:p>
        </p:txBody>
      </p:sp>
      <p:sp>
        <p:nvSpPr>
          <p:cNvPr id="30723" name="Rectangle 1027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8610600" cy="5486400"/>
          </a:xfrm>
        </p:spPr>
        <p:txBody>
          <a:bodyPr/>
          <a:lstStyle/>
          <a:p>
            <a:pPr algn="just" eaLnBrk="1" hangingPunct="1"/>
            <a:r>
              <a:rPr lang="en-US" smtClean="0"/>
              <a:t>Clear liquid fills ventricles and canals &amp; bathes its external surface (in subarachnoid space)</a:t>
            </a:r>
          </a:p>
          <a:p>
            <a:pPr algn="just" eaLnBrk="1" hangingPunct="1"/>
            <a:r>
              <a:rPr lang="en-US" smtClean="0"/>
              <a:t>Brain produces &amp; absorbs about 500 ml/day</a:t>
            </a:r>
          </a:p>
          <a:p>
            <a:pPr lvl="1" algn="just" eaLnBrk="1" hangingPunct="1"/>
            <a:r>
              <a:rPr lang="en-US" smtClean="0"/>
              <a:t>filtration of blood through choroid plexus</a:t>
            </a:r>
          </a:p>
          <a:p>
            <a:pPr lvl="1" algn="just" eaLnBrk="1" hangingPunct="1"/>
            <a:r>
              <a:rPr lang="en-US" smtClean="0"/>
              <a:t>has more Na+ &amp; Cl- but less K+ &amp; Ca+2 than plasma</a:t>
            </a:r>
          </a:p>
          <a:p>
            <a:pPr algn="just" eaLnBrk="1" hangingPunct="1"/>
            <a:r>
              <a:rPr lang="en-US" smtClean="0"/>
              <a:t>Functions</a:t>
            </a:r>
          </a:p>
          <a:p>
            <a:pPr lvl="1" algn="just" eaLnBrk="1" hangingPunct="1"/>
            <a:r>
              <a:rPr lang="en-US" smtClean="0"/>
              <a:t>buoyancy -- floats brain so it neutrally buoyant</a:t>
            </a:r>
          </a:p>
          <a:p>
            <a:pPr lvl="1" algn="just" eaLnBrk="1" hangingPunct="1"/>
            <a:r>
              <a:rPr lang="en-US" smtClean="0"/>
              <a:t>protection -- cushions from hitting inside of skull</a:t>
            </a:r>
          </a:p>
          <a:p>
            <a:pPr lvl="1" algn="just" eaLnBrk="1" hangingPunct="1"/>
            <a:r>
              <a:rPr lang="en-US" smtClean="0"/>
              <a:t>chemical stability -- rinses away wastes</a:t>
            </a:r>
          </a:p>
          <a:p>
            <a:pPr algn="just" eaLnBrk="1" hangingPunct="1"/>
            <a:r>
              <a:rPr lang="en-US" smtClean="0"/>
              <a:t>Escapes from 4th ventricle to surround the brain</a:t>
            </a:r>
          </a:p>
          <a:p>
            <a:pPr algn="just" eaLnBrk="1" hangingPunct="1"/>
            <a:r>
              <a:rPr lang="en-US" smtClean="0"/>
              <a:t>Absorbed by arachnoid villi into venous sinus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609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Flow of Cerebrospinal Fluid</a:t>
            </a:r>
          </a:p>
        </p:txBody>
      </p:sp>
      <p:pic>
        <p:nvPicPr>
          <p:cNvPr id="31747" name="Picture 4" descr="C:\My Documents\Saladin\images 14-20\JPEG(LAB\CH_14\0493L.JPG"/>
          <p:cNvPicPr>
            <a:picLocks noChangeAspect="1" noChangeArrowheads="1"/>
          </p:cNvPicPr>
          <p:nvPr/>
        </p:nvPicPr>
        <p:blipFill>
          <a:blip r:embed="rId2" cstate="print"/>
          <a:srcRect t="11273" r="9686"/>
          <a:stretch>
            <a:fillRect/>
          </a:stretch>
        </p:blipFill>
        <p:spPr bwMode="auto">
          <a:xfrm>
            <a:off x="963613" y="1066800"/>
            <a:ext cx="734218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FFC000"/>
                </a:solidFill>
              </a:rPr>
              <a:t>Anatomy of the Spinal Cord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839200" cy="5105400"/>
          </a:xfrm>
        </p:spPr>
        <p:txBody>
          <a:bodyPr/>
          <a:lstStyle/>
          <a:p>
            <a:pPr algn="just" eaLnBrk="1" hangingPunct="1"/>
            <a:r>
              <a:rPr lang="en-US" smtClean="0"/>
              <a:t>Ropelike bundle of nerve tissue within the vertebral canal (thick as a finger)</a:t>
            </a:r>
          </a:p>
          <a:p>
            <a:pPr lvl="1" algn="just" eaLnBrk="1" hangingPunct="1"/>
            <a:r>
              <a:rPr lang="en-US" smtClean="0"/>
              <a:t>vertebral column grows faster so in an adult the spinal cord only extends to L1</a:t>
            </a:r>
          </a:p>
          <a:p>
            <a:pPr algn="just" eaLnBrk="1" hangingPunct="1"/>
            <a:r>
              <a:rPr lang="en-US" smtClean="0"/>
              <a:t>31 pairs of spinal nerves coming from cervical, thoracic, lumbar or sacral regions of the cord</a:t>
            </a:r>
          </a:p>
          <a:p>
            <a:pPr lvl="1" algn="just" eaLnBrk="1" hangingPunct="1"/>
            <a:r>
              <a:rPr lang="en-US" smtClean="0"/>
              <a:t>named for level of vertebral column where nerves exit</a:t>
            </a:r>
          </a:p>
          <a:p>
            <a:pPr algn="just" eaLnBrk="1" hangingPunct="1"/>
            <a:r>
              <a:rPr lang="en-US" smtClean="0"/>
              <a:t>Cervical &amp; lumbar enlargements in cord</a:t>
            </a:r>
          </a:p>
          <a:p>
            <a:pPr algn="just" eaLnBrk="1" hangingPunct="1"/>
            <a:r>
              <a:rPr lang="en-US" smtClean="0"/>
              <a:t>Medullary cone is tapered tip of spinal cord</a:t>
            </a:r>
          </a:p>
          <a:p>
            <a:pPr algn="just" eaLnBrk="1" hangingPunct="1"/>
            <a:r>
              <a:rPr lang="en-US" smtClean="0"/>
              <a:t>Cauda equinae is L2 to S5 nerve roots resemble horse’s tail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05800" cy="1219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C00000"/>
                </a:solidFill>
              </a:rPr>
              <a:t>Gross Anatomy of the Spinal Cord</a:t>
            </a:r>
          </a:p>
        </p:txBody>
      </p:sp>
      <p:pic>
        <p:nvPicPr>
          <p:cNvPr id="33795" name="Picture 4" descr="C:\My Documents\Saladin\images 14-20\JPEG(LAB\CH_14\0494L.JPG"/>
          <p:cNvPicPr>
            <a:picLocks noChangeAspect="1" noChangeArrowheads="1"/>
          </p:cNvPicPr>
          <p:nvPr/>
        </p:nvPicPr>
        <p:blipFill>
          <a:blip r:embed="rId2" cstate="print"/>
          <a:srcRect l="4082" t="13773" r="12497"/>
          <a:stretch>
            <a:fillRect/>
          </a:stretch>
        </p:blipFill>
        <p:spPr bwMode="auto">
          <a:xfrm>
            <a:off x="838200" y="1371600"/>
            <a:ext cx="6781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C00000"/>
                </a:solidFill>
              </a:rPr>
              <a:t>Functions of the Spinal Cord</a:t>
            </a:r>
          </a:p>
        </p:txBody>
      </p:sp>
      <p:sp>
        <p:nvSpPr>
          <p:cNvPr id="34819" name="Rectangle 1027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8610600" cy="4953000"/>
          </a:xfrm>
        </p:spPr>
        <p:txBody>
          <a:bodyPr/>
          <a:lstStyle/>
          <a:p>
            <a:pPr eaLnBrk="1" hangingPunct="1"/>
            <a:r>
              <a:rPr lang="en-US" smtClean="0"/>
              <a:t>Conduction</a:t>
            </a:r>
          </a:p>
          <a:p>
            <a:pPr lvl="1" eaLnBrk="1" hangingPunct="1"/>
            <a:r>
              <a:rPr lang="en-US" smtClean="0"/>
              <a:t>bundles of fibers passing information up &amp; down spinal cord</a:t>
            </a:r>
          </a:p>
          <a:p>
            <a:pPr eaLnBrk="1" hangingPunct="1"/>
            <a:r>
              <a:rPr lang="en-US" smtClean="0"/>
              <a:t>Locomotion</a:t>
            </a:r>
          </a:p>
          <a:p>
            <a:pPr lvl="1" eaLnBrk="1" hangingPunct="1"/>
            <a:r>
              <a:rPr lang="en-US" smtClean="0"/>
              <a:t>repetitive, coordinated actions of several muscle groups</a:t>
            </a:r>
          </a:p>
          <a:p>
            <a:pPr lvl="1" eaLnBrk="1" hangingPunct="1"/>
            <a:r>
              <a:rPr lang="en-US" smtClean="0"/>
              <a:t>central pattern generators are pools of neurons providing control of flexors and extensors (walking)</a:t>
            </a:r>
          </a:p>
          <a:p>
            <a:pPr eaLnBrk="1" hangingPunct="1"/>
            <a:r>
              <a:rPr lang="en-US" smtClean="0"/>
              <a:t>Reflexes</a:t>
            </a:r>
          </a:p>
          <a:p>
            <a:pPr lvl="1" eaLnBrk="1" hangingPunct="1"/>
            <a:r>
              <a:rPr lang="en-US" smtClean="0"/>
              <a:t>involuntary, stereotyped responses to stimuli</a:t>
            </a:r>
          </a:p>
          <a:p>
            <a:pPr lvl="2" eaLnBrk="1" hangingPunct="1"/>
            <a:r>
              <a:rPr lang="en-US" smtClean="0"/>
              <a:t>remove hand from hot stove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002060"/>
                </a:solidFill>
              </a:rPr>
              <a:t>Gray Matter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28800"/>
            <a:ext cx="8610600" cy="4267200"/>
          </a:xfrm>
        </p:spPr>
        <p:txBody>
          <a:bodyPr/>
          <a:lstStyle/>
          <a:p>
            <a:pPr eaLnBrk="1" hangingPunct="1"/>
            <a:r>
              <a:rPr lang="en-US" smtClean="0"/>
              <a:t>Pair of dorsal or posterior horns</a:t>
            </a:r>
          </a:p>
          <a:p>
            <a:pPr lvl="1" eaLnBrk="1" hangingPunct="1"/>
            <a:r>
              <a:rPr lang="en-US" smtClean="0"/>
              <a:t>dorsal root of spinal nerve is totally sensory fibers</a:t>
            </a:r>
          </a:p>
          <a:p>
            <a:pPr eaLnBrk="1" hangingPunct="1"/>
            <a:r>
              <a:rPr lang="en-US" smtClean="0"/>
              <a:t>Pair of ventral or anterior horns</a:t>
            </a:r>
          </a:p>
          <a:p>
            <a:pPr lvl="1" eaLnBrk="1" hangingPunct="1"/>
            <a:r>
              <a:rPr lang="en-US" smtClean="0"/>
              <a:t>ventral root of spinal nerve is totally motor fibers</a:t>
            </a:r>
          </a:p>
          <a:p>
            <a:pPr eaLnBrk="1" hangingPunct="1"/>
            <a:r>
              <a:rPr lang="en-US" smtClean="0"/>
              <a:t>Connected by gray commissure punctured by a central canal continuous above with 4th ventricle</a:t>
            </a:r>
          </a:p>
        </p:txBody>
      </p:sp>
      <p:pic>
        <p:nvPicPr>
          <p:cNvPr id="35844" name="Picture 4" descr="C:\My Documents\Saladin\images 14-20\JPEG(POW\CH_14\0495.JPG"/>
          <p:cNvPicPr>
            <a:picLocks noChangeAspect="1" noChangeArrowheads="1"/>
          </p:cNvPicPr>
          <p:nvPr/>
        </p:nvPicPr>
        <p:blipFill>
          <a:blip r:embed="rId2" cstate="print"/>
          <a:srcRect l="9705" t="32518" r="13435" b="22495"/>
          <a:stretch>
            <a:fillRect/>
          </a:stretch>
        </p:blipFill>
        <p:spPr bwMode="auto">
          <a:xfrm>
            <a:off x="1295400" y="4191000"/>
            <a:ext cx="59436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002060"/>
                </a:solidFill>
              </a:rPr>
              <a:t>White Matter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610600" cy="4800600"/>
          </a:xfrm>
        </p:spPr>
        <p:txBody>
          <a:bodyPr/>
          <a:lstStyle/>
          <a:p>
            <a:pPr eaLnBrk="1" hangingPunct="1"/>
            <a:r>
              <a:rPr lang="en-US" smtClean="0"/>
              <a:t>Bundles of myelinated axons that run up &amp; down</a:t>
            </a:r>
          </a:p>
          <a:p>
            <a:pPr eaLnBrk="1" hangingPunct="1"/>
            <a:r>
              <a:rPr lang="en-US" smtClean="0"/>
              <a:t>Dorsal or posterior columns or funiculi</a:t>
            </a:r>
          </a:p>
          <a:p>
            <a:pPr eaLnBrk="1" hangingPunct="1"/>
            <a:r>
              <a:rPr lang="en-US" smtClean="0"/>
              <a:t>Lateral columns or funiculi</a:t>
            </a:r>
          </a:p>
          <a:p>
            <a:pPr eaLnBrk="1" hangingPunct="1"/>
            <a:r>
              <a:rPr lang="en-US" smtClean="0"/>
              <a:t>Anterior columns or funiculi</a:t>
            </a:r>
          </a:p>
          <a:p>
            <a:pPr eaLnBrk="1" hangingPunct="1"/>
            <a:r>
              <a:rPr lang="en-US" smtClean="0"/>
              <a:t>Each column is filled with tracts or fasciculi</a:t>
            </a:r>
          </a:p>
        </p:txBody>
      </p:sp>
      <p:pic>
        <p:nvPicPr>
          <p:cNvPr id="36868" name="Picture 4" descr="C:\My Documents\Saladin\images 14-20\JPEG(POW\CH_14\0495.JPG"/>
          <p:cNvPicPr>
            <a:picLocks noChangeAspect="1" noChangeArrowheads="1"/>
          </p:cNvPicPr>
          <p:nvPr/>
        </p:nvPicPr>
        <p:blipFill>
          <a:blip r:embed="rId2" cstate="print"/>
          <a:srcRect l="9705" t="32518" r="13435" b="22495"/>
          <a:stretch>
            <a:fillRect/>
          </a:stretch>
        </p:blipFill>
        <p:spPr bwMode="auto">
          <a:xfrm>
            <a:off x="1295400" y="4191000"/>
            <a:ext cx="59436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2060"/>
                </a:solidFill>
              </a:rPr>
              <a:t>Nervous </a:t>
            </a:r>
            <a:r>
              <a:rPr lang="en-US" b="1" dirty="0">
                <a:solidFill>
                  <a:srgbClr val="002060"/>
                </a:solidFill>
              </a:rPr>
              <a:t>System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Peripheral Nervous System</a:t>
            </a:r>
          </a:p>
          <a:p>
            <a:pPr lvl="1" eaLnBrk="1" hangingPunct="1"/>
            <a:r>
              <a:rPr lang="en-US" smtClean="0"/>
              <a:t>Somatic Nervous System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en-US" smtClean="0"/>
              <a:t>Afferent nerves (sensory)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en-US" smtClean="0"/>
              <a:t>Efferent nerves (motor)</a:t>
            </a:r>
          </a:p>
          <a:p>
            <a:pPr lvl="1" eaLnBrk="1" hangingPunct="1"/>
            <a:r>
              <a:rPr lang="en-US" smtClean="0"/>
              <a:t>Autonomic Nervous System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en-US" smtClean="0"/>
              <a:t>Sympathetic and parasympathetic nerves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en-US" smtClean="0"/>
              <a:t>Both are efferent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96200" cy="10668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C000"/>
                </a:solidFill>
              </a:rPr>
              <a:t>Major Structures of the Brain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5843588" cy="4038600"/>
          </a:xfrm>
        </p:spPr>
        <p:txBody>
          <a:bodyPr/>
          <a:lstStyle/>
          <a:p>
            <a:pPr eaLnBrk="1" hangingPunct="1"/>
            <a:r>
              <a:rPr lang="en-US" sz="2700" smtClean="0"/>
              <a:t>Myelencephalon = medulla</a:t>
            </a:r>
          </a:p>
          <a:p>
            <a:pPr lvl="1" eaLnBrk="1" hangingPunct="1"/>
            <a:r>
              <a:rPr lang="en-US" sz="2200" smtClean="0"/>
              <a:t>Composed largely of tracts</a:t>
            </a:r>
          </a:p>
          <a:p>
            <a:pPr lvl="1" eaLnBrk="1" hangingPunct="1"/>
            <a:r>
              <a:rPr lang="en-US" sz="2200" smtClean="0"/>
              <a:t>Origin of the reticular formation</a:t>
            </a:r>
          </a:p>
          <a:p>
            <a:pPr eaLnBrk="1" hangingPunct="1"/>
            <a:r>
              <a:rPr lang="en-US" sz="2700" smtClean="0"/>
              <a:t>Metencephalon</a:t>
            </a:r>
          </a:p>
          <a:p>
            <a:pPr lvl="1" eaLnBrk="1" hangingPunct="1"/>
            <a:r>
              <a:rPr lang="en-US" sz="2200" smtClean="0"/>
              <a:t>Many tracts</a:t>
            </a:r>
          </a:p>
          <a:p>
            <a:pPr lvl="1" eaLnBrk="1" hangingPunct="1"/>
            <a:r>
              <a:rPr lang="en-US" sz="2200" smtClean="0"/>
              <a:t>Pons – ventral surface</a:t>
            </a:r>
          </a:p>
          <a:p>
            <a:pPr lvl="1" eaLnBrk="1" hangingPunct="1"/>
            <a:r>
              <a:rPr lang="en-US" sz="2200" smtClean="0"/>
              <a:t>Cerebellum - coordination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00B050"/>
                </a:solidFill>
              </a:rPr>
              <a:t>Major Structures of the Brain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7030A0"/>
                </a:solidFill>
              </a:rPr>
              <a:t>Mesencephalon </a:t>
            </a:r>
          </a:p>
          <a:p>
            <a:pPr lvl="1" eaLnBrk="1" hangingPunct="1"/>
            <a:r>
              <a:rPr lang="en-US" sz="2800" smtClean="0"/>
              <a:t>Tectum (dorsal surface)</a:t>
            </a:r>
          </a:p>
          <a:p>
            <a:pPr lvl="2" eaLnBrk="1" hangingPunct="1"/>
            <a:r>
              <a:rPr lang="en-US" sz="2800" smtClean="0"/>
              <a:t>Inferior colliculi – audition</a:t>
            </a:r>
          </a:p>
          <a:p>
            <a:pPr lvl="2" eaLnBrk="1" hangingPunct="1"/>
            <a:r>
              <a:rPr lang="en-US" sz="2800" smtClean="0"/>
              <a:t>Superior colliculi - vision</a:t>
            </a:r>
          </a:p>
          <a:p>
            <a:pPr lvl="1" eaLnBrk="1" hangingPunct="1"/>
            <a:r>
              <a:rPr lang="en-US" sz="2800" smtClean="0"/>
              <a:t>Tegmentum (ventral) – 3 ‘colorful’ structures</a:t>
            </a:r>
          </a:p>
          <a:p>
            <a:pPr lvl="2" eaLnBrk="1" hangingPunct="1"/>
            <a:r>
              <a:rPr lang="en-US" sz="2800" smtClean="0"/>
              <a:t>Periaqueductal gray – analgesia</a:t>
            </a:r>
          </a:p>
          <a:p>
            <a:pPr lvl="2" eaLnBrk="1" hangingPunct="1"/>
            <a:r>
              <a:rPr lang="en-US" sz="2800" smtClean="0"/>
              <a:t>Substantia nigra – sensorimotor</a:t>
            </a:r>
          </a:p>
          <a:p>
            <a:pPr lvl="2" eaLnBrk="1" hangingPunct="1"/>
            <a:r>
              <a:rPr lang="en-US" sz="2800" smtClean="0"/>
              <a:t>Red nucleus– sensorimotor</a:t>
            </a:r>
          </a:p>
          <a:p>
            <a:pPr lvl="2" eaLnBrk="1" hangingPunct="1"/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C00000"/>
                </a:solidFill>
              </a:rPr>
              <a:t>Major Structures of the Brain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3200" smtClean="0">
                <a:solidFill>
                  <a:srgbClr val="00B050"/>
                </a:solidFill>
              </a:rPr>
              <a:t>Diencephalon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800" smtClean="0"/>
              <a:t>Thalamus – sensory relay nuclei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800" smtClean="0"/>
              <a:t>Hypothalamus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800" smtClean="0"/>
              <a:t>Regulation of motivated behaviors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800" smtClean="0"/>
              <a:t>Controls hormone release by the pituitary</a:t>
            </a:r>
          </a:p>
          <a:p>
            <a:pPr eaLnBrk="1" hangingPunct="1">
              <a:lnSpc>
                <a:spcPct val="80000"/>
              </a:lnSpc>
            </a:pPr>
            <a:r>
              <a:rPr lang="en-US" sz="3200" smtClean="0">
                <a:solidFill>
                  <a:srgbClr val="00B050"/>
                </a:solidFill>
              </a:rPr>
              <a:t>Telencephalon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800" smtClean="0"/>
              <a:t>Cerebral cortex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800" smtClean="0"/>
              <a:t>Limbic system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800" smtClean="0"/>
              <a:t>Basal ganglia</a:t>
            </a:r>
          </a:p>
          <a:p>
            <a:pPr eaLnBrk="1" hangingPunct="1">
              <a:lnSpc>
                <a:spcPct val="80000"/>
              </a:lnSpc>
            </a:pPr>
            <a:endParaRPr lang="en-US" sz="3200" smtClean="0"/>
          </a:p>
          <a:p>
            <a:pPr lvl="2" eaLnBrk="1" hangingPunct="1"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</p:spPr>
        <p:txBody>
          <a:bodyPr/>
          <a:lstStyle/>
          <a:p>
            <a:pPr algn="ctr" eaLnBrk="1" hangingPunct="1"/>
            <a:r>
              <a:rPr lang="en-US" sz="4400" b="1" smtClean="0">
                <a:solidFill>
                  <a:srgbClr val="C00000"/>
                </a:solidFill>
              </a:rPr>
              <a:t>Telencephalon – Cerebral Cortex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6556375" cy="4038600"/>
          </a:xfrm>
        </p:spPr>
        <p:txBody>
          <a:bodyPr/>
          <a:lstStyle/>
          <a:p>
            <a:pPr eaLnBrk="1" hangingPunct="1"/>
            <a:r>
              <a:rPr lang="en-US" sz="2700" smtClean="0"/>
              <a:t>Convolutions serve to increase surface area.</a:t>
            </a:r>
          </a:p>
          <a:p>
            <a:pPr eaLnBrk="1" hangingPunct="1"/>
            <a:r>
              <a:rPr lang="en-US" sz="2700" smtClean="0"/>
              <a:t>Longitudinal fissure – a groove that separates right and left hemispheres</a:t>
            </a:r>
          </a:p>
          <a:p>
            <a:pPr eaLnBrk="1" hangingPunct="1"/>
            <a:r>
              <a:rPr lang="en-US" sz="2700" smtClean="0"/>
              <a:t>Corpus callosum – largest hemisphere-connecting tract </a:t>
            </a:r>
          </a:p>
        </p:txBody>
      </p:sp>
      <p:pic>
        <p:nvPicPr>
          <p:cNvPr id="40965" name="Picture 4" descr="j023454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04063" y="4359275"/>
            <a:ext cx="1354137" cy="1504950"/>
          </a:xfrm>
          <a:solidFill>
            <a:schemeClr val="tx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C00000"/>
                </a:solidFill>
              </a:rPr>
              <a:t>Medulla Oblongata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610600" cy="5638800"/>
          </a:xfrm>
        </p:spPr>
        <p:txBody>
          <a:bodyPr/>
          <a:lstStyle/>
          <a:p>
            <a:pPr eaLnBrk="1" hangingPunct="1"/>
            <a:r>
              <a:rPr lang="en-US" sz="2800" smtClean="0"/>
              <a:t>3 cm extension of spinal cord</a:t>
            </a:r>
          </a:p>
          <a:p>
            <a:pPr eaLnBrk="1" hangingPunct="1"/>
            <a:r>
              <a:rPr lang="en-US" sz="2800" smtClean="0"/>
              <a:t>Ascending &amp; descending nerve tracts</a:t>
            </a:r>
          </a:p>
          <a:p>
            <a:pPr eaLnBrk="1" hangingPunct="1"/>
            <a:r>
              <a:rPr lang="en-US" sz="2800" smtClean="0"/>
              <a:t>Nuclei of sensory &amp; motor cranial </a:t>
            </a:r>
            <a:br>
              <a:rPr lang="en-US" sz="2800" smtClean="0"/>
            </a:br>
            <a:r>
              <a:rPr lang="en-US" sz="2800" smtClean="0"/>
              <a:t>nerves (IX, X, XI, and XII)</a:t>
            </a:r>
          </a:p>
          <a:p>
            <a:pPr eaLnBrk="1" hangingPunct="1"/>
            <a:r>
              <a:rPr lang="en-US" sz="2800" smtClean="0"/>
              <a:t>Cardiac center adjusts rate &amp; force of heart beat</a:t>
            </a:r>
          </a:p>
          <a:p>
            <a:pPr eaLnBrk="1" hangingPunct="1"/>
            <a:r>
              <a:rPr lang="en-US" sz="2800" smtClean="0"/>
              <a:t>Vasomotor center adjusts blood vessel diameter</a:t>
            </a:r>
          </a:p>
          <a:p>
            <a:pPr eaLnBrk="1" hangingPunct="1"/>
            <a:r>
              <a:rPr lang="en-US" sz="2800" smtClean="0"/>
              <a:t>Respiratory centers control rate &amp; depth of breathing</a:t>
            </a:r>
          </a:p>
          <a:p>
            <a:pPr eaLnBrk="1" hangingPunct="1"/>
            <a:r>
              <a:rPr lang="en-US" sz="2800" smtClean="0"/>
              <a:t>Reflex centers for coughing, sneezing, gagging, swallowing, vomiting, salivation, sweating, movements of tongue &amp; head</a:t>
            </a:r>
          </a:p>
          <a:p>
            <a:pPr eaLnBrk="1" hangingPunct="1"/>
            <a:r>
              <a:rPr lang="en-US" sz="2800" smtClean="0"/>
              <a:t>Pyramids and olive visible on surface</a:t>
            </a:r>
          </a:p>
        </p:txBody>
      </p:sp>
      <p:pic>
        <p:nvPicPr>
          <p:cNvPr id="41988" name="Picture 5" descr="C:\My Documents\Saladin\images 14-20\JPEG(POW\CH_14\0487L.JPG"/>
          <p:cNvPicPr>
            <a:picLocks noChangeAspect="1" noChangeArrowheads="1"/>
          </p:cNvPicPr>
          <p:nvPr/>
        </p:nvPicPr>
        <p:blipFill>
          <a:blip r:embed="rId2" cstate="print"/>
          <a:srcRect l="22827" t="21271" r="18121" b="6248"/>
          <a:stretch>
            <a:fillRect/>
          </a:stretch>
        </p:blipFill>
        <p:spPr bwMode="auto">
          <a:xfrm>
            <a:off x="6172200" y="914400"/>
            <a:ext cx="2819400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6324600" y="3124200"/>
            <a:ext cx="1371600" cy="152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>
            <a:outerShdw dist="45791" dir="3378596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05800" cy="1066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C00000"/>
                </a:solidFill>
              </a:rPr>
              <a:t>Medulla and Pons</a:t>
            </a:r>
          </a:p>
        </p:txBody>
      </p:sp>
      <p:pic>
        <p:nvPicPr>
          <p:cNvPr id="43011" name="Picture 4" descr="C:\My Documents\Saladin\images 14-20\JPEG(LAB\CH_14\0500L.JPG"/>
          <p:cNvPicPr>
            <a:picLocks noChangeAspect="1" noChangeArrowheads="1"/>
          </p:cNvPicPr>
          <p:nvPr/>
        </p:nvPicPr>
        <p:blipFill>
          <a:blip r:embed="rId2" cstate="print"/>
          <a:srcRect l="6894" t="8774"/>
          <a:stretch>
            <a:fillRect/>
          </a:stretch>
        </p:blipFill>
        <p:spPr bwMode="auto">
          <a:xfrm>
            <a:off x="1066800" y="1143000"/>
            <a:ext cx="7569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Rectangle 5"/>
          <p:cNvSpPr>
            <a:spLocks noChangeArrowheads="1"/>
          </p:cNvSpPr>
          <p:nvPr/>
        </p:nvSpPr>
        <p:spPr bwMode="auto">
          <a:xfrm>
            <a:off x="4038600" y="1066800"/>
            <a:ext cx="152400" cy="152400"/>
          </a:xfrm>
          <a:prstGeom prst="rect">
            <a:avLst/>
          </a:prstGeom>
          <a:solidFill>
            <a:srgbClr val="FFFDF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Rectangle 6"/>
          <p:cNvSpPr>
            <a:spLocks noChangeArrowheads="1"/>
          </p:cNvSpPr>
          <p:nvPr/>
        </p:nvSpPr>
        <p:spPr bwMode="auto">
          <a:xfrm>
            <a:off x="1295400" y="5181600"/>
            <a:ext cx="990600" cy="2286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4" name="Oval 7"/>
          <p:cNvSpPr>
            <a:spLocks noChangeArrowheads="1"/>
          </p:cNvSpPr>
          <p:nvPr/>
        </p:nvSpPr>
        <p:spPr bwMode="auto">
          <a:xfrm>
            <a:off x="4724400" y="4572000"/>
            <a:ext cx="457200" cy="6858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Text Box 8"/>
          <p:cNvSpPr txBox="1">
            <a:spLocks noChangeArrowheads="1"/>
          </p:cNvSpPr>
          <p:nvPr/>
        </p:nvSpPr>
        <p:spPr bwMode="auto">
          <a:xfrm>
            <a:off x="5638800" y="54864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Olive</a:t>
            </a:r>
            <a:endParaRPr lang="en-US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H="1" flipV="1">
            <a:off x="5105400" y="5181600"/>
            <a:ext cx="53340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>
            <a:outerShdw dist="56796" dir="3806097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  <p:sp>
        <p:nvSpPr>
          <p:cNvPr id="43017" name="Rectangle 10"/>
          <p:cNvSpPr>
            <a:spLocks noChangeArrowheads="1"/>
          </p:cNvSpPr>
          <p:nvPr/>
        </p:nvSpPr>
        <p:spPr bwMode="auto">
          <a:xfrm>
            <a:off x="5638800" y="5562600"/>
            <a:ext cx="838200" cy="3810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8" name="Line 12"/>
          <p:cNvSpPr>
            <a:spLocks noChangeShapeType="1"/>
          </p:cNvSpPr>
          <p:nvPr/>
        </p:nvSpPr>
        <p:spPr bwMode="auto">
          <a:xfrm>
            <a:off x="2286000" y="5334000"/>
            <a:ext cx="20574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C00000"/>
                </a:solidFill>
              </a:rPr>
              <a:t>Pons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610600" cy="4724400"/>
          </a:xfrm>
        </p:spPr>
        <p:txBody>
          <a:bodyPr/>
          <a:lstStyle/>
          <a:p>
            <a:pPr eaLnBrk="1" hangingPunct="1"/>
            <a:r>
              <a:rPr lang="en-US" smtClean="0"/>
              <a:t>Bulge in the brainstem, rostral to </a:t>
            </a:r>
            <a:br>
              <a:rPr lang="en-US" smtClean="0"/>
            </a:br>
            <a:r>
              <a:rPr lang="en-US" smtClean="0"/>
              <a:t>the medulla</a:t>
            </a:r>
          </a:p>
          <a:p>
            <a:pPr eaLnBrk="1" hangingPunct="1"/>
            <a:r>
              <a:rPr lang="en-US" smtClean="0"/>
              <a:t>Ascending sensory tracts</a:t>
            </a:r>
          </a:p>
          <a:p>
            <a:pPr eaLnBrk="1" hangingPunct="1"/>
            <a:r>
              <a:rPr lang="en-US" smtClean="0"/>
              <a:t>Descending motor tracts</a:t>
            </a:r>
          </a:p>
          <a:p>
            <a:pPr eaLnBrk="1" hangingPunct="1"/>
            <a:r>
              <a:rPr lang="en-US" smtClean="0"/>
              <a:t>Pathways in &amp; out of cerebellum</a:t>
            </a:r>
          </a:p>
          <a:p>
            <a:pPr eaLnBrk="1" hangingPunct="1"/>
            <a:r>
              <a:rPr lang="en-US" smtClean="0"/>
              <a:t>Nuclei concerned with sleep, hearing, balance, taste, eye movements, facial expression, facial sensation, respiration, swallowing, bladder control &amp; posture</a:t>
            </a:r>
          </a:p>
          <a:p>
            <a:pPr lvl="1" eaLnBrk="1" hangingPunct="1"/>
            <a:r>
              <a:rPr lang="en-US" smtClean="0"/>
              <a:t>cranial nerves V, VI, VII, and VIII</a:t>
            </a:r>
          </a:p>
        </p:txBody>
      </p:sp>
      <p:pic>
        <p:nvPicPr>
          <p:cNvPr id="44036" name="Picture 5" descr="C:\My Documents\Saladin\images 14-20\JPEG(POW\CH_14\0487L.JPG"/>
          <p:cNvPicPr>
            <a:picLocks noChangeAspect="1" noChangeArrowheads="1"/>
          </p:cNvPicPr>
          <p:nvPr/>
        </p:nvPicPr>
        <p:blipFill>
          <a:blip r:embed="rId2" cstate="print"/>
          <a:srcRect l="22827" t="21271" r="18121" b="6248"/>
          <a:stretch>
            <a:fillRect/>
          </a:stretch>
        </p:blipFill>
        <p:spPr bwMode="auto">
          <a:xfrm>
            <a:off x="6172200" y="533400"/>
            <a:ext cx="2819400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2" name="Line 6"/>
          <p:cNvSpPr>
            <a:spLocks noChangeShapeType="1"/>
          </p:cNvSpPr>
          <p:nvPr/>
        </p:nvSpPr>
        <p:spPr bwMode="auto">
          <a:xfrm flipV="1">
            <a:off x="6248400" y="2362200"/>
            <a:ext cx="1371600" cy="152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>
            <a:outerShdw dist="45791" dir="3378596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bldLvl="2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C000"/>
                </a:solidFill>
              </a:rPr>
              <a:t>Cerebellum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4267200"/>
            <a:ext cx="8610600" cy="2590800"/>
          </a:xfrm>
        </p:spPr>
        <p:txBody>
          <a:bodyPr/>
          <a:lstStyle/>
          <a:p>
            <a:pPr eaLnBrk="1" hangingPunct="1"/>
            <a:r>
              <a:rPr lang="en-US" smtClean="0"/>
              <a:t>Right &amp; left hemispheres connected by vermis</a:t>
            </a:r>
          </a:p>
          <a:p>
            <a:pPr eaLnBrk="1" hangingPunct="1"/>
            <a:r>
              <a:rPr lang="en-US" smtClean="0"/>
              <a:t>Parallel surface folds called folia are gray matter</a:t>
            </a:r>
          </a:p>
          <a:p>
            <a:pPr lvl="1" eaLnBrk="1" hangingPunct="1"/>
            <a:r>
              <a:rPr lang="en-US" smtClean="0"/>
              <a:t>all of output comes from deep gray nuclei</a:t>
            </a:r>
          </a:p>
          <a:p>
            <a:pPr lvl="1" eaLnBrk="1" hangingPunct="1"/>
            <a:r>
              <a:rPr lang="en-US" smtClean="0"/>
              <a:t>large cells in single layer in cortex are purkinje cells synapse on deep nuclei</a:t>
            </a:r>
          </a:p>
        </p:txBody>
      </p:sp>
      <p:pic>
        <p:nvPicPr>
          <p:cNvPr id="45060" name="Picture 4" descr="C:\My Documents\Saladin\images 14-20\JPEG(LAB\CH_14\0503L.JPG"/>
          <p:cNvPicPr>
            <a:picLocks noChangeAspect="1" noChangeArrowheads="1"/>
          </p:cNvPicPr>
          <p:nvPr/>
        </p:nvPicPr>
        <p:blipFill>
          <a:blip r:embed="rId2" cstate="print"/>
          <a:srcRect t="22520" r="4062" b="9998"/>
          <a:stretch>
            <a:fillRect/>
          </a:stretch>
        </p:blipFill>
        <p:spPr bwMode="auto">
          <a:xfrm>
            <a:off x="1600200" y="1066800"/>
            <a:ext cx="5943600" cy="313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C000"/>
                </a:solidFill>
              </a:rPr>
              <a:t>Cerebellum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4648200"/>
            <a:ext cx="9144000" cy="1905000"/>
          </a:xfrm>
        </p:spPr>
        <p:txBody>
          <a:bodyPr/>
          <a:lstStyle/>
          <a:p>
            <a:pPr eaLnBrk="1" hangingPunct="1"/>
            <a:r>
              <a:rPr lang="en-US" smtClean="0"/>
              <a:t>Connected to brainstem by cerebellar peduncles</a:t>
            </a:r>
          </a:p>
          <a:p>
            <a:pPr eaLnBrk="1" hangingPunct="1"/>
            <a:r>
              <a:rPr lang="en-US" smtClean="0"/>
              <a:t>White matter (arbor vitae) visible in sagittal section</a:t>
            </a:r>
          </a:p>
          <a:p>
            <a:pPr eaLnBrk="1" hangingPunct="1"/>
            <a:r>
              <a:rPr lang="en-US" smtClean="0"/>
              <a:t>Sits atop the 4th ventricle</a:t>
            </a:r>
          </a:p>
        </p:txBody>
      </p:sp>
      <p:grpSp>
        <p:nvGrpSpPr>
          <p:cNvPr id="46084" name="Group 6"/>
          <p:cNvGrpSpPr>
            <a:grpSpLocks/>
          </p:cNvGrpSpPr>
          <p:nvPr/>
        </p:nvGrpSpPr>
        <p:grpSpPr bwMode="auto">
          <a:xfrm>
            <a:off x="762000" y="1066800"/>
            <a:ext cx="7239000" cy="3581400"/>
            <a:chOff x="319" y="720"/>
            <a:chExt cx="5153" cy="2544"/>
          </a:xfrm>
        </p:grpSpPr>
        <p:pic>
          <p:nvPicPr>
            <p:cNvPr id="46085" name="Picture 4" descr="C:\My Documents\Saladin\images 14-20\JPEG(LAB\CH_14\0502L.JPG"/>
            <p:cNvPicPr>
              <a:picLocks noChangeAspect="1" noChangeArrowheads="1"/>
            </p:cNvPicPr>
            <p:nvPr/>
          </p:nvPicPr>
          <p:blipFill>
            <a:blip r:embed="rId2" cstate="print"/>
            <a:srcRect t="12523" b="22495"/>
            <a:stretch>
              <a:fillRect/>
            </a:stretch>
          </p:blipFill>
          <p:spPr bwMode="auto">
            <a:xfrm>
              <a:off x="319" y="720"/>
              <a:ext cx="5121" cy="2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086" name="Rectangle 5"/>
            <p:cNvSpPr>
              <a:spLocks noChangeArrowheads="1"/>
            </p:cNvSpPr>
            <p:nvPr/>
          </p:nvSpPr>
          <p:spPr bwMode="auto">
            <a:xfrm>
              <a:off x="3984" y="2736"/>
              <a:ext cx="1488" cy="528"/>
            </a:xfrm>
            <a:prstGeom prst="rect">
              <a:avLst/>
            </a:prstGeom>
            <a:solidFill>
              <a:srgbClr val="FFFDF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7030A0"/>
                </a:solidFill>
              </a:rPr>
              <a:t>Midbrain, Cross Section</a:t>
            </a:r>
          </a:p>
        </p:txBody>
      </p:sp>
      <p:sp>
        <p:nvSpPr>
          <p:cNvPr id="47107" name="Rectangle 1027"/>
          <p:cNvSpPr>
            <a:spLocks noGrp="1" noChangeArrowheads="1"/>
          </p:cNvSpPr>
          <p:nvPr>
            <p:ph idx="1"/>
          </p:nvPr>
        </p:nvSpPr>
        <p:spPr>
          <a:xfrm>
            <a:off x="76200" y="1371600"/>
            <a:ext cx="8610600" cy="5410200"/>
          </a:xfrm>
        </p:spPr>
        <p:txBody>
          <a:bodyPr/>
          <a:lstStyle/>
          <a:p>
            <a:pPr eaLnBrk="1" hangingPunct="1"/>
            <a:r>
              <a:rPr lang="en-US" smtClean="0"/>
              <a:t>Mesencephalon</a:t>
            </a:r>
          </a:p>
          <a:p>
            <a:pPr eaLnBrk="1" hangingPunct="1"/>
            <a:r>
              <a:rPr lang="en-US" smtClean="0"/>
              <a:t>Central aqueduct</a:t>
            </a:r>
          </a:p>
          <a:p>
            <a:pPr eaLnBrk="1" hangingPunct="1"/>
            <a:r>
              <a:rPr lang="en-US" smtClean="0"/>
              <a:t>CN III and IV</a:t>
            </a:r>
          </a:p>
          <a:p>
            <a:pPr lvl="1" eaLnBrk="1" hangingPunct="1"/>
            <a:r>
              <a:rPr lang="en-US" smtClean="0"/>
              <a:t>eye movement</a:t>
            </a:r>
          </a:p>
          <a:p>
            <a:pPr eaLnBrk="1" hangingPunct="1"/>
            <a:r>
              <a:rPr lang="en-US" smtClean="0"/>
              <a:t>Cerebral peduncles hold corticospinal tract</a:t>
            </a:r>
          </a:p>
          <a:p>
            <a:pPr eaLnBrk="1" hangingPunct="1"/>
            <a:r>
              <a:rPr lang="en-US" smtClean="0"/>
              <a:t>Tegmentum connects to cerebellum &amp; helps control fine movements through red nucleus</a:t>
            </a:r>
          </a:p>
          <a:p>
            <a:pPr eaLnBrk="1" hangingPunct="1"/>
            <a:r>
              <a:rPr lang="en-US" smtClean="0"/>
              <a:t>Substantia nigra sends inhibitory signals to basal ganglia &amp; thalamus (degeneration leads to tremors and Parkinson disease)</a:t>
            </a:r>
          </a:p>
        </p:txBody>
      </p:sp>
      <p:grpSp>
        <p:nvGrpSpPr>
          <p:cNvPr id="47108" name="Group 1030"/>
          <p:cNvGrpSpPr>
            <a:grpSpLocks/>
          </p:cNvGrpSpPr>
          <p:nvPr/>
        </p:nvGrpSpPr>
        <p:grpSpPr bwMode="auto">
          <a:xfrm>
            <a:off x="3708400" y="838200"/>
            <a:ext cx="5283200" cy="2819400"/>
            <a:chOff x="432" y="1584"/>
            <a:chExt cx="5008" cy="2592"/>
          </a:xfrm>
        </p:grpSpPr>
        <p:pic>
          <p:nvPicPr>
            <p:cNvPr id="47109" name="Picture 1028" descr="C:\My Documents\Saladin\images 14-20\JPEG(LAB\CH_14\0504L.JPG"/>
            <p:cNvPicPr>
              <a:picLocks noChangeAspect="1" noChangeArrowheads="1"/>
            </p:cNvPicPr>
            <p:nvPr/>
          </p:nvPicPr>
          <p:blipFill>
            <a:blip r:embed="rId2" cstate="print"/>
            <a:srcRect l="4082" t="35017"/>
            <a:stretch>
              <a:fillRect/>
            </a:stretch>
          </p:blipFill>
          <p:spPr bwMode="auto">
            <a:xfrm>
              <a:off x="528" y="1680"/>
              <a:ext cx="4912" cy="2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110" name="Rectangle 1029"/>
            <p:cNvSpPr>
              <a:spLocks noChangeArrowheads="1"/>
            </p:cNvSpPr>
            <p:nvPr/>
          </p:nvSpPr>
          <p:spPr bwMode="auto">
            <a:xfrm>
              <a:off x="432" y="1584"/>
              <a:ext cx="1296" cy="288"/>
            </a:xfrm>
            <a:prstGeom prst="rect">
              <a:avLst/>
            </a:prstGeom>
            <a:solidFill>
              <a:srgbClr val="FFFDF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C00000"/>
                </a:solidFill>
              </a:rPr>
              <a:t>Autonomic Nervous System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en-US" sz="2700" smtClean="0"/>
              <a:t>Sympathetic</a:t>
            </a:r>
          </a:p>
          <a:p>
            <a:pPr eaLnBrk="1" hangingPunct="1"/>
            <a:r>
              <a:rPr lang="en-US" sz="2700" smtClean="0"/>
              <a:t>Thoracolumbar</a:t>
            </a:r>
          </a:p>
          <a:p>
            <a:pPr eaLnBrk="1" hangingPunct="1"/>
            <a:r>
              <a:rPr lang="en-US" sz="2700" smtClean="0"/>
              <a:t>“fight or flight”</a:t>
            </a:r>
          </a:p>
          <a:p>
            <a:pPr eaLnBrk="1" hangingPunct="1"/>
            <a:r>
              <a:rPr lang="en-US" sz="2700" smtClean="0"/>
              <a:t>Second stage neurons are far from the target organ</a:t>
            </a:r>
          </a:p>
          <a:p>
            <a:pPr eaLnBrk="1" hangingPunct="1"/>
            <a:endParaRPr lang="en-US" sz="2700" smtClean="0"/>
          </a:p>
        </p:txBody>
      </p:sp>
      <p:sp>
        <p:nvSpPr>
          <p:cNvPr id="1126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en-US" sz="2700" smtClean="0"/>
              <a:t>Parasympathetic</a:t>
            </a:r>
          </a:p>
          <a:p>
            <a:pPr eaLnBrk="1" hangingPunct="1"/>
            <a:r>
              <a:rPr lang="en-US" sz="2700" smtClean="0"/>
              <a:t>Craniosacral</a:t>
            </a:r>
          </a:p>
          <a:p>
            <a:pPr eaLnBrk="1" hangingPunct="1"/>
            <a:r>
              <a:rPr lang="en-US" sz="2700" smtClean="0"/>
              <a:t>“rest and restore”</a:t>
            </a:r>
          </a:p>
          <a:p>
            <a:pPr eaLnBrk="1" hangingPunct="1"/>
            <a:r>
              <a:rPr lang="en-US" sz="2700" smtClean="0"/>
              <a:t>Second stage neurons are near the target organ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C00000"/>
                </a:solidFill>
              </a:rPr>
              <a:t>Superior &amp; Inferior Colliculus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43000"/>
            <a:ext cx="8610600" cy="5181600"/>
          </a:xfrm>
        </p:spPr>
        <p:txBody>
          <a:bodyPr/>
          <a:lstStyle/>
          <a:p>
            <a:pPr eaLnBrk="1" hangingPunct="1"/>
            <a:r>
              <a:rPr lang="en-US" smtClean="0"/>
              <a:t>Tectum (4 nuclei) called corpora quadrigemina</a:t>
            </a:r>
          </a:p>
          <a:p>
            <a:pPr lvl="1" eaLnBrk="1" hangingPunct="1"/>
            <a:r>
              <a:rPr lang="en-US" smtClean="0"/>
              <a:t>superior colliculus (tracking moving objects )</a:t>
            </a:r>
          </a:p>
          <a:p>
            <a:pPr lvl="1" eaLnBrk="1" hangingPunct="1"/>
            <a:r>
              <a:rPr lang="en-US" smtClean="0"/>
              <a:t>inferior colliculus (reflex turning of head to sound)</a:t>
            </a:r>
          </a:p>
        </p:txBody>
      </p:sp>
      <p:pic>
        <p:nvPicPr>
          <p:cNvPr id="48132" name="Picture 4" descr="C:\My Documents\Saladin\images 14-20\JPEG(LAB\CH_14\0501L.JPG"/>
          <p:cNvPicPr>
            <a:picLocks noChangeAspect="1" noChangeArrowheads="1"/>
          </p:cNvPicPr>
          <p:nvPr/>
        </p:nvPicPr>
        <p:blipFill>
          <a:blip r:embed="rId2" cstate="print"/>
          <a:srcRect l="1270" t="36267" r="14372"/>
          <a:stretch>
            <a:fillRect/>
          </a:stretch>
        </p:blipFill>
        <p:spPr bwMode="auto">
          <a:xfrm>
            <a:off x="609600" y="2514600"/>
            <a:ext cx="6858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3581400" y="1066800"/>
            <a:ext cx="1143000" cy="228600"/>
          </a:xfrm>
          <a:prstGeom prst="rect">
            <a:avLst/>
          </a:prstGeom>
          <a:solidFill>
            <a:srgbClr val="FFFDF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6172200" y="1066800"/>
            <a:ext cx="228600" cy="152400"/>
          </a:xfrm>
          <a:prstGeom prst="rect">
            <a:avLst/>
          </a:prstGeom>
          <a:solidFill>
            <a:srgbClr val="FFFDF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838200" y="4038600"/>
            <a:ext cx="1981200" cy="5334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C00000"/>
                </a:solidFill>
              </a:rPr>
              <a:t>Reticular Formation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600200"/>
            <a:ext cx="8610600" cy="45720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Clusters of gray matter </a:t>
            </a:r>
            <a:br>
              <a:rPr lang="en-US" dirty="0"/>
            </a:br>
            <a:r>
              <a:rPr lang="en-US" dirty="0"/>
              <a:t>scattered throughout </a:t>
            </a:r>
            <a:r>
              <a:rPr lang="en-US" dirty="0" err="1"/>
              <a:t>pons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midbrain &amp; medulla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Regulate balance &amp; posture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relaying information from </a:t>
            </a:r>
            <a:br>
              <a:rPr lang="en-US" dirty="0"/>
            </a:br>
            <a:r>
              <a:rPr lang="en-US" dirty="0"/>
              <a:t>eyes &amp; ears to cerebellum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gaze centers allow you to track moving object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Includes cardiac &amp; vasomotor centers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Origin of descending analgesic pathways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Regulates sleep &amp; conscious attention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injury leads to irreversible coma</a:t>
            </a:r>
          </a:p>
        </p:txBody>
      </p:sp>
      <p:pic>
        <p:nvPicPr>
          <p:cNvPr id="49156" name="Picture 4" descr="C:\My Documents\Saladin\images 14-20\JPEG(LAB\CH_14\0505L.JPG"/>
          <p:cNvPicPr>
            <a:picLocks noChangeAspect="1" noChangeArrowheads="1"/>
          </p:cNvPicPr>
          <p:nvPr/>
        </p:nvPicPr>
        <p:blipFill>
          <a:blip r:embed="rId2" cstate="print"/>
          <a:srcRect l="10643" t="17522"/>
          <a:stretch>
            <a:fillRect/>
          </a:stretch>
        </p:blipFill>
        <p:spPr bwMode="auto">
          <a:xfrm>
            <a:off x="5257800" y="1143000"/>
            <a:ext cx="3683000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2060"/>
                </a:solidFill>
              </a:rPr>
              <a:t>Thalamus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971800"/>
            <a:ext cx="8610600" cy="3657600"/>
          </a:xfrm>
        </p:spPr>
        <p:txBody>
          <a:bodyPr/>
          <a:lstStyle/>
          <a:p>
            <a:pPr eaLnBrk="1" hangingPunct="1"/>
            <a:r>
              <a:rPr lang="en-US" smtClean="0"/>
              <a:t>Oval mass of gray matter protruding into lateral ventricle (part of diencephalon)</a:t>
            </a:r>
          </a:p>
          <a:p>
            <a:pPr eaLnBrk="1" hangingPunct="1"/>
            <a:r>
              <a:rPr lang="en-US" smtClean="0"/>
              <a:t>Receives nearly all sensory information on its way to cerebral cortex</a:t>
            </a:r>
          </a:p>
          <a:p>
            <a:pPr lvl="1" eaLnBrk="1" hangingPunct="1"/>
            <a:r>
              <a:rPr lang="en-US" smtClean="0"/>
              <a:t>integrate &amp; directs information to appropriate area</a:t>
            </a:r>
          </a:p>
          <a:p>
            <a:pPr eaLnBrk="1" hangingPunct="1"/>
            <a:r>
              <a:rPr lang="en-US" smtClean="0"/>
              <a:t>Interconnected to limbic system so involved in emotional &amp; memory functions</a:t>
            </a:r>
          </a:p>
          <a:p>
            <a:pPr lvl="1" eaLnBrk="1" hangingPunct="1"/>
            <a:endParaRPr lang="en-US" smtClean="0"/>
          </a:p>
        </p:txBody>
      </p:sp>
      <p:grpSp>
        <p:nvGrpSpPr>
          <p:cNvPr id="50180" name="Group 10"/>
          <p:cNvGrpSpPr>
            <a:grpSpLocks/>
          </p:cNvGrpSpPr>
          <p:nvPr/>
        </p:nvGrpSpPr>
        <p:grpSpPr bwMode="auto">
          <a:xfrm>
            <a:off x="1143000" y="1066800"/>
            <a:ext cx="6934200" cy="1981200"/>
            <a:chOff x="720" y="672"/>
            <a:chExt cx="4368" cy="1248"/>
          </a:xfrm>
        </p:grpSpPr>
        <p:grpSp>
          <p:nvGrpSpPr>
            <p:cNvPr id="50181" name="Group 8"/>
            <p:cNvGrpSpPr>
              <a:grpSpLocks/>
            </p:cNvGrpSpPr>
            <p:nvPr/>
          </p:nvGrpSpPr>
          <p:grpSpPr bwMode="auto">
            <a:xfrm>
              <a:off x="720" y="672"/>
              <a:ext cx="4368" cy="1248"/>
              <a:chOff x="432" y="720"/>
              <a:chExt cx="4368" cy="1248"/>
            </a:xfrm>
          </p:grpSpPr>
          <p:pic>
            <p:nvPicPr>
              <p:cNvPr id="50183" name="Picture 4" descr="C:\My Documents\Saladin\images 14-20\JPEG(LAB\CH_14\0506L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2206" t="8774" r="12497" b="61234"/>
              <a:stretch>
                <a:fillRect/>
              </a:stretch>
            </p:blipFill>
            <p:spPr bwMode="auto">
              <a:xfrm>
                <a:off x="432" y="768"/>
                <a:ext cx="4368" cy="11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0184" name="Rectangle 5"/>
              <p:cNvSpPr>
                <a:spLocks noChangeArrowheads="1"/>
              </p:cNvSpPr>
              <p:nvPr/>
            </p:nvSpPr>
            <p:spPr bwMode="auto">
              <a:xfrm>
                <a:off x="3360" y="1728"/>
                <a:ext cx="1440" cy="240"/>
              </a:xfrm>
              <a:prstGeom prst="rect">
                <a:avLst/>
              </a:prstGeom>
              <a:solidFill>
                <a:srgbClr val="FFFDF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185" name="Rectangle 6"/>
              <p:cNvSpPr>
                <a:spLocks noChangeArrowheads="1"/>
              </p:cNvSpPr>
              <p:nvPr/>
            </p:nvSpPr>
            <p:spPr bwMode="auto">
              <a:xfrm>
                <a:off x="912" y="1536"/>
                <a:ext cx="960" cy="432"/>
              </a:xfrm>
              <a:prstGeom prst="rect">
                <a:avLst/>
              </a:prstGeom>
              <a:solidFill>
                <a:srgbClr val="FFFDF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186" name="Rectangle 7"/>
              <p:cNvSpPr>
                <a:spLocks noChangeArrowheads="1"/>
              </p:cNvSpPr>
              <p:nvPr/>
            </p:nvSpPr>
            <p:spPr bwMode="auto">
              <a:xfrm>
                <a:off x="2880" y="720"/>
                <a:ext cx="96" cy="96"/>
              </a:xfrm>
              <a:prstGeom prst="rect">
                <a:avLst/>
              </a:prstGeom>
              <a:solidFill>
                <a:srgbClr val="FFFDF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0182" name="Rectangle 9"/>
            <p:cNvSpPr>
              <a:spLocks noChangeArrowheads="1"/>
            </p:cNvSpPr>
            <p:nvPr/>
          </p:nvSpPr>
          <p:spPr bwMode="auto">
            <a:xfrm>
              <a:off x="2448" y="672"/>
              <a:ext cx="912" cy="288"/>
            </a:xfrm>
            <a:prstGeom prst="rect">
              <a:avLst/>
            </a:prstGeom>
            <a:solidFill>
              <a:srgbClr val="FFFDF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11"/>
          <p:cNvGrpSpPr>
            <a:grpSpLocks/>
          </p:cNvGrpSpPr>
          <p:nvPr/>
        </p:nvGrpSpPr>
        <p:grpSpPr bwMode="auto">
          <a:xfrm>
            <a:off x="4818063" y="4495800"/>
            <a:ext cx="4097337" cy="2057400"/>
            <a:chOff x="2939" y="2688"/>
            <a:chExt cx="2581" cy="1536"/>
          </a:xfrm>
        </p:grpSpPr>
        <p:pic>
          <p:nvPicPr>
            <p:cNvPr id="51208" name="Picture 4" descr="C:\My Documents\Saladin\images 14-20\JPEG(LAB\CH_14\0506L.JPG"/>
            <p:cNvPicPr>
              <a:picLocks noChangeAspect="1" noChangeArrowheads="1"/>
            </p:cNvPicPr>
            <p:nvPr/>
          </p:nvPicPr>
          <p:blipFill>
            <a:blip r:embed="rId2" cstate="print"/>
            <a:srcRect l="2206" t="55946" r="38557"/>
            <a:stretch>
              <a:fillRect/>
            </a:stretch>
          </p:blipFill>
          <p:spPr bwMode="auto">
            <a:xfrm>
              <a:off x="2939" y="2784"/>
              <a:ext cx="2581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09" name="Rectangle 10"/>
            <p:cNvSpPr>
              <a:spLocks noChangeArrowheads="1"/>
            </p:cNvSpPr>
            <p:nvPr/>
          </p:nvSpPr>
          <p:spPr bwMode="auto">
            <a:xfrm>
              <a:off x="3456" y="2688"/>
              <a:ext cx="720" cy="576"/>
            </a:xfrm>
            <a:prstGeom prst="rect">
              <a:avLst/>
            </a:prstGeom>
            <a:solidFill>
              <a:srgbClr val="FFFDF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C00000"/>
                </a:solidFill>
              </a:rPr>
              <a:t>Hypothalamus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610600" cy="4648200"/>
          </a:xfrm>
        </p:spPr>
        <p:txBody>
          <a:bodyPr/>
          <a:lstStyle/>
          <a:p>
            <a:pPr eaLnBrk="1" hangingPunct="1"/>
            <a:r>
              <a:rPr lang="en-US" smtClean="0"/>
              <a:t>Walls &amp; floor of 3rd ventricle</a:t>
            </a:r>
          </a:p>
          <a:p>
            <a:pPr eaLnBrk="1" hangingPunct="1"/>
            <a:r>
              <a:rPr lang="en-US" smtClean="0"/>
              <a:t>Functions</a:t>
            </a:r>
          </a:p>
          <a:p>
            <a:pPr lvl="1" eaLnBrk="1" hangingPunct="1"/>
            <a:r>
              <a:rPr lang="en-US" smtClean="0"/>
              <a:t>hormone secretion &amp; pituitary</a:t>
            </a:r>
          </a:p>
          <a:p>
            <a:pPr lvl="1" eaLnBrk="1" hangingPunct="1"/>
            <a:r>
              <a:rPr lang="en-US" smtClean="0"/>
              <a:t>autonomic NS control</a:t>
            </a:r>
          </a:p>
          <a:p>
            <a:pPr lvl="1" eaLnBrk="1" hangingPunct="1"/>
            <a:r>
              <a:rPr lang="en-US" smtClean="0"/>
              <a:t>thermoregulation (thermostat)</a:t>
            </a:r>
          </a:p>
          <a:p>
            <a:pPr lvl="1" eaLnBrk="1" hangingPunct="1"/>
            <a:r>
              <a:rPr lang="en-US" smtClean="0"/>
              <a:t>food &amp; water intake (hunger &amp; satiety)</a:t>
            </a:r>
          </a:p>
          <a:p>
            <a:pPr lvl="1" eaLnBrk="1" hangingPunct="1"/>
            <a:r>
              <a:rPr lang="en-US" smtClean="0"/>
              <a:t>sleep &amp; circadian rhythms</a:t>
            </a:r>
          </a:p>
          <a:p>
            <a:pPr lvl="1" eaLnBrk="1" hangingPunct="1"/>
            <a:r>
              <a:rPr lang="en-US" smtClean="0"/>
              <a:t>memory (mammillary bodies)</a:t>
            </a:r>
          </a:p>
          <a:p>
            <a:pPr lvl="1" eaLnBrk="1" hangingPunct="1"/>
            <a:r>
              <a:rPr lang="en-US" smtClean="0"/>
              <a:t>emotional behavior</a:t>
            </a:r>
          </a:p>
        </p:txBody>
      </p:sp>
      <p:pic>
        <p:nvPicPr>
          <p:cNvPr id="51205" name="Picture 12" descr="C:\My Documents\Saladin\images 14-20\JPEG(POW\CH_14\0487L.JPG"/>
          <p:cNvPicPr>
            <a:picLocks noChangeAspect="1" noChangeArrowheads="1"/>
          </p:cNvPicPr>
          <p:nvPr/>
        </p:nvPicPr>
        <p:blipFill>
          <a:blip r:embed="rId3" cstate="print"/>
          <a:srcRect l="22827" t="21271" r="18121" b="6248"/>
          <a:stretch>
            <a:fillRect/>
          </a:stretch>
        </p:blipFill>
        <p:spPr bwMode="auto">
          <a:xfrm>
            <a:off x="6096000" y="1219200"/>
            <a:ext cx="2743200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9" name="Oval 13"/>
          <p:cNvSpPr>
            <a:spLocks noChangeArrowheads="1"/>
          </p:cNvSpPr>
          <p:nvPr/>
        </p:nvSpPr>
        <p:spPr bwMode="auto">
          <a:xfrm>
            <a:off x="7086600" y="2286000"/>
            <a:ext cx="457200" cy="457200"/>
          </a:xfrm>
          <a:prstGeom prst="ellipse">
            <a:avLst/>
          </a:prstGeom>
          <a:noFill/>
          <a:ln w="38100">
            <a:solidFill>
              <a:srgbClr val="FFFDF9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  <p:sp>
        <p:nvSpPr>
          <p:cNvPr id="24590" name="Oval 14"/>
          <p:cNvSpPr>
            <a:spLocks noChangeArrowheads="1"/>
          </p:cNvSpPr>
          <p:nvPr/>
        </p:nvSpPr>
        <p:spPr bwMode="auto">
          <a:xfrm>
            <a:off x="7315200" y="4724400"/>
            <a:ext cx="1219200" cy="1066800"/>
          </a:xfrm>
          <a:prstGeom prst="ellipse">
            <a:avLst/>
          </a:prstGeom>
          <a:noFill/>
          <a:ln w="38100">
            <a:solidFill>
              <a:srgbClr val="FFFDF9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bldLvl="2" autoUpdateAnimBg="0"/>
      <p:bldP spid="24589" grpId="0" animBg="1"/>
      <p:bldP spid="2459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05800" cy="1295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err="1">
                <a:solidFill>
                  <a:srgbClr val="C00000"/>
                </a:solidFill>
              </a:rPr>
              <a:t>Epithalamus</a:t>
            </a:r>
            <a:r>
              <a:rPr lang="en-US" b="1" dirty="0">
                <a:solidFill>
                  <a:srgbClr val="C00000"/>
                </a:solidFill>
              </a:rPr>
              <a:t> (Pineal Gland)</a:t>
            </a:r>
          </a:p>
        </p:txBody>
      </p:sp>
      <p:pic>
        <p:nvPicPr>
          <p:cNvPr id="52227" name="Picture 4" descr="C:\My Documents\Saladin\images 14-20\JPEG(POW\CH_14\0487L.JPG"/>
          <p:cNvPicPr>
            <a:picLocks noChangeAspect="1" noChangeArrowheads="1"/>
          </p:cNvPicPr>
          <p:nvPr/>
        </p:nvPicPr>
        <p:blipFill>
          <a:blip r:embed="rId2" cstate="print"/>
          <a:srcRect l="22827" t="21271" r="18121" b="6248"/>
          <a:stretch>
            <a:fillRect/>
          </a:stretch>
        </p:blipFill>
        <p:spPr bwMode="auto">
          <a:xfrm>
            <a:off x="2362200" y="1676400"/>
            <a:ext cx="4800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5" name="Oval 5"/>
          <p:cNvSpPr>
            <a:spLocks noChangeArrowheads="1"/>
          </p:cNvSpPr>
          <p:nvPr/>
        </p:nvSpPr>
        <p:spPr bwMode="auto">
          <a:xfrm>
            <a:off x="5029200" y="3429000"/>
            <a:ext cx="533400" cy="533400"/>
          </a:xfrm>
          <a:prstGeom prst="ellipse">
            <a:avLst/>
          </a:prstGeom>
          <a:noFill/>
          <a:ln w="57150">
            <a:solidFill>
              <a:srgbClr val="FFFDF9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144000" cy="609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C00000"/>
                </a:solidFill>
              </a:rPr>
              <a:t>Cerebrum -- Gross Anatomy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5000"/>
            <a:ext cx="9144000" cy="12954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b="1" dirty="0">
                <a:solidFill>
                  <a:srgbClr val="00B0F0"/>
                </a:solidFill>
              </a:rPr>
              <a:t>Cerebral cortex is 3mm layer of gray matter with extensive folds to increase surface area ---- divided into lobes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pic>
        <p:nvPicPr>
          <p:cNvPr id="53252" name="Picture 5" descr="C:\My Documents\Saladin\images 14-20\JPEG(LAB\CH_14\0507L.JPG"/>
          <p:cNvPicPr>
            <a:picLocks noChangeAspect="1" noChangeArrowheads="1"/>
          </p:cNvPicPr>
          <p:nvPr/>
        </p:nvPicPr>
        <p:blipFill>
          <a:blip r:embed="rId2" cstate="print"/>
          <a:srcRect t="15022"/>
          <a:stretch>
            <a:fillRect/>
          </a:stretch>
        </p:blipFill>
        <p:spPr bwMode="auto">
          <a:xfrm>
            <a:off x="914400" y="987425"/>
            <a:ext cx="7418388" cy="472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3" name="Rectangle 6"/>
          <p:cNvSpPr>
            <a:spLocks noChangeArrowheads="1"/>
          </p:cNvSpPr>
          <p:nvPr/>
        </p:nvSpPr>
        <p:spPr bwMode="auto">
          <a:xfrm>
            <a:off x="838200" y="3657600"/>
            <a:ext cx="914400" cy="457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Rectangle 7"/>
          <p:cNvSpPr>
            <a:spLocks noChangeArrowheads="1"/>
          </p:cNvSpPr>
          <p:nvPr/>
        </p:nvSpPr>
        <p:spPr bwMode="auto">
          <a:xfrm>
            <a:off x="838200" y="2590800"/>
            <a:ext cx="914400" cy="533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C00000"/>
                </a:solidFill>
              </a:rPr>
              <a:t>Functions of Cerebrum Lobes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371600"/>
            <a:ext cx="8610600" cy="5334000"/>
          </a:xfrm>
        </p:spPr>
        <p:txBody>
          <a:bodyPr/>
          <a:lstStyle/>
          <a:p>
            <a:pPr eaLnBrk="1" hangingPunct="1"/>
            <a:r>
              <a:rPr lang="en-US" smtClean="0"/>
              <a:t>Frontal contains voluntary </a:t>
            </a:r>
            <a:br>
              <a:rPr lang="en-US" smtClean="0"/>
            </a:br>
            <a:r>
              <a:rPr lang="en-US" smtClean="0"/>
              <a:t>motor functions and areas for </a:t>
            </a:r>
            <a:br>
              <a:rPr lang="en-US" smtClean="0"/>
            </a:br>
            <a:r>
              <a:rPr lang="en-US" smtClean="0"/>
              <a:t>planning, mood, smell and </a:t>
            </a:r>
            <a:br>
              <a:rPr lang="en-US" smtClean="0"/>
            </a:br>
            <a:r>
              <a:rPr lang="en-US" smtClean="0"/>
              <a:t>social judgement</a:t>
            </a:r>
          </a:p>
          <a:p>
            <a:pPr eaLnBrk="1" hangingPunct="1"/>
            <a:r>
              <a:rPr lang="en-US" smtClean="0"/>
              <a:t>Parietal contains areas for sensory reception &amp; integration of sensory information</a:t>
            </a:r>
          </a:p>
          <a:p>
            <a:pPr eaLnBrk="1" hangingPunct="1"/>
            <a:r>
              <a:rPr lang="en-US" smtClean="0"/>
              <a:t>Occipital is visual center of brain</a:t>
            </a:r>
          </a:p>
          <a:p>
            <a:pPr eaLnBrk="1" hangingPunct="1"/>
            <a:r>
              <a:rPr lang="en-US" smtClean="0"/>
              <a:t>Temporal contains areas for hearing, smell, learning, memory, emotional behavior</a:t>
            </a:r>
          </a:p>
          <a:p>
            <a:pPr eaLnBrk="1" hangingPunct="1"/>
            <a:r>
              <a:rPr lang="en-US" smtClean="0"/>
              <a:t>Insula is still little known</a:t>
            </a:r>
          </a:p>
        </p:txBody>
      </p:sp>
      <p:pic>
        <p:nvPicPr>
          <p:cNvPr id="54276" name="Picture 4" descr="C:\My Documents\Saladin\images 14-20\JPEG(LAB\CH_14\0507L.JPG"/>
          <p:cNvPicPr>
            <a:picLocks noChangeAspect="1" noChangeArrowheads="1"/>
          </p:cNvPicPr>
          <p:nvPr/>
        </p:nvPicPr>
        <p:blipFill>
          <a:blip r:embed="rId2" cstate="print"/>
          <a:srcRect t="15022"/>
          <a:stretch>
            <a:fillRect/>
          </a:stretch>
        </p:blipFill>
        <p:spPr bwMode="auto">
          <a:xfrm>
            <a:off x="5715000" y="1220788"/>
            <a:ext cx="3225800" cy="205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C00000"/>
                </a:solidFill>
              </a:rPr>
              <a:t>Basal Nuclei / Ganglia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4495800"/>
            <a:ext cx="8610600" cy="2057400"/>
          </a:xfrm>
        </p:spPr>
        <p:txBody>
          <a:bodyPr/>
          <a:lstStyle/>
          <a:p>
            <a:pPr eaLnBrk="1" hangingPunct="1"/>
            <a:r>
              <a:rPr lang="en-US" smtClean="0"/>
              <a:t>Masses of gray matter deep to cerebral cortex</a:t>
            </a:r>
          </a:p>
          <a:p>
            <a:pPr eaLnBrk="1" hangingPunct="1"/>
            <a:r>
              <a:rPr lang="en-US" smtClean="0"/>
              <a:t>Receive input from substantia nigra &amp; motor cortex &amp; send signals back to these regions</a:t>
            </a:r>
          </a:p>
          <a:p>
            <a:pPr eaLnBrk="1" hangingPunct="1"/>
            <a:r>
              <a:rPr lang="en-US" smtClean="0"/>
              <a:t>Involved in motor control &amp; inhibition of tremors</a:t>
            </a:r>
          </a:p>
        </p:txBody>
      </p:sp>
      <p:pic>
        <p:nvPicPr>
          <p:cNvPr id="55300" name="Picture 4" descr="C:\My Documents\Saladin\images 14-20\JPEG(LAB\CH_14\0510L.JPG"/>
          <p:cNvPicPr>
            <a:picLocks noChangeAspect="1" noChangeArrowheads="1"/>
          </p:cNvPicPr>
          <p:nvPr/>
        </p:nvPicPr>
        <p:blipFill>
          <a:blip r:embed="rId2" cstate="print"/>
          <a:srcRect t="10023" b="19995"/>
          <a:stretch>
            <a:fillRect/>
          </a:stretch>
        </p:blipFill>
        <p:spPr bwMode="auto">
          <a:xfrm>
            <a:off x="1371600" y="990600"/>
            <a:ext cx="6781800" cy="355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2006 by Allyn and Bacon</a:t>
            </a:r>
          </a:p>
        </p:txBody>
      </p:sp>
      <p:sp>
        <p:nvSpPr>
          <p:cNvPr id="5632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6324" name="Picture 4" descr="fg03-2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FFC000"/>
                </a:solidFill>
              </a:rPr>
              <a:t>Limbic System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4191000"/>
            <a:ext cx="8839200" cy="2362200"/>
          </a:xfrm>
        </p:spPr>
        <p:txBody>
          <a:bodyPr/>
          <a:lstStyle/>
          <a:p>
            <a:pPr eaLnBrk="1" hangingPunct="1"/>
            <a:r>
              <a:rPr lang="en-US" smtClean="0"/>
              <a:t>Loop of cortical structures surrounding deep brain</a:t>
            </a:r>
          </a:p>
          <a:p>
            <a:pPr lvl="1" eaLnBrk="1" hangingPunct="1"/>
            <a:r>
              <a:rPr lang="en-US" smtClean="0"/>
              <a:t>amygdala, hippocampus, fornix &amp; cingulate gyrus</a:t>
            </a:r>
          </a:p>
          <a:p>
            <a:pPr eaLnBrk="1" hangingPunct="1"/>
            <a:r>
              <a:rPr lang="en-US" smtClean="0"/>
              <a:t>Amydala important in emotions and hippocampus in memory -- rest are not sure</a:t>
            </a:r>
          </a:p>
        </p:txBody>
      </p:sp>
      <p:pic>
        <p:nvPicPr>
          <p:cNvPr id="57348" name="Picture 4" descr="C:\My Documents\Saladin\images 14-20\JPEG(LAB\CH_14\0511L.JPG"/>
          <p:cNvPicPr>
            <a:picLocks noChangeAspect="1" noChangeArrowheads="1"/>
          </p:cNvPicPr>
          <p:nvPr/>
        </p:nvPicPr>
        <p:blipFill>
          <a:blip r:embed="rId2" cstate="print"/>
          <a:srcRect t="20021"/>
          <a:stretch>
            <a:fillRect/>
          </a:stretch>
        </p:blipFill>
        <p:spPr bwMode="auto">
          <a:xfrm>
            <a:off x="2133600" y="1143000"/>
            <a:ext cx="4978400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2006 by Allyn and Bacon</a:t>
            </a:r>
          </a:p>
        </p:txBody>
      </p:sp>
      <p:pic>
        <p:nvPicPr>
          <p:cNvPr id="12291" name="Picture 4" descr="fg03-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5900" y="0"/>
            <a:ext cx="9359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2006 by Allyn and Bacon</a:t>
            </a:r>
          </a:p>
        </p:txBody>
      </p:sp>
      <p:sp>
        <p:nvSpPr>
          <p:cNvPr id="5837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05000"/>
            <a:ext cx="3776663" cy="4038600"/>
          </a:xfrm>
        </p:spPr>
        <p:txBody>
          <a:bodyPr/>
          <a:lstStyle/>
          <a:p>
            <a:pPr eaLnBrk="1" hangingPunct="1"/>
            <a:endParaRPr lang="en-US" sz="2700" smtClean="0"/>
          </a:p>
        </p:txBody>
      </p:sp>
      <p:pic>
        <p:nvPicPr>
          <p:cNvPr id="58373" name="Picture 4" descr="fg03-2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FF0000"/>
                </a:solidFill>
              </a:rPr>
              <a:t>Special Senses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Organs of smell, vision, hearing &amp; equilibrium project to specialized regions of the brain</a:t>
            </a:r>
          </a:p>
          <a:p>
            <a:pPr eaLnBrk="1" hangingPunct="1"/>
            <a:r>
              <a:rPr lang="en-US" smtClean="0"/>
              <a:t>Locations</a:t>
            </a:r>
          </a:p>
          <a:p>
            <a:pPr lvl="1" eaLnBrk="1" hangingPunct="1"/>
            <a:r>
              <a:rPr lang="en-US" smtClean="0"/>
              <a:t>taste is lower end of postcentral gyrus</a:t>
            </a:r>
          </a:p>
          <a:p>
            <a:pPr lvl="1" eaLnBrk="1" hangingPunct="1"/>
            <a:r>
              <a:rPr lang="en-US" smtClean="0"/>
              <a:t>smell is medial temporal lobe &amp; inferior frontal lobe</a:t>
            </a:r>
          </a:p>
          <a:p>
            <a:pPr lvl="1" eaLnBrk="1" hangingPunct="1"/>
            <a:r>
              <a:rPr lang="en-US" smtClean="0"/>
              <a:t>vision is occipital lobe</a:t>
            </a:r>
          </a:p>
          <a:p>
            <a:pPr lvl="1" eaLnBrk="1" hangingPunct="1"/>
            <a:r>
              <a:rPr lang="en-US" smtClean="0"/>
              <a:t>hearing is superior temporal lobe</a:t>
            </a:r>
          </a:p>
          <a:p>
            <a:pPr lvl="1" eaLnBrk="1" hangingPunct="1"/>
            <a:r>
              <a:rPr lang="en-US" smtClean="0"/>
              <a:t>equilibrium is mainly the cerebellum, but to unknown areas of cerebral cortex via the thalamus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FF0000"/>
                </a:solidFill>
                <a:latin typeface="Castellar" pitchFamily="18" charset="0"/>
              </a:rPr>
              <a:t>THANK  YOU</a:t>
            </a:r>
            <a:endParaRPr lang="en-IN" b="1" smtClean="0">
              <a:solidFill>
                <a:srgbClr val="FF0000"/>
              </a:solidFill>
              <a:latin typeface="Castellar" pitchFamily="18" charset="0"/>
            </a:endParaRPr>
          </a:p>
        </p:txBody>
      </p:sp>
      <p:pic>
        <p:nvPicPr>
          <p:cNvPr id="614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8750" y="1371600"/>
            <a:ext cx="8756650" cy="528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FFC000"/>
                </a:solidFill>
              </a:rPr>
              <a:t>Embryonic Development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524000"/>
            <a:ext cx="5029200" cy="5334000"/>
          </a:xfrm>
        </p:spPr>
        <p:txBody>
          <a:bodyPr>
            <a:normAutofit fontScale="85000"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dirty="0"/>
              <a:t>Nervous system develops from ectoderm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by 3rd week, neural plate becomes a </a:t>
            </a:r>
            <a:br>
              <a:rPr lang="en-US" dirty="0"/>
            </a:br>
            <a:r>
              <a:rPr lang="en-US" dirty="0"/>
              <a:t>groove with neural folds along each </a:t>
            </a:r>
            <a:br>
              <a:rPr lang="en-US" dirty="0"/>
            </a:br>
            <a:r>
              <a:rPr lang="en-US" dirty="0"/>
              <a:t>side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by 4th week, neural folds join to </a:t>
            </a:r>
            <a:br>
              <a:rPr lang="en-US" dirty="0"/>
            </a:br>
            <a:r>
              <a:rPr lang="en-US" dirty="0"/>
              <a:t>form neural tube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lumen of the neural tube develops </a:t>
            </a:r>
            <a:br>
              <a:rPr lang="en-US" dirty="0"/>
            </a:br>
            <a:r>
              <a:rPr lang="en-US" dirty="0"/>
              <a:t>into central canal of </a:t>
            </a:r>
            <a:br>
              <a:rPr lang="en-US" dirty="0"/>
            </a:br>
            <a:r>
              <a:rPr lang="en-US" dirty="0"/>
              <a:t>spinal cord &amp; ventricles of the brain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cells along the margin of the neural </a:t>
            </a:r>
            <a:br>
              <a:rPr lang="en-US" dirty="0"/>
            </a:br>
            <a:r>
              <a:rPr lang="en-US" dirty="0"/>
              <a:t>groove is called the neural crest</a:t>
            </a:r>
          </a:p>
          <a:p>
            <a:pPr lvl="2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000" dirty="0"/>
              <a:t>develop into sensory and sympathetic neurons &amp; </a:t>
            </a:r>
            <a:r>
              <a:rPr lang="en-US" sz="2000" dirty="0" err="1"/>
              <a:t>schwann</a:t>
            </a:r>
            <a:r>
              <a:rPr lang="en-US" sz="2000" dirty="0"/>
              <a:t> cells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by 4th week, neural tube exhibits 3 anterior dilations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pic>
        <p:nvPicPr>
          <p:cNvPr id="13316" name="Picture 4" descr="C:\My Documents\Saladin\images 14-20\JPEG(LAB\CH_14\0488L.JPG"/>
          <p:cNvPicPr>
            <a:picLocks noChangeAspect="1" noChangeArrowheads="1"/>
          </p:cNvPicPr>
          <p:nvPr/>
        </p:nvPicPr>
        <p:blipFill>
          <a:blip r:embed="rId2" cstate="print"/>
          <a:srcRect l="23766" t="16272" r="19997" b="1250"/>
          <a:stretch>
            <a:fillRect/>
          </a:stretch>
        </p:blipFill>
        <p:spPr bwMode="auto">
          <a:xfrm>
            <a:off x="5486400" y="1676400"/>
            <a:ext cx="339407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7030A0"/>
                </a:solidFill>
              </a:rPr>
              <a:t>Brain Development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4th week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forebrain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midbrain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hindbrain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5th week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/>
              <a:t>telencephalon</a:t>
            </a:r>
            <a:endParaRPr lang="en-US" dirty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diencephalon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/>
              <a:t>mesencephalon</a:t>
            </a:r>
            <a:endParaRPr lang="en-US" dirty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/>
              <a:t>metencephalon</a:t>
            </a:r>
            <a:endParaRPr lang="en-US" dirty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/>
              <a:t>myelencephalon</a:t>
            </a:r>
            <a:endParaRPr lang="en-US" dirty="0"/>
          </a:p>
        </p:txBody>
      </p:sp>
      <p:grpSp>
        <p:nvGrpSpPr>
          <p:cNvPr id="14340" name="Group 7"/>
          <p:cNvGrpSpPr>
            <a:grpSpLocks/>
          </p:cNvGrpSpPr>
          <p:nvPr/>
        </p:nvGrpSpPr>
        <p:grpSpPr bwMode="auto">
          <a:xfrm>
            <a:off x="3733800" y="1447800"/>
            <a:ext cx="5257800" cy="5029200"/>
            <a:chOff x="2352" y="912"/>
            <a:chExt cx="3312" cy="3168"/>
          </a:xfrm>
        </p:grpSpPr>
        <p:pic>
          <p:nvPicPr>
            <p:cNvPr id="14344" name="Picture 4" descr="C:\My Documents\Saladin\images 14-20\JPEG(LAB\CH_14\0489L.JPG"/>
            <p:cNvPicPr>
              <a:picLocks noChangeAspect="1" noChangeArrowheads="1"/>
            </p:cNvPicPr>
            <p:nvPr/>
          </p:nvPicPr>
          <p:blipFill>
            <a:blip r:embed="rId2" cstate="print"/>
            <a:srcRect l="19078" t="17522" r="19058"/>
            <a:stretch>
              <a:fillRect/>
            </a:stretch>
          </p:blipFill>
          <p:spPr bwMode="auto">
            <a:xfrm>
              <a:off x="2400" y="912"/>
              <a:ext cx="3168" cy="3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5" name="Rectangle 5"/>
            <p:cNvSpPr>
              <a:spLocks noChangeArrowheads="1"/>
            </p:cNvSpPr>
            <p:nvPr/>
          </p:nvSpPr>
          <p:spPr bwMode="auto">
            <a:xfrm>
              <a:off x="2352" y="1200"/>
              <a:ext cx="96" cy="288"/>
            </a:xfrm>
            <a:prstGeom prst="rect">
              <a:avLst/>
            </a:prstGeom>
            <a:solidFill>
              <a:srgbClr val="FFFDF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6" name="Rectangle 6"/>
            <p:cNvSpPr>
              <a:spLocks noChangeArrowheads="1"/>
            </p:cNvSpPr>
            <p:nvPr/>
          </p:nvSpPr>
          <p:spPr bwMode="auto">
            <a:xfrm>
              <a:off x="5328" y="1152"/>
              <a:ext cx="336" cy="1056"/>
            </a:xfrm>
            <a:prstGeom prst="rect">
              <a:avLst/>
            </a:prstGeom>
            <a:solidFill>
              <a:srgbClr val="FFFDF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41" name="Line 8"/>
          <p:cNvSpPr>
            <a:spLocks noChangeShapeType="1"/>
          </p:cNvSpPr>
          <p:nvPr/>
        </p:nvSpPr>
        <p:spPr bwMode="auto">
          <a:xfrm flipV="1">
            <a:off x="2514600" y="1905000"/>
            <a:ext cx="14478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Line 9"/>
          <p:cNvSpPr>
            <a:spLocks noChangeShapeType="1"/>
          </p:cNvSpPr>
          <p:nvPr/>
        </p:nvSpPr>
        <p:spPr bwMode="auto">
          <a:xfrm flipV="1">
            <a:off x="2514600" y="2209800"/>
            <a:ext cx="15240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Line 10"/>
          <p:cNvSpPr>
            <a:spLocks noChangeShapeType="1"/>
          </p:cNvSpPr>
          <p:nvPr/>
        </p:nvSpPr>
        <p:spPr bwMode="auto">
          <a:xfrm flipV="1">
            <a:off x="2590800" y="2819400"/>
            <a:ext cx="14478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C00000"/>
                </a:solidFill>
              </a:rPr>
              <a:t>Primary Brain Vesicles</a:t>
            </a:r>
          </a:p>
        </p:txBody>
      </p:sp>
      <p:pic>
        <p:nvPicPr>
          <p:cNvPr id="15363" name="Picture 4" descr="fg03-1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5450" y="1447800"/>
            <a:ext cx="8261350" cy="5105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</a:rPr>
              <a:t>Primary  and  Secondary Brain  Vesicles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6387" name="Picture 4" descr="fg03-2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371600"/>
            <a:ext cx="7756525" cy="52689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1071</TotalTime>
  <Words>1332</Words>
  <Application>Microsoft Office PowerPoint</Application>
  <PresentationFormat>On-screen Show (4:3)</PresentationFormat>
  <Paragraphs>273</Paragraphs>
  <Slides>52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Flow</vt:lpstr>
      <vt:lpstr>CENTRAL  NERVOUS  SYSTEM THE  BRAIN</vt:lpstr>
      <vt:lpstr>Nervous System</vt:lpstr>
      <vt:lpstr>Nervous System</vt:lpstr>
      <vt:lpstr>Autonomic Nervous System</vt:lpstr>
      <vt:lpstr>Slide 5</vt:lpstr>
      <vt:lpstr>Embryonic Development</vt:lpstr>
      <vt:lpstr>Brain Development</vt:lpstr>
      <vt:lpstr>Primary Brain Vesicles</vt:lpstr>
      <vt:lpstr>Primary  and  Secondary Brain  Vesicles</vt:lpstr>
      <vt:lpstr>Cells of the Nervous System</vt:lpstr>
      <vt:lpstr>Slide 11</vt:lpstr>
      <vt:lpstr>Glial Cells</vt:lpstr>
      <vt:lpstr>Slide 13</vt:lpstr>
      <vt:lpstr>Terminology Note</vt:lpstr>
      <vt:lpstr>Brain</vt:lpstr>
      <vt:lpstr>Brain</vt:lpstr>
      <vt:lpstr>Slide 17</vt:lpstr>
      <vt:lpstr>Meninges</vt:lpstr>
      <vt:lpstr>Cranial Meninges </vt:lpstr>
      <vt:lpstr>Meninges of Vertebra &amp; Spinal Cord</vt:lpstr>
      <vt:lpstr>Brain Ventricles</vt:lpstr>
      <vt:lpstr>Ventricles and Cerebrospinal Fluid</vt:lpstr>
      <vt:lpstr>Cerebrospinal Fluid</vt:lpstr>
      <vt:lpstr>Flow of Cerebrospinal Fluid</vt:lpstr>
      <vt:lpstr>Anatomy of the Spinal Cord</vt:lpstr>
      <vt:lpstr>Gross Anatomy of the Spinal Cord</vt:lpstr>
      <vt:lpstr>Functions of the Spinal Cord</vt:lpstr>
      <vt:lpstr>Gray Matter</vt:lpstr>
      <vt:lpstr>White Matter</vt:lpstr>
      <vt:lpstr>Major Structures of the Brain</vt:lpstr>
      <vt:lpstr>Major Structures of the Brain</vt:lpstr>
      <vt:lpstr>Major Structures of the Brain</vt:lpstr>
      <vt:lpstr>Telencephalon – Cerebral Cortex</vt:lpstr>
      <vt:lpstr>Medulla Oblongata</vt:lpstr>
      <vt:lpstr>Medulla and Pons</vt:lpstr>
      <vt:lpstr>Pons</vt:lpstr>
      <vt:lpstr>Cerebellum</vt:lpstr>
      <vt:lpstr>Cerebellum</vt:lpstr>
      <vt:lpstr>Midbrain, Cross Section</vt:lpstr>
      <vt:lpstr>Superior &amp; Inferior Colliculus</vt:lpstr>
      <vt:lpstr>Reticular Formation</vt:lpstr>
      <vt:lpstr>Thalamus</vt:lpstr>
      <vt:lpstr>Hypothalamus</vt:lpstr>
      <vt:lpstr>Epithalamus (Pineal Gland)</vt:lpstr>
      <vt:lpstr>Cerebrum -- Gross Anatomy</vt:lpstr>
      <vt:lpstr>Functions of Cerebrum Lobes</vt:lpstr>
      <vt:lpstr>Basal Nuclei / Ganglia</vt:lpstr>
      <vt:lpstr>Slide 48</vt:lpstr>
      <vt:lpstr>Limbic System</vt:lpstr>
      <vt:lpstr>Slide 50</vt:lpstr>
      <vt:lpstr>Special Senses</vt:lpstr>
      <vt:lpstr>THANK  YOU</vt:lpstr>
    </vt:vector>
  </TitlesOfParts>
  <Company>Broward Community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Brain</dc:title>
  <dc:creator>IT SPD</dc:creator>
  <cp:lastModifiedBy>DELL</cp:lastModifiedBy>
  <cp:revision>28</cp:revision>
  <dcterms:created xsi:type="dcterms:W3CDTF">1999-12-03T00:36:52Z</dcterms:created>
  <dcterms:modified xsi:type="dcterms:W3CDTF">2025-12-22T07:03:07Z</dcterms:modified>
</cp:coreProperties>
</file>