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3"/>
  </p:notesMasterIdLst>
  <p:sldIdLst>
    <p:sldId id="257" r:id="rId2"/>
    <p:sldId id="259" r:id="rId3"/>
    <p:sldId id="297" r:id="rId4"/>
    <p:sldId id="298" r:id="rId5"/>
    <p:sldId id="296" r:id="rId6"/>
    <p:sldId id="299" r:id="rId7"/>
    <p:sldId id="25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302" r:id="rId32"/>
    <p:sldId id="307" r:id="rId33"/>
    <p:sldId id="285" r:id="rId34"/>
    <p:sldId id="286" r:id="rId35"/>
    <p:sldId id="287" r:id="rId36"/>
    <p:sldId id="318" r:id="rId37"/>
    <p:sldId id="304" r:id="rId38"/>
    <p:sldId id="300" r:id="rId39"/>
    <p:sldId id="288" r:id="rId40"/>
    <p:sldId id="289" r:id="rId41"/>
    <p:sldId id="290" r:id="rId42"/>
    <p:sldId id="291" r:id="rId43"/>
    <p:sldId id="295" r:id="rId44"/>
    <p:sldId id="303" r:id="rId45"/>
    <p:sldId id="292" r:id="rId46"/>
    <p:sldId id="308" r:id="rId47"/>
    <p:sldId id="309" r:id="rId48"/>
    <p:sldId id="311" r:id="rId49"/>
    <p:sldId id="310" r:id="rId50"/>
    <p:sldId id="293" r:id="rId51"/>
    <p:sldId id="317" r:id="rId52"/>
    <p:sldId id="312" r:id="rId53"/>
    <p:sldId id="313" r:id="rId54"/>
    <p:sldId id="314" r:id="rId55"/>
    <p:sldId id="316" r:id="rId56"/>
    <p:sldId id="315" r:id="rId57"/>
    <p:sldId id="319" r:id="rId58"/>
    <p:sldId id="320" r:id="rId59"/>
    <p:sldId id="321" r:id="rId60"/>
    <p:sldId id="323" r:id="rId61"/>
    <p:sldId id="322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AF15BB"/>
    <a:srgbClr val="8308C8"/>
    <a:srgbClr val="AA6826"/>
    <a:srgbClr val="08BFC8"/>
    <a:srgbClr val="AA269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8B5F7-7FD5-48C6-8484-C4818E1B192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58F73-A135-4F15-95FE-2B4DF69728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B523C0-C25E-4810-B4F0-43361F654E8F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751AF24-7F59-4F26-BBA6-36C02204AEEC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3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1067600-A86F-475C-81EE-3061386898CF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7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BD3332E-EF24-43F6-8202-225C7122BA20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8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BE54235-84AC-40BB-9AEC-18EB0D8A0A27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9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45BED91-042B-4A30-80CC-D35EEBCD9435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10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4E2D061-462B-413C-B6B4-00A7EE357336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11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716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16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883D883-8823-4927-95A8-A744754E7245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12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BFFAF22-7F63-47E6-B88F-8191259869A5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13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737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37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59870EF-C338-408F-AD9F-3D00B6BEB698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14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747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47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86D5D4B-E3C2-4C2E-A99D-40B346B81EF6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15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768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68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B7A2438-2889-4897-9BD5-57ACAF1033E5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16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778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78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D0A2AE4-CAD5-42B5-B539-BAC89AF6EAE5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17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788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88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D907012-DF9B-4AE7-ADF4-0D61391E78E5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18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798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98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213AEEB-CA57-4BEA-995C-32403EC58A47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19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808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09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716DA07-6B28-46E1-AB3D-CEBEB7999DD1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20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819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19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3064A47-92F7-4619-8B45-FB4FAECAA191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21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829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29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302EDE9-99B0-480C-9CA2-533E92E5C994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22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839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39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273FC2-110A-4A8B-8CE5-18E0BDBEEB79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23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849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49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19E3D78-8BE4-4E40-95C0-08EAC82DC540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24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860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60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C1C21F3-EFD0-4973-A44E-AA50D61088C9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25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870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70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6A098EB-C86A-4CD7-AD41-69B54897C3DF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26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880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880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ECBEECE-BBB8-4A99-B562-4AFF81EAEC30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27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911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11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1DDD3BA-C844-4C69-87DE-F628B97F4A80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28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921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21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CF31E4F-B171-4677-BEBD-56FBE6D8CBCD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29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952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52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5124627-381C-4DB7-89A1-F2D0E36F421F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30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962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62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0ECB5F0-538F-4B43-B5F7-4C7CB5E2894A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33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983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83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7FA2EBB-3031-4D82-85E5-6609DB5F4018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34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993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993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D3CAA5D-FA79-4A47-9778-B7976E2D0FB8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35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1024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24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43F1B5F-3AA3-4036-8609-59090F4C777D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39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1034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34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1C216E0-37E2-47D8-B9F0-9CFB6CD071D4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40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1044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44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BB50FA6-0F5D-496E-820B-03B2145C0847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41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1054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54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D410AB4-FF9D-4467-BA7E-B2DF6B7A7190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42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1064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65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7C1166B-63EF-4FD4-B761-D39557D44078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45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1075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75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81593C5-1117-4AC9-B119-488589DDC971}" type="slidenum">
              <a:rPr lang="en-US" smtClean="0">
                <a:ea typeface="DejaVu Sans" pitchFamily="34" charset="0"/>
                <a:cs typeface="DejaVu Sans" pitchFamily="34" charset="0"/>
              </a:rPr>
              <a:pPr/>
              <a:t>50</a:t>
            </a:fld>
            <a:endParaRPr lang="en-US" smtClean="0">
              <a:ea typeface="DejaVu Sans" pitchFamily="34" charset="0"/>
              <a:cs typeface="DejaVu Sans" pitchFamily="34" charset="0"/>
            </a:endParaRPr>
          </a:p>
        </p:txBody>
      </p:sp>
      <p:sp>
        <p:nvSpPr>
          <p:cNvPr id="1085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85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084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58F73-A135-4F15-95FE-2B4DF69728F6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25-Nov-25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8013" cy="1477962"/>
          </a:xfrm>
        </p:spPr>
        <p:txBody>
          <a:bodyPr>
            <a:normAutofit/>
          </a:bodyPr>
          <a:lstStyle/>
          <a:p>
            <a:pPr algn="ctr"/>
            <a:r>
              <a:rPr lang="en-US" sz="3100" b="1" dirty="0" smtClean="0">
                <a:solidFill>
                  <a:srgbClr val="7030A0"/>
                </a:solidFill>
                <a:latin typeface="Algerian" pitchFamily="82" charset="0"/>
              </a:rPr>
              <a:t>GROSS  ANATOMY</a:t>
            </a:r>
            <a:br>
              <a:rPr lang="en-US" sz="3100" b="1" dirty="0" smtClean="0">
                <a:solidFill>
                  <a:srgbClr val="7030A0"/>
                </a:solidFill>
                <a:latin typeface="Algerian" pitchFamily="82" charset="0"/>
              </a:rPr>
            </a:br>
            <a:r>
              <a:rPr lang="en-US" sz="4800" b="1" dirty="0" smtClean="0">
                <a:solidFill>
                  <a:srgbClr val="FF0000"/>
                </a:solidFill>
                <a:latin typeface="Algerian" pitchFamily="82" charset="0"/>
              </a:rPr>
              <a:t>ULNAR  NERVE</a:t>
            </a:r>
          </a:p>
        </p:txBody>
      </p:sp>
      <p:sp>
        <p:nvSpPr>
          <p:cNvPr id="3075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4495800"/>
            <a:ext cx="4724400" cy="1295400"/>
          </a:xfrm>
        </p:spPr>
        <p:txBody>
          <a:bodyPr>
            <a:noAutofit/>
          </a:bodyPr>
          <a:lstStyle/>
          <a:p>
            <a:pPr>
              <a:buFont typeface="Monotype Sorts" pitchFamily="2" charset="2"/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Dr. Praveen Kumar Kurrey</a:t>
            </a:r>
          </a:p>
          <a:p>
            <a:pPr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B0F0"/>
                </a:solidFill>
              </a:rPr>
              <a:t>M.B.B.S., M.S</a:t>
            </a:r>
            <a:r>
              <a:rPr lang="en-US" sz="2000" b="1" dirty="0" smtClean="0">
                <a:solidFill>
                  <a:srgbClr val="00B0F0"/>
                </a:solidFill>
              </a:rPr>
              <a:t>.,BCME, BCBR, CISP</a:t>
            </a:r>
            <a:endParaRPr lang="en-US" sz="2000" b="1" dirty="0" smtClean="0">
              <a:solidFill>
                <a:srgbClr val="00B0F0"/>
              </a:solidFill>
            </a:endParaRPr>
          </a:p>
          <a:p>
            <a:pPr>
              <a:buFont typeface="Monotype Sorts" pitchFamily="2" charset="2"/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 Professor  Anatomy</a:t>
            </a:r>
            <a:endParaRPr lang="en-US" sz="2400" b="1" dirty="0" smtClean="0">
              <a:solidFill>
                <a:srgbClr val="00B0F0"/>
              </a:solidFill>
            </a:endParaRPr>
          </a:p>
          <a:p>
            <a:endParaRPr lang="en-US" sz="2400" dirty="0" smtClean="0">
              <a:solidFill>
                <a:srgbClr val="7030A0"/>
              </a:solidFill>
            </a:endParaRPr>
          </a:p>
        </p:txBody>
      </p:sp>
      <p:pic>
        <p:nvPicPr>
          <p:cNvPr id="6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b="4033"/>
          <a:stretch>
            <a:fillRect/>
          </a:stretch>
        </p:blipFill>
        <p:spPr bwMode="auto">
          <a:xfrm>
            <a:off x="533400" y="2133600"/>
            <a:ext cx="3738353" cy="443388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62465" name="Picture 1" descr="C:\My Personal Files\ALL Passport Photos2020\Praveen passport photo\PP Photo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152400"/>
            <a:ext cx="1276350" cy="16398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 noChangeArrowheads="1"/>
          </p:cNvPicPr>
          <p:nvPr/>
        </p:nvPicPr>
        <p:blipFill>
          <a:blip r:embed="rId3" cstate="print"/>
          <a:srcRect l="17290" r="24242" b="4999"/>
          <a:stretch>
            <a:fillRect/>
          </a:stretch>
        </p:blipFill>
        <p:spPr bwMode="auto">
          <a:xfrm>
            <a:off x="5521325" y="685800"/>
            <a:ext cx="3165475" cy="6019800"/>
          </a:xfrm>
          <a:prstGeom prst="rect">
            <a:avLst/>
          </a:prstGeom>
          <a:solidFill>
            <a:srgbClr val="FFFFCC"/>
          </a:solidFill>
          <a:ln w="9360">
            <a:noFill/>
            <a:miter lim="800000"/>
            <a:headEnd/>
            <a:tailEnd/>
          </a:ln>
        </p:spPr>
      </p:pic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7086600" y="3657600"/>
            <a:ext cx="838200" cy="1524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152400" y="228600"/>
            <a:ext cx="4648200" cy="640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>
              <a:spcBef>
                <a:spcPts val="7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b="1" dirty="0">
                <a:solidFill>
                  <a:srgbClr val="AA2691"/>
                </a:solidFill>
              </a:rPr>
              <a:t>INTRODUCTION</a:t>
            </a:r>
          </a:p>
          <a:p>
            <a:pPr marL="741363" lvl="1" indent="-284163">
              <a:spcBef>
                <a:spcPts val="600"/>
              </a:spcBef>
              <a:buClr>
                <a:srgbClr val="FFFFFF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400" dirty="0">
              <a:solidFill>
                <a:srgbClr val="003366"/>
              </a:solidFill>
            </a:endParaRP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-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rgbClr val="000000"/>
                </a:solidFill>
              </a:rPr>
              <a:t> Branch of Medial cord.</a:t>
            </a:r>
          </a:p>
          <a:p>
            <a:pPr marL="341313" indent="-34131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rgbClr val="000000"/>
                </a:solidFill>
              </a:rPr>
              <a:t> 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-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rgbClr val="000000"/>
                </a:solidFill>
              </a:rPr>
              <a:t>(C7) C8-T1</a:t>
            </a:r>
          </a:p>
          <a:p>
            <a:pPr marL="1141413" lvl="2" indent="-227013">
              <a:spcBef>
                <a:spcPts val="500"/>
              </a:spcBef>
              <a:buClr>
                <a:schemeClr val="tx1"/>
              </a:buClr>
              <a:buSzTx/>
              <a:buFont typeface="Arial" charset="0"/>
              <a:buChar char="-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000" b="0" dirty="0">
                <a:solidFill>
                  <a:srgbClr val="000000"/>
                </a:solidFill>
              </a:rPr>
              <a:t>C7- contribution from  </a:t>
            </a:r>
            <a:r>
              <a:rPr lang="en-US" sz="2000" b="0" dirty="0" smtClean="0">
                <a:solidFill>
                  <a:srgbClr val="000000"/>
                </a:solidFill>
              </a:rPr>
              <a:t>Communicating branch from Lateral root of  </a:t>
            </a:r>
            <a:r>
              <a:rPr lang="en-US" sz="2000" b="0" dirty="0">
                <a:solidFill>
                  <a:srgbClr val="000000"/>
                </a:solidFill>
              </a:rPr>
              <a:t>median N 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en-US" sz="2000" b="0" dirty="0">
              <a:solidFill>
                <a:srgbClr val="000000"/>
              </a:solidFill>
            </a:endParaRP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-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400" b="0" dirty="0">
              <a:solidFill>
                <a:srgbClr val="000000"/>
              </a:solidFill>
            </a:endParaRP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-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rgbClr val="000000"/>
                </a:solidFill>
              </a:rPr>
              <a:t>One of the terminal branch.</a:t>
            </a:r>
          </a:p>
          <a:p>
            <a:pPr marL="341313" indent="-34131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-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400" b="0" dirty="0">
              <a:solidFill>
                <a:srgbClr val="000000"/>
              </a:solidFill>
            </a:endParaRP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-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rgbClr val="000000"/>
                </a:solidFill>
              </a:rPr>
              <a:t>Supplies small muscles in hand 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-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400" b="0" dirty="0">
              <a:solidFill>
                <a:srgbClr val="000000"/>
              </a:solidFill>
            </a:endParaRP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-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rgbClr val="000000"/>
                </a:solidFill>
              </a:rPr>
              <a:t>Called </a:t>
            </a:r>
            <a:r>
              <a:rPr lang="en-US" sz="2400" b="1" dirty="0">
                <a:solidFill>
                  <a:srgbClr val="FF0000"/>
                </a:solidFill>
              </a:rPr>
              <a:t>MUSICIAN’S Nerve</a:t>
            </a:r>
            <a:r>
              <a:rPr lang="en-US" sz="2400" b="0" dirty="0">
                <a:solidFill>
                  <a:srgbClr val="000000"/>
                </a:solidFill>
              </a:rPr>
              <a:t>.</a:t>
            </a:r>
            <a:r>
              <a:rPr lang="en-US" sz="2400" b="0" dirty="0">
                <a:solidFill>
                  <a:srgbClr val="CC0000"/>
                </a:solidFill>
              </a:rPr>
              <a:t> </a:t>
            </a:r>
          </a:p>
          <a:p>
            <a:pPr marL="341313" indent="-341313">
              <a:spcBef>
                <a:spcPts val="7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b="0" dirty="0">
              <a:solidFill>
                <a:srgbClr val="CC0000"/>
              </a:solidFill>
            </a:endParaRPr>
          </a:p>
          <a:p>
            <a:pPr marL="341313" indent="-341313">
              <a:spcBef>
                <a:spcPts val="7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b="0" dirty="0">
                <a:solidFill>
                  <a:srgbClr val="CC0000"/>
                </a:solidFill>
              </a:rPr>
              <a:t>                                 </a:t>
            </a:r>
          </a:p>
          <a:p>
            <a:pPr marL="341313" indent="-341313">
              <a:spcBef>
                <a:spcPts val="700"/>
              </a:spcBef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b="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1524000" y="609600"/>
            <a:ext cx="59436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dirty="0">
                <a:solidFill>
                  <a:srgbClr val="CC0000"/>
                </a:solidFill>
              </a:rPr>
              <a:t>ULNAR </a:t>
            </a:r>
            <a:r>
              <a:rPr lang="en-US" sz="3600" b="1" dirty="0" smtClean="0">
                <a:solidFill>
                  <a:srgbClr val="CC0000"/>
                </a:solidFill>
              </a:rPr>
              <a:t> NERVE</a:t>
            </a:r>
            <a:endParaRPr lang="en-US" sz="3600" b="1" dirty="0">
              <a:solidFill>
                <a:srgbClr val="CC0000"/>
              </a:solidFill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 cstate="print"/>
          <a:srcRect t="3702"/>
          <a:stretch>
            <a:fillRect/>
          </a:stretch>
        </p:blipFill>
        <p:spPr bwMode="auto">
          <a:xfrm>
            <a:off x="76200" y="1981200"/>
            <a:ext cx="5486400" cy="39624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5638800" y="1600200"/>
            <a:ext cx="3429000" cy="3090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u="sng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0066CC"/>
                </a:solidFill>
              </a:rPr>
              <a:t>Origin: Medial Cord of Brachial Plexus: (C7) C8 &amp;T1</a:t>
            </a:r>
          </a:p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0066CC"/>
                </a:solidFill>
              </a:rPr>
              <a:t>Most easily damaged of all the peripheral nerves</a:t>
            </a:r>
            <a:r>
              <a:rPr lang="en-US" sz="2400">
                <a:solidFill>
                  <a:srgbClr val="0066CC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3886200" y="3048000"/>
            <a:ext cx="1524000" cy="3810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neoneocon.com/wp-content/uploads/2009/08/uln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7262"/>
            <a:ext cx="8416786" cy="5932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plexusdiagr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01650"/>
            <a:ext cx="8153400" cy="6356350"/>
          </a:xfrm>
          <a:prstGeom prst="rect">
            <a:avLst/>
          </a:prstGeom>
          <a:noFill/>
        </p:spPr>
      </p:pic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5334000" y="19812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Anterior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5181600" y="25908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Posterior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4876800" y="33528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Posterior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4800600" y="3810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Posterior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029200" y="29718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Anterior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4724400" y="42672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Anterior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6172200" y="1524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UPPER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6248400" y="25908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MIDDLE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6248400" y="34290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66"/>
                </a:solidFill>
              </a:rPr>
              <a:t>LOWER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1" name="Line 7"/>
          <p:cNvSpPr>
            <a:spLocks noChangeShapeType="1"/>
          </p:cNvSpPr>
          <p:nvPr/>
        </p:nvSpPr>
        <p:spPr bwMode="auto">
          <a:xfrm>
            <a:off x="381000" y="2057400"/>
            <a:ext cx="1066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72" name="Line 8"/>
          <p:cNvSpPr>
            <a:spLocks noChangeShapeType="1"/>
          </p:cNvSpPr>
          <p:nvPr/>
        </p:nvSpPr>
        <p:spPr bwMode="auto">
          <a:xfrm>
            <a:off x="381000" y="2819400"/>
            <a:ext cx="1066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73" name="Line 9"/>
          <p:cNvSpPr>
            <a:spLocks noChangeShapeType="1"/>
          </p:cNvSpPr>
          <p:nvPr/>
        </p:nvSpPr>
        <p:spPr bwMode="auto">
          <a:xfrm>
            <a:off x="457200" y="3581400"/>
            <a:ext cx="1066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74" name="Line 10"/>
          <p:cNvSpPr>
            <a:spLocks noChangeShapeType="1"/>
          </p:cNvSpPr>
          <p:nvPr/>
        </p:nvSpPr>
        <p:spPr bwMode="auto">
          <a:xfrm>
            <a:off x="457200" y="4419600"/>
            <a:ext cx="1066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75" name="Line 11"/>
          <p:cNvSpPr>
            <a:spLocks noChangeShapeType="1"/>
          </p:cNvSpPr>
          <p:nvPr/>
        </p:nvSpPr>
        <p:spPr bwMode="auto">
          <a:xfrm>
            <a:off x="457200" y="5257800"/>
            <a:ext cx="1143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76" name="Text Box 12"/>
          <p:cNvSpPr txBox="1">
            <a:spLocks noChangeArrowheads="1"/>
          </p:cNvSpPr>
          <p:nvPr/>
        </p:nvSpPr>
        <p:spPr bwMode="auto">
          <a:xfrm>
            <a:off x="457200" y="1600200"/>
            <a:ext cx="6858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C5</a:t>
            </a:r>
          </a:p>
        </p:txBody>
      </p:sp>
      <p:sp>
        <p:nvSpPr>
          <p:cNvPr id="139277" name="Text Box 13"/>
          <p:cNvSpPr txBox="1">
            <a:spLocks noChangeArrowheads="1"/>
          </p:cNvSpPr>
          <p:nvPr/>
        </p:nvSpPr>
        <p:spPr bwMode="auto">
          <a:xfrm>
            <a:off x="457200" y="2362200"/>
            <a:ext cx="8382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C6</a:t>
            </a:r>
          </a:p>
        </p:txBody>
      </p:sp>
      <p:sp>
        <p:nvSpPr>
          <p:cNvPr id="139278" name="Text Box 14"/>
          <p:cNvSpPr txBox="1">
            <a:spLocks noChangeArrowheads="1"/>
          </p:cNvSpPr>
          <p:nvPr/>
        </p:nvSpPr>
        <p:spPr bwMode="auto">
          <a:xfrm>
            <a:off x="457200" y="3124200"/>
            <a:ext cx="9906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C7</a:t>
            </a:r>
          </a:p>
        </p:txBody>
      </p:sp>
      <p:sp>
        <p:nvSpPr>
          <p:cNvPr id="139279" name="Text Box 15"/>
          <p:cNvSpPr txBox="1">
            <a:spLocks noChangeArrowheads="1"/>
          </p:cNvSpPr>
          <p:nvPr/>
        </p:nvSpPr>
        <p:spPr bwMode="auto">
          <a:xfrm>
            <a:off x="457200" y="4038600"/>
            <a:ext cx="7620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C8</a:t>
            </a:r>
          </a:p>
        </p:txBody>
      </p:sp>
      <p:sp>
        <p:nvSpPr>
          <p:cNvPr id="139280" name="Text Box 16"/>
          <p:cNvSpPr txBox="1">
            <a:spLocks noChangeArrowheads="1"/>
          </p:cNvSpPr>
          <p:nvPr/>
        </p:nvSpPr>
        <p:spPr bwMode="auto">
          <a:xfrm>
            <a:off x="457200" y="4724400"/>
            <a:ext cx="9906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T1</a:t>
            </a:r>
          </a:p>
        </p:txBody>
      </p:sp>
      <p:sp>
        <p:nvSpPr>
          <p:cNvPr id="139281" name="Line 17"/>
          <p:cNvSpPr>
            <a:spLocks noChangeShapeType="1"/>
          </p:cNvSpPr>
          <p:nvPr/>
        </p:nvSpPr>
        <p:spPr bwMode="auto">
          <a:xfrm>
            <a:off x="1447800" y="2057400"/>
            <a:ext cx="762000" cy="38100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82" name="Line 18"/>
          <p:cNvSpPr>
            <a:spLocks noChangeShapeType="1"/>
          </p:cNvSpPr>
          <p:nvPr/>
        </p:nvSpPr>
        <p:spPr bwMode="auto">
          <a:xfrm flipV="1">
            <a:off x="1371600" y="2438400"/>
            <a:ext cx="838200" cy="38100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83" name="Line 19"/>
          <p:cNvSpPr>
            <a:spLocks noChangeShapeType="1"/>
          </p:cNvSpPr>
          <p:nvPr/>
        </p:nvSpPr>
        <p:spPr bwMode="auto">
          <a:xfrm>
            <a:off x="1524000" y="3581400"/>
            <a:ext cx="762000" cy="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84" name="Line 20"/>
          <p:cNvSpPr>
            <a:spLocks noChangeShapeType="1"/>
          </p:cNvSpPr>
          <p:nvPr/>
        </p:nvSpPr>
        <p:spPr bwMode="auto">
          <a:xfrm>
            <a:off x="1524000" y="4419600"/>
            <a:ext cx="838200" cy="30480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85" name="Line 21"/>
          <p:cNvSpPr>
            <a:spLocks noChangeShapeType="1"/>
          </p:cNvSpPr>
          <p:nvPr/>
        </p:nvSpPr>
        <p:spPr bwMode="auto">
          <a:xfrm flipV="1">
            <a:off x="1600200" y="4724400"/>
            <a:ext cx="762000" cy="53340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86" name="Line 22"/>
          <p:cNvSpPr>
            <a:spLocks noChangeShapeType="1"/>
          </p:cNvSpPr>
          <p:nvPr/>
        </p:nvSpPr>
        <p:spPr bwMode="auto">
          <a:xfrm>
            <a:off x="2209800" y="2438400"/>
            <a:ext cx="1524000" cy="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87" name="Line 23"/>
          <p:cNvSpPr>
            <a:spLocks noChangeShapeType="1"/>
          </p:cNvSpPr>
          <p:nvPr/>
        </p:nvSpPr>
        <p:spPr bwMode="auto">
          <a:xfrm>
            <a:off x="2286000" y="3581400"/>
            <a:ext cx="1447800" cy="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88" name="Line 24"/>
          <p:cNvSpPr>
            <a:spLocks noChangeShapeType="1"/>
          </p:cNvSpPr>
          <p:nvPr/>
        </p:nvSpPr>
        <p:spPr bwMode="auto">
          <a:xfrm>
            <a:off x="2362200" y="4724400"/>
            <a:ext cx="1447800" cy="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89" name="Text Box 25"/>
          <p:cNvSpPr txBox="1">
            <a:spLocks noChangeArrowheads="1"/>
          </p:cNvSpPr>
          <p:nvPr/>
        </p:nvSpPr>
        <p:spPr bwMode="auto">
          <a:xfrm>
            <a:off x="2438400" y="2057400"/>
            <a:ext cx="838200" cy="366713"/>
          </a:xfrm>
          <a:prstGeom prst="rect">
            <a:avLst/>
          </a:prstGeom>
          <a:noFill/>
          <a:ln w="5715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3300"/>
                </a:solidFill>
              </a:rPr>
              <a:t>UT</a:t>
            </a:r>
          </a:p>
        </p:txBody>
      </p:sp>
      <p:sp>
        <p:nvSpPr>
          <p:cNvPr id="139290" name="Text Box 26"/>
          <p:cNvSpPr txBox="1">
            <a:spLocks noChangeArrowheads="1"/>
          </p:cNvSpPr>
          <p:nvPr/>
        </p:nvSpPr>
        <p:spPr bwMode="auto">
          <a:xfrm>
            <a:off x="2438400" y="3124200"/>
            <a:ext cx="990600" cy="366713"/>
          </a:xfrm>
          <a:prstGeom prst="rect">
            <a:avLst/>
          </a:prstGeom>
          <a:noFill/>
          <a:ln w="5715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3300"/>
                </a:solidFill>
              </a:rPr>
              <a:t>MT</a:t>
            </a:r>
          </a:p>
        </p:txBody>
      </p:sp>
      <p:sp>
        <p:nvSpPr>
          <p:cNvPr id="139291" name="Text Box 27"/>
          <p:cNvSpPr txBox="1">
            <a:spLocks noChangeArrowheads="1"/>
          </p:cNvSpPr>
          <p:nvPr/>
        </p:nvSpPr>
        <p:spPr bwMode="auto">
          <a:xfrm>
            <a:off x="2438400" y="4267200"/>
            <a:ext cx="1219200" cy="366713"/>
          </a:xfrm>
          <a:prstGeom prst="rect">
            <a:avLst/>
          </a:prstGeom>
          <a:noFill/>
          <a:ln w="5715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3300"/>
                </a:solidFill>
              </a:rPr>
              <a:t>LT</a:t>
            </a:r>
          </a:p>
        </p:txBody>
      </p:sp>
      <p:sp>
        <p:nvSpPr>
          <p:cNvPr id="139292" name="Line 28"/>
          <p:cNvSpPr>
            <a:spLocks noChangeShapeType="1"/>
          </p:cNvSpPr>
          <p:nvPr/>
        </p:nvSpPr>
        <p:spPr bwMode="auto">
          <a:xfrm flipV="1">
            <a:off x="3733800" y="1905000"/>
            <a:ext cx="914400" cy="533400"/>
          </a:xfrm>
          <a:prstGeom prst="line">
            <a:avLst/>
          </a:prstGeom>
          <a:noFill/>
          <a:ln w="57150" cap="sq">
            <a:solidFill>
              <a:srgbClr val="0066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93" name="Line 29"/>
          <p:cNvSpPr>
            <a:spLocks noChangeShapeType="1"/>
          </p:cNvSpPr>
          <p:nvPr/>
        </p:nvSpPr>
        <p:spPr bwMode="auto">
          <a:xfrm>
            <a:off x="3810000" y="2438400"/>
            <a:ext cx="990600" cy="381000"/>
          </a:xfrm>
          <a:prstGeom prst="line">
            <a:avLst/>
          </a:prstGeom>
          <a:noFill/>
          <a:ln w="57150" cap="sq">
            <a:solidFill>
              <a:srgbClr val="FF99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94" name="Line 30"/>
          <p:cNvSpPr>
            <a:spLocks noChangeShapeType="1"/>
          </p:cNvSpPr>
          <p:nvPr/>
        </p:nvSpPr>
        <p:spPr bwMode="auto">
          <a:xfrm flipV="1">
            <a:off x="3733800" y="3124200"/>
            <a:ext cx="990600" cy="457200"/>
          </a:xfrm>
          <a:prstGeom prst="line">
            <a:avLst/>
          </a:prstGeom>
          <a:noFill/>
          <a:ln w="57150" cap="sq">
            <a:solidFill>
              <a:srgbClr val="0066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95" name="Line 31"/>
          <p:cNvSpPr>
            <a:spLocks noChangeShapeType="1"/>
          </p:cNvSpPr>
          <p:nvPr/>
        </p:nvSpPr>
        <p:spPr bwMode="auto">
          <a:xfrm>
            <a:off x="3733800" y="3581400"/>
            <a:ext cx="990600" cy="457200"/>
          </a:xfrm>
          <a:prstGeom prst="line">
            <a:avLst/>
          </a:prstGeom>
          <a:noFill/>
          <a:ln w="57150" cap="sq">
            <a:solidFill>
              <a:srgbClr val="FF99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96" name="Line 32"/>
          <p:cNvSpPr>
            <a:spLocks noChangeShapeType="1"/>
          </p:cNvSpPr>
          <p:nvPr/>
        </p:nvSpPr>
        <p:spPr bwMode="auto">
          <a:xfrm flipV="1">
            <a:off x="3810000" y="4191000"/>
            <a:ext cx="914400" cy="533400"/>
          </a:xfrm>
          <a:prstGeom prst="line">
            <a:avLst/>
          </a:prstGeom>
          <a:noFill/>
          <a:ln w="57150" cap="sq">
            <a:solidFill>
              <a:srgbClr val="0066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97" name="Line 33"/>
          <p:cNvSpPr>
            <a:spLocks noChangeShapeType="1"/>
          </p:cNvSpPr>
          <p:nvPr/>
        </p:nvSpPr>
        <p:spPr bwMode="auto">
          <a:xfrm>
            <a:off x="3810000" y="4724400"/>
            <a:ext cx="914400" cy="533400"/>
          </a:xfrm>
          <a:prstGeom prst="line">
            <a:avLst/>
          </a:prstGeom>
          <a:noFill/>
          <a:ln w="57150" cap="sq">
            <a:solidFill>
              <a:srgbClr val="FF99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299" name="Line 35"/>
          <p:cNvSpPr>
            <a:spLocks noChangeShapeType="1"/>
          </p:cNvSpPr>
          <p:nvPr/>
        </p:nvSpPr>
        <p:spPr bwMode="auto">
          <a:xfrm>
            <a:off x="4724400" y="1905000"/>
            <a:ext cx="1600200" cy="0"/>
          </a:xfrm>
          <a:prstGeom prst="line">
            <a:avLst/>
          </a:prstGeom>
          <a:noFill/>
          <a:ln w="57150" cap="sq">
            <a:solidFill>
              <a:srgbClr val="CC66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300" name="Line 36"/>
          <p:cNvSpPr>
            <a:spLocks noChangeShapeType="1"/>
          </p:cNvSpPr>
          <p:nvPr/>
        </p:nvSpPr>
        <p:spPr bwMode="auto">
          <a:xfrm flipV="1">
            <a:off x="4724400" y="1905000"/>
            <a:ext cx="1600200" cy="1219200"/>
          </a:xfrm>
          <a:prstGeom prst="line">
            <a:avLst/>
          </a:prstGeom>
          <a:noFill/>
          <a:ln w="57150" cap="sq">
            <a:solidFill>
              <a:srgbClr val="CC66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301" name="Line 37"/>
          <p:cNvSpPr>
            <a:spLocks noChangeShapeType="1"/>
          </p:cNvSpPr>
          <p:nvPr/>
        </p:nvSpPr>
        <p:spPr bwMode="auto">
          <a:xfrm>
            <a:off x="6324600" y="1905000"/>
            <a:ext cx="1981200" cy="0"/>
          </a:xfrm>
          <a:prstGeom prst="line">
            <a:avLst/>
          </a:prstGeom>
          <a:noFill/>
          <a:ln w="57150" cap="sq">
            <a:solidFill>
              <a:srgbClr val="CC66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302" name="Line 38"/>
          <p:cNvSpPr>
            <a:spLocks noChangeShapeType="1"/>
          </p:cNvSpPr>
          <p:nvPr/>
        </p:nvSpPr>
        <p:spPr bwMode="auto">
          <a:xfrm>
            <a:off x="4724400" y="4191000"/>
            <a:ext cx="3657600" cy="0"/>
          </a:xfrm>
          <a:prstGeom prst="line">
            <a:avLst/>
          </a:prstGeom>
          <a:noFill/>
          <a:ln w="57150" cap="sq">
            <a:solidFill>
              <a:srgbClr val="CC00FF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303" name="Line 39"/>
          <p:cNvSpPr>
            <a:spLocks noChangeShapeType="1"/>
          </p:cNvSpPr>
          <p:nvPr/>
        </p:nvSpPr>
        <p:spPr bwMode="auto">
          <a:xfrm>
            <a:off x="4800600" y="2819400"/>
            <a:ext cx="2057400" cy="2590800"/>
          </a:xfrm>
          <a:prstGeom prst="line">
            <a:avLst/>
          </a:prstGeom>
          <a:noFill/>
          <a:ln w="57150" cap="sq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304" name="Line 40"/>
          <p:cNvSpPr>
            <a:spLocks noChangeShapeType="1"/>
          </p:cNvSpPr>
          <p:nvPr/>
        </p:nvSpPr>
        <p:spPr bwMode="auto">
          <a:xfrm>
            <a:off x="4724400" y="4038600"/>
            <a:ext cx="2133600" cy="1371600"/>
          </a:xfrm>
          <a:prstGeom prst="line">
            <a:avLst/>
          </a:prstGeom>
          <a:noFill/>
          <a:ln w="57150" cap="sq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305" name="Line 41"/>
          <p:cNvSpPr>
            <a:spLocks noChangeShapeType="1"/>
          </p:cNvSpPr>
          <p:nvPr/>
        </p:nvSpPr>
        <p:spPr bwMode="auto">
          <a:xfrm>
            <a:off x="4724400" y="5257800"/>
            <a:ext cx="2133600" cy="152400"/>
          </a:xfrm>
          <a:prstGeom prst="line">
            <a:avLst/>
          </a:prstGeom>
          <a:noFill/>
          <a:ln w="57150" cap="sq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306" name="Line 42"/>
          <p:cNvSpPr>
            <a:spLocks noChangeShapeType="1"/>
          </p:cNvSpPr>
          <p:nvPr/>
        </p:nvSpPr>
        <p:spPr bwMode="auto">
          <a:xfrm>
            <a:off x="6858000" y="5410200"/>
            <a:ext cx="1524000" cy="0"/>
          </a:xfrm>
          <a:prstGeom prst="line">
            <a:avLst/>
          </a:prstGeom>
          <a:noFill/>
          <a:ln w="57150" cap="sq">
            <a:solidFill>
              <a:srgbClr val="00CC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9307" name="Text Box 43"/>
          <p:cNvSpPr txBox="1">
            <a:spLocks noChangeArrowheads="1"/>
          </p:cNvSpPr>
          <p:nvPr/>
        </p:nvSpPr>
        <p:spPr bwMode="auto">
          <a:xfrm>
            <a:off x="5791200" y="1447800"/>
            <a:ext cx="21336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Lateral cord</a:t>
            </a:r>
          </a:p>
        </p:txBody>
      </p:sp>
      <p:sp>
        <p:nvSpPr>
          <p:cNvPr id="139308" name="Text Box 44"/>
          <p:cNvSpPr txBox="1">
            <a:spLocks noChangeArrowheads="1"/>
          </p:cNvSpPr>
          <p:nvPr/>
        </p:nvSpPr>
        <p:spPr bwMode="auto">
          <a:xfrm>
            <a:off x="6096000" y="3657600"/>
            <a:ext cx="19812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Medial cord</a:t>
            </a:r>
          </a:p>
        </p:txBody>
      </p:sp>
      <p:sp>
        <p:nvSpPr>
          <p:cNvPr id="139309" name="Text Box 45"/>
          <p:cNvSpPr txBox="1">
            <a:spLocks noChangeArrowheads="1"/>
          </p:cNvSpPr>
          <p:nvPr/>
        </p:nvSpPr>
        <p:spPr bwMode="auto">
          <a:xfrm>
            <a:off x="6934200" y="5029200"/>
            <a:ext cx="17526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Posterior cord</a:t>
            </a:r>
          </a:p>
        </p:txBody>
      </p:sp>
      <p:sp>
        <p:nvSpPr>
          <p:cNvPr id="8232" name="Text Box 46"/>
          <p:cNvSpPr txBox="1">
            <a:spLocks noChangeArrowheads="1"/>
          </p:cNvSpPr>
          <p:nvPr/>
        </p:nvSpPr>
        <p:spPr bwMode="auto">
          <a:xfrm>
            <a:off x="1480457" y="381000"/>
            <a:ext cx="5704114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3399"/>
                </a:solidFill>
              </a:rPr>
              <a:t>Formation of Brachial plexus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3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3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9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3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3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3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39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3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39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3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3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39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3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3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39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3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39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39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39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39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3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39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39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39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39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39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39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39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39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39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1" grpId="0" animBg="1"/>
      <p:bldP spid="139272" grpId="0" animBg="1"/>
      <p:bldP spid="139273" grpId="0" animBg="1"/>
      <p:bldP spid="139274" grpId="0" animBg="1"/>
      <p:bldP spid="139275" grpId="0" animBg="1"/>
      <p:bldP spid="139276" grpId="0"/>
      <p:bldP spid="139277" grpId="0"/>
      <p:bldP spid="139278" grpId="0"/>
      <p:bldP spid="139279" grpId="0"/>
      <p:bldP spid="139280" grpId="0"/>
      <p:bldP spid="139281" grpId="0" animBg="1"/>
      <p:bldP spid="139282" grpId="0" animBg="1"/>
      <p:bldP spid="139283" grpId="0" animBg="1"/>
      <p:bldP spid="139284" grpId="0" animBg="1"/>
      <p:bldP spid="139285" grpId="0" animBg="1"/>
      <p:bldP spid="139286" grpId="0" animBg="1"/>
      <p:bldP spid="139287" grpId="0" animBg="1"/>
      <p:bldP spid="139288" grpId="0" animBg="1"/>
      <p:bldP spid="139289" grpId="0"/>
      <p:bldP spid="139290" grpId="0"/>
      <p:bldP spid="139291" grpId="0"/>
      <p:bldP spid="139292" grpId="0" animBg="1"/>
      <p:bldP spid="139292" grpId="1" animBg="1"/>
      <p:bldP spid="139293" grpId="0" animBg="1"/>
      <p:bldP spid="139294" grpId="0" animBg="1"/>
      <p:bldP spid="139294" grpId="1" animBg="1"/>
      <p:bldP spid="139295" grpId="0" animBg="1"/>
      <p:bldP spid="139296" grpId="0" animBg="1"/>
      <p:bldP spid="139296" grpId="1" animBg="1"/>
      <p:bldP spid="139297" grpId="0" animBg="1"/>
      <p:bldP spid="139299" grpId="0" animBg="1"/>
      <p:bldP spid="139300" grpId="0" animBg="1"/>
      <p:bldP spid="139301" grpId="0" animBg="1"/>
      <p:bldP spid="139302" grpId="0" animBg="1"/>
      <p:bldP spid="139303" grpId="0" animBg="1"/>
      <p:bldP spid="139304" grpId="0" animBg="1"/>
      <p:bldP spid="139305" grpId="0" animBg="1"/>
      <p:bldP spid="139306" grpId="0" animBg="1"/>
      <p:bldP spid="139307" grpId="0"/>
      <p:bldP spid="139308" grpId="0"/>
      <p:bldP spid="1393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0" y="-241300"/>
            <a:ext cx="9144000" cy="1460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dirty="0">
                <a:solidFill>
                  <a:srgbClr val="CC0000"/>
                </a:solidFill>
              </a:rPr>
              <a:t>ULNAR NERVE : FORMATION</a:t>
            </a: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 cstate="print"/>
          <a:srcRect b="5457"/>
          <a:stretch>
            <a:fillRect/>
          </a:stretch>
        </p:blipFill>
        <p:spPr bwMode="auto">
          <a:xfrm>
            <a:off x="874713" y="962025"/>
            <a:ext cx="7781532" cy="5895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4" name="Line 3"/>
          <p:cNvSpPr>
            <a:spLocks noChangeShapeType="1"/>
          </p:cNvSpPr>
          <p:nvPr/>
        </p:nvSpPr>
        <p:spPr bwMode="auto">
          <a:xfrm>
            <a:off x="1371600" y="5715000"/>
            <a:ext cx="533400" cy="1588"/>
          </a:xfrm>
          <a:prstGeom prst="line">
            <a:avLst/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714375"/>
            <a:ext cx="3097213" cy="61436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457200" y="-30163"/>
            <a:ext cx="8229600" cy="68330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>
                <a:solidFill>
                  <a:srgbClr val="CC0000"/>
                </a:solidFill>
              </a:rPr>
              <a:t>ULNAR NERVE : COURSE</a:t>
            </a: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457200" y="685800"/>
            <a:ext cx="4191000" cy="586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 algn="ctr">
              <a:spcBef>
                <a:spcPts val="8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1" dirty="0" smtClean="0">
                <a:solidFill>
                  <a:srgbClr val="0066CC"/>
                </a:solidFill>
              </a:rPr>
              <a:t>In  </a:t>
            </a:r>
            <a:r>
              <a:rPr lang="en-US" sz="3200" b="1" dirty="0" err="1" smtClean="0">
                <a:solidFill>
                  <a:srgbClr val="0066CC"/>
                </a:solidFill>
              </a:rPr>
              <a:t>Axilla</a:t>
            </a:r>
            <a:endParaRPr lang="en-US" sz="3200" b="1" dirty="0">
              <a:solidFill>
                <a:srgbClr val="0066CC"/>
              </a:solidFill>
            </a:endParaRP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0" dirty="0">
                <a:solidFill>
                  <a:schemeClr val="tx1"/>
                </a:solidFill>
              </a:rPr>
              <a:t>Forms in </a:t>
            </a:r>
            <a:r>
              <a:rPr lang="en-US" sz="3200" b="0" dirty="0" err="1">
                <a:solidFill>
                  <a:schemeClr val="tx1"/>
                </a:solidFill>
              </a:rPr>
              <a:t>Axilla</a:t>
            </a:r>
            <a:r>
              <a:rPr lang="en-US" sz="3200" b="0" dirty="0">
                <a:solidFill>
                  <a:schemeClr val="tx1"/>
                </a:solidFill>
              </a:rPr>
              <a:t>. 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b="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0" dirty="0">
                <a:solidFill>
                  <a:schemeClr val="tx1"/>
                </a:solidFill>
              </a:rPr>
              <a:t>Runs on medial side of </a:t>
            </a:r>
            <a:r>
              <a:rPr lang="en-US" sz="3200" b="0" dirty="0" err="1">
                <a:solidFill>
                  <a:schemeClr val="tx1"/>
                </a:solidFill>
              </a:rPr>
              <a:t>axillary</a:t>
            </a:r>
            <a:r>
              <a:rPr lang="en-US" sz="3200" b="0" dirty="0">
                <a:solidFill>
                  <a:schemeClr val="tx1"/>
                </a:solidFill>
              </a:rPr>
              <a:t> artery </a:t>
            </a:r>
          </a:p>
          <a:p>
            <a:pPr marL="741363" lvl="1" indent="-284163"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b="0" dirty="0">
                <a:solidFill>
                  <a:schemeClr val="tx1"/>
                </a:solidFill>
              </a:rPr>
              <a:t>intervening </a:t>
            </a:r>
            <a:r>
              <a:rPr lang="en-US" sz="2800" b="0" dirty="0" err="1" smtClean="0">
                <a:solidFill>
                  <a:schemeClr val="tx1"/>
                </a:solidFill>
              </a:rPr>
              <a:t>bt</a:t>
            </a:r>
            <a:r>
              <a:rPr lang="en-US" sz="2800" b="0" dirty="0" smtClean="0">
                <a:solidFill>
                  <a:schemeClr val="tx1"/>
                </a:solidFill>
              </a:rPr>
              <a:t> . </a:t>
            </a:r>
            <a:r>
              <a:rPr lang="en-US" sz="2800" b="0" dirty="0">
                <a:solidFill>
                  <a:schemeClr val="tx1"/>
                </a:solidFill>
              </a:rPr>
              <a:t>artery &amp; vein</a:t>
            </a:r>
          </a:p>
          <a:p>
            <a:pPr marL="341313" indent="-341313">
              <a:spcBef>
                <a:spcPts val="800"/>
              </a:spcBef>
              <a:buClr>
                <a:srgbClr val="FFFFFF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b="0" dirty="0">
              <a:solidFill>
                <a:schemeClr val="tx1"/>
              </a:solidFill>
            </a:endParaRP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5715000" y="2590800"/>
            <a:ext cx="609600" cy="1524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5257800" y="76200"/>
            <a:ext cx="34290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dirty="0">
                <a:solidFill>
                  <a:srgbClr val="7030A0"/>
                </a:solidFill>
              </a:rPr>
              <a:t>ULNAR NERVE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" y="228600"/>
            <a:ext cx="4624388" cy="5484813"/>
            <a:chOff x="96" y="144"/>
            <a:chExt cx="2913" cy="3455"/>
          </a:xfrm>
        </p:grpSpPr>
        <p:pic>
          <p:nvPicPr>
            <p:cNvPr id="1537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b="4033"/>
            <a:stretch>
              <a:fillRect/>
            </a:stretch>
          </p:blipFill>
          <p:spPr bwMode="auto">
            <a:xfrm>
              <a:off x="96" y="144"/>
              <a:ext cx="2914" cy="3456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</p:spPr>
        </p:pic>
        <p:sp>
          <p:nvSpPr>
            <p:cNvPr id="15375" name="Text Box 4"/>
            <p:cNvSpPr txBox="1">
              <a:spLocks noChangeArrowheads="1"/>
            </p:cNvSpPr>
            <p:nvPr/>
          </p:nvSpPr>
          <p:spPr bwMode="auto">
            <a:xfrm>
              <a:off x="96" y="144"/>
              <a:ext cx="2914" cy="34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953000" y="838200"/>
            <a:ext cx="3998913" cy="4951413"/>
            <a:chOff x="3120" y="528"/>
            <a:chExt cx="2519" cy="3119"/>
          </a:xfrm>
        </p:grpSpPr>
        <p:pic>
          <p:nvPicPr>
            <p:cNvPr id="15372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b="2347"/>
            <a:stretch>
              <a:fillRect/>
            </a:stretch>
          </p:blipFill>
          <p:spPr bwMode="auto">
            <a:xfrm>
              <a:off x="3120" y="528"/>
              <a:ext cx="2520" cy="3120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</p:spPr>
        </p:pic>
        <p:sp>
          <p:nvSpPr>
            <p:cNvPr id="15373" name="Text Box 7"/>
            <p:cNvSpPr txBox="1">
              <a:spLocks noChangeArrowheads="1"/>
            </p:cNvSpPr>
            <p:nvPr/>
          </p:nvSpPr>
          <p:spPr bwMode="auto">
            <a:xfrm>
              <a:off x="3120" y="528"/>
              <a:ext cx="2520" cy="31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5" name="Line 8"/>
          <p:cNvSpPr>
            <a:spLocks noChangeShapeType="1"/>
          </p:cNvSpPr>
          <p:nvPr/>
        </p:nvSpPr>
        <p:spPr bwMode="auto">
          <a:xfrm flipH="1" flipV="1">
            <a:off x="2436813" y="3503613"/>
            <a:ext cx="612775" cy="2060575"/>
          </a:xfrm>
          <a:prstGeom prst="line">
            <a:avLst/>
          </a:prstGeom>
          <a:noFill/>
          <a:ln w="57240">
            <a:solidFill>
              <a:srgbClr val="003366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Text Box 9"/>
          <p:cNvSpPr txBox="1">
            <a:spLocks noChangeArrowheads="1"/>
          </p:cNvSpPr>
          <p:nvPr/>
        </p:nvSpPr>
        <p:spPr bwMode="auto">
          <a:xfrm>
            <a:off x="2895600" y="5334000"/>
            <a:ext cx="1600200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Text Box 10"/>
          <p:cNvSpPr txBox="1">
            <a:spLocks noChangeArrowheads="1"/>
          </p:cNvSpPr>
          <p:nvPr/>
        </p:nvSpPr>
        <p:spPr bwMode="auto">
          <a:xfrm>
            <a:off x="3048000" y="5334000"/>
            <a:ext cx="1524000" cy="366713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CC0000"/>
                </a:solidFill>
              </a:rPr>
              <a:t>Ulnar nerve</a:t>
            </a:r>
          </a:p>
        </p:txBody>
      </p:sp>
      <p:sp>
        <p:nvSpPr>
          <p:cNvPr id="15368" name="Line 11"/>
          <p:cNvSpPr>
            <a:spLocks noChangeShapeType="1"/>
          </p:cNvSpPr>
          <p:nvPr/>
        </p:nvSpPr>
        <p:spPr bwMode="auto">
          <a:xfrm flipV="1">
            <a:off x="4572000" y="4951413"/>
            <a:ext cx="2286000" cy="612775"/>
          </a:xfrm>
          <a:prstGeom prst="line">
            <a:avLst/>
          </a:prstGeom>
          <a:noFill/>
          <a:ln w="57240">
            <a:noFill/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9" name="Text Box 12"/>
          <p:cNvSpPr txBox="1">
            <a:spLocks noChangeArrowheads="1"/>
          </p:cNvSpPr>
          <p:nvPr/>
        </p:nvSpPr>
        <p:spPr bwMode="auto">
          <a:xfrm>
            <a:off x="457200" y="6096000"/>
            <a:ext cx="35052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66CC"/>
                </a:solidFill>
              </a:rPr>
              <a:t>Medial to brachial artery</a:t>
            </a:r>
          </a:p>
        </p:txBody>
      </p:sp>
      <p:sp>
        <p:nvSpPr>
          <p:cNvPr id="15370" name="Text Box 13"/>
          <p:cNvSpPr txBox="1">
            <a:spLocks noChangeArrowheads="1"/>
          </p:cNvSpPr>
          <p:nvPr/>
        </p:nvSpPr>
        <p:spPr bwMode="auto">
          <a:xfrm>
            <a:off x="5410200" y="6096000"/>
            <a:ext cx="3352800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66CC"/>
                </a:solidFill>
              </a:rPr>
              <a:t>Behind medial epicondyle</a:t>
            </a:r>
          </a:p>
        </p:txBody>
      </p:sp>
      <p:cxnSp>
        <p:nvCxnSpPr>
          <p:cNvPr id="15371" name="Straight Arrow Connector 15"/>
          <p:cNvCxnSpPr>
            <a:cxnSpLocks noChangeShapeType="1"/>
            <a:stCxn id="15366" idx="3"/>
          </p:cNvCxnSpPr>
          <p:nvPr/>
        </p:nvCxnSpPr>
        <p:spPr bwMode="auto">
          <a:xfrm flipV="1">
            <a:off x="4495800" y="5181600"/>
            <a:ext cx="2438400" cy="336550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457200" y="98425"/>
            <a:ext cx="8229600" cy="74340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chemeClr val="tx1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solidFill>
                  <a:srgbClr val="CC0000"/>
                </a:solidFill>
              </a:rPr>
              <a:t>ULNAR  </a:t>
            </a:r>
            <a:r>
              <a:rPr lang="en-US" sz="2800" b="1" dirty="0">
                <a:solidFill>
                  <a:srgbClr val="CC0000"/>
                </a:solidFill>
              </a:rPr>
              <a:t>NERVE : COURSE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228600" y="870856"/>
            <a:ext cx="8686800" cy="59109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 algn="ctr">
              <a:spcBef>
                <a:spcPts val="800"/>
              </a:spcBef>
              <a:buClr>
                <a:schemeClr val="tx1"/>
              </a:buCl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1" dirty="0" smtClean="0">
                <a:solidFill>
                  <a:srgbClr val="0066CC"/>
                </a:solidFill>
              </a:rPr>
              <a:t>In the Arm</a:t>
            </a:r>
            <a:endParaRPr lang="en-US" sz="3200" b="1" dirty="0">
              <a:solidFill>
                <a:srgbClr val="0066CC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dirty="0"/>
              <a:t>R</a:t>
            </a:r>
            <a:r>
              <a:rPr lang="en-US" sz="3200" b="0" dirty="0" smtClean="0">
                <a:solidFill>
                  <a:schemeClr val="tx1"/>
                </a:solidFill>
              </a:rPr>
              <a:t>uns </a:t>
            </a:r>
            <a:r>
              <a:rPr lang="en-US" sz="3200" b="0" dirty="0">
                <a:solidFill>
                  <a:schemeClr val="tx1"/>
                </a:solidFill>
              </a:rPr>
              <a:t>medial to Brachial Artery till middle.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0" dirty="0">
                <a:solidFill>
                  <a:schemeClr val="tx1"/>
                </a:solidFill>
              </a:rPr>
              <a:t>Pierces IM septum &amp; 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0" dirty="0">
                <a:solidFill>
                  <a:schemeClr val="tx1"/>
                </a:solidFill>
              </a:rPr>
              <a:t>enters posterior compartment.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0" dirty="0">
                <a:solidFill>
                  <a:schemeClr val="tx1"/>
                </a:solidFill>
              </a:rPr>
              <a:t>Descends in front of medial head of Triceps along superior ulnar collateral artery (</a:t>
            </a:r>
            <a:r>
              <a:rPr lang="en-US" sz="3200" b="0" dirty="0" err="1">
                <a:solidFill>
                  <a:schemeClr val="tx1"/>
                </a:solidFill>
              </a:rPr>
              <a:t>br</a:t>
            </a:r>
            <a:r>
              <a:rPr lang="en-US" sz="3200" b="0" dirty="0">
                <a:solidFill>
                  <a:schemeClr val="tx1"/>
                </a:solidFill>
              </a:rPr>
              <a:t> of Brachial Art)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3" cstate="print"/>
          <a:srcRect b="4033"/>
          <a:stretch>
            <a:fillRect/>
          </a:stretch>
        </p:blipFill>
        <p:spPr bwMode="auto">
          <a:xfrm>
            <a:off x="496888" y="152400"/>
            <a:ext cx="5589587" cy="66294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3429000" y="3962400"/>
            <a:ext cx="838200" cy="3048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6248400" y="1981200"/>
            <a:ext cx="2895600" cy="2663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>
                <a:solidFill>
                  <a:srgbClr val="0066CC"/>
                </a:solidFill>
              </a:rPr>
              <a:t>Ulnar nerve medial to artery</a:t>
            </a:r>
          </a:p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>
              <a:solidFill>
                <a:srgbClr val="0066CC"/>
              </a:solidFill>
            </a:endParaRPr>
          </a:p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>
                <a:solidFill>
                  <a:srgbClr val="0066CC"/>
                </a:solidFill>
              </a:rPr>
              <a:t>Enters posterior compt by piercing medial IM septum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3" cstate="print"/>
          <a:srcRect b="2347"/>
          <a:stretch>
            <a:fillRect/>
          </a:stretch>
        </p:blipFill>
        <p:spPr bwMode="auto">
          <a:xfrm>
            <a:off x="488950" y="152400"/>
            <a:ext cx="5354638" cy="66294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1600200" y="5638800"/>
            <a:ext cx="990600" cy="2286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5943600" y="2590800"/>
            <a:ext cx="2971800" cy="210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>
                <a:solidFill>
                  <a:srgbClr val="0066CC"/>
                </a:solidFill>
              </a:rPr>
              <a:t>Ulnar nerve lies infront of medial head of triceps </a:t>
            </a:r>
          </a:p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>
                <a:solidFill>
                  <a:srgbClr val="0066CC"/>
                </a:solidFill>
              </a:rPr>
              <a:t>and then behind the medial epicondyle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14325"/>
            <a:ext cx="8991600" cy="63373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1447800" y="3657600"/>
            <a:ext cx="1752600" cy="6858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8077200" y="2895600"/>
            <a:ext cx="914400" cy="6858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152400" y="2222500"/>
            <a:ext cx="2743200" cy="1223963"/>
          </a:xfrm>
          <a:prstGeom prst="rect">
            <a:avLst/>
          </a:prstGeom>
          <a:solidFill>
            <a:srgbClr val="003366"/>
          </a:solidFill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FFFF"/>
                </a:solidFill>
              </a:rPr>
              <a:t>Shows relation of ulnar </a:t>
            </a:r>
          </a:p>
          <a:p>
            <a:pPr>
              <a:lnSpc>
                <a:spcPct val="130000"/>
              </a:lnSpc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FFFF"/>
                </a:solidFill>
              </a:rPr>
              <a:t>and radial nerve in relation to humerus</a:t>
            </a: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1143000" y="762000"/>
            <a:ext cx="1828800" cy="3683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Posterior view</a:t>
            </a:r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5260975" y="762000"/>
            <a:ext cx="1628775" cy="366713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Anterior view</a:t>
            </a:r>
          </a:p>
        </p:txBody>
      </p:sp>
      <p:sp>
        <p:nvSpPr>
          <p:cNvPr id="19464" name="Line 7"/>
          <p:cNvSpPr>
            <a:spLocks noChangeShapeType="1"/>
          </p:cNvSpPr>
          <p:nvPr/>
        </p:nvSpPr>
        <p:spPr bwMode="auto">
          <a:xfrm>
            <a:off x="4191000" y="2971800"/>
            <a:ext cx="533400" cy="1588"/>
          </a:xfrm>
          <a:prstGeom prst="line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5" name="Line 8"/>
          <p:cNvSpPr>
            <a:spLocks noChangeShapeType="1"/>
          </p:cNvSpPr>
          <p:nvPr/>
        </p:nvSpPr>
        <p:spPr bwMode="auto">
          <a:xfrm>
            <a:off x="6629400" y="3886200"/>
            <a:ext cx="533400" cy="1588"/>
          </a:xfrm>
          <a:prstGeom prst="line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457200" y="260350"/>
            <a:ext cx="822960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chemeClr val="tx1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>
                <a:solidFill>
                  <a:srgbClr val="CC0000"/>
                </a:solidFill>
              </a:rPr>
              <a:t>ULNAR NERVE : COURSE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304800" y="914400"/>
            <a:ext cx="8382000" cy="5791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 algn="ctr">
              <a:spcBef>
                <a:spcPts val="800"/>
              </a:spcBef>
              <a:buClr>
                <a:schemeClr val="tx1"/>
              </a:buCl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dirty="0" smtClean="0">
                <a:solidFill>
                  <a:srgbClr val="0066CC"/>
                </a:solidFill>
              </a:rPr>
              <a:t>In Elbow</a:t>
            </a:r>
            <a:endParaRPr lang="en-US" sz="3200" dirty="0">
              <a:solidFill>
                <a:srgbClr val="0066CC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dirty="0">
              <a:solidFill>
                <a:srgbClr val="0066CC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0" dirty="0">
                <a:solidFill>
                  <a:schemeClr val="tx1"/>
                </a:solidFill>
              </a:rPr>
              <a:t>lies in a groove on dorsal aspect of medial </a:t>
            </a:r>
            <a:r>
              <a:rPr lang="en-US" sz="3200" b="0" dirty="0" err="1">
                <a:solidFill>
                  <a:schemeClr val="tx1"/>
                </a:solidFill>
              </a:rPr>
              <a:t>epicondyle</a:t>
            </a:r>
            <a:r>
              <a:rPr lang="en-US" sz="3200" b="0" dirty="0">
                <a:solidFill>
                  <a:schemeClr val="tx1"/>
                </a:solidFill>
              </a:rPr>
              <a:t>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 smtClean="0"/>
              <a:t>I</a:t>
            </a:r>
            <a:r>
              <a:rPr lang="en-US" sz="2800" b="0" dirty="0" smtClean="0">
                <a:solidFill>
                  <a:schemeClr val="tx1"/>
                </a:solidFill>
              </a:rPr>
              <a:t>nterval  between medial  </a:t>
            </a:r>
            <a:r>
              <a:rPr lang="en-US" sz="2800" b="0" dirty="0" err="1" smtClean="0">
                <a:solidFill>
                  <a:schemeClr val="tx1"/>
                </a:solidFill>
              </a:rPr>
              <a:t>epicondyle</a:t>
            </a:r>
            <a:r>
              <a:rPr lang="en-US" sz="2800" b="0" dirty="0" smtClean="0">
                <a:solidFill>
                  <a:schemeClr val="tx1"/>
                </a:solidFill>
              </a:rPr>
              <a:t>  </a:t>
            </a:r>
            <a:r>
              <a:rPr lang="en-US" sz="2800" b="0" dirty="0">
                <a:solidFill>
                  <a:schemeClr val="tx1"/>
                </a:solidFill>
              </a:rPr>
              <a:t>and </a:t>
            </a:r>
            <a:r>
              <a:rPr lang="en-US" sz="2800" b="0" dirty="0" smtClean="0">
                <a:solidFill>
                  <a:schemeClr val="tx1"/>
                </a:solidFill>
              </a:rPr>
              <a:t> </a:t>
            </a:r>
            <a:r>
              <a:rPr lang="en-US" sz="2800" b="0" dirty="0" err="1" smtClean="0">
                <a:solidFill>
                  <a:schemeClr val="tx1"/>
                </a:solidFill>
              </a:rPr>
              <a:t>olecranon</a:t>
            </a:r>
            <a:r>
              <a:rPr lang="en-US" sz="2800" b="0" dirty="0" smtClean="0">
                <a:solidFill>
                  <a:schemeClr val="tx1"/>
                </a:solidFill>
              </a:rPr>
              <a:t> </a:t>
            </a:r>
            <a:r>
              <a:rPr lang="en-US" sz="2800" b="0" dirty="0">
                <a:solidFill>
                  <a:schemeClr val="tx1"/>
                </a:solidFill>
              </a:rPr>
              <a:t>process.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884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chemeClr val="tx1"/>
              </a:buClr>
              <a:buSz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CC0000"/>
                </a:solidFill>
              </a:rPr>
              <a:t>ULNAR NERVE : COURSE</a:t>
            </a:r>
            <a:r>
              <a:rPr lang="en-US" sz="2800" b="0">
                <a:solidFill>
                  <a:schemeClr val="tx1"/>
                </a:solidFill>
              </a:rPr>
              <a:t> </a:t>
            </a:r>
            <a:r>
              <a:rPr lang="en-US" sz="2400" b="0">
                <a:solidFill>
                  <a:schemeClr val="tx1"/>
                </a:solidFill>
              </a:rPr>
              <a:t/>
            </a:r>
            <a:br>
              <a:rPr lang="en-US" sz="2400" b="0">
                <a:solidFill>
                  <a:schemeClr val="tx1"/>
                </a:solidFill>
              </a:rPr>
            </a:br>
            <a:endParaRPr lang="en-US" sz="2400" b="0">
              <a:solidFill>
                <a:schemeClr val="tx1"/>
              </a:solidFill>
            </a:endParaRP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28600" y="609600"/>
            <a:ext cx="8686800" cy="609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 algn="ctr">
              <a:spcBef>
                <a:spcPts val="900"/>
              </a:spcBef>
              <a:buClr>
                <a:schemeClr val="tx1"/>
              </a:buClr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600" b="1" dirty="0" smtClean="0">
                <a:solidFill>
                  <a:srgbClr val="0066CC"/>
                </a:solidFill>
              </a:rPr>
              <a:t>In Forearm</a:t>
            </a:r>
            <a:endParaRPr lang="en-US" sz="3600" b="1" dirty="0">
              <a:solidFill>
                <a:srgbClr val="0066CC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rgbClr val="00B0F0"/>
                </a:solidFill>
              </a:rPr>
              <a:t>Enters forearm 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 smtClean="0">
                <a:solidFill>
                  <a:schemeClr val="tx1"/>
                </a:solidFill>
              </a:rPr>
              <a:t>between </a:t>
            </a:r>
            <a:r>
              <a:rPr lang="en-US" sz="2400" b="0" dirty="0">
                <a:solidFill>
                  <a:schemeClr val="tx1"/>
                </a:solidFill>
              </a:rPr>
              <a:t>humeral &amp; ulnar </a:t>
            </a:r>
            <a:endParaRPr lang="en-US" sz="2400" b="0" dirty="0" smtClean="0">
              <a:solidFill>
                <a:schemeClr val="tx1"/>
              </a:solidFill>
            </a:endParaRP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 smtClean="0">
                <a:solidFill>
                  <a:schemeClr val="tx1"/>
                </a:solidFill>
              </a:rPr>
              <a:t> heads </a:t>
            </a:r>
            <a:r>
              <a:rPr lang="en-US" sz="2400" b="0" dirty="0">
                <a:solidFill>
                  <a:schemeClr val="tx1"/>
                </a:solidFill>
              </a:rPr>
              <a:t>of </a:t>
            </a:r>
            <a:r>
              <a:rPr lang="en-US" sz="2400" b="0" dirty="0" smtClean="0">
                <a:solidFill>
                  <a:schemeClr val="tx1"/>
                </a:solidFill>
              </a:rPr>
              <a:t>Flexor </a:t>
            </a:r>
            <a:r>
              <a:rPr lang="en-US" sz="2400" b="0" dirty="0" err="1" smtClean="0">
                <a:solidFill>
                  <a:schemeClr val="tx1"/>
                </a:solidFill>
              </a:rPr>
              <a:t>carpi</a:t>
            </a:r>
            <a:endParaRPr lang="en-US" sz="2400" b="0" dirty="0" smtClean="0">
              <a:solidFill>
                <a:schemeClr val="tx1"/>
              </a:solidFill>
            </a:endParaRP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 smtClean="0">
                <a:solidFill>
                  <a:schemeClr val="tx1"/>
                </a:solidFill>
              </a:rPr>
              <a:t> </a:t>
            </a:r>
            <a:r>
              <a:rPr lang="en-US" sz="2400" b="0" dirty="0" err="1" smtClean="0">
                <a:solidFill>
                  <a:schemeClr val="tx1"/>
                </a:solidFill>
              </a:rPr>
              <a:t>Ulnaris</a:t>
            </a:r>
            <a:r>
              <a:rPr lang="en-US" sz="2400" b="0" dirty="0" smtClean="0">
                <a:solidFill>
                  <a:schemeClr val="tx1"/>
                </a:solidFill>
              </a:rPr>
              <a:t> (FCU)-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 smtClean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(</a:t>
            </a:r>
            <a:r>
              <a:rPr lang="en-US" sz="2400" b="1" dirty="0" err="1">
                <a:solidFill>
                  <a:srgbClr val="FF0000"/>
                </a:solidFill>
              </a:rPr>
              <a:t>Cubital</a:t>
            </a:r>
            <a:r>
              <a:rPr lang="en-US" sz="2400" b="1" dirty="0">
                <a:solidFill>
                  <a:srgbClr val="FF0000"/>
                </a:solidFill>
              </a:rPr>
              <a:t> Tunnel</a:t>
            </a:r>
            <a:r>
              <a:rPr lang="en-US" sz="2400" b="1" dirty="0" smtClean="0">
                <a:solidFill>
                  <a:srgbClr val="FF0000"/>
                </a:solidFill>
              </a:rPr>
              <a:t>) </a:t>
            </a:r>
            <a:endParaRPr lang="en-US" sz="2400" b="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rgbClr val="00B0F0"/>
                </a:solidFill>
              </a:rPr>
              <a:t>Lies superficial to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posterior &amp; oblique parts </a:t>
            </a:r>
            <a:r>
              <a:rPr lang="en-US" sz="2400" b="0" dirty="0" smtClean="0">
                <a:solidFill>
                  <a:schemeClr val="tx1"/>
                </a:solidFill>
              </a:rPr>
              <a:t>of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 smtClean="0">
                <a:solidFill>
                  <a:schemeClr val="tx1"/>
                </a:solidFill>
              </a:rPr>
              <a:t> </a:t>
            </a:r>
            <a:r>
              <a:rPr lang="en-US" sz="2400" b="0" dirty="0">
                <a:solidFill>
                  <a:schemeClr val="tx1"/>
                </a:solidFill>
              </a:rPr>
              <a:t>ulnar collateral ligament </a:t>
            </a:r>
            <a:r>
              <a:rPr lang="en-US" sz="2400" b="0" dirty="0" smtClean="0">
                <a:solidFill>
                  <a:schemeClr val="tx1"/>
                </a:solidFill>
              </a:rPr>
              <a:t>of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 smtClean="0">
                <a:solidFill>
                  <a:schemeClr val="tx1"/>
                </a:solidFill>
              </a:rPr>
              <a:t> </a:t>
            </a:r>
            <a:r>
              <a:rPr lang="en-US" sz="2400" b="0" dirty="0">
                <a:solidFill>
                  <a:schemeClr val="tx1"/>
                </a:solidFill>
              </a:rPr>
              <a:t>elbow joint</a:t>
            </a:r>
            <a:r>
              <a:rPr lang="en-US" sz="2400" b="0" dirty="0" smtClean="0">
                <a:solidFill>
                  <a:schemeClr val="tx1"/>
                </a:solidFill>
              </a:rPr>
              <a:t>.</a:t>
            </a:r>
            <a:endParaRPr lang="en-US" sz="2400" b="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rgbClr val="00B0F0"/>
                </a:solidFill>
              </a:rPr>
              <a:t>Runs downwards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in medial side of forearm</a:t>
            </a:r>
            <a:r>
              <a:rPr lang="en-US" sz="2800" b="0" dirty="0">
                <a:solidFill>
                  <a:schemeClr val="tx1"/>
                </a:solidFill>
              </a:rPr>
              <a:t>.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b="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SzTx/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b="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SzTx/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7000" y="2590800"/>
            <a:ext cx="140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55939" b="72612"/>
          <a:stretch>
            <a:fillRect/>
          </a:stretch>
        </p:blipFill>
        <p:spPr bwMode="auto">
          <a:xfrm>
            <a:off x="5029200" y="2057400"/>
            <a:ext cx="3886200" cy="34115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3429000" y="3200400"/>
            <a:ext cx="3429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258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>
                <a:schemeClr val="tx1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CC0000"/>
                </a:solidFill>
              </a:rPr>
              <a:t>COURSE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382000" cy="502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35725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/>
              <a:t>Rest on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/>
              <a:t>FDP and  under cover of FCU.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 smtClean="0"/>
              <a:t>Ulnar artery is lateral to nerve.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 smtClean="0"/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/>
              <a:t>Gives </a:t>
            </a:r>
            <a:r>
              <a:rPr lang="en-US" sz="2400" dirty="0" err="1" smtClean="0"/>
              <a:t>palmar</a:t>
            </a:r>
            <a:r>
              <a:rPr lang="en-US" sz="2400" dirty="0" smtClean="0"/>
              <a:t> </a:t>
            </a:r>
            <a:r>
              <a:rPr lang="en-US" sz="2400" dirty="0" err="1" smtClean="0"/>
              <a:t>cutaneous</a:t>
            </a:r>
            <a:r>
              <a:rPr lang="en-US" sz="2400" dirty="0" smtClean="0"/>
              <a:t> and dorsal branch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 smtClean="0"/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/>
              <a:t>Enters palm by passing over flexor </a:t>
            </a:r>
            <a:r>
              <a:rPr lang="en-US" sz="2400" dirty="0" err="1" smtClean="0"/>
              <a:t>retinaculum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10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b="1646"/>
          <a:stretch>
            <a:fillRect/>
          </a:stretch>
        </p:blipFill>
        <p:spPr bwMode="auto">
          <a:xfrm>
            <a:off x="5538000" y="623092"/>
            <a:ext cx="3148800" cy="6180359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 noChangeArrowheads="1"/>
          </p:cNvPicPr>
          <p:nvPr/>
        </p:nvPicPr>
        <p:blipFill>
          <a:blip r:embed="rId3" cstate="print"/>
          <a:srcRect b="2174"/>
          <a:stretch>
            <a:fillRect/>
          </a:stretch>
        </p:blipFill>
        <p:spPr bwMode="auto">
          <a:xfrm>
            <a:off x="90488" y="114300"/>
            <a:ext cx="5014912" cy="66675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4038600" y="304800"/>
            <a:ext cx="762000" cy="2286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5943600" y="4606925"/>
            <a:ext cx="2590800" cy="118745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>
                <a:solidFill>
                  <a:srgbClr val="0066CC"/>
                </a:solidFill>
              </a:rPr>
              <a:t>Ulnar N enters between the two heads of FCU</a:t>
            </a:r>
          </a:p>
        </p:txBody>
      </p:sp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3" cstate="print"/>
          <a:srcRect l="55939" b="72612"/>
          <a:stretch>
            <a:fillRect/>
          </a:stretch>
        </p:blipFill>
        <p:spPr bwMode="auto">
          <a:xfrm>
            <a:off x="5105400" y="76200"/>
            <a:ext cx="4038600" cy="34115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24582" name="AutoShape 5"/>
          <p:cNvSpPr>
            <a:spLocks noChangeArrowheads="1"/>
          </p:cNvSpPr>
          <p:nvPr/>
        </p:nvSpPr>
        <p:spPr bwMode="auto">
          <a:xfrm>
            <a:off x="4724400" y="533400"/>
            <a:ext cx="762000" cy="333375"/>
          </a:xfrm>
          <a:custGeom>
            <a:avLst/>
            <a:gdLst>
              <a:gd name="T0" fmla="*/ 711244052 w 21600"/>
              <a:gd name="T1" fmla="*/ 0 h 21600"/>
              <a:gd name="T2" fmla="*/ 0 w 21600"/>
              <a:gd name="T3" fmla="*/ 39706600 h 21600"/>
              <a:gd name="T4" fmla="*/ 711244052 w 21600"/>
              <a:gd name="T5" fmla="*/ 79412952 h 21600"/>
              <a:gd name="T6" fmla="*/ 948325308 w 21600"/>
              <a:gd name="T7" fmla="*/ 397066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BBE0E3"/>
          </a:solidFill>
          <a:ln w="126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583" name="Straight Arrow Connector 7"/>
          <p:cNvCxnSpPr>
            <a:cxnSpLocks noChangeShapeType="1"/>
          </p:cNvCxnSpPr>
          <p:nvPr/>
        </p:nvCxnSpPr>
        <p:spPr bwMode="auto">
          <a:xfrm>
            <a:off x="838200" y="228600"/>
            <a:ext cx="762000" cy="76200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4584" name="Straight Arrow Connector 9"/>
          <p:cNvCxnSpPr>
            <a:cxnSpLocks noChangeShapeType="1"/>
          </p:cNvCxnSpPr>
          <p:nvPr/>
        </p:nvCxnSpPr>
        <p:spPr bwMode="auto">
          <a:xfrm rot="16200000" flipV="1">
            <a:off x="4191000" y="1600200"/>
            <a:ext cx="609600" cy="457200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 noChangeArrowheads="1"/>
          </p:cNvPicPr>
          <p:nvPr/>
        </p:nvPicPr>
        <p:blipFill>
          <a:blip r:embed="rId3" cstate="print"/>
          <a:srcRect b="1646"/>
          <a:stretch>
            <a:fillRect/>
          </a:stretch>
        </p:blipFill>
        <p:spPr bwMode="auto">
          <a:xfrm>
            <a:off x="2743200" y="85725"/>
            <a:ext cx="3411538" cy="66960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4953000" y="2590800"/>
            <a:ext cx="914400" cy="3048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876800" y="152400"/>
            <a:ext cx="685800" cy="3048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6324600" y="2438400"/>
            <a:ext cx="2590800" cy="19177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>
                <a:solidFill>
                  <a:srgbClr val="0066CC"/>
                </a:solidFill>
              </a:rPr>
              <a:t>Ulnar N rest on FDP undercover of FCU which has been removed here</a:t>
            </a:r>
          </a:p>
        </p:txBody>
      </p:sp>
      <p:cxnSp>
        <p:nvCxnSpPr>
          <p:cNvPr id="25606" name="Straight Arrow Connector 5"/>
          <p:cNvCxnSpPr>
            <a:cxnSpLocks noChangeShapeType="1"/>
          </p:cNvCxnSpPr>
          <p:nvPr/>
        </p:nvCxnSpPr>
        <p:spPr bwMode="auto">
          <a:xfrm rot="10800000">
            <a:off x="4800600" y="1524000"/>
            <a:ext cx="1524000" cy="990600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457200" y="212725"/>
            <a:ext cx="822960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chemeClr val="tx1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dirty="0">
                <a:solidFill>
                  <a:srgbClr val="CC0000"/>
                </a:solidFill>
              </a:rPr>
              <a:t>ULNAR NERVE : COURSE</a:t>
            </a: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76200" y="1219200"/>
            <a:ext cx="4191000" cy="563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 algn="ctr">
              <a:spcBef>
                <a:spcPts val="800"/>
              </a:spcBef>
              <a:buClr>
                <a:schemeClr val="tx1"/>
              </a:buClr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dirty="0" smtClean="0">
                <a:solidFill>
                  <a:srgbClr val="0066CC"/>
                </a:solidFill>
              </a:rPr>
              <a:t> </a:t>
            </a:r>
            <a:r>
              <a:rPr lang="en-US" sz="3200" b="1" dirty="0" smtClean="0">
                <a:solidFill>
                  <a:srgbClr val="0066CC"/>
                </a:solidFill>
              </a:rPr>
              <a:t>At the Wrist</a:t>
            </a:r>
            <a:endParaRPr lang="en-US" sz="3200" b="1" dirty="0">
              <a:solidFill>
                <a:srgbClr val="0066CC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 smtClean="0"/>
              <a:t>E</a:t>
            </a:r>
            <a:r>
              <a:rPr lang="en-US" sz="2800" b="0" dirty="0" smtClean="0">
                <a:solidFill>
                  <a:schemeClr val="tx1"/>
                </a:solidFill>
              </a:rPr>
              <a:t>nters </a:t>
            </a:r>
            <a:r>
              <a:rPr lang="en-US" sz="2800" b="0" dirty="0">
                <a:solidFill>
                  <a:schemeClr val="tx1"/>
                </a:solidFill>
              </a:rPr>
              <a:t>palm by passing </a:t>
            </a:r>
            <a:r>
              <a:rPr lang="en-US" sz="2800" dirty="0" smtClean="0"/>
              <a:t>Superficial to </a:t>
            </a:r>
            <a:r>
              <a:rPr lang="en-US" sz="2800" b="0" dirty="0" smtClean="0">
                <a:solidFill>
                  <a:schemeClr val="tx1"/>
                </a:solidFill>
              </a:rPr>
              <a:t>flexor </a:t>
            </a:r>
            <a:r>
              <a:rPr lang="en-US" sz="2800" b="0" dirty="0" err="1">
                <a:solidFill>
                  <a:schemeClr val="tx1"/>
                </a:solidFill>
              </a:rPr>
              <a:t>retinaculum</a:t>
            </a:r>
            <a:r>
              <a:rPr lang="en-US" sz="2800" b="0" dirty="0">
                <a:solidFill>
                  <a:schemeClr val="tx1"/>
                </a:solidFill>
              </a:rPr>
              <a:t>.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Ulnar N lies lateral to </a:t>
            </a:r>
            <a:r>
              <a:rPr lang="en-US" sz="2400" b="0" dirty="0" err="1" smtClean="0">
                <a:solidFill>
                  <a:schemeClr val="tx1"/>
                </a:solidFill>
              </a:rPr>
              <a:t>pissiform</a:t>
            </a:r>
            <a:r>
              <a:rPr lang="en-US" sz="2400" b="0" dirty="0" smtClean="0">
                <a:solidFill>
                  <a:schemeClr val="tx1"/>
                </a:solidFill>
              </a:rPr>
              <a:t> </a:t>
            </a:r>
            <a:r>
              <a:rPr lang="en-US" sz="2400" b="0" dirty="0">
                <a:solidFill>
                  <a:schemeClr val="tx1"/>
                </a:solidFill>
              </a:rPr>
              <a:t>and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medial to hook of </a:t>
            </a:r>
            <a:r>
              <a:rPr lang="en-US" sz="2400" b="0" dirty="0" err="1">
                <a:solidFill>
                  <a:schemeClr val="tx1"/>
                </a:solidFill>
              </a:rPr>
              <a:t>hamate</a:t>
            </a:r>
            <a:r>
              <a:rPr lang="en-US" sz="2400" b="0" dirty="0">
                <a:solidFill>
                  <a:schemeClr val="tx1"/>
                </a:solidFill>
              </a:rPr>
              <a:t>.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Ulnar art is lateral to Nerve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b="0" dirty="0">
              <a:solidFill>
                <a:schemeClr val="tx1"/>
              </a:solidFill>
            </a:endParaRPr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b="10214"/>
          <a:stretch>
            <a:fillRect/>
          </a:stretch>
        </p:blipFill>
        <p:spPr bwMode="auto">
          <a:xfrm>
            <a:off x="4267200" y="1371600"/>
            <a:ext cx="4724400" cy="447516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228600" y="0"/>
            <a:ext cx="8229600" cy="71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>
                <a:schemeClr val="tx1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CC0000"/>
                </a:solidFill>
              </a:rPr>
              <a:t>COURSE</a:t>
            </a: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152400" y="762000"/>
            <a:ext cx="4648200" cy="556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b="0" dirty="0">
                <a:solidFill>
                  <a:schemeClr val="tx1"/>
                </a:solidFill>
              </a:rPr>
              <a:t>Both are bridged over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by a slender band of fibrous tissue (superficial part of </a:t>
            </a:r>
            <a:r>
              <a:rPr lang="en-US" sz="2400" b="0" dirty="0" err="1">
                <a:solidFill>
                  <a:schemeClr val="tx1"/>
                </a:solidFill>
              </a:rPr>
              <a:t>retinaculum</a:t>
            </a:r>
            <a:r>
              <a:rPr lang="en-US" sz="2400" b="0" dirty="0">
                <a:solidFill>
                  <a:schemeClr val="tx1"/>
                </a:solidFill>
              </a:rPr>
              <a:t>)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forming a canal – </a:t>
            </a:r>
            <a:r>
              <a:rPr lang="en-US" sz="2400" b="1" dirty="0">
                <a:solidFill>
                  <a:srgbClr val="FF0000"/>
                </a:solidFill>
              </a:rPr>
              <a:t>GUYON’S CANAL.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>
              <a:solidFill>
                <a:srgbClr val="0070C0"/>
              </a:solidFill>
            </a:endParaRPr>
          </a:p>
          <a:p>
            <a:pPr marL="341313" indent="-341313" algn="ctr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b="1" dirty="0" smtClean="0">
                <a:solidFill>
                  <a:srgbClr val="0070C0"/>
                </a:solidFill>
              </a:rPr>
              <a:t>In  Palm</a:t>
            </a:r>
            <a:endParaRPr lang="en-US" sz="2800" b="1" dirty="0">
              <a:solidFill>
                <a:srgbClr val="0070C0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b="0" dirty="0">
                <a:solidFill>
                  <a:schemeClr val="tx1"/>
                </a:solidFill>
              </a:rPr>
              <a:t>In palm it passes deep to Palmaris </a:t>
            </a:r>
            <a:r>
              <a:rPr lang="en-US" sz="2800" b="0" dirty="0" err="1">
                <a:solidFill>
                  <a:schemeClr val="tx1"/>
                </a:solidFill>
              </a:rPr>
              <a:t>brevis</a:t>
            </a:r>
            <a:r>
              <a:rPr lang="en-US" sz="2800" b="0" dirty="0">
                <a:solidFill>
                  <a:schemeClr val="tx1"/>
                </a:solidFill>
              </a:rPr>
              <a:t>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and divides into </a:t>
            </a:r>
          </a:p>
          <a:p>
            <a:pPr marL="1141413" lvl="2" indent="-227013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superficial &amp; </a:t>
            </a:r>
          </a:p>
          <a:p>
            <a:pPr marL="1141413" lvl="2" indent="-227013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deep branches.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b="10214"/>
          <a:stretch>
            <a:fillRect/>
          </a:stretch>
        </p:blipFill>
        <p:spPr bwMode="auto">
          <a:xfrm>
            <a:off x="4749800" y="1600200"/>
            <a:ext cx="4241800" cy="401796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 noChangeArrowheads="1"/>
          </p:cNvPicPr>
          <p:nvPr/>
        </p:nvPicPr>
        <p:blipFill>
          <a:blip r:embed="rId3" cstate="print"/>
          <a:srcRect b="60318"/>
          <a:stretch>
            <a:fillRect/>
          </a:stretch>
        </p:blipFill>
        <p:spPr bwMode="auto">
          <a:xfrm>
            <a:off x="0" y="830263"/>
            <a:ext cx="9144000" cy="457993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1828800" y="1524000"/>
            <a:ext cx="1066800" cy="2286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953000" y="990600"/>
            <a:ext cx="1447800" cy="3810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609600" y="4800600"/>
            <a:ext cx="1295400" cy="6858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6019800" y="2819400"/>
            <a:ext cx="2971800" cy="925511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 smtClean="0">
                <a:solidFill>
                  <a:srgbClr val="0066CC"/>
                </a:solidFill>
              </a:rPr>
              <a:t>Superficial and Deep Branches of Ulnar Nerve </a:t>
            </a:r>
            <a:endParaRPr lang="en-US" b="1" dirty="0">
              <a:solidFill>
                <a:srgbClr val="0066CC"/>
              </a:solidFill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>
              <a:solidFill>
                <a:srgbClr val="0066CC"/>
              </a:solidFill>
            </a:endParaRPr>
          </a:p>
        </p:txBody>
      </p:sp>
      <p:pic>
        <p:nvPicPr>
          <p:cNvPr id="23553" name="Picture 1" descr="D:\Dr PRAVEEN  ANATOMY COMPLETE\PRAVEENS ANATOMY WORLD 3.3.2024\PRAVEENS ANATOMY WORLD 22.7.2025\1. ATLAS\2. GROSS ANATOMY\1. UPPER LIMB\9. Nerves All\Wu-et-als-subdivision-of-the-lesions-of-ulnar-nerve-in-the-hand-I-ulnar-nerve-I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050"/>
            <a:ext cx="4829498" cy="68389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/>
          <p:cNvPicPr>
            <a:picLocks noChangeAspect="1" noChangeArrowheads="1"/>
          </p:cNvPicPr>
          <p:nvPr/>
        </p:nvPicPr>
        <p:blipFill>
          <a:blip r:embed="rId3" cstate="print"/>
          <a:srcRect b="16164"/>
          <a:stretch>
            <a:fillRect/>
          </a:stretch>
        </p:blipFill>
        <p:spPr bwMode="auto">
          <a:xfrm>
            <a:off x="228600" y="152400"/>
            <a:ext cx="6618288" cy="66294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1447800" y="4724400"/>
            <a:ext cx="1219200" cy="3048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1828800" y="5257800"/>
            <a:ext cx="762000" cy="2286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1752600" y="5715000"/>
            <a:ext cx="914400" cy="3048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6934200" y="2438400"/>
            <a:ext cx="1981200" cy="1465263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>
                <a:solidFill>
                  <a:srgbClr val="0066CC"/>
                </a:solidFill>
              </a:rPr>
              <a:t>Ulnar N lies lateral to pisiform and </a:t>
            </a:r>
          </a:p>
          <a:p>
            <a:pP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>
                <a:solidFill>
                  <a:srgbClr val="0066CC"/>
                </a:solidFill>
              </a:rPr>
              <a:t>medial to hook of hamate.</a:t>
            </a:r>
          </a:p>
        </p:txBody>
      </p:sp>
      <p:sp>
        <p:nvSpPr>
          <p:cNvPr id="30727" name="Text Box 6"/>
          <p:cNvSpPr txBox="1">
            <a:spLocks noChangeArrowheads="1"/>
          </p:cNvSpPr>
          <p:nvPr/>
        </p:nvSpPr>
        <p:spPr bwMode="auto">
          <a:xfrm>
            <a:off x="4724400" y="381000"/>
            <a:ext cx="1828800" cy="457200"/>
          </a:xfrm>
          <a:prstGeom prst="rect">
            <a:avLst/>
          </a:prstGeom>
          <a:solidFill>
            <a:srgbClr val="009999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/>
              <a:t>Right palm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"/>
            <a:ext cx="5624513" cy="6477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6400800" y="1447800"/>
            <a:ext cx="2743200" cy="1190625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>
                <a:solidFill>
                  <a:srgbClr val="0066CC"/>
                </a:solidFill>
              </a:rPr>
              <a:t>Ulnar N lies lateral to pisiform and </a:t>
            </a:r>
          </a:p>
          <a:p>
            <a:pP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>
                <a:solidFill>
                  <a:srgbClr val="0066CC"/>
                </a:solidFill>
              </a:rPr>
              <a:t>medial to hook of hamate.</a:t>
            </a: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6400800" y="3276600"/>
            <a:ext cx="2514600" cy="915988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>
                <a:solidFill>
                  <a:srgbClr val="0066CC"/>
                </a:solidFill>
              </a:rPr>
              <a:t>and divides into </a:t>
            </a:r>
          </a:p>
          <a:p>
            <a:pP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>
                <a:solidFill>
                  <a:srgbClr val="0066CC"/>
                </a:solidFill>
              </a:rPr>
              <a:t>superficial &amp; </a:t>
            </a:r>
          </a:p>
          <a:p>
            <a:pP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>
                <a:solidFill>
                  <a:srgbClr val="0066CC"/>
                </a:solidFill>
              </a:rPr>
              <a:t>deep branches.</a:t>
            </a: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6734175" y="333375"/>
            <a:ext cx="2105025" cy="519113"/>
          </a:xfrm>
          <a:prstGeom prst="rect">
            <a:avLst/>
          </a:prstGeom>
          <a:solidFill>
            <a:srgbClr val="009999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/>
              <a:t>Right palm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"/>
          <p:cNvPicPr>
            <a:picLocks noChangeAspect="1" noChangeArrowheads="1"/>
          </p:cNvPicPr>
          <p:nvPr/>
        </p:nvPicPr>
        <p:blipFill>
          <a:blip r:embed="rId3" cstate="print"/>
          <a:srcRect l="34886"/>
          <a:stretch>
            <a:fillRect/>
          </a:stretch>
        </p:blipFill>
        <p:spPr bwMode="auto">
          <a:xfrm>
            <a:off x="5726273" y="1981200"/>
            <a:ext cx="3341528" cy="38100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</p:pic>
      <p:sp>
        <p:nvSpPr>
          <p:cNvPr id="32772" name="Text Box 3"/>
          <p:cNvSpPr txBox="1">
            <a:spLocks noChangeArrowheads="1"/>
          </p:cNvSpPr>
          <p:nvPr/>
        </p:nvSpPr>
        <p:spPr bwMode="auto">
          <a:xfrm>
            <a:off x="76200" y="232229"/>
            <a:ext cx="5867400" cy="647337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 algn="ctr">
              <a:spcBef>
                <a:spcPts val="800"/>
              </a:spcBef>
              <a:buClr>
                <a:schemeClr val="tx1"/>
              </a:buClr>
              <a:buSz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1" dirty="0">
                <a:solidFill>
                  <a:srgbClr val="AA2691"/>
                </a:solidFill>
              </a:rPr>
              <a:t>Superficial </a:t>
            </a:r>
            <a:r>
              <a:rPr lang="en-US" sz="3200" b="1" dirty="0" smtClean="0">
                <a:solidFill>
                  <a:srgbClr val="AA2691"/>
                </a:solidFill>
              </a:rPr>
              <a:t>branch</a:t>
            </a:r>
            <a:endParaRPr lang="en-US" sz="3200" b="1" dirty="0">
              <a:solidFill>
                <a:srgbClr val="AA2691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dirty="0"/>
              <a:t>S</a:t>
            </a:r>
            <a:r>
              <a:rPr lang="en-US" sz="2400" b="0" dirty="0" smtClean="0">
                <a:solidFill>
                  <a:schemeClr val="tx1"/>
                </a:solidFill>
              </a:rPr>
              <a:t>upplies </a:t>
            </a:r>
            <a:r>
              <a:rPr lang="en-US" sz="2400" dirty="0" smtClean="0">
                <a:solidFill>
                  <a:srgbClr val="0066CC"/>
                </a:solidFill>
              </a:rPr>
              <a:t>–</a:t>
            </a:r>
            <a:r>
              <a:rPr lang="en-US" sz="3200" dirty="0" smtClean="0"/>
              <a:t> </a:t>
            </a:r>
            <a:endParaRPr lang="en-US" sz="3200" b="0" dirty="0">
              <a:solidFill>
                <a:schemeClr val="tx1"/>
              </a:solidFill>
            </a:endParaRP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b="0" dirty="0">
                <a:solidFill>
                  <a:schemeClr val="tx1"/>
                </a:solidFill>
              </a:rPr>
              <a:t>Palmaris </a:t>
            </a:r>
            <a:r>
              <a:rPr lang="en-US" sz="2800" b="0" dirty="0" err="1">
                <a:solidFill>
                  <a:schemeClr val="tx1"/>
                </a:solidFill>
              </a:rPr>
              <a:t>Brevis</a:t>
            </a:r>
            <a:r>
              <a:rPr lang="en-US" sz="2800" b="0" dirty="0">
                <a:solidFill>
                  <a:schemeClr val="tx1"/>
                </a:solidFill>
              </a:rPr>
              <a:t> &amp; 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b="0" dirty="0">
                <a:solidFill>
                  <a:schemeClr val="tx1"/>
                </a:solidFill>
              </a:rPr>
              <a:t>skin on medial 1</a:t>
            </a:r>
            <a:r>
              <a:rPr lang="en-US" b="0" dirty="0">
                <a:solidFill>
                  <a:schemeClr val="tx1"/>
                </a:solidFill>
              </a:rPr>
              <a:t>1/2</a:t>
            </a:r>
            <a:r>
              <a:rPr lang="en-US" sz="2800" b="0" dirty="0">
                <a:solidFill>
                  <a:schemeClr val="tx1"/>
                </a:solidFill>
              </a:rPr>
              <a:t> side of </a:t>
            </a:r>
            <a:r>
              <a:rPr lang="en-US" sz="2400" b="0" dirty="0">
                <a:solidFill>
                  <a:schemeClr val="tx1"/>
                </a:solidFill>
              </a:rPr>
              <a:t>hand</a:t>
            </a:r>
            <a:r>
              <a:rPr lang="en-US" sz="2400" b="0" dirty="0" smtClean="0">
                <a:solidFill>
                  <a:schemeClr val="tx1"/>
                </a:solidFill>
              </a:rPr>
              <a:t>.</a:t>
            </a:r>
            <a:endParaRPr lang="en-US" sz="3200" b="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 b="0" dirty="0">
                <a:solidFill>
                  <a:srgbClr val="00B0F0"/>
                </a:solidFill>
              </a:rPr>
              <a:t>Divides into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b="0" dirty="0">
                <a:solidFill>
                  <a:schemeClr val="tx1"/>
                </a:solidFill>
              </a:rPr>
              <a:t>2 </a:t>
            </a:r>
            <a:r>
              <a:rPr lang="en-US" sz="2800" b="0" dirty="0" err="1">
                <a:solidFill>
                  <a:schemeClr val="tx1"/>
                </a:solidFill>
              </a:rPr>
              <a:t>palmar</a:t>
            </a:r>
            <a:r>
              <a:rPr lang="en-US" sz="2800" b="0" dirty="0">
                <a:solidFill>
                  <a:schemeClr val="tx1"/>
                </a:solidFill>
              </a:rPr>
              <a:t> digital nerves 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i="1" dirty="0">
                <a:solidFill>
                  <a:schemeClr val="tx1"/>
                </a:solidFill>
              </a:rPr>
              <a:t>can be compressed against hook of </a:t>
            </a:r>
            <a:r>
              <a:rPr lang="en-US" sz="2400" b="0" i="1" dirty="0" err="1">
                <a:solidFill>
                  <a:schemeClr val="tx1"/>
                </a:solidFill>
              </a:rPr>
              <a:t>hamate</a:t>
            </a:r>
            <a:endParaRPr lang="en-US" sz="2400" b="0" i="1" dirty="0">
              <a:solidFill>
                <a:schemeClr val="tx1"/>
              </a:solidFill>
            </a:endParaRPr>
          </a:p>
          <a:p>
            <a:pPr marL="1141413" lvl="2" indent="-22701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1st </a:t>
            </a:r>
            <a:r>
              <a:rPr lang="en-US" sz="2400" b="0" dirty="0" err="1">
                <a:solidFill>
                  <a:schemeClr val="tx1"/>
                </a:solidFill>
              </a:rPr>
              <a:t>palmar</a:t>
            </a:r>
            <a:r>
              <a:rPr lang="en-US" sz="2400" b="0" dirty="0">
                <a:solidFill>
                  <a:schemeClr val="tx1"/>
                </a:solidFill>
              </a:rPr>
              <a:t> digital branch –</a:t>
            </a:r>
          </a:p>
          <a:p>
            <a:pPr marL="1598613" lvl="3" indent="-227013">
              <a:spcBef>
                <a:spcPts val="5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000" b="0" dirty="0">
                <a:solidFill>
                  <a:schemeClr val="tx1"/>
                </a:solidFill>
              </a:rPr>
              <a:t>medial side of little finger</a:t>
            </a:r>
          </a:p>
          <a:p>
            <a:pPr marL="1141413" lvl="2" indent="-227013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2nd </a:t>
            </a:r>
            <a:r>
              <a:rPr lang="en-US" sz="2400" b="0" dirty="0" err="1">
                <a:solidFill>
                  <a:schemeClr val="tx1"/>
                </a:solidFill>
              </a:rPr>
              <a:t>palmar</a:t>
            </a:r>
            <a:r>
              <a:rPr lang="en-US" sz="2400" b="0" dirty="0">
                <a:solidFill>
                  <a:schemeClr val="tx1"/>
                </a:solidFill>
              </a:rPr>
              <a:t> digital branch </a:t>
            </a:r>
            <a:endParaRPr lang="en-US" sz="2400" dirty="0" smtClean="0"/>
          </a:p>
          <a:p>
            <a:pPr marL="1141413" lvl="2" indent="-227013" algn="just">
              <a:spcBef>
                <a:spcPts val="60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000" b="0" dirty="0" smtClean="0">
                <a:solidFill>
                  <a:schemeClr val="tx1"/>
                </a:solidFill>
              </a:rPr>
              <a:t>adjacent </a:t>
            </a:r>
            <a:r>
              <a:rPr lang="en-US" sz="2000" b="0" dirty="0">
                <a:solidFill>
                  <a:schemeClr val="tx1"/>
                </a:solidFill>
              </a:rPr>
              <a:t>sides of little &amp; ring </a:t>
            </a:r>
          </a:p>
          <a:p>
            <a:pPr marL="341313" indent="-341313">
              <a:spcBef>
                <a:spcPts val="500"/>
              </a:spcBef>
              <a:buClr>
                <a:schemeClr val="tx1"/>
              </a:buClr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000" b="0" dirty="0">
                <a:solidFill>
                  <a:schemeClr val="tx1"/>
                </a:solidFill>
              </a:rPr>
              <a:t>	fingers</a:t>
            </a:r>
          </a:p>
          <a:p>
            <a:pPr marL="341313" indent="-341313">
              <a:spcBef>
                <a:spcPts val="800"/>
              </a:spcBef>
              <a:buClr>
                <a:schemeClr val="tx1"/>
              </a:buClr>
              <a:buSzTx/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3200" b="0" dirty="0">
              <a:solidFill>
                <a:schemeClr val="tx1"/>
              </a:solidFill>
            </a:endParaRPr>
          </a:p>
        </p:txBody>
      </p:sp>
      <p:sp>
        <p:nvSpPr>
          <p:cNvPr id="32773" name="Line 4"/>
          <p:cNvSpPr>
            <a:spLocks noChangeShapeType="1"/>
          </p:cNvSpPr>
          <p:nvPr/>
        </p:nvSpPr>
        <p:spPr bwMode="auto">
          <a:xfrm flipV="1">
            <a:off x="5105400" y="3732213"/>
            <a:ext cx="1600200" cy="79375"/>
          </a:xfrm>
          <a:prstGeom prst="line">
            <a:avLst/>
          </a:prstGeom>
          <a:noFill/>
          <a:ln w="38160">
            <a:noFill/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4" name="Line 5"/>
          <p:cNvSpPr>
            <a:spLocks noChangeShapeType="1"/>
          </p:cNvSpPr>
          <p:nvPr/>
        </p:nvSpPr>
        <p:spPr bwMode="auto">
          <a:xfrm flipV="1">
            <a:off x="5181600" y="3884613"/>
            <a:ext cx="1600200" cy="839787"/>
          </a:xfrm>
          <a:prstGeom prst="line">
            <a:avLst/>
          </a:prstGeom>
          <a:noFill/>
          <a:ln w="28440">
            <a:noFill/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/>
          <p:cNvPicPr>
            <a:picLocks noChangeAspect="1" noChangeArrowheads="1"/>
          </p:cNvPicPr>
          <p:nvPr/>
        </p:nvPicPr>
        <p:blipFill>
          <a:blip r:embed="rId3" cstate="print"/>
          <a:srcRect b="4756"/>
          <a:stretch>
            <a:fillRect/>
          </a:stretch>
        </p:blipFill>
        <p:spPr bwMode="auto">
          <a:xfrm>
            <a:off x="1066800" y="25400"/>
            <a:ext cx="7315200" cy="680561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1295400" y="5638800"/>
            <a:ext cx="1066800" cy="3048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066800" y="4876800"/>
            <a:ext cx="990600" cy="5334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5029200" y="4876800"/>
            <a:ext cx="1295400" cy="4572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457200" y="98425"/>
            <a:ext cx="822960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chemeClr val="tx1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CC0000"/>
                </a:solidFill>
              </a:rPr>
              <a:t>ULNAR NERVE : COURSE IN PALM</a:t>
            </a: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152400" y="685800"/>
            <a:ext cx="8839200" cy="6019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531813" indent="-531813" algn="ctr">
              <a:spcBef>
                <a:spcPts val="800"/>
              </a:spcBef>
              <a:buClr>
                <a:schemeClr val="tx1"/>
              </a:buClr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en-US" sz="3200" b="1" dirty="0">
                <a:solidFill>
                  <a:srgbClr val="0070C0"/>
                </a:solidFill>
              </a:rPr>
              <a:t>Deep branch – </a:t>
            </a:r>
          </a:p>
          <a:p>
            <a:pPr marL="531813" indent="-5318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en-US" sz="3200" b="0" dirty="0">
                <a:solidFill>
                  <a:srgbClr val="FF00FF"/>
                </a:solidFill>
              </a:rPr>
              <a:t>Passes </a:t>
            </a:r>
            <a:r>
              <a:rPr lang="en-US" sz="3200" b="0" dirty="0" smtClean="0">
                <a:solidFill>
                  <a:srgbClr val="FF00FF"/>
                </a:solidFill>
              </a:rPr>
              <a:t>between - </a:t>
            </a:r>
            <a:endParaRPr lang="en-US" sz="3200" b="0" dirty="0">
              <a:solidFill>
                <a:srgbClr val="FF00FF"/>
              </a:solidFill>
            </a:endParaRPr>
          </a:p>
          <a:p>
            <a:pPr marL="912813" lvl="1" indent="-455613">
              <a:spcBef>
                <a:spcPts val="600"/>
              </a:spcBef>
              <a:buClr>
                <a:schemeClr val="tx1"/>
              </a:buClr>
              <a:buFont typeface="Arial" charset="0"/>
              <a:buChar char="•"/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en-US" sz="2800" b="0" dirty="0" smtClean="0">
                <a:solidFill>
                  <a:schemeClr val="tx1"/>
                </a:solidFill>
              </a:rPr>
              <a:t>Abductor </a:t>
            </a:r>
            <a:r>
              <a:rPr lang="en-US" sz="2800" b="0" dirty="0" err="1" smtClean="0">
                <a:solidFill>
                  <a:schemeClr val="tx1"/>
                </a:solidFill>
              </a:rPr>
              <a:t>Digiti</a:t>
            </a:r>
            <a:r>
              <a:rPr lang="en-US" sz="2800" b="0" dirty="0" smtClean="0">
                <a:solidFill>
                  <a:schemeClr val="tx1"/>
                </a:solidFill>
              </a:rPr>
              <a:t> </a:t>
            </a:r>
            <a:r>
              <a:rPr lang="en-US" sz="2800" b="0" dirty="0" err="1" smtClean="0">
                <a:solidFill>
                  <a:schemeClr val="tx1"/>
                </a:solidFill>
              </a:rPr>
              <a:t>Minimi</a:t>
            </a:r>
            <a:r>
              <a:rPr lang="en-US" sz="2800" b="0" dirty="0" smtClean="0">
                <a:solidFill>
                  <a:schemeClr val="tx1"/>
                </a:solidFill>
              </a:rPr>
              <a:t> </a:t>
            </a:r>
            <a:r>
              <a:rPr lang="en-US" sz="2800" b="0" dirty="0">
                <a:solidFill>
                  <a:schemeClr val="tx1"/>
                </a:solidFill>
              </a:rPr>
              <a:t>&amp; Flexor </a:t>
            </a:r>
            <a:r>
              <a:rPr lang="en-US" sz="2800" b="0" dirty="0" err="1">
                <a:solidFill>
                  <a:schemeClr val="tx1"/>
                </a:solidFill>
              </a:rPr>
              <a:t>digiti</a:t>
            </a:r>
            <a:r>
              <a:rPr lang="en-US" sz="2800" b="0" dirty="0">
                <a:solidFill>
                  <a:schemeClr val="tx1"/>
                </a:solidFill>
              </a:rPr>
              <a:t> </a:t>
            </a:r>
            <a:r>
              <a:rPr lang="en-US" sz="2800" b="0" dirty="0" err="1">
                <a:solidFill>
                  <a:schemeClr val="tx1"/>
                </a:solidFill>
              </a:rPr>
              <a:t>minimi</a:t>
            </a:r>
            <a:r>
              <a:rPr lang="en-US" sz="2800" b="0" dirty="0">
                <a:solidFill>
                  <a:schemeClr val="tx1"/>
                </a:solidFill>
              </a:rPr>
              <a:t> </a:t>
            </a:r>
            <a:endParaRPr lang="en-US" sz="2400" b="0" dirty="0">
              <a:solidFill>
                <a:schemeClr val="tx1"/>
              </a:solidFill>
            </a:endParaRPr>
          </a:p>
          <a:p>
            <a:pPr marL="531813" indent="-5318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en-US" sz="3200" b="0" dirty="0">
              <a:solidFill>
                <a:schemeClr val="tx1"/>
              </a:solidFill>
            </a:endParaRPr>
          </a:p>
          <a:p>
            <a:pPr marL="531813" indent="-5318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en-US" sz="3200" dirty="0">
                <a:solidFill>
                  <a:srgbClr val="FF00FF"/>
                </a:solidFill>
              </a:rPr>
              <a:t>T</a:t>
            </a:r>
            <a:r>
              <a:rPr lang="en-US" sz="3200" b="0" dirty="0" smtClean="0">
                <a:solidFill>
                  <a:srgbClr val="FF00FF"/>
                </a:solidFill>
              </a:rPr>
              <a:t>hen between </a:t>
            </a:r>
            <a:endParaRPr lang="en-US" sz="3200" b="0" dirty="0">
              <a:solidFill>
                <a:srgbClr val="FF00FF"/>
              </a:solidFill>
            </a:endParaRPr>
          </a:p>
          <a:p>
            <a:pPr marL="912813" lvl="1" indent="-45561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en-US" sz="2800" b="0" dirty="0" err="1">
                <a:solidFill>
                  <a:schemeClr val="tx1"/>
                </a:solidFill>
              </a:rPr>
              <a:t>Opponens</a:t>
            </a:r>
            <a:r>
              <a:rPr lang="en-US" sz="2800" b="0" dirty="0">
                <a:solidFill>
                  <a:schemeClr val="tx1"/>
                </a:solidFill>
              </a:rPr>
              <a:t> </a:t>
            </a:r>
            <a:r>
              <a:rPr lang="en-US" sz="2800" b="0" dirty="0" err="1">
                <a:solidFill>
                  <a:schemeClr val="tx1"/>
                </a:solidFill>
              </a:rPr>
              <a:t>Digiti</a:t>
            </a:r>
            <a:r>
              <a:rPr lang="en-US" sz="2800" b="0" dirty="0">
                <a:solidFill>
                  <a:schemeClr val="tx1"/>
                </a:solidFill>
              </a:rPr>
              <a:t> </a:t>
            </a:r>
            <a:r>
              <a:rPr lang="en-US" sz="2800" b="0" dirty="0" err="1">
                <a:solidFill>
                  <a:schemeClr val="tx1"/>
                </a:solidFill>
              </a:rPr>
              <a:t>Minimi</a:t>
            </a:r>
            <a:r>
              <a:rPr lang="en-US" sz="2800" b="0" dirty="0">
                <a:solidFill>
                  <a:schemeClr val="tx1"/>
                </a:solidFill>
              </a:rPr>
              <a:t> &amp; 5TH Metacarpal.</a:t>
            </a:r>
          </a:p>
          <a:p>
            <a:pPr marL="531813" indent="-531813">
              <a:spcBef>
                <a:spcPts val="800"/>
              </a:spcBef>
              <a:buClr>
                <a:schemeClr val="tx1"/>
              </a:buClr>
              <a:buFont typeface="Arial" charset="0"/>
              <a:buNone/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endParaRPr lang="en-US" sz="3200" b="0" dirty="0">
              <a:solidFill>
                <a:schemeClr val="tx1"/>
              </a:solidFill>
            </a:endParaRPr>
          </a:p>
          <a:p>
            <a:pPr marL="531813" indent="-531813">
              <a:spcBef>
                <a:spcPts val="800"/>
              </a:spcBef>
              <a:buClr>
                <a:schemeClr val="tx1"/>
              </a:buClr>
              <a:buFont typeface="Arial" charset="0"/>
              <a:buChar char="•"/>
              <a:tabLst>
                <a:tab pos="1103313" algn="l"/>
                <a:tab pos="2017713" algn="l"/>
                <a:tab pos="2932113" algn="l"/>
                <a:tab pos="3846513" algn="l"/>
                <a:tab pos="4760913" algn="l"/>
                <a:tab pos="5675313" algn="l"/>
                <a:tab pos="6589713" algn="l"/>
                <a:tab pos="7504113" algn="l"/>
                <a:tab pos="8418513" algn="l"/>
                <a:tab pos="9332913" algn="l"/>
                <a:tab pos="10247313" algn="l"/>
              </a:tabLst>
            </a:pPr>
            <a:r>
              <a:rPr lang="en-US" sz="2800" b="0" dirty="0">
                <a:solidFill>
                  <a:schemeClr val="tx1"/>
                </a:solidFill>
              </a:rPr>
              <a:t>Follows course of deep </a:t>
            </a:r>
            <a:r>
              <a:rPr lang="en-US" sz="2800" b="0" dirty="0" err="1">
                <a:solidFill>
                  <a:schemeClr val="tx1"/>
                </a:solidFill>
              </a:rPr>
              <a:t>palmar</a:t>
            </a:r>
            <a:r>
              <a:rPr lang="en-US" sz="2800" b="0" dirty="0">
                <a:solidFill>
                  <a:schemeClr val="tx1"/>
                </a:solidFill>
              </a:rPr>
              <a:t> arch deep to flexor tendons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152400" y="457200"/>
            <a:ext cx="3733800" cy="6172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chemeClr val="tx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b="1" dirty="0">
                <a:solidFill>
                  <a:srgbClr val="0066CC"/>
                </a:solidFill>
              </a:rPr>
              <a:t>Supplies :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rgbClr val="FF00FF"/>
                </a:solidFill>
              </a:rPr>
              <a:t>15 ½ Muscles</a:t>
            </a:r>
            <a:endParaRPr lang="en-US" sz="2800" b="1" dirty="0">
              <a:solidFill>
                <a:srgbClr val="FF00FF"/>
              </a:solidFill>
            </a:endParaRP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Font typeface="Arial" charset="0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 err="1">
                <a:solidFill>
                  <a:schemeClr val="tx1"/>
                </a:solidFill>
              </a:rPr>
              <a:t>Hypothenars</a:t>
            </a:r>
            <a:r>
              <a:rPr lang="en-US" sz="2400" b="0" dirty="0">
                <a:solidFill>
                  <a:schemeClr val="tx1"/>
                </a:solidFill>
              </a:rPr>
              <a:t> , 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Font typeface="Arial" charset="0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 err="1">
                <a:solidFill>
                  <a:schemeClr val="tx1"/>
                </a:solidFill>
              </a:rPr>
              <a:t>Interossei</a:t>
            </a:r>
            <a:r>
              <a:rPr lang="en-US" sz="2400" b="0" dirty="0">
                <a:solidFill>
                  <a:schemeClr val="tx1"/>
                </a:solidFill>
              </a:rPr>
              <a:t> – dorsal and </a:t>
            </a:r>
            <a:r>
              <a:rPr lang="en-US" sz="2400" b="0" dirty="0" err="1">
                <a:solidFill>
                  <a:schemeClr val="tx1"/>
                </a:solidFill>
              </a:rPr>
              <a:t>palmar</a:t>
            </a:r>
            <a:r>
              <a:rPr lang="en-US" sz="2400" b="0" dirty="0">
                <a:solidFill>
                  <a:schemeClr val="tx1"/>
                </a:solidFill>
              </a:rPr>
              <a:t> 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Font typeface="Arial" charset="0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3rd &amp; 4th </a:t>
            </a:r>
            <a:r>
              <a:rPr lang="en-US" sz="2400" b="0" dirty="0" err="1">
                <a:solidFill>
                  <a:schemeClr val="tx1"/>
                </a:solidFill>
              </a:rPr>
              <a:t>Lumbricals</a:t>
            </a:r>
            <a:r>
              <a:rPr lang="en-US" sz="2400" b="0" dirty="0">
                <a:solidFill>
                  <a:schemeClr val="tx1"/>
                </a:solidFill>
              </a:rPr>
              <a:t> 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Font typeface="Arial" charset="0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Adductor </a:t>
            </a:r>
            <a:r>
              <a:rPr lang="en-US" sz="2400" b="0" dirty="0" err="1">
                <a:solidFill>
                  <a:schemeClr val="tx1"/>
                </a:solidFill>
              </a:rPr>
              <a:t>Pollicis</a:t>
            </a:r>
            <a:r>
              <a:rPr lang="en-US" sz="2400" b="0" dirty="0">
                <a:solidFill>
                  <a:schemeClr val="tx1"/>
                </a:solidFill>
              </a:rPr>
              <a:t> </a:t>
            </a:r>
            <a:r>
              <a:rPr lang="en-US" sz="2400" dirty="0" smtClean="0"/>
              <a:t>,</a:t>
            </a:r>
            <a:r>
              <a:rPr lang="en-US" sz="2400" b="0" dirty="0" smtClean="0">
                <a:solidFill>
                  <a:schemeClr val="tx1"/>
                </a:solidFill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</a:rPr>
              <a:t>Flexor </a:t>
            </a:r>
            <a:r>
              <a:rPr lang="en-US" sz="2400" b="0" dirty="0" err="1" smtClean="0">
                <a:solidFill>
                  <a:schemeClr val="tx1"/>
                </a:solidFill>
              </a:rPr>
              <a:t>Pollicis</a:t>
            </a:r>
            <a:r>
              <a:rPr lang="en-US" sz="2400" b="0" dirty="0" smtClean="0">
                <a:solidFill>
                  <a:schemeClr val="tx1"/>
                </a:solidFill>
              </a:rPr>
              <a:t> </a:t>
            </a:r>
            <a:r>
              <a:rPr lang="en-US" sz="2400" b="0" dirty="0" err="1">
                <a:solidFill>
                  <a:schemeClr val="tx1"/>
                </a:solidFill>
              </a:rPr>
              <a:t>Brevis</a:t>
            </a:r>
            <a:r>
              <a:rPr lang="en-US" sz="2400" b="0" dirty="0">
                <a:solidFill>
                  <a:schemeClr val="tx1"/>
                </a:solidFill>
              </a:rPr>
              <a:t>)</a:t>
            </a:r>
          </a:p>
          <a:p>
            <a:pPr marL="341313" indent="-341313">
              <a:spcBef>
                <a:spcPts val="700"/>
              </a:spcBef>
              <a:buClr>
                <a:schemeClr val="tx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b="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rgbClr val="0070C0"/>
                </a:solidFill>
              </a:rPr>
              <a:t>Ends by supplying Adductor </a:t>
            </a:r>
            <a:r>
              <a:rPr lang="en-US" sz="2400" b="0" dirty="0" err="1">
                <a:solidFill>
                  <a:srgbClr val="0070C0"/>
                </a:solidFill>
              </a:rPr>
              <a:t>Pollicis</a:t>
            </a:r>
            <a:r>
              <a:rPr lang="en-US" sz="2400" b="0" dirty="0">
                <a:solidFill>
                  <a:srgbClr val="0070C0"/>
                </a:solidFill>
              </a:rPr>
              <a:t> – </a:t>
            </a:r>
            <a:r>
              <a:rPr lang="en-US" sz="2800" b="1" dirty="0">
                <a:solidFill>
                  <a:srgbClr val="FF0000"/>
                </a:solidFill>
              </a:rPr>
              <a:t>Grave yard </a:t>
            </a:r>
            <a:r>
              <a:rPr lang="en-US" sz="2800" b="1" dirty="0" smtClean="0">
                <a:solidFill>
                  <a:srgbClr val="FF0000"/>
                </a:solidFill>
              </a:rPr>
              <a:t>of Ulnar nerve</a:t>
            </a:r>
            <a:endParaRPr lang="en-US" sz="2800" b="1" dirty="0">
              <a:solidFill>
                <a:srgbClr val="FF0000"/>
              </a:solidFill>
            </a:endParaRPr>
          </a:p>
          <a:p>
            <a:pPr marL="341313" indent="-341313">
              <a:spcBef>
                <a:spcPts val="700"/>
              </a:spcBef>
              <a:buClr>
                <a:schemeClr val="tx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>
              <a:solidFill>
                <a:schemeClr val="tx1"/>
              </a:solidFill>
            </a:endParaRPr>
          </a:p>
          <a:p>
            <a:pPr marL="341313" indent="-341313">
              <a:spcBef>
                <a:spcPts val="700"/>
              </a:spcBef>
              <a:buClr>
                <a:schemeClr val="tx1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 cstate="print"/>
          <a:srcRect r="30209" b="4756"/>
          <a:stretch>
            <a:fillRect/>
          </a:stretch>
        </p:blipFill>
        <p:spPr bwMode="auto">
          <a:xfrm>
            <a:off x="4000500" y="331788"/>
            <a:ext cx="4724400" cy="629761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457200" y="-68264"/>
            <a:ext cx="8229600" cy="906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chemeClr val="tx1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>
                <a:solidFill>
                  <a:srgbClr val="CC0000"/>
                </a:solidFill>
              </a:rPr>
              <a:t>ULNAR NERVE : </a:t>
            </a:r>
            <a:r>
              <a:rPr lang="en-US" sz="2800" b="1" dirty="0" smtClean="0">
                <a:solidFill>
                  <a:srgbClr val="CC0000"/>
                </a:solidFill>
              </a:rPr>
              <a:t>BRANCHES</a:t>
            </a:r>
            <a:endParaRPr lang="en-US" sz="2800" b="1" dirty="0">
              <a:solidFill>
                <a:srgbClr val="CC0000"/>
              </a:solidFill>
            </a:endParaRPr>
          </a:p>
        </p:txBody>
      </p:sp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152400" y="667656"/>
            <a:ext cx="8915400" cy="61903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608013" indent="-6080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Times New Roman" pitchFamily="18" charset="0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1" dirty="0">
                <a:solidFill>
                  <a:srgbClr val="0066CC"/>
                </a:solidFill>
              </a:rPr>
              <a:t>ARTICULAR</a:t>
            </a:r>
          </a:p>
          <a:p>
            <a:pPr marL="989013" lvl="1" indent="-5318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Times New Roman" pitchFamily="18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Elbow joint</a:t>
            </a:r>
          </a:p>
          <a:p>
            <a:pPr marL="989013" lvl="1" indent="-5318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Times New Roman" pitchFamily="18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Wrist joint</a:t>
            </a:r>
          </a:p>
          <a:p>
            <a:pPr marL="989013" lvl="1" indent="-5318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Times New Roman" pitchFamily="18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Small joints of hand- </a:t>
            </a:r>
          </a:p>
          <a:p>
            <a:pPr marL="1370013" lvl="2" indent="-4556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charset="0"/>
              <a:buChar char="–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 err="1">
                <a:solidFill>
                  <a:schemeClr val="tx1"/>
                </a:solidFill>
              </a:rPr>
              <a:t>intercarpal</a:t>
            </a:r>
            <a:r>
              <a:rPr lang="en-US" sz="2000" b="0" dirty="0">
                <a:solidFill>
                  <a:schemeClr val="tx1"/>
                </a:solidFill>
              </a:rPr>
              <a:t> and </a:t>
            </a:r>
          </a:p>
          <a:p>
            <a:pPr marL="1370013" lvl="2" indent="-4556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charset="0"/>
              <a:buChar char="–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 err="1">
                <a:solidFill>
                  <a:schemeClr val="tx1"/>
                </a:solidFill>
              </a:rPr>
              <a:t>carpometacarpal</a:t>
            </a:r>
            <a:r>
              <a:rPr lang="en-US" sz="2000" b="0" dirty="0">
                <a:solidFill>
                  <a:schemeClr val="tx1"/>
                </a:solidFill>
              </a:rPr>
              <a:t> joints</a:t>
            </a:r>
          </a:p>
          <a:p>
            <a:pPr marL="608013" indent="-6080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2400" b="0" u="sng" dirty="0">
              <a:solidFill>
                <a:schemeClr val="tx1"/>
              </a:solidFill>
            </a:endParaRPr>
          </a:p>
          <a:p>
            <a:pPr marL="608013" indent="-6080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AutoNum type="arabicPeriod" startAt="2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1" dirty="0">
                <a:solidFill>
                  <a:srgbClr val="0066CC"/>
                </a:solidFill>
              </a:rPr>
              <a:t>CUTANEOUS</a:t>
            </a:r>
          </a:p>
          <a:p>
            <a:pPr marL="989013" lvl="1" indent="-5318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0" dirty="0" err="1">
                <a:solidFill>
                  <a:schemeClr val="tx1"/>
                </a:solidFill>
              </a:rPr>
              <a:t>Palmar</a:t>
            </a:r>
            <a:r>
              <a:rPr lang="en-US" sz="2400" b="0" dirty="0">
                <a:solidFill>
                  <a:schemeClr val="tx1"/>
                </a:solidFill>
              </a:rPr>
              <a:t> </a:t>
            </a:r>
            <a:r>
              <a:rPr lang="en-US" sz="2400" b="0" dirty="0" err="1">
                <a:solidFill>
                  <a:schemeClr val="tx1"/>
                </a:solidFill>
              </a:rPr>
              <a:t>cutaneous</a:t>
            </a:r>
            <a:r>
              <a:rPr lang="en-US" sz="2400" b="0" dirty="0">
                <a:solidFill>
                  <a:schemeClr val="tx1"/>
                </a:solidFill>
              </a:rPr>
              <a:t> branch : </a:t>
            </a:r>
          </a:p>
          <a:p>
            <a:pPr marL="1370013" lvl="2" indent="-4556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>
                <a:solidFill>
                  <a:schemeClr val="tx1"/>
                </a:solidFill>
              </a:rPr>
              <a:t>Skin of </a:t>
            </a:r>
            <a:r>
              <a:rPr lang="en-US" sz="2000" b="0" dirty="0" err="1">
                <a:solidFill>
                  <a:schemeClr val="tx1"/>
                </a:solidFill>
              </a:rPr>
              <a:t>hypothenar</a:t>
            </a:r>
            <a:r>
              <a:rPr lang="en-US" sz="2000" b="0" dirty="0">
                <a:solidFill>
                  <a:schemeClr val="tx1"/>
                </a:solidFill>
              </a:rPr>
              <a:t> eminence</a:t>
            </a:r>
          </a:p>
          <a:p>
            <a:pPr marL="989013" lvl="1" indent="-5318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Dorsal branch : </a:t>
            </a:r>
          </a:p>
          <a:p>
            <a:pPr marL="1370013" lvl="2" indent="-4556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>
                <a:solidFill>
                  <a:schemeClr val="tx1"/>
                </a:solidFill>
              </a:rPr>
              <a:t>Dorsal 1 ½ digits (medial) on dorsum of hand</a:t>
            </a:r>
          </a:p>
          <a:p>
            <a:pPr marL="608013" indent="-6080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2400" b="0" u="sng" dirty="0">
              <a:solidFill>
                <a:schemeClr val="tx1"/>
              </a:solidFill>
            </a:endParaRPr>
          </a:p>
          <a:p>
            <a:pPr marL="608013" indent="-6080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AutoNum type="arabicPeriod" startAt="3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1" dirty="0">
                <a:solidFill>
                  <a:srgbClr val="0066CC"/>
                </a:solidFill>
              </a:rPr>
              <a:t>MUSCULAR </a:t>
            </a:r>
            <a:r>
              <a:rPr lang="en-US" sz="2400" b="1" dirty="0" smtClean="0">
                <a:solidFill>
                  <a:srgbClr val="0066CC"/>
                </a:solidFill>
              </a:rPr>
              <a:t> AT  </a:t>
            </a:r>
            <a:r>
              <a:rPr lang="en-US" sz="2400" b="1" dirty="0">
                <a:solidFill>
                  <a:srgbClr val="0066CC"/>
                </a:solidFill>
              </a:rPr>
              <a:t>FOREARM</a:t>
            </a:r>
          </a:p>
          <a:p>
            <a:pPr marL="989013" lvl="1" indent="-5318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FCU</a:t>
            </a:r>
          </a:p>
          <a:p>
            <a:pPr marL="989013" lvl="1" indent="-5318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FDP (med. Half)</a:t>
            </a:r>
          </a:p>
          <a:p>
            <a:pPr marL="608013" indent="-608013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2800" b="0" dirty="0">
              <a:solidFill>
                <a:schemeClr val="tx1"/>
              </a:solidFill>
            </a:endParaRPr>
          </a:p>
          <a:p>
            <a:pPr marL="989013" lvl="1" indent="-5318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2400" u="sng" dirty="0">
              <a:solidFill>
                <a:schemeClr val="tx1"/>
              </a:solidFill>
            </a:endParaRPr>
          </a:p>
          <a:p>
            <a:pPr marL="989013" lvl="1" indent="-5318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2400" u="sng" dirty="0">
              <a:solidFill>
                <a:schemeClr val="tx1"/>
              </a:solidFill>
            </a:endParaRPr>
          </a:p>
        </p:txBody>
      </p:sp>
      <p:pic>
        <p:nvPicPr>
          <p:cNvPr id="40964" name="Picture 1"/>
          <p:cNvPicPr>
            <a:picLocks noChangeAspect="1" noChangeArrowheads="1"/>
          </p:cNvPicPr>
          <p:nvPr/>
        </p:nvPicPr>
        <p:blipFill>
          <a:blip r:embed="rId3" cstate="print"/>
          <a:srcRect l="11111"/>
          <a:stretch>
            <a:fillRect/>
          </a:stretch>
        </p:blipFill>
        <p:spPr bwMode="auto">
          <a:xfrm>
            <a:off x="5791200" y="685800"/>
            <a:ext cx="3048000" cy="42259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5638800" y="1066800"/>
            <a:ext cx="1295400" cy="381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152400" y="228600"/>
            <a:ext cx="8991600" cy="647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608013" indent="-6080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Tx/>
              <a:buFont typeface="Times New Roman" pitchFamily="18" charset="0"/>
              <a:buAutoNum type="arabicPeriod" startAt="4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1" dirty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TERMINAL</a:t>
            </a:r>
          </a:p>
          <a:p>
            <a:pPr marL="989013" lvl="1" indent="-5318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Tx/>
              <a:buFont typeface="Times New Roman" pitchFamily="18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Superficial branch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</a:t>
            </a:r>
          </a:p>
          <a:p>
            <a:pPr marL="1370013" lvl="2" indent="-455613">
              <a:lnSpc>
                <a:spcPct val="90000"/>
              </a:lnSpc>
              <a:spcBef>
                <a:spcPts val="45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Supplies </a:t>
            </a:r>
            <a:r>
              <a:rPr lang="en-US" b="0" dirty="0">
                <a:solidFill>
                  <a:srgbClr val="AA2691"/>
                </a:solidFill>
                <a:latin typeface="Arial" pitchFamily="34" charset="0"/>
                <a:cs typeface="Arial" pitchFamily="34" charset="0"/>
              </a:rPr>
              <a:t>Palmaris </a:t>
            </a:r>
            <a:r>
              <a:rPr lang="en-US" b="0" dirty="0" err="1">
                <a:solidFill>
                  <a:srgbClr val="AA2691"/>
                </a:solidFill>
                <a:latin typeface="Arial" pitchFamily="34" charset="0"/>
                <a:cs typeface="Arial" pitchFamily="34" charset="0"/>
              </a:rPr>
              <a:t>Brevis</a:t>
            </a:r>
            <a:r>
              <a:rPr lang="en-US" b="0" dirty="0">
                <a:solidFill>
                  <a:srgbClr val="AA269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&amp; medial 1 ½ digits</a:t>
            </a:r>
          </a:p>
          <a:p>
            <a:pPr marL="989013" lvl="1" indent="-5318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Tx/>
              <a:buFont typeface="Arial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Deep branch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(muscular)</a:t>
            </a:r>
          </a:p>
          <a:p>
            <a:pPr marL="608013" indent="-6080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Tx/>
              <a:buFontTx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Supplies</a:t>
            </a:r>
          </a:p>
          <a:p>
            <a:pPr marL="989013" lvl="1" indent="-5318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Tx/>
              <a:buFont typeface="Arial" charset="0"/>
              <a:buAutoNum type="alphaL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Hypothenars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</a:t>
            </a:r>
          </a:p>
          <a:p>
            <a:pPr marL="1370013" lvl="2" indent="-455613">
              <a:lnSpc>
                <a:spcPct val="90000"/>
              </a:lnSpc>
              <a:spcBef>
                <a:spcPts val="45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Abductor </a:t>
            </a:r>
            <a:r>
              <a:rPr lang="en-US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Digiti</a:t>
            </a:r>
            <a:r>
              <a:rPr lang="en-US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Minimi</a:t>
            </a:r>
            <a:r>
              <a:rPr lang="en-US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1370013" lvl="2" indent="-455613">
              <a:lnSpc>
                <a:spcPct val="90000"/>
              </a:lnSpc>
              <a:spcBef>
                <a:spcPts val="45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Flex0r </a:t>
            </a:r>
            <a:r>
              <a:rPr lang="en-US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Digiti</a:t>
            </a:r>
            <a:r>
              <a:rPr lang="en-US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Minimi</a:t>
            </a:r>
            <a:r>
              <a:rPr lang="en-US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1370013" lvl="2" indent="-455613">
              <a:lnSpc>
                <a:spcPct val="90000"/>
              </a:lnSpc>
              <a:spcBef>
                <a:spcPts val="45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Opponens</a:t>
            </a:r>
            <a:r>
              <a:rPr lang="en-US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Digiti</a:t>
            </a:r>
            <a:r>
              <a:rPr lang="en-US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Minimi</a:t>
            </a:r>
            <a:endParaRPr lang="en-US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89013" lvl="1" indent="-5318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Tx/>
              <a:buFont typeface="Arial" charset="0"/>
              <a:buAutoNum type="alphaL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Interossei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: </a:t>
            </a:r>
          </a:p>
          <a:p>
            <a:pPr marL="1370013" lvl="2" indent="-455613">
              <a:lnSpc>
                <a:spcPct val="90000"/>
              </a:lnSpc>
              <a:spcBef>
                <a:spcPts val="45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 4 Dorsal &amp; 4 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Palmar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989013" lvl="1" indent="-5318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Tx/>
              <a:buFont typeface="Arial" charset="0"/>
              <a:buAutoNum type="alphaL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Lumbricals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: </a:t>
            </a:r>
          </a:p>
          <a:p>
            <a:pPr marL="1370013" lvl="2" indent="-455613">
              <a:lnSpc>
                <a:spcPct val="90000"/>
              </a:lnSpc>
              <a:spcBef>
                <a:spcPts val="45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3rd &amp; 4th (medial two)</a:t>
            </a:r>
          </a:p>
          <a:p>
            <a:pPr marL="989013" lvl="1" indent="-5318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Tx/>
              <a:buFont typeface="Arial" charset="0"/>
              <a:buAutoNum type="alphaL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Thenar</a:t>
            </a: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: </a:t>
            </a:r>
          </a:p>
          <a:p>
            <a:pPr marL="1370013" lvl="2" indent="-455613">
              <a:lnSpc>
                <a:spcPct val="90000"/>
              </a:lnSpc>
              <a:spcBef>
                <a:spcPts val="45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Adductor </a:t>
            </a:r>
            <a:r>
              <a:rPr lang="en-US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Pollicis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370013" lvl="2" indent="-455613">
              <a:lnSpc>
                <a:spcPct val="90000"/>
              </a:lnSpc>
              <a:spcBef>
                <a:spcPts val="450"/>
              </a:spcBef>
              <a:buClr>
                <a:schemeClr val="tx1"/>
              </a:buClr>
              <a:buSzTx/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½ of Flexor </a:t>
            </a:r>
            <a:r>
              <a:rPr lang="en-US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Pollicis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Brevis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(Hybrid Muscle)</a:t>
            </a:r>
            <a:endParaRPr lang="en-US" b="1" dirty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1370013" lvl="2" indent="-455613">
              <a:lnSpc>
                <a:spcPct val="90000"/>
              </a:lnSpc>
              <a:spcBef>
                <a:spcPts val="450"/>
              </a:spcBef>
              <a:buClr>
                <a:schemeClr val="tx1"/>
              </a:buClr>
              <a:buSzTx/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608013" indent="-6080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Tx/>
              <a:buFont typeface="Times New Roman" pitchFamily="18" charset="0"/>
              <a:buAutoNum type="arabicPeriod" startAt="5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VASCULAR</a:t>
            </a:r>
          </a:p>
          <a:p>
            <a:pPr marL="608013" indent="-6080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Tx/>
              <a:buFontTx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Vascular twigs to </a:t>
            </a:r>
            <a:r>
              <a:rPr lang="en-US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Axillary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Brachial, ulnar and deep </a:t>
            </a:r>
            <a:r>
              <a:rPr lang="en-US" sz="2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palmar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arch.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8013" indent="-6080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Tx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5. VASCULAR</a:t>
            </a:r>
            <a:endParaRPr lang="en-US" sz="28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608013" indent="-608013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Tx/>
              <a:buFontTx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   Vascular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twigs to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Axillary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Brachial,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ulnar Artery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and deep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palmar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arch.</a:t>
            </a:r>
          </a:p>
          <a:p>
            <a:pPr lvl="0">
              <a:buNone/>
            </a:pPr>
            <a:endParaRPr lang="en-US" sz="2800" b="1" dirty="0" smtClean="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None/>
            </a:pPr>
            <a:r>
              <a:rPr lang="en-US" sz="2800" b="1" dirty="0" smtClean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6. ARTICULAR BRANCHES</a:t>
            </a:r>
          </a:p>
          <a:p>
            <a:pPr lvl="0"/>
            <a:r>
              <a:rPr lang="en-US" sz="28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 smtClean="0">
                <a:latin typeface="Arial"/>
                <a:ea typeface="Arial"/>
                <a:cs typeface="Arial"/>
                <a:sym typeface="Arial"/>
              </a:rPr>
              <a:t>Intercarpal</a:t>
            </a:r>
            <a:endParaRPr lang="en-US" sz="2800" dirty="0" smtClean="0"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en-US" sz="2800" dirty="0" err="1" smtClean="0">
                <a:latin typeface="Arial"/>
                <a:ea typeface="Arial"/>
                <a:cs typeface="Arial"/>
                <a:sym typeface="Arial"/>
              </a:rPr>
              <a:t>Carpometacarpal</a:t>
            </a:r>
            <a:endParaRPr lang="en-US" sz="2800" dirty="0" smtClean="0">
              <a:latin typeface="Arial"/>
              <a:ea typeface="Arial"/>
              <a:cs typeface="Arial"/>
              <a:sym typeface="Arial"/>
            </a:endParaRPr>
          </a:p>
          <a:p>
            <a:pPr lvl="0"/>
            <a:r>
              <a:rPr lang="en-US" sz="2800" dirty="0" err="1" smtClean="0">
                <a:latin typeface="Arial"/>
                <a:ea typeface="Arial"/>
                <a:cs typeface="Arial"/>
                <a:sym typeface="Arial"/>
              </a:rPr>
              <a:t>Intermetacarpal</a:t>
            </a:r>
            <a:r>
              <a:rPr lang="en-US" sz="28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smtClean="0">
                <a:latin typeface="Arial"/>
                <a:ea typeface="Arial"/>
                <a:cs typeface="Arial"/>
                <a:sym typeface="Arial"/>
              </a:rPr>
              <a:t>joints</a:t>
            </a:r>
            <a:endParaRPr lang="en-US" sz="2800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AA2691"/>
                </a:solidFill>
                <a:latin typeface="Arial Rounded MT Bold" pitchFamily="34" charset="0"/>
              </a:rPr>
              <a:t>ULNAR  NERVE  IN  HAND</a:t>
            </a:r>
            <a:endParaRPr lang="en-US" sz="3200" b="1" dirty="0">
              <a:solidFill>
                <a:srgbClr val="AA2691"/>
              </a:solidFill>
              <a:latin typeface="Arial Rounded MT Bold" pitchFamily="34" charset="0"/>
            </a:endParaRPr>
          </a:p>
        </p:txBody>
      </p:sp>
      <p:pic>
        <p:nvPicPr>
          <p:cNvPr id="80898" name="Picture 2" descr="D:\Dr PRAVEEN  ANATOMY COMPLETE\PRAVEENS ANATOMY WORLD 3.3.2024\PRAVEENS ANATOMY WORLD 22.7.2025\1. ATLAS\2. GROSS ANATOMY\1. UPPER LIMB\9. Nerves All\953471_d98acb9fa7734f5f966318b1b2a68e30~mv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040129"/>
            <a:ext cx="4267200" cy="57675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 noChangeArrowheads="1"/>
          </p:cNvPicPr>
          <p:nvPr/>
        </p:nvPicPr>
        <p:blipFill>
          <a:blip r:embed="rId3" cstate="print"/>
          <a:srcRect b="4999"/>
          <a:stretch>
            <a:fillRect/>
          </a:stretch>
        </p:blipFill>
        <p:spPr bwMode="auto">
          <a:xfrm>
            <a:off x="2133600" y="641350"/>
            <a:ext cx="7010400" cy="60547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152400" y="112713"/>
            <a:ext cx="8991600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MUSCLES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SUPPLIED  IN 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FOREARM</a:t>
            </a:r>
          </a:p>
        </p:txBody>
      </p:sp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6172200" y="2286000"/>
            <a:ext cx="1524000" cy="4572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5638800" y="4114800"/>
            <a:ext cx="1676400" cy="457200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Text Box 5"/>
          <p:cNvSpPr txBox="1">
            <a:spLocks noChangeArrowheads="1"/>
          </p:cNvSpPr>
          <p:nvPr/>
        </p:nvSpPr>
        <p:spPr bwMode="auto">
          <a:xfrm>
            <a:off x="236538" y="2897188"/>
            <a:ext cx="2397125" cy="822325"/>
          </a:xfrm>
          <a:prstGeom prst="rect">
            <a:avLst/>
          </a:prstGeom>
          <a:solidFill>
            <a:srgbClr val="BBE0E3"/>
          </a:solidFill>
          <a:ln w="1260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000000"/>
                </a:solidFill>
              </a:rPr>
              <a:t>FCU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000000"/>
                </a:solidFill>
              </a:rPr>
              <a:t>FDP (Med. half)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/>
          <p:cNvPicPr>
            <a:picLocks noChangeAspect="1" noChangeArrowheads="1"/>
          </p:cNvPicPr>
          <p:nvPr/>
        </p:nvPicPr>
        <p:blipFill>
          <a:blip r:embed="rId3" cstate="print"/>
          <a:srcRect l="12248" r="12755" b="4573"/>
          <a:stretch>
            <a:fillRect/>
          </a:stretch>
        </p:blipFill>
        <p:spPr bwMode="auto">
          <a:xfrm>
            <a:off x="76200" y="762000"/>
            <a:ext cx="4054475" cy="57912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4" cstate="print"/>
          <a:srcRect l="11714" r="14824" b="5025"/>
          <a:stretch>
            <a:fillRect/>
          </a:stretch>
        </p:blipFill>
        <p:spPr bwMode="auto">
          <a:xfrm>
            <a:off x="4648200" y="762000"/>
            <a:ext cx="3990975" cy="57912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76200" y="36513"/>
            <a:ext cx="9067800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MUSCLES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SUPPLIED   </a:t>
            </a: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 </a:t>
            </a:r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HAND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819400" y="5715000"/>
            <a:ext cx="1219200" cy="581025"/>
          </a:xfrm>
          <a:prstGeom prst="rect">
            <a:avLst/>
          </a:prstGeom>
          <a:solidFill>
            <a:srgbClr val="FFFFCC"/>
          </a:solidFill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>
                <a:solidFill>
                  <a:srgbClr val="CC0000"/>
                </a:solidFill>
              </a:rPr>
              <a:t>Palmar aspect</a:t>
            </a:r>
          </a:p>
        </p:txBody>
      </p:sp>
      <p:sp>
        <p:nvSpPr>
          <p:cNvPr id="45062" name="Text Box 5"/>
          <p:cNvSpPr txBox="1">
            <a:spLocks noChangeArrowheads="1"/>
          </p:cNvSpPr>
          <p:nvPr/>
        </p:nvSpPr>
        <p:spPr bwMode="auto">
          <a:xfrm>
            <a:off x="7391400" y="5759450"/>
            <a:ext cx="1143000" cy="641350"/>
          </a:xfrm>
          <a:prstGeom prst="rect">
            <a:avLst/>
          </a:prstGeom>
          <a:solidFill>
            <a:srgbClr val="FFFFCC"/>
          </a:solidFill>
          <a:ln w="12600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CC0000"/>
                </a:solidFill>
              </a:rPr>
              <a:t>Dorsal aspect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"/>
          <p:cNvGraphicFramePr>
            <a:graphicFrameLocks noChangeAspect="1"/>
          </p:cNvGraphicFramePr>
          <p:nvPr/>
        </p:nvGraphicFramePr>
        <p:xfrm>
          <a:off x="2438400" y="1725613"/>
          <a:ext cx="4114800" cy="3379787"/>
        </p:xfrm>
        <a:graphic>
          <a:graphicData uri="http://schemas.openxmlformats.org/presentationml/2006/ole">
            <p:oleObj spid="_x0000_s1026" r:id="rId4" imgW="1333333" imgH="1095528" progId="">
              <p:embed/>
            </p:oleObj>
          </a:graphicData>
        </a:graphic>
      </p:graphicFrame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275770" y="533400"/>
            <a:ext cx="8487229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 smtClean="0">
                <a:solidFill>
                  <a:srgbClr val="CC0000"/>
                </a:solidFill>
              </a:rPr>
              <a:t>CUTANEOUS  INNERVATION  </a:t>
            </a:r>
            <a:r>
              <a:rPr lang="en-US" sz="2800" b="1" dirty="0">
                <a:solidFill>
                  <a:srgbClr val="CC0000"/>
                </a:solidFill>
              </a:rPr>
              <a:t>OF HAND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2398713" y="5318125"/>
            <a:ext cx="4557712" cy="39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66CC"/>
                </a:solidFill>
                <a:latin typeface="Times New Roman" pitchFamily="18" charset="0"/>
              </a:rPr>
              <a:t>SUPERFICIAL BRANCH OF RADIAL</a:t>
            </a:r>
          </a:p>
        </p:txBody>
      </p:sp>
      <p:sp>
        <p:nvSpPr>
          <p:cNvPr id="1029" name="Line 4"/>
          <p:cNvSpPr>
            <a:spLocks noChangeShapeType="1"/>
          </p:cNvSpPr>
          <p:nvPr/>
        </p:nvSpPr>
        <p:spPr bwMode="auto">
          <a:xfrm flipV="1">
            <a:off x="4191000" y="3884613"/>
            <a:ext cx="838200" cy="1525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0" name="Line 5"/>
          <p:cNvSpPr>
            <a:spLocks noChangeShapeType="1"/>
          </p:cNvSpPr>
          <p:nvPr/>
        </p:nvSpPr>
        <p:spPr bwMode="auto">
          <a:xfrm flipH="1" flipV="1">
            <a:off x="3657600" y="4648200"/>
            <a:ext cx="533400" cy="76200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1" name="Text Box 6"/>
          <p:cNvSpPr txBox="1">
            <a:spLocks noChangeArrowheads="1"/>
          </p:cNvSpPr>
          <p:nvPr/>
        </p:nvSpPr>
        <p:spPr bwMode="auto">
          <a:xfrm>
            <a:off x="2459038" y="1219200"/>
            <a:ext cx="1169987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dirty="0">
                <a:solidFill>
                  <a:srgbClr val="0066CC"/>
                </a:solidFill>
                <a:latin typeface="Times New Roman" pitchFamily="18" charset="0"/>
              </a:rPr>
              <a:t>PALM</a:t>
            </a:r>
          </a:p>
        </p:txBody>
      </p:sp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4973638" y="1219200"/>
            <a:ext cx="1703387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>
                <a:solidFill>
                  <a:srgbClr val="0066CC"/>
                </a:solidFill>
                <a:latin typeface="Times New Roman" pitchFamily="18" charset="0"/>
              </a:rPr>
              <a:t>DORSUM</a:t>
            </a:r>
          </a:p>
        </p:txBody>
      </p:sp>
      <p:sp>
        <p:nvSpPr>
          <p:cNvPr id="1033" name="Text Box 8"/>
          <p:cNvSpPr txBox="1">
            <a:spLocks noChangeArrowheads="1"/>
          </p:cNvSpPr>
          <p:nvPr/>
        </p:nvSpPr>
        <p:spPr bwMode="auto">
          <a:xfrm>
            <a:off x="2841625" y="3649663"/>
            <a:ext cx="81597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Text Box 9"/>
          <p:cNvSpPr txBox="1">
            <a:spLocks noChangeArrowheads="1"/>
          </p:cNvSpPr>
          <p:nvPr/>
        </p:nvSpPr>
        <p:spPr bwMode="auto">
          <a:xfrm>
            <a:off x="2952750" y="3730625"/>
            <a:ext cx="1133475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CC0000"/>
                </a:solidFill>
                <a:latin typeface="Times New Roman" pitchFamily="18" charset="0"/>
              </a:rPr>
              <a:t>MEDIAN</a:t>
            </a:r>
          </a:p>
        </p:txBody>
      </p:sp>
      <p:sp>
        <p:nvSpPr>
          <p:cNvPr id="1035" name="Text Box 10"/>
          <p:cNvSpPr txBox="1">
            <a:spLocks noChangeArrowheads="1"/>
          </p:cNvSpPr>
          <p:nvPr/>
        </p:nvSpPr>
        <p:spPr bwMode="auto">
          <a:xfrm>
            <a:off x="5838825" y="4038600"/>
            <a:ext cx="720725" cy="27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>
                <a:solidFill>
                  <a:srgbClr val="CC0000"/>
                </a:solidFill>
                <a:latin typeface="Times New Roman" pitchFamily="18" charset="0"/>
              </a:rPr>
              <a:t>ULNAR</a:t>
            </a:r>
          </a:p>
        </p:txBody>
      </p:sp>
      <p:sp>
        <p:nvSpPr>
          <p:cNvPr id="1036" name="Text Box 11"/>
          <p:cNvSpPr txBox="1">
            <a:spLocks noChangeArrowheads="1"/>
          </p:cNvSpPr>
          <p:nvPr/>
        </p:nvSpPr>
        <p:spPr bwMode="auto">
          <a:xfrm>
            <a:off x="2416175" y="4202113"/>
            <a:ext cx="8143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>
                <a:solidFill>
                  <a:srgbClr val="CC0000"/>
                </a:solidFill>
                <a:latin typeface="Times New Roman" pitchFamily="18" charset="0"/>
              </a:rPr>
              <a:t>ULNAR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oogle Shape;396;p37" descr="Diagram&#10;&#10;Description automatically generated"/>
          <p:cNvPicPr preferRelativeResize="0">
            <a:picLocks noGrp="1"/>
          </p:cNvPicPr>
          <p:nvPr>
            <p:ph idx="1"/>
          </p:nvPr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524000" y="0"/>
            <a:ext cx="5029200" cy="746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7" name="Picture 3" descr="D:\Dr PRAVEEN  ANATOMY COMPLETE\PRAVEENS ANATOMY WORLD 3.3.2024\PRAVEENS ANATOMY WORLD 22.7.2025\1. ATLAS\2. GROSS ANATOMY\1. UPPER LIMB\9. Nerves All\Picture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6180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APPLIED  </a:t>
            </a:r>
            <a:r>
              <a:rPr lang="en-US" sz="4000" b="1" dirty="0" smtClean="0">
                <a:solidFill>
                  <a:srgbClr val="FF0000"/>
                </a:solidFill>
              </a:rPr>
              <a:t>ANATOMY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762000" y="76200"/>
            <a:ext cx="7620000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>
                <a:schemeClr val="tx1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dirty="0">
                <a:solidFill>
                  <a:srgbClr val="CC0000"/>
                </a:solidFill>
              </a:rPr>
              <a:t>LESIONS OF ULNAR NERVE</a:t>
            </a:r>
          </a:p>
        </p:txBody>
      </p:sp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457200" y="16764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Text Box 3"/>
          <p:cNvSpPr txBox="1">
            <a:spLocks noChangeArrowheads="1"/>
          </p:cNvSpPr>
          <p:nvPr/>
        </p:nvSpPr>
        <p:spPr bwMode="auto">
          <a:xfrm>
            <a:off x="228600" y="914400"/>
            <a:ext cx="891540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608013" indent="-608013">
              <a:spcBef>
                <a:spcPts val="800"/>
              </a:spcBef>
              <a:buClr>
                <a:schemeClr val="tx1"/>
              </a:buClr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3200" b="1" dirty="0" smtClean="0">
                <a:solidFill>
                  <a:srgbClr val="00B050"/>
                </a:solidFill>
                <a:latin typeface="Arial Unicode MS" pitchFamily="34" charset="-128"/>
              </a:rPr>
              <a:t>AT </a:t>
            </a:r>
            <a:r>
              <a:rPr lang="en-US" sz="3200" b="1" dirty="0">
                <a:solidFill>
                  <a:srgbClr val="00B050"/>
                </a:solidFill>
                <a:latin typeface="Arial Unicode MS" pitchFamily="34" charset="-128"/>
              </a:rPr>
              <a:t>THE </a:t>
            </a:r>
            <a:r>
              <a:rPr lang="en-US" sz="3200" b="1" dirty="0" smtClean="0">
                <a:solidFill>
                  <a:srgbClr val="00B050"/>
                </a:solidFill>
                <a:latin typeface="Arial Unicode MS" pitchFamily="34" charset="-128"/>
              </a:rPr>
              <a:t>WRIST</a:t>
            </a:r>
          </a:p>
          <a:p>
            <a:pPr marL="608013" indent="-608013">
              <a:spcBef>
                <a:spcPts val="800"/>
              </a:spcBef>
              <a:buClr>
                <a:schemeClr val="tx1"/>
              </a:buClr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3200" b="1" dirty="0" smtClean="0">
                <a:solidFill>
                  <a:srgbClr val="00B050"/>
                </a:solidFill>
                <a:latin typeface="Arial Unicode MS" pitchFamily="34" charset="-128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Arial Unicode MS" pitchFamily="34" charset="-128"/>
              </a:rPr>
              <a:t>       </a:t>
            </a:r>
            <a:r>
              <a:rPr lang="en-US" sz="2800" b="1" dirty="0" smtClean="0">
                <a:solidFill>
                  <a:srgbClr val="FF00FF"/>
                </a:solidFill>
                <a:latin typeface="Arial Unicode MS" pitchFamily="34" charset="-128"/>
              </a:rPr>
              <a:t>ULNAR TUNNEL SYNDROME</a:t>
            </a:r>
            <a:endParaRPr lang="en-US" sz="2800" b="1" dirty="0">
              <a:solidFill>
                <a:srgbClr val="FF00FF"/>
              </a:solidFill>
              <a:latin typeface="Arial Unicode MS" pitchFamily="34" charset="-128"/>
            </a:endParaRPr>
          </a:p>
          <a:p>
            <a:pPr marL="608013" indent="-608013">
              <a:spcBef>
                <a:spcPts val="8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3200" b="0" dirty="0">
              <a:solidFill>
                <a:schemeClr val="tx1"/>
              </a:solidFill>
              <a:latin typeface="Arial Unicode MS" pitchFamily="34" charset="-128"/>
            </a:endParaRPr>
          </a:p>
          <a:p>
            <a:pPr marL="608013" indent="-608013">
              <a:spcBef>
                <a:spcPts val="8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Ulnar nerve may be compressed in </a:t>
            </a:r>
          </a:p>
          <a:p>
            <a:pPr marL="989013" lvl="1" indent="-531813">
              <a:spcBef>
                <a:spcPts val="7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1" dirty="0" err="1">
                <a:solidFill>
                  <a:srgbClr val="FF0000"/>
                </a:solidFill>
                <a:latin typeface="Arial Unicode MS" pitchFamily="34" charset="-128"/>
              </a:rPr>
              <a:t>Guyon's</a:t>
            </a:r>
            <a:r>
              <a:rPr lang="en-US" sz="2800" b="1" dirty="0">
                <a:solidFill>
                  <a:srgbClr val="FF0000"/>
                </a:solidFill>
                <a:latin typeface="Arial Unicode MS" pitchFamily="34" charset="-128"/>
              </a:rPr>
              <a:t> canal </a:t>
            </a: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or </a:t>
            </a:r>
          </a:p>
          <a:p>
            <a:pPr marL="989013" lvl="1" indent="-531813">
              <a:spcBef>
                <a:spcPts val="7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dirty="0">
                <a:latin typeface="Arial Unicode MS" pitchFamily="34" charset="-128"/>
              </a:rPr>
              <a:t>D</a:t>
            </a:r>
            <a:r>
              <a:rPr lang="en-US" sz="2800" b="0" dirty="0" smtClean="0">
                <a:solidFill>
                  <a:schemeClr val="tx1"/>
                </a:solidFill>
                <a:latin typeface="Arial Unicode MS" pitchFamily="34" charset="-128"/>
              </a:rPr>
              <a:t>eeply through muscles </a:t>
            </a: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of </a:t>
            </a:r>
            <a:r>
              <a:rPr lang="en-US" sz="2800" b="0" dirty="0" err="1">
                <a:solidFill>
                  <a:schemeClr val="tx1"/>
                </a:solidFill>
                <a:latin typeface="Arial Unicode MS" pitchFamily="34" charset="-128"/>
              </a:rPr>
              <a:t>hypothenar</a:t>
            </a: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 eminence</a:t>
            </a:r>
          </a:p>
          <a:p>
            <a:pPr marL="989013" lvl="1" indent="-531813">
              <a:spcBef>
                <a:spcPts val="7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dirty="0" smtClean="0">
                <a:latin typeface="Arial Unicode MS" pitchFamily="34" charset="-128"/>
              </a:rPr>
              <a:t>T</a:t>
            </a:r>
            <a:r>
              <a:rPr lang="en-US" sz="2800" b="0" dirty="0" smtClean="0">
                <a:solidFill>
                  <a:schemeClr val="tx1"/>
                </a:solidFill>
                <a:latin typeface="Arial Unicode MS" pitchFamily="34" charset="-128"/>
              </a:rPr>
              <a:t>rough </a:t>
            </a: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formed by </a:t>
            </a:r>
            <a:r>
              <a:rPr lang="en-US" sz="2800" b="0" dirty="0" err="1">
                <a:solidFill>
                  <a:schemeClr val="tx1"/>
                </a:solidFill>
                <a:latin typeface="Arial Unicode MS" pitchFamily="34" charset="-128"/>
              </a:rPr>
              <a:t>pisiform</a:t>
            </a: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 medially and hook of </a:t>
            </a:r>
            <a:r>
              <a:rPr lang="en-US" sz="2800" b="0" dirty="0" err="1">
                <a:solidFill>
                  <a:schemeClr val="tx1"/>
                </a:solidFill>
                <a:latin typeface="Arial Unicode MS" pitchFamily="34" charset="-128"/>
              </a:rPr>
              <a:t>hamate</a:t>
            </a: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 laterally</a:t>
            </a:r>
          </a:p>
          <a:p>
            <a:pPr marL="989013" lvl="1" indent="-531813">
              <a:spcBef>
                <a:spcPts val="7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Tight </a:t>
            </a:r>
            <a:r>
              <a:rPr lang="en-US" sz="2800" b="0" dirty="0" err="1" smtClean="0">
                <a:solidFill>
                  <a:schemeClr val="tx1"/>
                </a:solidFill>
                <a:latin typeface="Arial Unicode MS" pitchFamily="34" charset="-128"/>
              </a:rPr>
              <a:t>pissohamate</a:t>
            </a:r>
            <a:r>
              <a:rPr lang="en-US" sz="2800" b="0" dirty="0" smtClean="0">
                <a:solidFill>
                  <a:schemeClr val="tx1"/>
                </a:solidFill>
                <a:latin typeface="Arial Unicode MS" pitchFamily="34" charset="-128"/>
              </a:rPr>
              <a:t> ligament</a:t>
            </a:r>
            <a:endParaRPr lang="en-US" sz="2800" b="0" dirty="0">
              <a:solidFill>
                <a:schemeClr val="tx1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1"/>
          <p:cNvSpPr txBox="1">
            <a:spLocks noChangeArrowheads="1"/>
          </p:cNvSpPr>
          <p:nvPr/>
        </p:nvSpPr>
        <p:spPr bwMode="auto">
          <a:xfrm>
            <a:off x="457200" y="457200"/>
            <a:ext cx="8305800" cy="609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8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b="0" dirty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Preservation of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FDP to ring and little fingers.</a:t>
            </a:r>
          </a:p>
          <a:p>
            <a:pPr marL="741363" lvl="1" indent="-284163">
              <a:spcBef>
                <a:spcPts val="7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Dorsal cutaneous branch and </a:t>
            </a: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palmar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branch of Ulnar nerve are spared – </a:t>
            </a:r>
          </a:p>
          <a:p>
            <a:pPr marL="1141413" lvl="2" indent="-227013">
              <a:spcBef>
                <a:spcPts val="6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lesion is distal to their origin from main trunk of Ulnar nerve in forearm</a:t>
            </a:r>
          </a:p>
          <a:p>
            <a:pPr marL="1141413" lvl="2" indent="-227013">
              <a:spcBef>
                <a:spcPts val="6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sz="2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>
              <a:spcBef>
                <a:spcPts val="6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b="0" dirty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Lesion of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741363" lvl="1" indent="-284163">
              <a:spcBef>
                <a:spcPts val="6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Superficial (to digits) and deep branches (</a:t>
            </a: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intrin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msls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1141413" lvl="2" indent="-227013">
              <a:buClr>
                <a:schemeClr val="tx1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sz="2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>
              <a:buClr>
                <a:schemeClr val="tx1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b="0" dirty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Presentation </a:t>
            </a:r>
          </a:p>
          <a:p>
            <a:pPr lvl="1">
              <a:buClr>
                <a:schemeClr val="tx1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dirty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Ulnar claw hand </a:t>
            </a:r>
            <a:r>
              <a:rPr lang="en-US" sz="24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(Medial 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two fingers are extended at MCP </a:t>
            </a:r>
            <a:r>
              <a:rPr lang="en-US" sz="24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jt</a:t>
            </a: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flexed at the IP jt. </a:t>
            </a: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Clr>
                <a:schemeClr val="tx1"/>
              </a:buClr>
              <a:buFont typeface="Times New Roman" pitchFamily="18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Hypo aesthesia medial 1 ½ fingers </a:t>
            </a:r>
          </a:p>
          <a:p>
            <a:pPr marL="1141413" lvl="2" indent="-227013">
              <a:buClr>
                <a:schemeClr val="tx1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US" sz="24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304800" y="-7938"/>
            <a:ext cx="8229600" cy="100647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chemeClr val="tx1"/>
              </a:buClr>
              <a:buSzTx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CC0000"/>
                </a:solidFill>
              </a:rPr>
              <a:t>LESIONS OF ULNAR NERVE</a:t>
            </a:r>
            <a:r>
              <a:rPr lang="en-US" sz="2400">
                <a:solidFill>
                  <a:schemeClr val="tx1"/>
                </a:solidFill>
              </a:rPr>
              <a:t/>
            </a:r>
            <a:br>
              <a:rPr lang="en-US" sz="2400">
                <a:solidFill>
                  <a:schemeClr val="tx1"/>
                </a:solidFill>
              </a:rPr>
            </a:b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533400" y="1219200"/>
            <a:ext cx="838200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608013" indent="-608013">
              <a:spcBef>
                <a:spcPts val="800"/>
              </a:spcBef>
              <a:buClr>
                <a:schemeClr val="tx1"/>
              </a:buClr>
              <a:buSzTx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1" dirty="0">
                <a:solidFill>
                  <a:srgbClr val="0066CC"/>
                </a:solidFill>
                <a:latin typeface="Arial Unicode MS" pitchFamily="34" charset="-128"/>
              </a:rPr>
              <a:t>2.	AT THE </a:t>
            </a:r>
            <a:r>
              <a:rPr lang="en-US" sz="2800" b="1" dirty="0" smtClean="0">
                <a:solidFill>
                  <a:srgbClr val="0066CC"/>
                </a:solidFill>
                <a:latin typeface="Arial Unicode MS" pitchFamily="34" charset="-128"/>
              </a:rPr>
              <a:t> ELBOW</a:t>
            </a:r>
            <a:endParaRPr lang="en-US" sz="2800" b="1" dirty="0">
              <a:solidFill>
                <a:srgbClr val="0066CC"/>
              </a:solidFill>
              <a:latin typeface="Arial Unicode MS" pitchFamily="34" charset="-128"/>
            </a:endParaRPr>
          </a:p>
          <a:p>
            <a:pPr marL="608013" indent="-608013">
              <a:spcBef>
                <a:spcPts val="800"/>
              </a:spcBef>
              <a:buClr>
                <a:schemeClr val="tx1"/>
              </a:buClr>
              <a:buSzTx/>
              <a:buFont typeface="Arial Unicode MS" pitchFamily="34" charset="-128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Ulnar nerve lesion due to : </a:t>
            </a:r>
            <a:endParaRPr lang="en-US" sz="2400" b="0" dirty="0">
              <a:solidFill>
                <a:schemeClr val="tx1"/>
              </a:solidFill>
              <a:latin typeface="Arial Unicode MS" pitchFamily="34" charset="-128"/>
            </a:endParaRPr>
          </a:p>
          <a:p>
            <a:pPr marL="989013" lvl="1" indent="-531813">
              <a:spcBef>
                <a:spcPts val="700"/>
              </a:spcBef>
              <a:buClr>
                <a:schemeClr val="tx1"/>
              </a:buClr>
              <a:buSzTx/>
              <a:buFont typeface="Arial Unicode MS" pitchFamily="34" charset="-128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dirty="0">
                <a:latin typeface="Arial Unicode MS" pitchFamily="34" charset="-128"/>
              </a:rPr>
              <a:t>V</a:t>
            </a:r>
            <a:r>
              <a:rPr lang="en-US" sz="2800" b="0" dirty="0" smtClean="0">
                <a:solidFill>
                  <a:schemeClr val="tx1"/>
                </a:solidFill>
                <a:latin typeface="Arial Unicode MS" pitchFamily="34" charset="-128"/>
              </a:rPr>
              <a:t>ulnerable </a:t>
            </a: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position – </a:t>
            </a:r>
          </a:p>
          <a:p>
            <a:pPr marL="1370013" lvl="2" indent="-455613">
              <a:spcBef>
                <a:spcPts val="600"/>
              </a:spcBef>
              <a:buClr>
                <a:schemeClr val="tx1"/>
              </a:buClr>
              <a:buSzTx/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lies between medial </a:t>
            </a:r>
            <a:r>
              <a:rPr lang="en-US" sz="2800" b="0" dirty="0" err="1">
                <a:solidFill>
                  <a:schemeClr val="tx1"/>
                </a:solidFill>
                <a:latin typeface="Arial Unicode MS" pitchFamily="34" charset="-128"/>
              </a:rPr>
              <a:t>epicondyle</a:t>
            </a: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 &amp; </a:t>
            </a:r>
            <a:r>
              <a:rPr lang="en-US" sz="2800" b="0" dirty="0" err="1">
                <a:solidFill>
                  <a:schemeClr val="tx1"/>
                </a:solidFill>
                <a:latin typeface="Arial Unicode MS" pitchFamily="34" charset="-128"/>
              </a:rPr>
              <a:t>olecranon</a:t>
            </a: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: </a:t>
            </a:r>
          </a:p>
          <a:p>
            <a:pPr marL="1370013" lvl="2" indent="-455613">
              <a:spcBef>
                <a:spcPts val="700"/>
              </a:spcBef>
              <a:buClr>
                <a:schemeClr val="tx1"/>
              </a:buClr>
              <a:buSzTx/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lies on bone covered only by a thin layer of skin. </a:t>
            </a:r>
          </a:p>
          <a:p>
            <a:pPr marL="1370013" lvl="2" indent="-455613">
              <a:spcBef>
                <a:spcPts val="700"/>
              </a:spcBef>
              <a:buClr>
                <a:schemeClr val="tx1"/>
              </a:buClr>
              <a:buSzTx/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0" dirty="0">
                <a:solidFill>
                  <a:schemeClr val="tx1"/>
                </a:solidFill>
                <a:latin typeface="Arial Unicode MS" pitchFamily="34" charset="-128"/>
              </a:rPr>
              <a:t>Easily damaged if ulnar groove is shallow. </a:t>
            </a:r>
          </a:p>
          <a:p>
            <a:pPr marL="989013" lvl="1" indent="-531813">
              <a:spcBef>
                <a:spcPts val="700"/>
              </a:spcBef>
              <a:buClr>
                <a:schemeClr val="tx1"/>
              </a:buClr>
              <a:buSzTx/>
              <a:buFont typeface="Arial Unicode MS" pitchFamily="34" charset="-128"/>
              <a:buAutoNum type="arabicPeriod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2800" b="0" dirty="0">
              <a:solidFill>
                <a:schemeClr val="tx1"/>
              </a:solidFill>
              <a:latin typeface="Arial Unicode MS" pitchFamily="34" charset="-128"/>
            </a:endParaRPr>
          </a:p>
          <a:p>
            <a:pPr marL="1370013" lvl="2" indent="-455613">
              <a:spcBef>
                <a:spcPts val="700"/>
              </a:spcBef>
              <a:buClr>
                <a:schemeClr val="tx1"/>
              </a:buClr>
              <a:buSzTx/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4000" b="0" dirty="0">
              <a:solidFill>
                <a:schemeClr val="tx1"/>
              </a:solidFill>
              <a:latin typeface="Arial Unicode MS" pitchFamily="34" charset="-128"/>
            </a:endParaRPr>
          </a:p>
          <a:p>
            <a:pPr marL="608013" indent="-608013">
              <a:spcBef>
                <a:spcPts val="800"/>
              </a:spcBef>
              <a:buClr>
                <a:schemeClr val="tx1"/>
              </a:buClr>
              <a:buSzTx/>
              <a:buFontTx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3200" b="0" i="1" dirty="0">
                <a:solidFill>
                  <a:schemeClr val="tx1"/>
                </a:solidFill>
                <a:latin typeface="Arial Unicode MS" pitchFamily="34" charset="-128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457200" y="68263"/>
            <a:ext cx="8229600" cy="1127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buClr>
                <a:schemeClr val="tx1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CC0000"/>
                </a:solidFill>
              </a:rPr>
              <a:t>LESIONS OF ULNAR NERVE</a:t>
            </a:r>
            <a:r>
              <a:rPr lang="en-US" sz="4000" b="0">
                <a:solidFill>
                  <a:schemeClr val="tx1"/>
                </a:solidFill>
              </a:rPr>
              <a:t/>
            </a:r>
            <a:br>
              <a:rPr lang="en-US" sz="4000" b="0">
                <a:solidFill>
                  <a:schemeClr val="tx1"/>
                </a:solidFill>
              </a:rPr>
            </a:br>
            <a:endParaRPr lang="en-US" sz="4000" b="0">
              <a:solidFill>
                <a:schemeClr val="tx1"/>
              </a:solidFill>
            </a:endParaRP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861060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989013" lvl="1" indent="-531813">
              <a:spcBef>
                <a:spcPts val="700"/>
              </a:spcBef>
              <a:buClr>
                <a:schemeClr val="tx1"/>
              </a:buClr>
              <a:buSzTx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1" dirty="0" smtClean="0">
                <a:solidFill>
                  <a:srgbClr val="FF00FF"/>
                </a:solidFill>
                <a:latin typeface="Algerian" pitchFamily="82" charset="0"/>
              </a:rPr>
              <a:t>3. CUBITAL TUNNEL SYNDROME</a:t>
            </a:r>
          </a:p>
          <a:p>
            <a:pPr marL="1370013" lvl="2" indent="-455613">
              <a:spcBef>
                <a:spcPts val="700"/>
              </a:spcBef>
              <a:buClr>
                <a:schemeClr val="tx1"/>
              </a:buClr>
              <a:buSzTx/>
              <a:buFont typeface="Arial Unicode MS" pitchFamily="34" charset="-128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dirty="0" smtClean="0"/>
              <a:t>Entrapment </a:t>
            </a:r>
            <a:r>
              <a:rPr lang="en-US" sz="2800" dirty="0" smtClean="0"/>
              <a:t>neuropathy </a:t>
            </a:r>
            <a:r>
              <a:rPr lang="en-US" sz="2800" dirty="0" smtClean="0"/>
              <a:t>between </a:t>
            </a:r>
            <a:r>
              <a:rPr lang="en-US" sz="2800" dirty="0" smtClean="0"/>
              <a:t>two heads of </a:t>
            </a:r>
            <a:r>
              <a:rPr lang="en-US" sz="2800" dirty="0" smtClean="0"/>
              <a:t>FCU - </a:t>
            </a:r>
            <a:r>
              <a:rPr lang="en-US" sz="2400" b="1" dirty="0" smtClean="0">
                <a:solidFill>
                  <a:srgbClr val="FF0000"/>
                </a:solidFill>
                <a:latin typeface="Arial Rounded MT Bold" pitchFamily="34" charset="0"/>
              </a:rPr>
              <a:t>(OSBORNE  CANAL)</a:t>
            </a:r>
            <a:endParaRPr lang="en-US" sz="3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 Unicode MS" pitchFamily="34" charset="-128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b="0" dirty="0" smtClean="0">
                <a:solidFill>
                  <a:srgbClr val="0066CC"/>
                </a:solidFill>
                <a:latin typeface="Arial Unicode MS" pitchFamily="34" charset="-128"/>
              </a:rPr>
              <a:t>Presentation</a:t>
            </a:r>
            <a:endParaRPr lang="en-US" sz="2400" b="0" dirty="0">
              <a:solidFill>
                <a:srgbClr val="0066CC"/>
              </a:solidFill>
              <a:latin typeface="Arial Unicode MS" pitchFamily="34" charset="-128"/>
            </a:endParaRP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  <a:latin typeface="Arial Unicode MS" pitchFamily="34" charset="-128"/>
              </a:rPr>
              <a:t>Weakness of FDP </a:t>
            </a:r>
          </a:p>
          <a:p>
            <a:pPr marL="741363" lvl="1" indent="-284163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  <a:latin typeface="Arial Unicode MS" pitchFamily="34" charset="-128"/>
              </a:rPr>
              <a:t>affect ring &amp; little fingers. </a:t>
            </a:r>
          </a:p>
          <a:p>
            <a:pPr marL="741363" lvl="1" indent="-284163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  <a:latin typeface="Arial Unicode MS" pitchFamily="34" charset="-128"/>
              </a:rPr>
              <a:t>Produce </a:t>
            </a:r>
            <a:r>
              <a:rPr lang="en-US" sz="2400" dirty="0">
                <a:solidFill>
                  <a:schemeClr val="tx1"/>
                </a:solidFill>
                <a:latin typeface="Arial Unicode MS" pitchFamily="34" charset="-128"/>
              </a:rPr>
              <a:t>ulnar claw hand</a:t>
            </a:r>
            <a:r>
              <a:rPr lang="en-US" sz="2400" b="0" dirty="0">
                <a:solidFill>
                  <a:schemeClr val="tx1"/>
                </a:solidFill>
                <a:latin typeface="Arial Unicode MS" pitchFamily="34" charset="-128"/>
              </a:rPr>
              <a:t> with straighter </a:t>
            </a:r>
            <a:r>
              <a:rPr lang="en-US" sz="2400" b="0" dirty="0" smtClean="0">
                <a:solidFill>
                  <a:schemeClr val="tx1"/>
                </a:solidFill>
                <a:latin typeface="Arial Unicode MS" pitchFamily="34" charset="-128"/>
              </a:rPr>
              <a:t>fingers </a:t>
            </a:r>
            <a:endParaRPr lang="en-US" sz="2400" b="0" dirty="0">
              <a:solidFill>
                <a:schemeClr val="tx1"/>
              </a:solidFill>
              <a:latin typeface="Arial Unicode MS" pitchFamily="34" charset="-128"/>
            </a:endParaRPr>
          </a:p>
          <a:p>
            <a:pPr marL="741363" lvl="1" indent="-284163">
              <a:lnSpc>
                <a:spcPct val="90000"/>
              </a:lnSpc>
              <a:spcBef>
                <a:spcPts val="7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  <a:latin typeface="Arial Unicode MS" pitchFamily="34" charset="-128"/>
              </a:rPr>
              <a:t>Called “ulnar paradox” – lower lesion has more claw feature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b="0" dirty="0">
              <a:solidFill>
                <a:schemeClr val="tx1"/>
              </a:solidFill>
              <a:latin typeface="Arial Unicode MS" pitchFamily="34" charset="-128"/>
            </a:endParaRP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  <a:latin typeface="Arial Unicode MS" pitchFamily="34" charset="-128"/>
              </a:rPr>
              <a:t>All intrinsic </a:t>
            </a:r>
            <a:r>
              <a:rPr lang="en-US" sz="2400" b="0" dirty="0" smtClean="0">
                <a:solidFill>
                  <a:schemeClr val="tx1"/>
                </a:solidFill>
                <a:latin typeface="Arial Unicode MS" pitchFamily="34" charset="-128"/>
              </a:rPr>
              <a:t>muscles </a:t>
            </a:r>
            <a:r>
              <a:rPr lang="en-US" sz="2400" b="0" dirty="0">
                <a:solidFill>
                  <a:schemeClr val="tx1"/>
                </a:solidFill>
                <a:latin typeface="Arial Unicode MS" pitchFamily="34" charset="-128"/>
              </a:rPr>
              <a:t>of hand and sensations lost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 Unicode MS" pitchFamily="34" charset="-128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b="0" dirty="0">
                <a:solidFill>
                  <a:schemeClr val="tx1"/>
                </a:solidFill>
                <a:latin typeface="Arial Unicode MS" pitchFamily="34" charset="-128"/>
              </a:rPr>
              <a:t>Radial deviation of wrist on flexion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 Unicode MS" pitchFamily="34" charset="-128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b="0" dirty="0">
              <a:solidFill>
                <a:schemeClr val="tx1"/>
              </a:solidFill>
              <a:latin typeface="Arial Unicode MS" pitchFamily="34" charset="-128"/>
            </a:endParaRP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 Unicode MS" pitchFamily="34" charset="-128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200" b="0" i="1" dirty="0">
              <a:solidFill>
                <a:schemeClr val="tx1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90600"/>
            <a:ext cx="7491413" cy="5248275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Cubital</a:t>
            </a:r>
            <a:r>
              <a:rPr lang="en-US" b="1" dirty="0">
                <a:solidFill>
                  <a:srgbClr val="FF0000"/>
                </a:solidFill>
              </a:rPr>
              <a:t> tunnel syndrome</a:t>
            </a:r>
          </a:p>
          <a:p>
            <a:pPr lvl="1"/>
            <a:r>
              <a:rPr lang="en-US" dirty="0" err="1"/>
              <a:t>Wartenberg’s</a:t>
            </a:r>
            <a:r>
              <a:rPr lang="en-US" dirty="0"/>
              <a:t> sign</a:t>
            </a:r>
          </a:p>
          <a:p>
            <a:pPr lvl="2"/>
            <a:r>
              <a:rPr lang="en-US" dirty="0"/>
              <a:t>Abducted </a:t>
            </a:r>
            <a:r>
              <a:rPr lang="en-US" dirty="0" err="1"/>
              <a:t>habitus</a:t>
            </a:r>
            <a:r>
              <a:rPr lang="en-US" dirty="0"/>
              <a:t> of small finger</a:t>
            </a:r>
          </a:p>
          <a:p>
            <a:pPr lvl="2"/>
            <a:r>
              <a:rPr lang="en-US" dirty="0"/>
              <a:t>Weak adduction by third </a:t>
            </a:r>
            <a:r>
              <a:rPr lang="en-US" dirty="0" err="1"/>
              <a:t>palmar</a:t>
            </a:r>
            <a:r>
              <a:rPr lang="en-US" dirty="0"/>
              <a:t> </a:t>
            </a:r>
            <a:r>
              <a:rPr lang="en-US" dirty="0" err="1"/>
              <a:t>interosseus</a:t>
            </a:r>
            <a:endParaRPr lang="en-US" dirty="0"/>
          </a:p>
          <a:p>
            <a:pPr lvl="1"/>
            <a:r>
              <a:rPr lang="en-US" b="1" dirty="0" err="1">
                <a:solidFill>
                  <a:srgbClr val="00B050"/>
                </a:solidFill>
              </a:rPr>
              <a:t>Froment’s</a:t>
            </a:r>
            <a:r>
              <a:rPr lang="en-US" b="1" dirty="0">
                <a:solidFill>
                  <a:srgbClr val="00B050"/>
                </a:solidFill>
              </a:rPr>
              <a:t> sign</a:t>
            </a:r>
          </a:p>
          <a:p>
            <a:pPr lvl="2"/>
            <a:r>
              <a:rPr lang="en-US" dirty="0"/>
              <a:t>Compensatory </a:t>
            </a:r>
            <a:r>
              <a:rPr lang="en-US" dirty="0" err="1"/>
              <a:t>hyperflexion</a:t>
            </a:r>
            <a:r>
              <a:rPr lang="en-US" dirty="0"/>
              <a:t> of thumb IP</a:t>
            </a:r>
          </a:p>
          <a:p>
            <a:pPr lvl="2"/>
            <a:r>
              <a:rPr lang="en-US" dirty="0"/>
              <a:t>Hyperextension thumb MP secondary to loss of adductor </a:t>
            </a:r>
            <a:r>
              <a:rPr lang="en-US" dirty="0" err="1"/>
              <a:t>pollicis</a:t>
            </a:r>
            <a:r>
              <a:rPr lang="en-US" dirty="0"/>
              <a:t> and FPB (deep head)</a:t>
            </a:r>
          </a:p>
          <a:p>
            <a:pPr lvl="1"/>
            <a:r>
              <a:rPr lang="en-US" dirty="0"/>
              <a:t>Claw hand</a:t>
            </a:r>
          </a:p>
          <a:p>
            <a:pPr lvl="2"/>
            <a:r>
              <a:rPr lang="en-US" dirty="0" smtClean="0"/>
              <a:t>MCP </a:t>
            </a:r>
            <a:r>
              <a:rPr lang="en-US" dirty="0" smtClean="0"/>
              <a:t>hyperextension</a:t>
            </a:r>
          </a:p>
          <a:p>
            <a:pPr lvl="2"/>
            <a:r>
              <a:rPr lang="en-US" dirty="0" smtClean="0"/>
              <a:t>IP Flexion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AA2691"/>
                </a:solidFill>
              </a:rPr>
              <a:t>CUBITAL TUNNEL SYNDROME</a:t>
            </a:r>
            <a:endParaRPr lang="en-US" sz="4000" b="1" dirty="0">
              <a:solidFill>
                <a:srgbClr val="AA2691"/>
              </a:solidFill>
            </a:endParaRPr>
          </a:p>
        </p:txBody>
      </p:sp>
      <p:pic>
        <p:nvPicPr>
          <p:cNvPr id="76802" name="Picture 2" descr="D:\Dr PRAVEEN  ANATOMY COMPLETE\PRAVEENS ANATOMY WORLD 3.3.2024\PRAVEENS ANATOMY WORLD 22.7.2025\1. ATLAS\2. GROSS ANATOMY\1. UPPER LIMB\9. Nerves All\Ulnar Nerve Release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40539"/>
            <a:ext cx="7010399" cy="45777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ChangeArrowheads="1"/>
          </p:cNvSpPr>
          <p:nvPr/>
        </p:nvSpPr>
        <p:spPr bwMode="auto">
          <a:xfrm>
            <a:off x="76200" y="182563"/>
            <a:ext cx="9067800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CC0000"/>
                </a:solidFill>
              </a:rPr>
              <a:t>LESIONS OF ULNAR NERVE</a:t>
            </a:r>
          </a:p>
        </p:txBody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457200" y="14478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28" name="Text Box 3"/>
          <p:cNvSpPr txBox="1">
            <a:spLocks noChangeArrowheads="1"/>
          </p:cNvSpPr>
          <p:nvPr/>
        </p:nvSpPr>
        <p:spPr bwMode="auto">
          <a:xfrm>
            <a:off x="152400" y="762000"/>
            <a:ext cx="8534400" cy="5791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608013" indent="-608013">
              <a:spcBef>
                <a:spcPts val="800"/>
              </a:spcBef>
              <a:buClr>
                <a:schemeClr val="tx1"/>
              </a:buClr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800" b="1" dirty="0" smtClean="0">
                <a:solidFill>
                  <a:srgbClr val="7030A0"/>
                </a:solidFill>
              </a:rPr>
              <a:t>4.  IN HAND</a:t>
            </a:r>
            <a:endParaRPr lang="en-US" sz="2800" b="1" dirty="0">
              <a:solidFill>
                <a:srgbClr val="7030A0"/>
              </a:solidFill>
            </a:endParaRPr>
          </a:p>
          <a:p>
            <a:pPr marL="608013" indent="-608013" algn="ctr">
              <a:spcBef>
                <a:spcPts val="700"/>
              </a:spcBef>
              <a:buClr>
                <a:srgbClr val="FFFFFF"/>
              </a:buClr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1" dirty="0" smtClean="0">
                <a:solidFill>
                  <a:srgbClr val="FF00FF"/>
                </a:solidFill>
                <a:latin typeface="Arial Rounded MT Bold" pitchFamily="34" charset="0"/>
              </a:rPr>
              <a:t>CYCLIST / HANDLEBAR </a:t>
            </a:r>
            <a:r>
              <a:rPr lang="en-US" sz="2400" b="1" dirty="0" smtClean="0">
                <a:solidFill>
                  <a:srgbClr val="FF00FF"/>
                </a:solidFill>
                <a:latin typeface="Arial Rounded MT Bold" pitchFamily="34" charset="0"/>
              </a:rPr>
              <a:t>PALSY- NEUROPATHY</a:t>
            </a:r>
            <a:endParaRPr lang="en-US" sz="2400" b="1" dirty="0">
              <a:solidFill>
                <a:srgbClr val="FF00FF"/>
              </a:solidFill>
              <a:latin typeface="Arial Rounded MT Bold" pitchFamily="34" charset="0"/>
            </a:endParaRPr>
          </a:p>
          <a:p>
            <a:pPr marL="608013" indent="-60801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dirty="0">
                <a:solidFill>
                  <a:schemeClr val="tx1"/>
                </a:solidFill>
              </a:rPr>
              <a:t>Deep motor branch </a:t>
            </a:r>
            <a:r>
              <a:rPr lang="en-US" sz="2400" b="0" dirty="0">
                <a:solidFill>
                  <a:schemeClr val="tx1"/>
                </a:solidFill>
              </a:rPr>
              <a:t>of Ulnar nerve compressed </a:t>
            </a:r>
            <a:r>
              <a:rPr lang="en-US" sz="2400" b="0" i="1" dirty="0">
                <a:solidFill>
                  <a:schemeClr val="tx1"/>
                </a:solidFill>
              </a:rPr>
              <a:t>against </a:t>
            </a:r>
            <a:r>
              <a:rPr lang="en-US" sz="2400" b="0" i="1" dirty="0" err="1">
                <a:solidFill>
                  <a:schemeClr val="tx1"/>
                </a:solidFill>
              </a:rPr>
              <a:t>pisiform</a:t>
            </a:r>
            <a:r>
              <a:rPr lang="en-US" sz="2400" b="0" i="1" dirty="0">
                <a:solidFill>
                  <a:schemeClr val="tx1"/>
                </a:solidFill>
              </a:rPr>
              <a:t> &amp; </a:t>
            </a:r>
            <a:r>
              <a:rPr lang="en-US" sz="2400" b="0" i="1" dirty="0" err="1">
                <a:solidFill>
                  <a:schemeClr val="tx1"/>
                </a:solidFill>
              </a:rPr>
              <a:t>hamate</a:t>
            </a:r>
            <a:endParaRPr lang="en-US" sz="2400" b="0" i="1" dirty="0">
              <a:solidFill>
                <a:schemeClr val="tx1"/>
              </a:solidFill>
            </a:endParaRPr>
          </a:p>
          <a:p>
            <a:pPr marL="989013" lvl="1" indent="-531813">
              <a:spcBef>
                <a:spcPts val="500"/>
              </a:spcBef>
              <a:buClr>
                <a:schemeClr val="tx1"/>
              </a:buClr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000" b="0" dirty="0">
                <a:solidFill>
                  <a:schemeClr val="tx1"/>
                </a:solidFill>
              </a:rPr>
              <a:t> </a:t>
            </a:r>
            <a:r>
              <a:rPr lang="en-US" sz="2400" b="0" dirty="0">
                <a:solidFill>
                  <a:srgbClr val="0070C0"/>
                </a:solidFill>
              </a:rPr>
              <a:t>- </a:t>
            </a:r>
            <a:r>
              <a:rPr lang="en-US" sz="2000" b="0" dirty="0">
                <a:solidFill>
                  <a:srgbClr val="0070C0"/>
                </a:solidFill>
              </a:rPr>
              <a:t>When hand is used as a mallet, or if a vibrating tool or motorcycle handlebar is held in such a way that </a:t>
            </a:r>
            <a:r>
              <a:rPr lang="en-US" sz="2000" b="0" dirty="0" err="1">
                <a:solidFill>
                  <a:srgbClr val="0070C0"/>
                </a:solidFill>
              </a:rPr>
              <a:t>Hypothenar</a:t>
            </a:r>
            <a:r>
              <a:rPr lang="en-US" sz="2000" b="0" dirty="0">
                <a:solidFill>
                  <a:srgbClr val="0070C0"/>
                </a:solidFill>
              </a:rPr>
              <a:t> eminence is off the edge of the handle.</a:t>
            </a:r>
            <a:endParaRPr lang="en-US" b="0" dirty="0">
              <a:solidFill>
                <a:srgbClr val="0070C0"/>
              </a:solidFill>
            </a:endParaRPr>
          </a:p>
          <a:p>
            <a:pPr marL="608013" indent="-60801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2400" b="0" dirty="0">
              <a:solidFill>
                <a:schemeClr val="tx1"/>
              </a:solidFill>
            </a:endParaRPr>
          </a:p>
          <a:p>
            <a:pPr marL="608013" indent="-60801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Sensory branches are always spared.</a:t>
            </a:r>
          </a:p>
          <a:p>
            <a:pPr marL="608013" indent="-60801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2400" b="0" dirty="0">
              <a:solidFill>
                <a:schemeClr val="tx1"/>
              </a:solidFill>
            </a:endParaRPr>
          </a:p>
          <a:p>
            <a:pPr marL="608013" indent="-608013">
              <a:spcBef>
                <a:spcPts val="700"/>
              </a:spcBef>
              <a:buClr>
                <a:schemeClr val="tx1"/>
              </a:buClr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2400" b="0" dirty="0">
                <a:solidFill>
                  <a:schemeClr val="tx1"/>
                </a:solidFill>
              </a:rPr>
              <a:t>involvement of </a:t>
            </a:r>
            <a:r>
              <a:rPr lang="en-US" sz="2400" b="0" dirty="0" err="1">
                <a:solidFill>
                  <a:schemeClr val="tx1"/>
                </a:solidFill>
              </a:rPr>
              <a:t>hypothenar</a:t>
            </a:r>
            <a:r>
              <a:rPr lang="en-US" sz="2400" b="0" dirty="0">
                <a:solidFill>
                  <a:schemeClr val="tx1"/>
                </a:solidFill>
              </a:rPr>
              <a:t> muscles is variable. (depends on the level at which branches to these muscles arise)</a:t>
            </a:r>
          </a:p>
          <a:p>
            <a:pPr marL="608013" indent="-608013">
              <a:spcBef>
                <a:spcPts val="700"/>
              </a:spcBef>
              <a:buClr>
                <a:srgbClr val="FFFFFF"/>
              </a:buClr>
              <a:buFont typeface="Arial" charset="0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sz="24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8308C8"/>
                </a:solidFill>
                <a:latin typeface="Arial Rounded MT Bold" pitchFamily="34" charset="0"/>
              </a:rPr>
              <a:t>CYCLIST / HANDLEBAR PALSY</a:t>
            </a:r>
            <a:endParaRPr lang="en-US" sz="4000" b="1" dirty="0">
              <a:solidFill>
                <a:srgbClr val="8308C8"/>
              </a:solidFill>
              <a:latin typeface="Arial Rounded MT Bold" pitchFamily="34" charset="0"/>
            </a:endParaRPr>
          </a:p>
        </p:txBody>
      </p:sp>
      <p:pic>
        <p:nvPicPr>
          <p:cNvPr id="81922" name="Picture 2" descr="D:\Dr PRAVEEN  ANATOMY COMPLETE\PRAVEENS ANATOMY WORLD 3.3.2024\PRAVEENS ANATOMY WORLD 22.7.2025\1. ATLAS\2. GROSS ANATOMY\1. UPPER LIMB\9. Nerves All\559d2c_b15a5d1c15ff452b85c2bc5eb1213933~mv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743200"/>
            <a:ext cx="4267200" cy="2530475"/>
          </a:xfrm>
          <a:prstGeom prst="rect">
            <a:avLst/>
          </a:prstGeom>
          <a:noFill/>
        </p:spPr>
      </p:pic>
      <p:pic>
        <p:nvPicPr>
          <p:cNvPr id="81924" name="Picture 4" descr="D:\Dr PRAVEEN  ANATOMY COMPLETE\PRAVEENS ANATOMY WORLD 3.3.2024\PRAVEENS ANATOMY WORLD 22.7.2025\1. ATLAS\2. GROSS ANATOMY\1. UPPER LIMB\9. Nerves All\Handlebar-Palsy-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86001"/>
            <a:ext cx="4472040" cy="33763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Copperplate Gothic Bold" pitchFamily="34" charset="0"/>
              </a:rPr>
              <a:t>ULNAR  TUNNEL  SYNDROME</a:t>
            </a:r>
            <a:endParaRPr lang="en-US" sz="3200" b="1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Compression </a:t>
            </a:r>
            <a:r>
              <a:rPr lang="en-US" dirty="0" smtClean="0"/>
              <a:t>of the ulnar nerve at the wrist, causing symptoms like numbness and tingling in the ring and pinky fingers, and weakness in the hand</a:t>
            </a:r>
            <a:r>
              <a:rPr lang="en-US" dirty="0" smtClean="0"/>
              <a:t>.</a:t>
            </a:r>
          </a:p>
          <a:p>
            <a:r>
              <a:rPr lang="en-US" dirty="0" smtClean="0"/>
              <a:t> It is also </a:t>
            </a:r>
            <a:r>
              <a:rPr lang="en-US" dirty="0" smtClean="0"/>
              <a:t>called </a:t>
            </a:r>
            <a:r>
              <a:rPr lang="en-US" b="1" dirty="0" err="1" smtClean="0">
                <a:solidFill>
                  <a:srgbClr val="FF00FF"/>
                </a:solidFill>
              </a:rPr>
              <a:t>Guyon’s</a:t>
            </a:r>
            <a:r>
              <a:rPr lang="en-US" b="1" dirty="0" smtClean="0">
                <a:solidFill>
                  <a:srgbClr val="FF00FF"/>
                </a:solidFill>
              </a:rPr>
              <a:t> Canal Syndrome </a:t>
            </a:r>
            <a:endParaRPr lang="en-US" b="1" dirty="0">
              <a:solidFill>
                <a:srgbClr val="FF00FF"/>
              </a:solidFill>
            </a:endParaRPr>
          </a:p>
        </p:txBody>
      </p:sp>
      <p:pic>
        <p:nvPicPr>
          <p:cNvPr id="82946" name="Picture 2" descr="D:\Dr PRAVEEN  ANATOMY COMPLETE\PRAVEENS ANATOMY WORLD 3.3.2024\PRAVEENS ANATOMY WORLD 22.7.2025\1. ATLAS\2. GROSS ANATOMY\1. UPPER LIMB\9. Nerves All\image-result-for-images-guyons-canal-syndrome (1)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286001"/>
            <a:ext cx="4485814" cy="3367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AA2691"/>
                </a:solidFill>
              </a:rPr>
              <a:t>FEATURES -</a:t>
            </a:r>
            <a:endParaRPr lang="en-US" sz="4000" b="1" dirty="0">
              <a:solidFill>
                <a:srgbClr val="AA269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en-US" dirty="0" smtClean="0"/>
              <a:t>Numbness, tingling, or a burning sensation in the ring and pinky fingers </a:t>
            </a:r>
          </a:p>
          <a:p>
            <a:pPr fontAlgn="ctr"/>
            <a:r>
              <a:rPr lang="en-US" dirty="0" smtClean="0"/>
              <a:t>Weakness in the hand, leading to a poor grip or difficulty with fine motor tasks </a:t>
            </a:r>
          </a:p>
          <a:p>
            <a:pPr fontAlgn="ctr"/>
            <a:r>
              <a:rPr lang="en-US" dirty="0" smtClean="0"/>
              <a:t>Loss of coordination in the fingers </a:t>
            </a:r>
          </a:p>
          <a:p>
            <a:pPr fontAlgn="ctr"/>
            <a:r>
              <a:rPr lang="en-US" dirty="0" smtClean="0"/>
              <a:t>A "claw-like" hand deformity in more severe cases </a:t>
            </a:r>
          </a:p>
          <a:p>
            <a:r>
              <a:rPr lang="en-US" dirty="0" smtClean="0"/>
              <a:t>Pain in the wrist or along the ulnar nerve distribution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AA2691"/>
                </a:solidFill>
                <a:latin typeface="Arial Rounded MT Bold" pitchFamily="34" charset="0"/>
              </a:rPr>
              <a:t>ULNAR  TUNNEL  SYNDROME</a:t>
            </a:r>
            <a:endParaRPr lang="en-US" sz="3200" dirty="0">
              <a:solidFill>
                <a:srgbClr val="AA2691"/>
              </a:solidFill>
              <a:latin typeface="Arial Rounded MT Bold" pitchFamily="34" charset="0"/>
            </a:endParaRPr>
          </a:p>
        </p:txBody>
      </p:sp>
      <p:pic>
        <p:nvPicPr>
          <p:cNvPr id="83971" name="Picture 3" descr="D:\Dr PRAVEEN  ANATOMY COMPLETE\PRAVEENS ANATOMY WORLD 3.3.2024\PRAVEENS ANATOMY WORLD 22.7.2025\1. ATLAS\2. GROSS ANATOMY\1. UPPER LIMB\9. Nerves All\Guyons-Canal-Syndrome-Illustrated (1)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54089"/>
            <a:ext cx="4038600" cy="3967459"/>
          </a:xfrm>
          <a:prstGeom prst="rect">
            <a:avLst/>
          </a:prstGeom>
          <a:noFill/>
        </p:spPr>
      </p:pic>
      <p:pic>
        <p:nvPicPr>
          <p:cNvPr id="83972" name="Picture 4" descr="D:\Dr PRAVEEN  ANATOMY COMPLETE\PRAVEENS ANATOMY WORLD 3.3.2024\PRAVEENS ANATOMY WORLD 22.7.2025\1. ATLAS\2. GROSS ANATOMY\1. UPPER LIMB\9. Nerves All\guyon-s-canal-syndrome-from-ulnar-nerve-entrapment-at-the-wrist--938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118519"/>
            <a:ext cx="4038600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0"/>
            <a:ext cx="5383213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6400800" y="2574925"/>
            <a:ext cx="2590800" cy="1658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66CC"/>
                </a:solidFill>
              </a:rPr>
              <a:t>Ulnar claw hand with lesion at wrist</a:t>
            </a:r>
          </a:p>
          <a:p>
            <a:pPr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0066CC"/>
              </a:solidFill>
            </a:endParaRPr>
          </a:p>
          <a:p>
            <a:pPr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66CC"/>
                </a:solidFill>
              </a:rPr>
              <a:t>FDP spared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AF15BB"/>
                </a:solidFill>
                <a:latin typeface="Copperplate Gothic Bold" pitchFamily="34" charset="0"/>
              </a:rPr>
              <a:t>ULNAR  CLAW  HAND</a:t>
            </a:r>
            <a:br>
              <a:rPr lang="en-US" sz="4000" b="1" dirty="0" smtClean="0">
                <a:solidFill>
                  <a:srgbClr val="AF15BB"/>
                </a:solidFill>
                <a:latin typeface="Copperplate Gothic Bold" pitchFamily="34" charset="0"/>
              </a:rPr>
            </a:br>
            <a:r>
              <a:rPr lang="en-US" sz="2700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SPINSTER CLAW DEFORMITY</a:t>
            </a:r>
            <a:endParaRPr lang="en-US" sz="2700" b="1" dirty="0">
              <a:solidFill>
                <a:srgbClr val="00B05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89090" name="Picture 2" descr="D:\Dr PRAVEEN  ANATOMY COMPLETE\PRAVEENS ANATOMY WORLD 3.3.2024\PRAVEENS ANATOMY WORLD 22.7.2025\1. ATLAS\2. GROSS ANATOMY\1. UPPER LIMB\9. Nerves All\hqdefault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008" y="2362200"/>
            <a:ext cx="4386792" cy="3290094"/>
          </a:xfrm>
          <a:prstGeom prst="rect">
            <a:avLst/>
          </a:prstGeom>
          <a:noFill/>
        </p:spPr>
      </p:pic>
      <p:pic>
        <p:nvPicPr>
          <p:cNvPr id="89091" name="Picture 3" descr="D:\Dr PRAVEEN  ANATOMY COMPLETE\PRAVEENS ANATOMY WORLD 3.3.2024\PRAVEENS ANATOMY WORLD 22.7.2025\1. ATLAS\2. GROSS ANATOMY\1. UPPER LIMB\9. Nerves All\Ulnar-nerve-injury-at-wrist-causes-More-clawing-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199" y="2256258"/>
            <a:ext cx="4495801" cy="34157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5. </a:t>
            </a:r>
            <a:r>
              <a:rPr lang="en-US" sz="4000" b="1" dirty="0" err="1" smtClean="0">
                <a:solidFill>
                  <a:srgbClr val="0070C0"/>
                </a:solidFill>
              </a:rPr>
              <a:t>Wartenberg's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</a:rPr>
              <a:t>Sign</a:t>
            </a:r>
            <a:br>
              <a:rPr lang="en-US" sz="4000" b="1" dirty="0" smtClean="0">
                <a:solidFill>
                  <a:srgbClr val="0070C0"/>
                </a:solidFill>
              </a:rPr>
            </a:b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lightly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greater abduction of the fifth digit, due to weakness or paralysis of the adducting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palmar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interosseous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muscle and unopposed action of the radial innervated extensor muscles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digiti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minimi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digitorum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communis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>
                <a:solidFill>
                  <a:srgbClr val="0070C0"/>
                </a:solidFill>
                <a:latin typeface="Arial Rounded MT Bold" pitchFamily="34" charset="0"/>
              </a:rPr>
              <a:t>Wartenberg's</a:t>
            </a:r>
            <a:r>
              <a:rPr lang="en-US" sz="4000" b="1" dirty="0" smtClean="0">
                <a:solidFill>
                  <a:srgbClr val="0070C0"/>
                </a:solidFill>
                <a:latin typeface="Arial Rounded MT Bold" pitchFamily="34" charset="0"/>
              </a:rPr>
              <a:t> Sign</a:t>
            </a:r>
            <a:r>
              <a:rPr lang="en-US" sz="5400" b="1" dirty="0" smtClean="0">
                <a:solidFill>
                  <a:srgbClr val="0070C0"/>
                </a:solidFill>
              </a:rPr>
              <a:t/>
            </a:r>
            <a:br>
              <a:rPr lang="en-US" sz="5400" b="1" dirty="0" smtClean="0">
                <a:solidFill>
                  <a:srgbClr val="0070C0"/>
                </a:solidFill>
              </a:rPr>
            </a:br>
            <a:endParaRPr lang="en-US" dirty="0"/>
          </a:p>
        </p:txBody>
      </p:sp>
      <p:pic>
        <p:nvPicPr>
          <p:cNvPr id="84994" name="Picture 2" descr="D:\Dr PRAVEEN  ANATOMY COMPLETE\PRAVEENS ANATOMY WORLD 3.3.2024\PRAVEENS ANATOMY WORLD 22.7.2025\1. ATLAS\2. GROSS ANATOMY\1. UPPER LIMB\9. Nerves All\800px-Wartenbergs_sign_ulnar_nerve_injur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133600"/>
            <a:ext cx="4139777" cy="3099658"/>
          </a:xfrm>
          <a:prstGeom prst="rect">
            <a:avLst/>
          </a:prstGeom>
          <a:noFill/>
        </p:spPr>
      </p:pic>
      <p:pic>
        <p:nvPicPr>
          <p:cNvPr id="84995" name="Picture 3" descr="D:\Dr PRAVEEN  ANATOMY COMPLETE\PRAVEENS ANATOMY WORLD 3.3.2024\PRAVEENS ANATOMY WORLD 22.7.2025\1. ATLAS\2. GROSS ANATOMY\1. UPPER LIMB\9. Nerves All\images (5).jf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905000"/>
            <a:ext cx="2590800" cy="45052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6018" name="Picture 2" descr="D:\Dr PRAVEEN  ANATOMY COMPLETE\PRAVEENS ANATOMY WORLD 3.3.2024\PRAVEENS ANATOMY WORLD 22.7.2025\1. ATLAS\2. GROSS ANATOMY\1. UPPER LIMB\9. Nerves All\1_N-R_smn9qyNVeJdGI_ZvvA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8684220" cy="5105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8308C8"/>
                </a:solidFill>
                <a:latin typeface="Arial Rounded MT Bold" pitchFamily="34" charset="0"/>
              </a:rPr>
              <a:t>6. FROMENT  </a:t>
            </a:r>
            <a:r>
              <a:rPr lang="en-US" sz="3200" b="1" dirty="0" smtClean="0">
                <a:solidFill>
                  <a:srgbClr val="8308C8"/>
                </a:solidFill>
                <a:latin typeface="Arial Rounded MT Bold" pitchFamily="34" charset="0"/>
              </a:rPr>
              <a:t>SIGN</a:t>
            </a:r>
            <a:endParaRPr lang="en-US" sz="3200" dirty="0">
              <a:solidFill>
                <a:srgbClr val="8308C8"/>
              </a:solidFill>
            </a:endParaRPr>
          </a:p>
        </p:txBody>
      </p:sp>
      <p:pic>
        <p:nvPicPr>
          <p:cNvPr id="88066" name="Picture 2" descr="D:\Dr PRAVEEN  ANATOMY COMPLETE\PRAVEENS ANATOMY WORLD 3.3.2024\PRAVEENS ANATOMY WORLD 22.7.2025\1. ATLAS\2. GROSS ANATOMY\1. UPPER LIMB\9. Nerves All\...Froment-Sign-1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2286000"/>
            <a:ext cx="8932916" cy="34287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FF00FF"/>
                </a:solidFill>
                <a:latin typeface="Arial Rounded MT Bold" pitchFamily="34" charset="0"/>
              </a:rPr>
              <a:t>FROMENT  SIGN - BOOK TEST</a:t>
            </a:r>
            <a:endParaRPr lang="en-US" sz="4000" b="1" dirty="0">
              <a:solidFill>
                <a:srgbClr val="FF00FF"/>
              </a:solidFill>
              <a:latin typeface="Arial Rounded MT Bold" pitchFamily="34" charset="0"/>
            </a:endParaRPr>
          </a:p>
        </p:txBody>
      </p:sp>
      <p:pic>
        <p:nvPicPr>
          <p:cNvPr id="87042" name="Picture 2" descr="D:\Dr PRAVEEN  ANATOMY COMPLETE\PRAVEENS ANATOMY WORLD 3.3.2024\PRAVEENS ANATOMY WORLD 22.7.2025\1. ATLAS\2. GROSS ANATOMY\1. UPPER LIMB\9. Nerves All\Froment's_sig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8846" y="1920875"/>
            <a:ext cx="3235307" cy="4433888"/>
          </a:xfrm>
          <a:prstGeom prst="rect">
            <a:avLst/>
          </a:prstGeom>
          <a:noFill/>
        </p:spPr>
      </p:pic>
      <p:pic>
        <p:nvPicPr>
          <p:cNvPr id="87043" name="Picture 3" descr="D:\Dr PRAVEEN  ANATOMY COMPLETE\PRAVEENS ANATOMY WORLD 3.3.2024\PRAVEENS ANATOMY WORLD 22.7.2025\1. ATLAS\2. GROSS ANATOMY\1. UPPER LIMB\9. Nerves All\Froment__and__Mannerfelt__sig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447800"/>
            <a:ext cx="1905000" cy="1643022"/>
          </a:xfrm>
          <a:prstGeom prst="rect">
            <a:avLst/>
          </a:prstGeom>
          <a:noFill/>
        </p:spPr>
      </p:pic>
      <p:pic>
        <p:nvPicPr>
          <p:cNvPr id="87044" name="Picture 4" descr="D:\Dr PRAVEEN  ANATOMY COMPLETE\PRAVEENS ANATOMY WORLD 3.3.2024\PRAVEENS ANATOMY WORLD 22.7.2025\1. ATLAS\2. GROSS ANATOMY\1. UPPER LIMB\9. Nerves All\65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0732" y="3538610"/>
            <a:ext cx="4574668" cy="30145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  <a:latin typeface="Copperplate Gothic Bold" pitchFamily="34" charset="0"/>
              </a:rPr>
              <a:t>7. ULNAR  NERVE  TEST</a:t>
            </a:r>
            <a:endParaRPr lang="en-US" sz="4000" b="1" dirty="0">
              <a:solidFill>
                <a:srgbClr val="00B050"/>
              </a:solidFill>
              <a:latin typeface="Copperplate Gothic Bold" pitchFamily="34" charset="0"/>
            </a:endParaRPr>
          </a:p>
        </p:txBody>
      </p:sp>
      <p:pic>
        <p:nvPicPr>
          <p:cNvPr id="90114" name="Picture 2" descr="D:\Dr PRAVEEN  ANATOMY COMPLETE\PRAVEENS ANATOMY WORLD 3.3.2024\PRAVEENS ANATOMY WORLD 22.7.2025\1. ATLAS\2. GROSS ANATOMY\1. UPPER LIMB\9. Nerves All\559db6132940bf297f3e20049bd2e0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87" y="1447800"/>
            <a:ext cx="8940801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FF00FF"/>
                </a:solidFill>
                <a:latin typeface="Copperplate Gothic Bold" pitchFamily="34" charset="0"/>
              </a:rPr>
              <a:t>8. JEANNE  SIGN</a:t>
            </a:r>
            <a:endParaRPr lang="en-US" sz="4000" b="1" dirty="0">
              <a:solidFill>
                <a:srgbClr val="FF00FF"/>
              </a:solidFill>
              <a:latin typeface="Copperplate Gothic Bold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524000"/>
            <a:ext cx="3657600" cy="5333999"/>
          </a:xfrm>
        </p:spPr>
        <p:txBody>
          <a:bodyPr>
            <a:noAutofit/>
          </a:bodyPr>
          <a:lstStyle/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clinical sign of ulnar nerve palsy that occurs during a key pinch, characterized by hyperextension of the thumb's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metacarpophalangeal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(MP) joint.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indicates weakness in the thumb's adductor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pollicis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muscle, forcing the patient to hyperextend the MP joint to compensate and maintain grip strength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1139" name="Picture 3" descr="D:\Dr PRAVEEN  ANATOMY COMPLETE\PRAVEENS ANATOMY WORLD 3.3.2024\PRAVEENS ANATOMY WORLD 22.7.2025\1. ATLAS\2. GROSS ANATOMY\1. UPPER LIMB\9. Nerves All\55Jeanne-Sign-2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4025" y="1905000"/>
            <a:ext cx="488950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9. ULNAR PARADOX</a:t>
            </a:r>
            <a:endParaRPr lang="en-US" sz="3200" b="1" dirty="0">
              <a:solidFill>
                <a:srgbClr val="0070C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 </a:t>
            </a:r>
            <a:r>
              <a:rPr lang="en-US" dirty="0" smtClean="0"/>
              <a:t>A phenomenon </a:t>
            </a:r>
            <a:r>
              <a:rPr lang="en-US" dirty="0" smtClean="0"/>
              <a:t>where a high ulnar nerve lesion (near the elbow) results in a less severe "claw hand" deformity than a low ulnar nerve lesion (near the wrist). 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 smtClean="0"/>
              <a:t>is because a higher lesion also affects the flexor </a:t>
            </a:r>
            <a:r>
              <a:rPr lang="en-US" dirty="0" err="1" smtClean="0"/>
              <a:t>digitorum</a:t>
            </a:r>
            <a:r>
              <a:rPr lang="en-US" dirty="0" smtClean="0"/>
              <a:t> </a:t>
            </a:r>
            <a:r>
              <a:rPr lang="en-US" dirty="0" err="1" smtClean="0"/>
              <a:t>profundus</a:t>
            </a:r>
            <a:r>
              <a:rPr lang="en-US" dirty="0" smtClean="0"/>
              <a:t> muscle, which helps bend the finger joints</a:t>
            </a: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D:\Dr PRAVEEN  ANATOMY COMPLETE\PRAVEENS ANATOMY WORLD 3.3.2024\PRAVEENS ANATOMY WORLD 22.7.2025\1. ATLAS\2. GROSS ANATOMY\1. UPPER LIMB\9. Nerves All\58 ULNAR PARADO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990600"/>
            <a:ext cx="9101667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FF"/>
                </a:solidFill>
                <a:latin typeface="Castellar" pitchFamily="18" charset="0"/>
              </a:rPr>
              <a:t>THANK YOU</a:t>
            </a:r>
            <a:endParaRPr lang="en-US" b="1" dirty="0">
              <a:solidFill>
                <a:srgbClr val="FF00FF"/>
              </a:solidFill>
              <a:latin typeface="Castellar" pitchFamily="18" charset="0"/>
            </a:endParaRPr>
          </a:p>
        </p:txBody>
      </p:sp>
      <p:pic>
        <p:nvPicPr>
          <p:cNvPr id="94210" name="Picture 2" descr="C:\Users\DELL\Desktop\Slideshare Downloades -PKK\Thank you notes\5fb1cf328636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5119" y="1752600"/>
            <a:ext cx="7079793" cy="4725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347</TotalTime>
  <Words>1273</Words>
  <Application>Microsoft Office PowerPoint</Application>
  <PresentationFormat>On-screen Show (4:3)</PresentationFormat>
  <Paragraphs>339</Paragraphs>
  <Slides>61</Slides>
  <Notes>36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Flow</vt:lpstr>
      <vt:lpstr>GROSS  ANATOMY ULNAR  NERVE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ULNAR  NERVE  IN  HAND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CUBITAL TUNNEL SYNDROME</vt:lpstr>
      <vt:lpstr>Slide 45</vt:lpstr>
      <vt:lpstr>CYCLIST / HANDLEBAR PALSY</vt:lpstr>
      <vt:lpstr>ULNAR  TUNNEL  SYNDROME</vt:lpstr>
      <vt:lpstr>FEATURES -</vt:lpstr>
      <vt:lpstr>ULNAR  TUNNEL  SYNDROME</vt:lpstr>
      <vt:lpstr>Slide 50</vt:lpstr>
      <vt:lpstr>ULNAR  CLAW  HAND SPINSTER CLAW DEFORMITY</vt:lpstr>
      <vt:lpstr>5. Wartenberg's Sign </vt:lpstr>
      <vt:lpstr>Wartenberg's Sign </vt:lpstr>
      <vt:lpstr>Slide 54</vt:lpstr>
      <vt:lpstr>6. FROMENT  SIGN</vt:lpstr>
      <vt:lpstr>FROMENT  SIGN - BOOK TEST</vt:lpstr>
      <vt:lpstr>7. ULNAR  NERVE  TEST</vt:lpstr>
      <vt:lpstr>8. JEANNE  SIGN</vt:lpstr>
      <vt:lpstr>9. ULNAR PARADOX</vt:lpstr>
      <vt:lpstr>Slide 60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GROSS  ANATOMY ULNAR  NERVE</dc:title>
  <dc:creator>DELL</dc:creator>
  <cp:lastModifiedBy>DELL</cp:lastModifiedBy>
  <cp:revision>73</cp:revision>
  <dcterms:created xsi:type="dcterms:W3CDTF">2006-08-16T00:00:00Z</dcterms:created>
  <dcterms:modified xsi:type="dcterms:W3CDTF">2025-11-25T10:12:51Z</dcterms:modified>
</cp:coreProperties>
</file>