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60"/>
  </p:notesMasterIdLst>
  <p:sldIdLst>
    <p:sldId id="321" r:id="rId2"/>
    <p:sldId id="325" r:id="rId3"/>
    <p:sldId id="270" r:id="rId4"/>
    <p:sldId id="322" r:id="rId5"/>
    <p:sldId id="260" r:id="rId6"/>
    <p:sldId id="315" r:id="rId7"/>
    <p:sldId id="327" r:id="rId8"/>
    <p:sldId id="326" r:id="rId9"/>
    <p:sldId id="289" r:id="rId10"/>
    <p:sldId id="316" r:id="rId11"/>
    <p:sldId id="320" r:id="rId12"/>
    <p:sldId id="317" r:id="rId13"/>
    <p:sldId id="318" r:id="rId14"/>
    <p:sldId id="295" r:id="rId15"/>
    <p:sldId id="347" r:id="rId16"/>
    <p:sldId id="328" r:id="rId17"/>
    <p:sldId id="284" r:id="rId18"/>
    <p:sldId id="293" r:id="rId19"/>
    <p:sldId id="329" r:id="rId20"/>
    <p:sldId id="319" r:id="rId21"/>
    <p:sldId id="285" r:id="rId22"/>
    <p:sldId id="294" r:id="rId23"/>
    <p:sldId id="291" r:id="rId24"/>
    <p:sldId id="296" r:id="rId25"/>
    <p:sldId id="292" r:id="rId26"/>
    <p:sldId id="333" r:id="rId27"/>
    <p:sldId id="306" r:id="rId28"/>
    <p:sldId id="275" r:id="rId29"/>
    <p:sldId id="277" r:id="rId30"/>
    <p:sldId id="279" r:id="rId31"/>
    <p:sldId id="257" r:id="rId32"/>
    <p:sldId id="259" r:id="rId33"/>
    <p:sldId id="310" r:id="rId34"/>
    <p:sldId id="288" r:id="rId35"/>
    <p:sldId id="330" r:id="rId36"/>
    <p:sldId id="298" r:id="rId37"/>
    <p:sldId id="286" r:id="rId38"/>
    <p:sldId id="313" r:id="rId39"/>
    <p:sldId id="299" r:id="rId40"/>
    <p:sldId id="269" r:id="rId41"/>
    <p:sldId id="300" r:id="rId42"/>
    <p:sldId id="314" r:id="rId43"/>
    <p:sldId id="311" r:id="rId44"/>
    <p:sldId id="334" r:id="rId45"/>
    <p:sldId id="335" r:id="rId46"/>
    <p:sldId id="341" r:id="rId47"/>
    <p:sldId id="336" r:id="rId48"/>
    <p:sldId id="339" r:id="rId49"/>
    <p:sldId id="340" r:id="rId50"/>
    <p:sldId id="343" r:id="rId51"/>
    <p:sldId id="344" r:id="rId52"/>
    <p:sldId id="345" r:id="rId53"/>
    <p:sldId id="346" r:id="rId54"/>
    <p:sldId id="342" r:id="rId55"/>
    <p:sldId id="287" r:id="rId56"/>
    <p:sldId id="338" r:id="rId57"/>
    <p:sldId id="337" r:id="rId58"/>
    <p:sldId id="331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CC"/>
    <a:srgbClr val="FF0066"/>
    <a:srgbClr val="EED412"/>
    <a:srgbClr val="0000FF"/>
    <a:srgbClr val="FFFF66"/>
    <a:srgbClr val="003366"/>
    <a:srgbClr val="FFFFCC"/>
    <a:srgbClr val="660033"/>
    <a:srgbClr val="FF99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705" autoAdjust="0"/>
  </p:normalViewPr>
  <p:slideViewPr>
    <p:cSldViewPr>
      <p:cViewPr>
        <p:scale>
          <a:sx n="70" d="100"/>
          <a:sy n="70" d="100"/>
        </p:scale>
        <p:origin x="-138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D4E6CB-72C3-4E63-A9B1-67817582656A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958FF3-C67E-47B1-A478-323D37939AEA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5400" b="1" dirty="0" smtClean="0">
              <a:solidFill>
                <a:srgbClr val="C00000"/>
              </a:solidFill>
              <a:latin typeface="Algerian" pitchFamily="82" charset="0"/>
            </a:rPr>
            <a:t>MEDIAN  NERVE</a:t>
          </a:r>
        </a:p>
        <a:p>
          <a:pPr rtl="0">
            <a:lnSpc>
              <a:spcPct val="100000"/>
            </a:lnSpc>
          </a:pPr>
          <a:r>
            <a:rPr lang="en-US" sz="4000" b="1" dirty="0" smtClean="0">
              <a:solidFill>
                <a:srgbClr val="00B0F0"/>
              </a:solidFill>
              <a:latin typeface="Algerian" pitchFamily="82" charset="0"/>
            </a:rPr>
            <a:t>UPPER LIMB</a:t>
          </a:r>
          <a:endParaRPr lang="en-US" sz="4000" b="1" dirty="0">
            <a:solidFill>
              <a:srgbClr val="00B0F0"/>
            </a:solidFill>
            <a:latin typeface="Algerian" pitchFamily="82" charset="0"/>
          </a:endParaRPr>
        </a:p>
      </dgm:t>
    </dgm:pt>
    <dgm:pt modelId="{108CEEBC-0FFD-48BD-A8F4-8002B2F5BE61}" type="parTrans" cxnId="{10402DAF-6817-4C86-AFC8-8ED4BA05CC41}">
      <dgm:prSet/>
      <dgm:spPr/>
      <dgm:t>
        <a:bodyPr/>
        <a:lstStyle/>
        <a:p>
          <a:endParaRPr lang="en-US"/>
        </a:p>
      </dgm:t>
    </dgm:pt>
    <dgm:pt modelId="{A778BE95-9F28-4F56-B2F3-8B8FAD70C038}" type="sibTrans" cxnId="{10402DAF-6817-4C86-AFC8-8ED4BA05CC41}">
      <dgm:prSet/>
      <dgm:spPr/>
      <dgm:t>
        <a:bodyPr/>
        <a:lstStyle/>
        <a:p>
          <a:endParaRPr lang="en-US"/>
        </a:p>
      </dgm:t>
    </dgm:pt>
    <dgm:pt modelId="{A72A184B-64FB-4B06-B766-2B284D502E74}" type="pres">
      <dgm:prSet presAssocID="{39D4E6CB-72C3-4E63-A9B1-67817582656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BF4823-FAA8-4609-AB04-F66E4DBC15D1}" type="pres">
      <dgm:prSet presAssocID="{3F958FF3-C67E-47B1-A478-323D37939AEA}" presName="circle1" presStyleLbl="node1" presStyleIdx="0" presStyleCnt="1"/>
      <dgm:spPr/>
    </dgm:pt>
    <dgm:pt modelId="{88BE8ECF-C1E2-4F6D-A7FE-76CC12884DEB}" type="pres">
      <dgm:prSet presAssocID="{3F958FF3-C67E-47B1-A478-323D37939AEA}" presName="space" presStyleCnt="0"/>
      <dgm:spPr/>
    </dgm:pt>
    <dgm:pt modelId="{D79D6B44-EE80-431D-9A27-EF406592611A}" type="pres">
      <dgm:prSet presAssocID="{3F958FF3-C67E-47B1-A478-323D37939AEA}" presName="rect1" presStyleLbl="alignAcc1" presStyleIdx="0" presStyleCnt="1" custLinFactNeighborX="9091" custLinFactNeighborY="-5556"/>
      <dgm:spPr/>
      <dgm:t>
        <a:bodyPr/>
        <a:lstStyle/>
        <a:p>
          <a:endParaRPr lang="en-US"/>
        </a:p>
      </dgm:t>
    </dgm:pt>
    <dgm:pt modelId="{0DDBCFC7-A774-40EE-BF89-92B82694CA1F}" type="pres">
      <dgm:prSet presAssocID="{3F958FF3-C67E-47B1-A478-323D37939AEA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D49696-FDA7-40D5-A89E-77D015FBAE8E}" type="presOf" srcId="{3F958FF3-C67E-47B1-A478-323D37939AEA}" destId="{0DDBCFC7-A774-40EE-BF89-92B82694CA1F}" srcOrd="1" destOrd="0" presId="urn:microsoft.com/office/officeart/2005/8/layout/target3"/>
    <dgm:cxn modelId="{08B69FF9-A8DC-415D-A384-CBAC100AA966}" type="presOf" srcId="{39D4E6CB-72C3-4E63-A9B1-67817582656A}" destId="{A72A184B-64FB-4B06-B766-2B284D502E74}" srcOrd="0" destOrd="0" presId="urn:microsoft.com/office/officeart/2005/8/layout/target3"/>
    <dgm:cxn modelId="{7EE389DF-74CD-43D7-A676-E96628B4F669}" type="presOf" srcId="{3F958FF3-C67E-47B1-A478-323D37939AEA}" destId="{D79D6B44-EE80-431D-9A27-EF406592611A}" srcOrd="0" destOrd="0" presId="urn:microsoft.com/office/officeart/2005/8/layout/target3"/>
    <dgm:cxn modelId="{10402DAF-6817-4C86-AFC8-8ED4BA05CC41}" srcId="{39D4E6CB-72C3-4E63-A9B1-67817582656A}" destId="{3F958FF3-C67E-47B1-A478-323D37939AEA}" srcOrd="0" destOrd="0" parTransId="{108CEEBC-0FFD-48BD-A8F4-8002B2F5BE61}" sibTransId="{A778BE95-9F28-4F56-B2F3-8B8FAD70C038}"/>
    <dgm:cxn modelId="{309D569A-67E0-4E25-9117-7E22111C92CB}" type="presParOf" srcId="{A72A184B-64FB-4B06-B766-2B284D502E74}" destId="{29BF4823-FAA8-4609-AB04-F66E4DBC15D1}" srcOrd="0" destOrd="0" presId="urn:microsoft.com/office/officeart/2005/8/layout/target3"/>
    <dgm:cxn modelId="{70FC6529-C075-4BAC-A347-C8D6B58667F0}" type="presParOf" srcId="{A72A184B-64FB-4B06-B766-2B284D502E74}" destId="{88BE8ECF-C1E2-4F6D-A7FE-76CC12884DEB}" srcOrd="1" destOrd="0" presId="urn:microsoft.com/office/officeart/2005/8/layout/target3"/>
    <dgm:cxn modelId="{044CFF6D-D109-49F9-A90A-E4831382B440}" type="presParOf" srcId="{A72A184B-64FB-4B06-B766-2B284D502E74}" destId="{D79D6B44-EE80-431D-9A27-EF406592611A}" srcOrd="2" destOrd="0" presId="urn:microsoft.com/office/officeart/2005/8/layout/target3"/>
    <dgm:cxn modelId="{83191AB9-E74F-471C-A560-36304EF6FA01}" type="presParOf" srcId="{A72A184B-64FB-4B06-B766-2B284D502E74}" destId="{0DDBCFC7-A774-40EE-BF89-92B82694CA1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9BF4823-FAA8-4609-AB04-F66E4DBC15D1}">
      <dsp:nvSpPr>
        <dsp:cNvPr id="0" name=""/>
        <dsp:cNvSpPr/>
      </dsp:nvSpPr>
      <dsp:spPr>
        <a:xfrm>
          <a:off x="0" y="0"/>
          <a:ext cx="1981200" cy="1981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9D6B44-EE80-431D-9A27-EF406592611A}">
      <dsp:nvSpPr>
        <dsp:cNvPr id="0" name=""/>
        <dsp:cNvSpPr/>
      </dsp:nvSpPr>
      <dsp:spPr>
        <a:xfrm>
          <a:off x="990600" y="0"/>
          <a:ext cx="7696200" cy="19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dirty="0" smtClean="0">
              <a:solidFill>
                <a:srgbClr val="C00000"/>
              </a:solidFill>
              <a:latin typeface="Algerian" pitchFamily="82" charset="0"/>
            </a:rPr>
            <a:t>MEDIAN  NERVE</a:t>
          </a:r>
        </a:p>
        <a:p>
          <a:pPr lvl="0" algn="ctr" defTabSz="2400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00B0F0"/>
              </a:solidFill>
              <a:latin typeface="Algerian" pitchFamily="82" charset="0"/>
            </a:rPr>
            <a:t>UPPER LIMB</a:t>
          </a:r>
          <a:endParaRPr lang="en-US" sz="4000" b="1" kern="1200" dirty="0">
            <a:solidFill>
              <a:srgbClr val="00B0F0"/>
            </a:solidFill>
            <a:latin typeface="Algerian" pitchFamily="82" charset="0"/>
          </a:endParaRPr>
        </a:p>
      </dsp:txBody>
      <dsp:txXfrm>
        <a:off x="990600" y="0"/>
        <a:ext cx="7696200" cy="1981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9CAE74D-5DD6-4256-A30C-DC50B4F11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AE74D-5DD6-4256-A30C-DC50B4F110B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E50C8A-0B1C-4CF7-BE79-580CE2C717B3}" type="slidenum">
              <a:rPr lang="en-US" smtClean="0">
                <a:latin typeface="Arial" pitchFamily="34" charset="0"/>
              </a:rPr>
              <a:pPr/>
              <a:t>34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21 Sept 04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SK  DEPT OF ANATOMY  AFMC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B433AF0-80A4-4B24-AA4B-FFA1B310CE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21 Sept 04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SK  DEPT OF ANATOMY  AFMC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47DB33C-E152-416D-891A-93004C2035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21 Sept 04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SK  DEPT OF ANATOMY  AFMC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6FEF4396-DE29-42FF-8156-A243B2692D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21 Sept 04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SK  DEPT OF ANATOMY  AFMC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475EF8F-B87A-49AB-B969-73DFF13982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21 Sept 04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SK  DEPT OF ANATOMY  AFMC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pPr>
              <a:defRPr/>
            </a:pPr>
            <a:fld id="{E8445CF4-2D48-4B5A-8AF1-A0161862A5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21 Sept 04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SK  DEPT OF ANATOMY  AFMC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2F224DF-6A4E-4764-8019-B920FFE718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21 Sept 04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SK  DEPT OF ANATOMY  AFMC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A149DAC-18F4-4E03-A526-BB57EE570B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21 Sept 04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SK  DEPT OF ANATOMY  AFMC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B2769D7-F713-42B8-8B9A-C775A6DEAE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21 Sept 04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SK  DEPT OF ANATOMY  AFMC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8ECA49B-9C7D-4B92-ACD1-2B5C578D6A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21 Sept 04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SK  DEPT OF ANATOMY  AFMC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340A669-917C-4F8E-9FD7-08D544B34B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21 Sept 04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SK  DEPT OF ANATOMY  AFMC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5C61B62-3328-4737-9B9F-3C6738604F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21 Sept 04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SK  DEPT OF ANATOMY  AFMC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D1DBD4CF-C4E0-4B70-8042-201B6C10D0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%1a1411a_BrachialPlexus_1.jpg%20%20%20%20%20%20%20%20%20%20%20%20%20%20%20%20%20%20%20%20%20%20%20%20%20%20%20%20%20%20%20%20%20%20%20%20%200002D583%0cMacintosh%20HD%20%20%20%20%20%20%20%20%20%20%20%20%20%20%20%20%20%20%20ABA78158: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0" y="0"/>
          <a:ext cx="86868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/>
          <a:srcRect b="2531"/>
          <a:stretch>
            <a:fillRect/>
          </a:stretch>
        </p:blipFill>
        <p:spPr>
          <a:xfrm>
            <a:off x="685800" y="2286000"/>
            <a:ext cx="3416300" cy="4114800"/>
          </a:xfrm>
          <a:noFill/>
        </p:spPr>
      </p:pic>
      <p:sp>
        <p:nvSpPr>
          <p:cNvPr id="5124" name="Content Placeholder 5"/>
          <p:cNvSpPr>
            <a:spLocks noGrp="1"/>
          </p:cNvSpPr>
          <p:nvPr>
            <p:ph sz="half" idx="2"/>
          </p:nvPr>
        </p:nvSpPr>
        <p:spPr>
          <a:xfrm>
            <a:off x="3886200" y="4267200"/>
            <a:ext cx="5257800" cy="1600200"/>
          </a:xfrm>
        </p:spPr>
        <p:txBody>
          <a:bodyPr>
            <a:noAutofit/>
          </a:bodyPr>
          <a:lstStyle/>
          <a:p>
            <a:pPr>
              <a:buFont typeface="Monotype Sorts" pitchFamily="2" charset="2"/>
              <a:buNone/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 Rounded MT Bold" pitchFamily="34" charset="0"/>
              </a:rPr>
              <a:t>Dr. Praveen Kumar </a:t>
            </a:r>
            <a:r>
              <a:rPr lang="en-US" sz="2400" dirty="0" err="1" smtClean="0">
                <a:solidFill>
                  <a:srgbClr val="0000FF"/>
                </a:solidFill>
                <a:latin typeface="Arial Rounded MT Bold" pitchFamily="34" charset="0"/>
              </a:rPr>
              <a:t>Kurrey</a:t>
            </a:r>
            <a:endParaRPr lang="en-US" sz="2400" dirty="0" smtClean="0">
              <a:solidFill>
                <a:srgbClr val="0000FF"/>
              </a:solidFill>
              <a:latin typeface="Arial Rounded MT Bold" pitchFamily="34" charset="0"/>
            </a:endParaRPr>
          </a:p>
          <a:p>
            <a:pPr>
              <a:buFont typeface="Monotype Sorts" pitchFamily="2" charset="2"/>
              <a:buNone/>
              <a:defRPr/>
            </a:pPr>
            <a:r>
              <a:rPr lang="en-US" sz="2000" dirty="0" smtClean="0">
                <a:solidFill>
                  <a:srgbClr val="0000FF"/>
                </a:solidFill>
                <a:latin typeface="Arial Rounded MT Bold" pitchFamily="34" charset="0"/>
              </a:rPr>
              <a:t>M.B.B.S., M.S.,BCME, BCBR, CISP</a:t>
            </a:r>
            <a:endParaRPr lang="en-US" sz="2400" dirty="0" smtClean="0">
              <a:solidFill>
                <a:srgbClr val="0000FF"/>
              </a:solidFill>
              <a:latin typeface="Arial Rounded MT Bold" pitchFamily="34" charset="0"/>
            </a:endParaRPr>
          </a:p>
          <a:p>
            <a:pPr>
              <a:buFont typeface="Monotype Sorts" pitchFamily="2" charset="2"/>
              <a:buNone/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 Rounded MT Bold" pitchFamily="34" charset="0"/>
              </a:rPr>
              <a:t> Professor Anatomy</a:t>
            </a:r>
          </a:p>
          <a:p>
            <a:pPr>
              <a:defRPr/>
            </a:pPr>
            <a:endParaRPr lang="en-US" sz="2400" dirty="0" smtClean="0">
              <a:solidFill>
                <a:srgbClr val="0000FF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5B28B-58BA-433D-ACA6-ABB0A938429E}" type="slidenum">
              <a:rPr lang="en-US"/>
              <a:pPr>
                <a:defRPr/>
              </a:pPr>
              <a:t>10</a:t>
            </a:fld>
            <a:endParaRPr lang="en-US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/>
          <a:srcRect b="1282"/>
          <a:stretch>
            <a:fillRect/>
          </a:stretch>
        </p:blipFill>
        <p:spPr bwMode="auto">
          <a:xfrm>
            <a:off x="457200" y="76200"/>
            <a:ext cx="3392488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4038600" y="4689475"/>
            <a:ext cx="4572000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800" dirty="0">
                <a:solidFill>
                  <a:srgbClr val="0070C0"/>
                </a:solidFill>
                <a:latin typeface="Arial" charset="0"/>
              </a:rPr>
              <a:t>P</a:t>
            </a:r>
            <a:r>
              <a:rPr lang="en-US" sz="2800" dirty="0" smtClean="0">
                <a:solidFill>
                  <a:srgbClr val="0070C0"/>
                </a:solidFill>
                <a:latin typeface="Arial" charset="0"/>
              </a:rPr>
              <a:t>asses </a:t>
            </a:r>
            <a:r>
              <a:rPr lang="en-US" sz="2800" dirty="0">
                <a:solidFill>
                  <a:srgbClr val="0070C0"/>
                </a:solidFill>
                <a:latin typeface="Arial" charset="0"/>
              </a:rPr>
              <a:t>deep to tendinous bridge of FDS</a:t>
            </a:r>
          </a:p>
          <a:p>
            <a:pPr lvl="1">
              <a:lnSpc>
                <a:spcPct val="80000"/>
              </a:lnSpc>
              <a:buFont typeface="Arial" charset="0"/>
              <a:buChar char="─"/>
              <a:defRPr/>
            </a:pPr>
            <a:endParaRPr lang="en-US" sz="2400" dirty="0">
              <a:solidFill>
                <a:srgbClr val="0070C0"/>
              </a:solidFill>
              <a:latin typeface="Arial" charset="0"/>
            </a:endParaRPr>
          </a:p>
          <a:p>
            <a:pPr lvl="1">
              <a:lnSpc>
                <a:spcPct val="80000"/>
              </a:lnSpc>
              <a:buFont typeface="Arial" charset="0"/>
              <a:buChar char="─"/>
              <a:defRPr/>
            </a:pPr>
            <a:r>
              <a:rPr lang="en-US" sz="2400" dirty="0">
                <a:solidFill>
                  <a:srgbClr val="0070C0"/>
                </a:solidFill>
                <a:latin typeface="Arial" charset="0"/>
              </a:rPr>
              <a:t>formed by humero-ulnar &amp; radial heads of FDS</a:t>
            </a:r>
          </a:p>
          <a:p>
            <a:pPr>
              <a:defRPr/>
            </a:pP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 cstate="print"/>
          <a:srcRect b="57028"/>
          <a:stretch>
            <a:fillRect/>
          </a:stretch>
        </p:blipFill>
        <p:spPr bwMode="auto">
          <a:xfrm>
            <a:off x="3733800" y="0"/>
            <a:ext cx="5105400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Line 8"/>
          <p:cNvSpPr>
            <a:spLocks noChangeShapeType="1"/>
          </p:cNvSpPr>
          <p:nvPr/>
        </p:nvSpPr>
        <p:spPr bwMode="auto">
          <a:xfrm>
            <a:off x="3505200" y="2133600"/>
            <a:ext cx="990600" cy="0"/>
          </a:xfrm>
          <a:prstGeom prst="line">
            <a:avLst/>
          </a:prstGeom>
          <a:noFill/>
          <a:ln w="76200">
            <a:solidFill>
              <a:srgbClr val="FF99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DC6AA8-4ECE-4ED1-A108-2460F906E494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12291" name="Picture 4" descr="scan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450" y="228600"/>
            <a:ext cx="49006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5943600" y="2590800"/>
            <a:ext cx="3200400" cy="1800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/>
              <a:t>Nerve entering the </a:t>
            </a:r>
            <a:r>
              <a:rPr lang="en-US" sz="2800" dirty="0" err="1"/>
              <a:t>humero</a:t>
            </a:r>
            <a:r>
              <a:rPr lang="en-US" sz="2800" dirty="0"/>
              <a:t>- </a:t>
            </a:r>
            <a:r>
              <a:rPr lang="en-US" sz="2800" dirty="0" err="1"/>
              <a:t>ulnar</a:t>
            </a:r>
            <a:r>
              <a:rPr lang="en-US" sz="2800" dirty="0"/>
              <a:t> head and radial head of FDS</a:t>
            </a:r>
          </a:p>
        </p:txBody>
      </p:sp>
      <p:sp>
        <p:nvSpPr>
          <p:cNvPr id="12293" name="Line 6"/>
          <p:cNvSpPr>
            <a:spLocks noChangeShapeType="1"/>
          </p:cNvSpPr>
          <p:nvPr/>
        </p:nvSpPr>
        <p:spPr bwMode="auto">
          <a:xfrm>
            <a:off x="3429000" y="2971800"/>
            <a:ext cx="24384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DF5963-1A83-4DAC-8DB6-F41B9C986E16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/>
          <a:srcRect b="1875"/>
          <a:stretch>
            <a:fillRect/>
          </a:stretch>
        </p:blipFill>
        <p:spPr bwMode="auto">
          <a:xfrm>
            <a:off x="762000" y="76200"/>
            <a:ext cx="4191000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4800600" y="2971800"/>
            <a:ext cx="4249738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800" b="1" dirty="0">
                <a:solidFill>
                  <a:srgbClr val="0000FF"/>
                </a:solidFill>
                <a:latin typeface="Arial" charset="0"/>
              </a:rPr>
              <a:t>Descends between </a:t>
            </a:r>
          </a:p>
          <a:p>
            <a:pPr lvl="1">
              <a:lnSpc>
                <a:spcPct val="80000"/>
              </a:lnSpc>
              <a:defRPr/>
            </a:pPr>
            <a:endParaRPr lang="en-US" sz="2400" b="1" dirty="0">
              <a:solidFill>
                <a:srgbClr val="0000FF"/>
              </a:solidFill>
              <a:latin typeface="Arial" charset="0"/>
            </a:endParaRPr>
          </a:p>
          <a:p>
            <a:pPr lvl="1">
              <a:lnSpc>
                <a:spcPct val="80000"/>
              </a:lnSpc>
              <a:buFont typeface="Arial" charset="0"/>
              <a:buChar char="─"/>
              <a:defRPr/>
            </a:pPr>
            <a:r>
              <a:rPr lang="en-US" sz="2400" b="1" dirty="0">
                <a:solidFill>
                  <a:srgbClr val="0000FF"/>
                </a:solidFill>
                <a:latin typeface="Arial" charset="0"/>
              </a:rPr>
              <a:t> FDS &amp; FDP in forearm</a:t>
            </a:r>
          </a:p>
          <a:p>
            <a:pPr>
              <a:defRPr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276EA9-13EA-4B5F-8E59-412F8A427F0A}" type="slidenum">
              <a:rPr lang="en-US"/>
              <a:pPr>
                <a:defRPr/>
              </a:pPr>
              <a:t>13</a:t>
            </a:fld>
            <a:endParaRPr lang="en-US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3276600" cy="656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4419600" y="2514600"/>
            <a:ext cx="4343400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Arial" charset="0"/>
              </a:rPr>
              <a:t>5 cm above Flexor retinaculum </a:t>
            </a:r>
          </a:p>
          <a:p>
            <a:pPr lvl="1">
              <a:buFont typeface="Arial" charset="0"/>
              <a:buChar char="─"/>
              <a:defRPr/>
            </a:pPr>
            <a:endParaRPr lang="en-US" sz="2400" b="1" dirty="0">
              <a:solidFill>
                <a:srgbClr val="0000FF"/>
              </a:solidFill>
              <a:latin typeface="Arial" charset="0"/>
            </a:endParaRPr>
          </a:p>
          <a:p>
            <a:pPr lvl="1">
              <a:buFont typeface="Arial" charset="0"/>
              <a:buChar char="─"/>
              <a:defRPr/>
            </a:pPr>
            <a:r>
              <a:rPr lang="en-US" sz="24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Arial" charset="0"/>
              </a:rPr>
              <a:t>Emerges 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</a:rPr>
              <a:t>from behind lateral edge of FDS</a:t>
            </a:r>
          </a:p>
          <a:p>
            <a:pPr>
              <a:defRPr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341" name="Right Arrow 2"/>
          <p:cNvSpPr>
            <a:spLocks noChangeArrowheads="1"/>
          </p:cNvSpPr>
          <p:nvPr/>
        </p:nvSpPr>
        <p:spPr bwMode="auto">
          <a:xfrm rot="1285938">
            <a:off x="992188" y="3675063"/>
            <a:ext cx="977900" cy="242887"/>
          </a:xfrm>
          <a:prstGeom prst="rightArrow">
            <a:avLst>
              <a:gd name="adj1" fmla="val 50000"/>
              <a:gd name="adj2" fmla="val 49861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4343400" cy="5562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FF0000"/>
                </a:solidFill>
                <a:effectLst/>
                <a:latin typeface="Arial" charset="0"/>
              </a:rPr>
              <a:t>     </a:t>
            </a:r>
            <a:r>
              <a:rPr lang="en-US" sz="3900" b="1" dirty="0" smtClean="0">
                <a:solidFill>
                  <a:srgbClr val="FF0000"/>
                </a:solidFill>
                <a:effectLst/>
                <a:latin typeface="Arial" charset="0"/>
              </a:rPr>
              <a:t>At </a:t>
            </a:r>
            <a:r>
              <a:rPr lang="en-US" sz="3900" b="1" dirty="0" smtClean="0">
                <a:solidFill>
                  <a:srgbClr val="FF0000"/>
                </a:solidFill>
                <a:effectLst/>
                <a:latin typeface="Arial" charset="0"/>
              </a:rPr>
              <a:t>Wrist </a:t>
            </a:r>
            <a:endParaRPr lang="en-US" sz="4000" b="1" dirty="0" smtClean="0">
              <a:solidFill>
                <a:srgbClr val="FF0000"/>
              </a:solidFill>
              <a:effectLst/>
              <a:latin typeface="Arial" charset="0"/>
            </a:endParaRPr>
          </a:p>
          <a:p>
            <a:pPr marL="609600" indent="-609600" eaLnBrk="1" hangingPunct="1">
              <a:buFont typeface="Arial" charset="0"/>
              <a:buChar char="–"/>
              <a:defRPr/>
            </a:pPr>
            <a:r>
              <a:rPr lang="en-US" dirty="0" smtClean="0">
                <a:latin typeface="Arial" charset="0"/>
              </a:rPr>
              <a:t>B</a:t>
            </a:r>
            <a:r>
              <a:rPr lang="en-US" dirty="0" smtClean="0">
                <a:effectLst/>
                <a:latin typeface="Arial" charset="0"/>
              </a:rPr>
              <a:t>ecomes superficial</a:t>
            </a:r>
          </a:p>
          <a:p>
            <a:pPr marL="990600" lvl="1" indent="-533400" eaLnBrk="1" hangingPunct="1"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Between </a:t>
            </a:r>
            <a:r>
              <a:rPr lang="en-US" dirty="0" smtClean="0">
                <a:solidFill>
                  <a:schemeClr val="tx1"/>
                </a:solidFill>
                <a:effectLst/>
                <a:latin typeface="Arial" charset="0"/>
              </a:rPr>
              <a:t>FDS &amp; FCR tendons)</a:t>
            </a:r>
          </a:p>
          <a:p>
            <a:pPr marL="609600" indent="-609600" eaLnBrk="1" hangingPunct="1">
              <a:buFont typeface="Arial" charset="0"/>
              <a:buChar char="–"/>
              <a:defRPr/>
            </a:pPr>
            <a:endParaRPr lang="en-US" dirty="0" smtClean="0">
              <a:effectLst/>
              <a:latin typeface="Arial" charset="0"/>
            </a:endParaRPr>
          </a:p>
          <a:p>
            <a:pPr marL="609600" indent="-609600" eaLnBrk="1" hangingPunct="1">
              <a:buFont typeface="Arial" charset="0"/>
              <a:buChar char="–"/>
              <a:defRPr/>
            </a:pPr>
            <a:r>
              <a:rPr lang="en-US" dirty="0" smtClean="0">
                <a:effectLst/>
                <a:latin typeface="Arial" charset="0"/>
              </a:rPr>
              <a:t>Passes deep to Flexor retinaculum to enter </a:t>
            </a:r>
            <a:r>
              <a:rPr lang="en-US" dirty="0" smtClean="0">
                <a:effectLst/>
                <a:latin typeface="Arial" charset="0"/>
              </a:rPr>
              <a:t>palm</a:t>
            </a:r>
          </a:p>
          <a:p>
            <a:pPr marL="609600" indent="-609600" eaLnBrk="1" hangingPunct="1">
              <a:buFont typeface="Arial" charset="0"/>
              <a:buChar char="–"/>
              <a:defRPr/>
            </a:pPr>
            <a:endParaRPr lang="en-US" dirty="0" smtClean="0">
              <a:effectLst/>
              <a:latin typeface="Arial" charset="0"/>
            </a:endParaRP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en-US" sz="1800" dirty="0" smtClean="0">
              <a:effectLst/>
              <a:latin typeface="Arial" charset="0"/>
            </a:endParaRP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en-US" sz="1800" dirty="0" smtClean="0">
              <a:effectLst/>
              <a:latin typeface="Arial" charset="0"/>
            </a:endParaRPr>
          </a:p>
          <a:p>
            <a:pPr marL="609600" indent="-609600" eaLnBrk="1" hangingPunct="1">
              <a:defRPr/>
            </a:pPr>
            <a:endParaRPr lang="en-US" sz="14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C67831-83E5-4189-8592-01EDB6246B0A}" type="slidenum">
              <a:rPr lang="en-US"/>
              <a:pPr>
                <a:defRPr/>
              </a:pPr>
              <a:t>14</a:t>
            </a:fld>
            <a:endParaRPr lang="en-US"/>
          </a:p>
        </p:txBody>
      </p:sp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2" cstate="print"/>
          <a:srcRect l="13158" t="33833" r="13158" b="1775"/>
          <a:stretch>
            <a:fillRect/>
          </a:stretch>
        </p:blipFill>
        <p:spPr bwMode="auto">
          <a:xfrm>
            <a:off x="4495800" y="441325"/>
            <a:ext cx="4495800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" charset="0"/>
              </a:rPr>
              <a:t>IN PALM</a:t>
            </a:r>
            <a:br>
              <a:rPr lang="en-US" sz="4000" dirty="0" smtClean="0">
                <a:solidFill>
                  <a:srgbClr val="FF0000"/>
                </a:solidFill>
                <a:latin typeface="Arial" charset="0"/>
              </a:rPr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12700" marR="171450">
              <a:lnSpc>
                <a:spcPct val="100000"/>
              </a:lnSpc>
              <a:spcBef>
                <a:spcPts val="95"/>
              </a:spcBef>
              <a:buSzPct val="93750"/>
              <a:buFont typeface="Arial MT"/>
              <a:buChar char="•"/>
              <a:tabLst>
                <a:tab pos="84455" algn="l"/>
              </a:tabLst>
            </a:pPr>
            <a:r>
              <a:rPr lang="en-US" sz="1800" spc="-5" dirty="0" smtClean="0">
                <a:latin typeface="Arial" pitchFamily="34" charset="0"/>
                <a:cs typeface="Arial" pitchFamily="34" charset="0"/>
              </a:rPr>
              <a:t>It</a:t>
            </a:r>
            <a:r>
              <a:rPr lang="en-US" sz="1800" spc="-2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15" dirty="0" smtClean="0">
                <a:latin typeface="Arial" pitchFamily="34" charset="0"/>
                <a:cs typeface="Arial" pitchFamily="34" charset="0"/>
              </a:rPr>
              <a:t>enters</a:t>
            </a:r>
            <a:r>
              <a:rPr lang="en-US" sz="1800" spc="5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5" dirty="0" smtClean="0">
                <a:latin typeface="Arial" pitchFamily="34" charset="0"/>
                <a:cs typeface="Arial" pitchFamily="34" charset="0"/>
              </a:rPr>
              <a:t>the</a:t>
            </a:r>
            <a:r>
              <a:rPr lang="en-US" sz="1800" spc="5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5" dirty="0" smtClean="0">
                <a:latin typeface="Arial" pitchFamily="34" charset="0"/>
                <a:cs typeface="Arial" pitchFamily="34" charset="0"/>
              </a:rPr>
              <a:t>palm </a:t>
            </a:r>
            <a:r>
              <a:rPr lang="en-US" sz="1800" spc="-10" dirty="0" smtClean="0">
                <a:latin typeface="Arial" pitchFamily="34" charset="0"/>
                <a:cs typeface="Arial" pitchFamily="34" charset="0"/>
              </a:rPr>
              <a:t>through</a:t>
            </a:r>
            <a:r>
              <a:rPr lang="en-US" sz="1800" spc="4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10" dirty="0" smtClean="0">
                <a:latin typeface="Arial" pitchFamily="34" charset="0"/>
                <a:cs typeface="Arial" pitchFamily="34" charset="0"/>
              </a:rPr>
              <a:t>the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5" dirty="0" smtClean="0">
                <a:latin typeface="Arial" pitchFamily="34" charset="0"/>
                <a:cs typeface="Arial" pitchFamily="34" charset="0"/>
              </a:rPr>
              <a:t>carpal</a:t>
            </a:r>
            <a:r>
              <a:rPr lang="en-US" sz="1800" spc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10" dirty="0" smtClean="0">
                <a:latin typeface="Arial" pitchFamily="34" charset="0"/>
                <a:cs typeface="Arial" pitchFamily="34" charset="0"/>
              </a:rPr>
              <a:t>tunnel, </a:t>
            </a:r>
            <a:r>
              <a:rPr lang="en-US" sz="1800" spc="-345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10" dirty="0" smtClean="0">
                <a:latin typeface="Arial" pitchFamily="34" charset="0"/>
                <a:cs typeface="Arial" pitchFamily="34" charset="0"/>
              </a:rPr>
              <a:t>deep</a:t>
            </a:r>
            <a:r>
              <a:rPr lang="en-US" sz="1800" spc="-5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10" dirty="0" smtClean="0">
                <a:latin typeface="Arial" pitchFamily="34" charset="0"/>
                <a:cs typeface="Arial" pitchFamily="34" charset="0"/>
              </a:rPr>
              <a:t>to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10" dirty="0" smtClean="0">
                <a:latin typeface="Arial" pitchFamily="34" charset="0"/>
                <a:cs typeface="Arial" pitchFamily="34" charset="0"/>
              </a:rPr>
              <a:t>the</a:t>
            </a:r>
            <a:r>
              <a:rPr lang="en-US" sz="1800" spc="-5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15" dirty="0" smtClean="0">
                <a:latin typeface="Arial" pitchFamily="34" charset="0"/>
                <a:cs typeface="Arial" pitchFamily="34" charset="0"/>
              </a:rPr>
              <a:t>flexor</a:t>
            </a:r>
            <a:r>
              <a:rPr lang="en-US" sz="1800" spc="2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10" dirty="0" err="1" smtClean="0">
                <a:latin typeface="Arial" pitchFamily="34" charset="0"/>
                <a:cs typeface="Arial" pitchFamily="34" charset="0"/>
              </a:rPr>
              <a:t>retinaculum</a:t>
            </a:r>
            <a:r>
              <a:rPr lang="en-US" sz="1800" spc="-1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12700" marR="585470">
              <a:lnSpc>
                <a:spcPts val="2160"/>
              </a:lnSpc>
              <a:spcBef>
                <a:spcPts val="50"/>
              </a:spcBef>
              <a:buSzPct val="94444"/>
              <a:buFont typeface="Arial MT"/>
              <a:buChar char="•"/>
              <a:tabLst>
                <a:tab pos="93980" algn="l"/>
              </a:tabLst>
            </a:pPr>
            <a:r>
              <a:rPr lang="en-US" sz="1800" spc="-5" dirty="0" smtClean="0">
                <a:latin typeface="Arial" pitchFamily="34" charset="0"/>
                <a:cs typeface="Arial" pitchFamily="34" charset="0"/>
              </a:rPr>
              <a:t>Then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5" dirty="0" smtClean="0">
                <a:latin typeface="Arial" pitchFamily="34" charset="0"/>
                <a:cs typeface="Arial" pitchFamily="34" charset="0"/>
              </a:rPr>
              <a:t>it</a:t>
            </a:r>
            <a:r>
              <a:rPr lang="en-US" sz="1800" spc="-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5" dirty="0" smtClean="0">
                <a:latin typeface="Arial" pitchFamily="34" charset="0"/>
                <a:cs typeface="Arial" pitchFamily="34" charset="0"/>
              </a:rPr>
              <a:t>divides</a:t>
            </a:r>
            <a:r>
              <a:rPr lang="en-US" sz="1800" spc="5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10" dirty="0" smtClean="0">
                <a:latin typeface="Arial" pitchFamily="34" charset="0"/>
                <a:cs typeface="Arial" pitchFamily="34" charset="0"/>
              </a:rPr>
              <a:t>into</a:t>
            </a:r>
            <a:r>
              <a:rPr lang="en-US" sz="1800" spc="5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15" dirty="0" smtClean="0">
                <a:uFill>
                  <a:solidFill>
                    <a:srgbClr val="000000"/>
                  </a:solidFill>
                </a:uFill>
                <a:latin typeface="Arial" pitchFamily="34" charset="0"/>
                <a:cs typeface="Arial" pitchFamily="34" charset="0"/>
              </a:rPr>
              <a:t>lateral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&amp;</a:t>
            </a:r>
            <a:r>
              <a:rPr lang="en-US" sz="1800" spc="-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uFill>
                  <a:solidFill>
                    <a:srgbClr val="000000"/>
                  </a:solidFill>
                </a:uFill>
                <a:latin typeface="Arial" pitchFamily="34" charset="0"/>
                <a:cs typeface="Arial" pitchFamily="34" charset="0"/>
              </a:rPr>
              <a:t>medial </a:t>
            </a:r>
            <a:r>
              <a:rPr lang="en-US" sz="1800" spc="-395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10" dirty="0" smtClean="0">
                <a:latin typeface="Arial" pitchFamily="34" charset="0"/>
                <a:cs typeface="Arial" pitchFamily="34" charset="0"/>
              </a:rPr>
              <a:t>branches.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93345" indent="-81280">
              <a:lnSpc>
                <a:spcPts val="2090"/>
              </a:lnSpc>
              <a:buSzPct val="94444"/>
              <a:buFont typeface="Arial MT"/>
              <a:buChar char="•"/>
              <a:tabLst>
                <a:tab pos="93980" algn="l"/>
              </a:tabLst>
            </a:pPr>
            <a:r>
              <a:rPr lang="en-US" sz="1800" spc="-5" dirty="0" smtClean="0">
                <a:latin typeface="Arial" pitchFamily="34" charset="0"/>
                <a:cs typeface="Arial" pitchFamily="34" charset="0"/>
              </a:rPr>
              <a:t>Lies</a:t>
            </a:r>
            <a:r>
              <a:rPr lang="en-US" sz="1800" spc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sz="1800" spc="-5" dirty="0" smtClean="0">
                <a:latin typeface="Arial" pitchFamily="34" charset="0"/>
                <a:cs typeface="Arial" pitchFamily="34" charset="0"/>
              </a:rPr>
              <a:t>finger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5" dirty="0" smtClean="0">
                <a:latin typeface="Arial" pitchFamily="34" charset="0"/>
                <a:cs typeface="Arial" pitchFamily="34" charset="0"/>
              </a:rPr>
              <a:t>breadth</a:t>
            </a:r>
            <a:r>
              <a:rPr lang="en-US" sz="1800" spc="15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15" dirty="0" smtClean="0">
                <a:uFill>
                  <a:solidFill>
                    <a:srgbClr val="000000"/>
                  </a:solidFill>
                </a:uFill>
                <a:latin typeface="Arial" pitchFamily="34" charset="0"/>
                <a:cs typeface="Arial" pitchFamily="34" charset="0"/>
              </a:rPr>
              <a:t>distal</a:t>
            </a:r>
            <a:r>
              <a:rPr lang="en-US" sz="1800" dirty="0" smtClean="0">
                <a:uFill>
                  <a:solidFill>
                    <a:srgbClr val="000000"/>
                  </a:solidFill>
                </a:u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10" dirty="0" smtClean="0">
                <a:uFill>
                  <a:solidFill>
                    <a:srgbClr val="000000"/>
                  </a:solidFill>
                </a:uFill>
                <a:latin typeface="Arial" pitchFamily="34" charset="0"/>
                <a:cs typeface="Arial" pitchFamily="34" charset="0"/>
              </a:rPr>
              <a:t>to</a:t>
            </a:r>
            <a:r>
              <a:rPr lang="en-US" sz="1800" spc="-5" dirty="0" smtClean="0">
                <a:uFill>
                  <a:solidFill>
                    <a:srgbClr val="000000"/>
                  </a:solidFill>
                </a:u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the</a:t>
            </a:r>
            <a:r>
              <a:rPr lang="en-US" sz="1800" spc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10" dirty="0" smtClean="0">
                <a:latin typeface="Arial" pitchFamily="34" charset="0"/>
                <a:cs typeface="Arial" pitchFamily="34" charset="0"/>
              </a:rPr>
              <a:t>tubercle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sz="1800" spc="-5" dirty="0" smtClean="0">
                <a:latin typeface="Arial" pitchFamily="34" charset="0"/>
                <a:cs typeface="Arial" pitchFamily="34" charset="0"/>
              </a:rPr>
              <a:t>of</a:t>
            </a:r>
            <a:r>
              <a:rPr lang="en-US" sz="1800" spc="-35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-5" dirty="0" err="1" smtClean="0">
                <a:uFill>
                  <a:solidFill>
                    <a:srgbClr val="000000"/>
                  </a:solidFill>
                </a:uFill>
                <a:latin typeface="Arial" pitchFamily="34" charset="0"/>
                <a:cs typeface="Arial" pitchFamily="34" charset="0"/>
              </a:rPr>
              <a:t>scaphoid</a:t>
            </a:r>
            <a:r>
              <a:rPr lang="en-US" sz="1800" spc="-5" dirty="0" smtClean="0">
                <a:uFill>
                  <a:solidFill>
                    <a:srgbClr val="000000"/>
                  </a:solidFill>
                </a:uFill>
                <a:latin typeface="Arial" pitchFamily="34" charset="0"/>
                <a:cs typeface="Arial" pitchFamily="34" charset="0"/>
              </a:rPr>
              <a:t>.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20000"/>
              </a:lnSpc>
              <a:spcBef>
                <a:spcPts val="1000"/>
              </a:spcBef>
              <a:buClr>
                <a:srgbClr val="00FFFF"/>
              </a:buClr>
              <a:buSzPct val="100000"/>
              <a:buNone/>
            </a:pPr>
            <a:endParaRPr lang="en-US" sz="1800" dirty="0" smtClean="0">
              <a:latin typeface="Arial" pitchFamily="34" charset="0"/>
              <a:ea typeface="Arial"/>
              <a:cs typeface="Arial" pitchFamily="34" charset="0"/>
              <a:sym typeface="Arial"/>
            </a:endParaRPr>
          </a:p>
          <a:p>
            <a:pPr marL="0" lvl="0" indent="0">
              <a:lnSpc>
                <a:spcPct val="120000"/>
              </a:lnSpc>
              <a:spcBef>
                <a:spcPts val="1000"/>
              </a:spcBef>
              <a:buClr>
                <a:srgbClr val="00FFFF"/>
              </a:buClr>
              <a:buSzPct val="100000"/>
              <a:buNone/>
            </a:pPr>
            <a:r>
              <a:rPr lang="en-US" sz="1800" dirty="0" smtClean="0">
                <a:latin typeface="Arial" pitchFamily="34" charset="0"/>
                <a:ea typeface="Arial"/>
                <a:cs typeface="Arial" pitchFamily="34" charset="0"/>
                <a:sym typeface="Arial"/>
              </a:rPr>
              <a:t>In </a:t>
            </a:r>
            <a:r>
              <a:rPr lang="en-US" sz="1800" dirty="0" smtClean="0">
                <a:latin typeface="Arial" pitchFamily="34" charset="0"/>
                <a:ea typeface="Arial"/>
                <a:cs typeface="Arial" pitchFamily="34" charset="0"/>
                <a:sym typeface="Arial"/>
              </a:rPr>
              <a:t>palm, nerve lies medial to </a:t>
            </a:r>
            <a:r>
              <a:rPr lang="en-US" sz="1800" dirty="0" err="1" smtClean="0">
                <a:latin typeface="Arial" pitchFamily="34" charset="0"/>
                <a:ea typeface="Arial"/>
                <a:cs typeface="Arial" pitchFamily="34" charset="0"/>
                <a:sym typeface="Arial"/>
              </a:rPr>
              <a:t>thenar</a:t>
            </a:r>
            <a:r>
              <a:rPr lang="en-US" sz="1800" dirty="0" smtClean="0">
                <a:latin typeface="Arial" pitchFamily="34" charset="0"/>
                <a:ea typeface="Arial"/>
                <a:cs typeface="Arial" pitchFamily="34" charset="0"/>
                <a:sym typeface="Arial"/>
              </a:rPr>
              <a:t> muscle.</a:t>
            </a:r>
          </a:p>
          <a:p>
            <a:pPr marL="0" lvl="0" indent="0">
              <a:lnSpc>
                <a:spcPct val="120000"/>
              </a:lnSpc>
              <a:spcBef>
                <a:spcPts val="1000"/>
              </a:spcBef>
              <a:buClr>
                <a:srgbClr val="00FFFF"/>
              </a:buClr>
              <a:buSzPct val="100000"/>
              <a:buNone/>
            </a:pPr>
            <a:r>
              <a:rPr lang="en-US" sz="1800" dirty="0" smtClean="0">
                <a:latin typeface="Arial" pitchFamily="34" charset="0"/>
                <a:ea typeface="Arial"/>
                <a:cs typeface="Arial" pitchFamily="34" charset="0"/>
                <a:sym typeface="Arial"/>
              </a:rPr>
              <a:t> </a:t>
            </a:r>
            <a:r>
              <a:rPr lang="en-US" sz="1800" dirty="0" smtClean="0">
                <a:latin typeface="Arial" pitchFamily="34" charset="0"/>
                <a:ea typeface="Arial"/>
                <a:cs typeface="Arial" pitchFamily="34" charset="0"/>
                <a:sym typeface="Arial"/>
              </a:rPr>
              <a:t>– </a:t>
            </a:r>
            <a:r>
              <a:rPr lang="en-US" sz="1800" dirty="0" smtClean="0">
                <a:latin typeface="Arial" pitchFamily="34" charset="0"/>
                <a:ea typeface="Arial"/>
                <a:cs typeface="Arial" pitchFamily="34" charset="0"/>
                <a:sym typeface="Arial"/>
              </a:rPr>
              <a:t>Here it gives terminal   branches to </a:t>
            </a:r>
            <a:r>
              <a:rPr lang="en-US" sz="1800" dirty="0" err="1" smtClean="0">
                <a:latin typeface="Arial" pitchFamily="34" charset="0"/>
                <a:ea typeface="Arial"/>
                <a:cs typeface="Arial" pitchFamily="34" charset="0"/>
                <a:sym typeface="Arial"/>
              </a:rPr>
              <a:t>thenar</a:t>
            </a:r>
            <a:r>
              <a:rPr lang="en-US" sz="1800" dirty="0" smtClean="0">
                <a:latin typeface="Arial" pitchFamily="34" charset="0"/>
                <a:ea typeface="Arial"/>
                <a:cs typeface="Arial" pitchFamily="34" charset="0"/>
                <a:sym typeface="Arial"/>
              </a:rPr>
              <a:t> muscles, 1st and 2nd </a:t>
            </a:r>
            <a:r>
              <a:rPr lang="en-US" sz="1800" dirty="0" err="1" smtClean="0">
                <a:latin typeface="Arial" pitchFamily="34" charset="0"/>
                <a:ea typeface="Arial"/>
                <a:cs typeface="Arial" pitchFamily="34" charset="0"/>
                <a:sym typeface="Arial"/>
              </a:rPr>
              <a:t>lumbricals</a:t>
            </a:r>
            <a:r>
              <a:rPr lang="en-US" sz="1800" dirty="0" smtClean="0">
                <a:latin typeface="Arial" pitchFamily="34" charset="0"/>
                <a:ea typeface="Arial"/>
                <a:cs typeface="Arial" pitchFamily="34" charset="0"/>
                <a:sym typeface="Arial"/>
              </a:rPr>
              <a:t>, and digital branches.</a:t>
            </a:r>
          </a:p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75EF8F-B87A-49AB-B969-73DFF139827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074" name="Picture 2" descr="D:\Dr PRAVEEN  ANATOMY COMPLETE\PRAVEENS ANATOMY WORLD 3.3.2024\PRAVEENS ANATOMY WORLD 22.7.2025\1. ATLAS\2. GROSS ANATOMY\1. UPPER LIMB\9. Nerves All\median-nerve800-800x426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2353" y="1752600"/>
            <a:ext cx="5374147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8"/>
          <p:cNvSpPr txBox="1">
            <a:spLocks noGrp="1"/>
          </p:cNvSpPr>
          <p:nvPr>
            <p:ph type="title"/>
          </p:nvPr>
        </p:nvSpPr>
        <p:spPr>
          <a:xfrm>
            <a:off x="380999" y="168275"/>
            <a:ext cx="5562601" cy="143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00DA"/>
              </a:buClr>
              <a:buSzPts val="4400"/>
              <a:buFont typeface="Questrial"/>
              <a:buNone/>
            </a:pPr>
            <a:r>
              <a:rPr lang="en-US" sz="28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MEDIAN </a:t>
            </a:r>
            <a:r>
              <a:rPr lang="en-US" sz="2800" b="1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NERVE branches</a:t>
            </a:r>
            <a:endParaRPr sz="2800" dirty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8"/>
          <p:cNvSpPr txBox="1">
            <a:spLocks noGrp="1"/>
          </p:cNvSpPr>
          <p:nvPr>
            <p:ph type="body" idx="1"/>
          </p:nvPr>
        </p:nvSpPr>
        <p:spPr>
          <a:xfrm>
            <a:off x="182511" y="1676401"/>
            <a:ext cx="4694289" cy="4500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Arial"/>
              <a:buNone/>
            </a:pPr>
            <a:r>
              <a:rPr lang="en-US" sz="2800" b="1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28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en-US" sz="28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axilla</a:t>
            </a:r>
            <a:r>
              <a:rPr lang="en-US" sz="28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: Nil</a:t>
            </a:r>
            <a:endParaRPr sz="2800" b="1" dirty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Arial"/>
              <a:buNone/>
            </a:pP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• In arm: </a:t>
            </a:r>
            <a:r>
              <a:rPr lang="en-US" sz="2800" dirty="0" err="1">
                <a:latin typeface="Arial"/>
                <a:ea typeface="Arial"/>
                <a:cs typeface="Arial"/>
                <a:sym typeface="Arial"/>
              </a:rPr>
              <a:t>Pronator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latin typeface="Arial"/>
                <a:ea typeface="Arial"/>
                <a:cs typeface="Arial"/>
                <a:sym typeface="Arial"/>
              </a:rPr>
              <a:t>teres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Arial"/>
              <a:buNone/>
            </a:pP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• In </a:t>
            </a:r>
            <a:r>
              <a:rPr lang="en-US" sz="2800" dirty="0" err="1">
                <a:latin typeface="Arial"/>
                <a:ea typeface="Arial"/>
                <a:cs typeface="Arial"/>
                <a:sym typeface="Arial"/>
              </a:rPr>
              <a:t>cubital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latin typeface="Arial"/>
                <a:ea typeface="Arial"/>
                <a:cs typeface="Arial"/>
                <a:sym typeface="Arial"/>
              </a:rPr>
              <a:t>fossa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: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Muscular branches: For</a:t>
            </a:r>
            <a:endParaRPr sz="2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Arial"/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– Flexor </a:t>
            </a:r>
            <a:r>
              <a:rPr lang="en-US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carpi</a:t>
            </a:r>
            <a:r>
              <a:rPr lang="en-US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radialis</a:t>
            </a:r>
            <a:endParaRPr sz="2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Arial"/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– Palmaris </a:t>
            </a:r>
            <a:r>
              <a:rPr lang="en-US" sz="2400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longus</a:t>
            </a:r>
            <a:endParaRPr lang="en-US" sz="2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Arial"/>
              <a:buNone/>
            </a:pPr>
            <a:r>
              <a:rPr lang="en-US" sz="2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–Flexor </a:t>
            </a:r>
            <a:r>
              <a:rPr lang="en-US" sz="2400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digitorum</a:t>
            </a:r>
            <a:r>
              <a:rPr lang="en-US" sz="2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superficialis</a:t>
            </a:r>
            <a:endParaRPr sz="2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16</a:t>
            </a:fld>
            <a:endParaRPr sz="11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8"/>
          <p:cNvSpPr txBox="1">
            <a:spLocks noGrp="1"/>
          </p:cNvSpPr>
          <p:nvPr>
            <p:ph type="ftr" idx="11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Human Anatomy/Yogesh Sontakke</a:t>
            </a:r>
            <a:endParaRPr/>
          </a:p>
        </p:txBody>
      </p:sp>
      <p:pic>
        <p:nvPicPr>
          <p:cNvPr id="317" name="Google Shape;317;p28" descr="Diagram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334000" y="601642"/>
            <a:ext cx="3440493" cy="6637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6D310-AC90-49A6-B89C-5E0D92E03B5B}" type="slidenum">
              <a:rPr lang="en-US"/>
              <a:pPr>
                <a:defRPr/>
              </a:pPr>
              <a:t>17</a:t>
            </a:fld>
            <a:endParaRPr lang="en-US"/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 cstate="print"/>
          <a:srcRect b="38931"/>
          <a:stretch>
            <a:fillRect/>
          </a:stretch>
        </p:blipFill>
        <p:spPr bwMode="auto">
          <a:xfrm>
            <a:off x="4716438" y="1066800"/>
            <a:ext cx="4367237" cy="553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152400" y="228600"/>
            <a:ext cx="4191000" cy="58169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Arial Rounded MT Bold" pitchFamily="34" charset="0"/>
              </a:rPr>
              <a:t>2. IN </a:t>
            </a:r>
            <a:r>
              <a:rPr lang="en-US" sz="3200" b="1" dirty="0">
                <a:solidFill>
                  <a:srgbClr val="0070C0"/>
                </a:solidFill>
                <a:latin typeface="Arial Rounded MT Bold" pitchFamily="34" charset="0"/>
              </a:rPr>
              <a:t>ARM</a:t>
            </a:r>
          </a:p>
          <a:p>
            <a:pPr marL="800100" lvl="1" indent="-342900">
              <a:defRPr/>
            </a:pPr>
            <a:endParaRPr lang="en-US" sz="2400" b="1" dirty="0">
              <a:latin typeface="Arial Unicode MS" pitchFamily="34" charset="-128"/>
            </a:endParaRPr>
          </a:p>
          <a:p>
            <a:pPr marL="800100" lvl="1" indent="-342900">
              <a:buFontTx/>
              <a:buAutoNum type="arabicPeriod"/>
              <a:defRPr/>
            </a:pPr>
            <a:r>
              <a:rPr lang="en-US" sz="2800" dirty="0">
                <a:latin typeface="Arial" charset="0"/>
              </a:rPr>
              <a:t>Vascular </a:t>
            </a:r>
          </a:p>
          <a:p>
            <a:pPr marL="1257300" lvl="2" indent="-342900">
              <a:buFontTx/>
              <a:buChar char="•"/>
              <a:defRPr/>
            </a:pPr>
            <a:r>
              <a:rPr lang="en-US" sz="2800" dirty="0">
                <a:latin typeface="Arial" charset="0"/>
              </a:rPr>
              <a:t>B</a:t>
            </a:r>
            <a:r>
              <a:rPr lang="en-US" sz="2800" dirty="0" smtClean="0">
                <a:latin typeface="Arial" charset="0"/>
              </a:rPr>
              <a:t>ranches </a:t>
            </a:r>
            <a:r>
              <a:rPr lang="en-US" sz="2800" dirty="0">
                <a:latin typeface="Arial" charset="0"/>
              </a:rPr>
              <a:t>(</a:t>
            </a:r>
            <a:r>
              <a:rPr lang="en-US" sz="2800" dirty="0" err="1">
                <a:latin typeface="Arial" charset="0"/>
              </a:rPr>
              <a:t>symp</a:t>
            </a:r>
            <a:r>
              <a:rPr lang="en-US" sz="2800" dirty="0">
                <a:latin typeface="Arial" charset="0"/>
              </a:rPr>
              <a:t> twigs) to Brachial artery</a:t>
            </a:r>
          </a:p>
          <a:p>
            <a:pPr marL="800100" lvl="1" indent="-342900">
              <a:buFontTx/>
              <a:buAutoNum type="arabicPeriod"/>
              <a:defRPr/>
            </a:pPr>
            <a:endParaRPr lang="en-US" sz="2800" dirty="0">
              <a:latin typeface="Arial" charset="0"/>
            </a:endParaRPr>
          </a:p>
          <a:p>
            <a:pPr marL="800100" lvl="1" indent="-342900">
              <a:buFontTx/>
              <a:buAutoNum type="arabicPeriod"/>
              <a:defRPr/>
            </a:pPr>
            <a:r>
              <a:rPr lang="en-US" sz="2800" dirty="0">
                <a:latin typeface="Arial" charset="0"/>
              </a:rPr>
              <a:t>Branch to Pronator Teres – above elbow</a:t>
            </a:r>
          </a:p>
          <a:p>
            <a:pPr marL="342900" indent="-342900">
              <a:defRPr/>
            </a:pPr>
            <a:endParaRPr lang="en-US" sz="3600" dirty="0">
              <a:solidFill>
                <a:schemeClr val="accent1"/>
              </a:solidFill>
              <a:latin typeface="Arial" charset="0"/>
            </a:endParaRPr>
          </a:p>
          <a:p>
            <a:pPr marL="800100" lvl="1" indent="-342900">
              <a:buFontTx/>
              <a:buChar char="•"/>
              <a:defRPr/>
            </a:pPr>
            <a:endParaRPr lang="en-US" sz="1800" b="1" dirty="0">
              <a:solidFill>
                <a:schemeClr val="accent1"/>
              </a:solidFill>
              <a:latin typeface="Arial Unicode MS" pitchFamily="34" charset="-128"/>
            </a:endParaRPr>
          </a:p>
          <a:p>
            <a:pPr marL="342900" indent="-342900">
              <a:defRPr/>
            </a:pPr>
            <a:endParaRPr lang="en-US" sz="2000" b="1" dirty="0">
              <a:solidFill>
                <a:schemeClr val="accent1"/>
              </a:solidFill>
              <a:latin typeface="Arial Unicode MS" pitchFamily="34" charset="-128"/>
            </a:endParaRPr>
          </a:p>
          <a:p>
            <a:pPr marL="342900" indent="-342900">
              <a:defRPr/>
            </a:pPr>
            <a:r>
              <a:rPr lang="en-US" sz="1800" b="1" dirty="0">
                <a:solidFill>
                  <a:schemeClr val="accent1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4953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100" b="1" dirty="0" smtClean="0">
                <a:solidFill>
                  <a:srgbClr val="FF0066"/>
                </a:solidFill>
                <a:effectLst/>
              </a:rPr>
              <a:t>MEDIAN NERVE: BRANCHES</a:t>
            </a: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endParaRPr lang="en-US" sz="4000" b="1" dirty="0" smtClean="0">
              <a:solidFill>
                <a:schemeClr val="bg1"/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4800600" cy="5334000"/>
          </a:xfrm>
          <a:solidFill>
            <a:schemeClr val="bg1"/>
          </a:solidFill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FF6600"/>
                </a:solidFill>
                <a:effectLst/>
                <a:latin typeface="Arial" charset="0"/>
              </a:rPr>
              <a:t>3. IN FOREARM</a:t>
            </a:r>
          </a:p>
          <a:p>
            <a:pPr marL="609600" indent="-609600" eaLnBrk="1" hangingPunct="1">
              <a:buClrTx/>
              <a:buSzPct val="100000"/>
              <a:buFont typeface="Wingdings" pitchFamily="2" charset="2"/>
              <a:buAutoNum type="arabicPeriod"/>
              <a:defRPr/>
            </a:pPr>
            <a:r>
              <a:rPr lang="en-US" sz="2400" dirty="0" smtClean="0">
                <a:effectLst/>
                <a:latin typeface="Arial" charset="0"/>
              </a:rPr>
              <a:t>MUSCULAR </a:t>
            </a:r>
          </a:p>
          <a:p>
            <a:pPr marL="990600" lvl="1" indent="-533400" eaLnBrk="1" hangingPunct="1">
              <a:buClrTx/>
              <a:buFont typeface="Wingdings" pitchFamily="2" charset="2"/>
              <a:buAutoNum type="alphaLcParenR"/>
              <a:defRPr/>
            </a:pPr>
            <a:endParaRPr lang="en-US" sz="2400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pPr marL="990600" lvl="1" indent="-533400" eaLnBrk="1" hangingPunct="1">
              <a:buClrTx/>
              <a:buFont typeface="Wingdings" pitchFamily="2" charset="2"/>
              <a:buAutoNum type="alphaLcParenR"/>
              <a:defRPr/>
            </a:pP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By </a:t>
            </a:r>
            <a:r>
              <a:rPr lang="en-US" sz="2400" b="1" dirty="0" smtClean="0">
                <a:solidFill>
                  <a:schemeClr val="tx1"/>
                </a:solidFill>
                <a:effectLst/>
                <a:latin typeface="Arial" charset="0"/>
              </a:rPr>
              <a:t>trunk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 of median N – to </a:t>
            </a:r>
          </a:p>
          <a:p>
            <a:pPr marL="457200" lvl="1" indent="0">
              <a:lnSpc>
                <a:spcPct val="90000"/>
              </a:lnSpc>
              <a:buClr>
                <a:srgbClr val="00FFFF"/>
              </a:buClr>
              <a:buSzPts val="1400"/>
              <a:buFont typeface="Wingdings" pitchFamily="2" charset="2"/>
              <a:buChar char="Ø"/>
            </a:pPr>
            <a:r>
              <a:rPr lang="pt-BR" sz="2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–Pronator Teres</a:t>
            </a:r>
          </a:p>
          <a:p>
            <a:pPr marL="457200" lvl="1" indent="0">
              <a:lnSpc>
                <a:spcPct val="90000"/>
              </a:lnSpc>
              <a:buClr>
                <a:srgbClr val="00FFFF"/>
              </a:buClr>
              <a:buSzPts val="1400"/>
              <a:buFont typeface="Wingdings" pitchFamily="2" charset="2"/>
              <a:buChar char="Ø"/>
            </a:pPr>
            <a:r>
              <a:rPr lang="pt-BR" sz="2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-- Flexor carpi radialis</a:t>
            </a:r>
          </a:p>
          <a:p>
            <a:pPr marL="457200" lvl="1" indent="0">
              <a:lnSpc>
                <a:spcPct val="90000"/>
              </a:lnSpc>
              <a:buClr>
                <a:srgbClr val="00FFFF"/>
              </a:buClr>
              <a:buSzPts val="1400"/>
              <a:buFont typeface="Wingdings" pitchFamily="2" charset="2"/>
              <a:buChar char="Ø"/>
            </a:pPr>
            <a:r>
              <a:rPr lang="pt-BR" sz="2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– Palmaris longus</a:t>
            </a:r>
          </a:p>
          <a:p>
            <a:pPr marL="457200" lvl="1" indent="0">
              <a:lnSpc>
                <a:spcPct val="90000"/>
              </a:lnSpc>
              <a:buClr>
                <a:srgbClr val="00FFFF"/>
              </a:buClr>
              <a:buSzPts val="1400"/>
              <a:buFont typeface="Wingdings" pitchFamily="2" charset="2"/>
              <a:buChar char="Ø"/>
            </a:pPr>
            <a:r>
              <a:rPr lang="pt-BR" sz="24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–Flexor digitorumsuperficialis</a:t>
            </a:r>
          </a:p>
          <a:p>
            <a:pPr marL="457200" lvl="1" indent="0">
              <a:lnSpc>
                <a:spcPct val="90000"/>
              </a:lnSpc>
              <a:buClr>
                <a:srgbClr val="00FFFF"/>
              </a:buClr>
              <a:buSzPts val="1400"/>
              <a:buNone/>
            </a:pPr>
            <a:endParaRPr lang="en-US" sz="2400" b="1" i="1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pPr marL="990600" lvl="1" indent="-533400" eaLnBrk="1" hangingPunct="1">
              <a:buClrTx/>
              <a:buNone/>
              <a:defRPr/>
            </a:pPr>
            <a:r>
              <a:rPr lang="en-US" sz="2400" b="1" dirty="0" smtClean="0">
                <a:solidFill>
                  <a:schemeClr val="tx1"/>
                </a:solidFill>
                <a:effectLst/>
                <a:latin typeface="Arial" charset="0"/>
              </a:rPr>
              <a:t>b) Ant. Interrosseous Nerve</a:t>
            </a:r>
          </a:p>
          <a:p>
            <a:pPr marL="990600" lvl="1" indent="-533400" eaLnBrk="1" hangingPunct="1">
              <a:buClrTx/>
              <a:buFont typeface="Wingdings" pitchFamily="2" charset="2"/>
              <a:buAutoNum type="alphaLcParenR"/>
              <a:defRPr/>
            </a:pPr>
            <a:endParaRPr lang="en-US" sz="2400" b="1" i="1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pPr marL="457200" lvl="1" indent="0" eaLnBrk="1" hangingPunct="1">
              <a:buClrTx/>
              <a:buFont typeface="Wingdings" pitchFamily="2" charset="2"/>
              <a:buNone/>
              <a:defRPr/>
            </a:pPr>
            <a:endParaRPr lang="en-US" sz="2400" b="1" i="1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pPr marL="609600" indent="-609600" eaLnBrk="1" hangingPunct="1">
              <a:defRPr/>
            </a:pPr>
            <a:endParaRPr lang="en-US" sz="36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5D6E7-0DD4-4563-9B94-164315967398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 cstate="print"/>
          <a:srcRect r="42084"/>
          <a:stretch>
            <a:fillRect/>
          </a:stretch>
        </p:blipFill>
        <p:spPr bwMode="auto">
          <a:xfrm>
            <a:off x="5257800" y="400050"/>
            <a:ext cx="2252663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1"/>
          <p:cNvSpPr>
            <a:spLocks noChangeArrowheads="1"/>
          </p:cNvSpPr>
          <p:nvPr/>
        </p:nvSpPr>
        <p:spPr bwMode="auto">
          <a:xfrm>
            <a:off x="7162800" y="3352800"/>
            <a:ext cx="457200" cy="914400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3" cstate="print"/>
          <a:srcRect l="23636" r="27274" b="1875"/>
          <a:stretch>
            <a:fillRect/>
          </a:stretch>
        </p:blipFill>
        <p:spPr bwMode="auto">
          <a:xfrm>
            <a:off x="7086600" y="247650"/>
            <a:ext cx="2057400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Down Arrow 7"/>
          <p:cNvSpPr>
            <a:spLocks noChangeArrowheads="1"/>
          </p:cNvSpPr>
          <p:nvPr/>
        </p:nvSpPr>
        <p:spPr bwMode="auto">
          <a:xfrm rot="5400000">
            <a:off x="7038975" y="1571625"/>
            <a:ext cx="158750" cy="977900"/>
          </a:xfrm>
          <a:prstGeom prst="downArrow">
            <a:avLst>
              <a:gd name="adj1" fmla="val 50000"/>
              <a:gd name="adj2" fmla="val 49907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1" name="Right Arrow 9"/>
          <p:cNvSpPr>
            <a:spLocks noChangeArrowheads="1"/>
          </p:cNvSpPr>
          <p:nvPr/>
        </p:nvSpPr>
        <p:spPr bwMode="auto">
          <a:xfrm>
            <a:off x="7467600" y="3783013"/>
            <a:ext cx="977900" cy="179387"/>
          </a:xfrm>
          <a:prstGeom prst="rightArrow">
            <a:avLst>
              <a:gd name="adj1" fmla="val 50000"/>
              <a:gd name="adj2" fmla="val 50097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9"/>
          <p:cNvSpPr txBox="1">
            <a:spLocks noGrp="1"/>
          </p:cNvSpPr>
          <p:nvPr>
            <p:ph type="title"/>
          </p:nvPr>
        </p:nvSpPr>
        <p:spPr>
          <a:xfrm>
            <a:off x="515541" y="168275"/>
            <a:ext cx="7934325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00DA"/>
              </a:buClr>
              <a:buSzPts val="4400"/>
              <a:buFont typeface="Questrial"/>
              <a:buNone/>
            </a:pPr>
            <a:r>
              <a:rPr lang="en-US" sz="4000" b="1">
                <a:solidFill>
                  <a:srgbClr val="2600DA"/>
                </a:solidFill>
                <a:latin typeface="Arial"/>
                <a:ea typeface="Arial"/>
                <a:cs typeface="Arial"/>
                <a:sym typeface="Arial"/>
              </a:rPr>
              <a:t>MEDIAN NERVE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9"/>
          <p:cNvSpPr txBox="1">
            <a:spLocks noGrp="1"/>
          </p:cNvSpPr>
          <p:nvPr>
            <p:ph type="body" idx="1"/>
          </p:nvPr>
        </p:nvSpPr>
        <p:spPr>
          <a:xfrm>
            <a:off x="515542" y="1031875"/>
            <a:ext cx="5428059" cy="5145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F3"/>
              </a:buClr>
              <a:buSzPts val="1400"/>
              <a:buFont typeface="Arial"/>
              <a:buNone/>
            </a:pPr>
            <a:r>
              <a:rPr lang="en-US" sz="2400" b="1" dirty="0">
                <a:solidFill>
                  <a:srgbClr val="6600F3"/>
                </a:solidFill>
                <a:latin typeface="Arial"/>
                <a:ea typeface="Arial"/>
                <a:cs typeface="Arial"/>
                <a:sym typeface="Arial"/>
              </a:rPr>
              <a:t>Branches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Arial"/>
              <a:buNone/>
            </a:pPr>
            <a:r>
              <a:rPr lang="en-US" sz="2400" b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 3. In </a:t>
            </a:r>
            <a:r>
              <a:rPr lang="en-US" sz="24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forearm</a:t>
            </a:r>
            <a:endParaRPr sz="2400" b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Anterior </a:t>
            </a:r>
            <a:r>
              <a:rPr lang="en-US" sz="2400" dirty="0" err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interosseous</a:t>
            </a:r>
            <a:r>
              <a:rPr lang="en-US" sz="2400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nerve</a:t>
            </a:r>
            <a:endParaRPr sz="2400" i="1" baseline="30000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Arial"/>
              <a:buNone/>
            </a:pPr>
            <a:r>
              <a:rPr lang="en-US" sz="2400" dirty="0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Lateral half of flexor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digitorum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profundus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Arial"/>
              <a:buNone/>
            </a:pPr>
            <a:r>
              <a:rPr lang="en-US" sz="2400" dirty="0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Flexor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pollicis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longus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Arial"/>
              <a:buNone/>
            </a:pPr>
            <a:r>
              <a:rPr lang="en-US" sz="2400" dirty="0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Pronator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quadratus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Arial"/>
              <a:buNone/>
            </a:pPr>
            <a:r>
              <a:rPr lang="en-US" sz="2400" dirty="0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Inferior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radioulnar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and wrist joints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Palmar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cutaneous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branch – for skin over </a:t>
            </a:r>
            <a:r>
              <a:rPr lang="en-US" sz="2400" dirty="0" err="1">
                <a:latin typeface="Arial"/>
                <a:ea typeface="Arial"/>
                <a:cs typeface="Arial"/>
                <a:sym typeface="Arial"/>
              </a:rPr>
              <a:t>thenar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eminence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Arial"/>
              <a:buNone/>
            </a:pPr>
            <a:r>
              <a:rPr lang="en-US" sz="2400" dirty="0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24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In palm</a:t>
            </a:r>
            <a:endParaRPr sz="2400" b="1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In palm, median nerves divide into medial and lateral branches.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2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19</a:t>
            </a:fld>
            <a:endParaRPr sz="11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29" descr="Diagram&#10;&#10;Description automatically generated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410200" y="0"/>
            <a:ext cx="3456957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656332" y="4879847"/>
            <a:ext cx="67310" cy="20320"/>
          </a:xfrm>
          <a:custGeom>
            <a:avLst/>
            <a:gdLst/>
            <a:ahLst/>
            <a:cxnLst/>
            <a:rect l="l" t="t" r="r" b="b"/>
            <a:pathLst>
              <a:path w="67310" h="20320">
                <a:moveTo>
                  <a:pt x="67056" y="0"/>
                </a:moveTo>
                <a:lnTo>
                  <a:pt x="0" y="0"/>
                </a:lnTo>
                <a:lnTo>
                  <a:pt x="0" y="19812"/>
                </a:lnTo>
                <a:lnTo>
                  <a:pt x="67056" y="19812"/>
                </a:lnTo>
                <a:lnTo>
                  <a:pt x="670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0540" y="1447800"/>
            <a:ext cx="7566660" cy="6151043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381000" marR="586105" indent="-342900">
              <a:lnSpc>
                <a:spcPct val="100000"/>
              </a:lnSpc>
              <a:spcBef>
                <a:spcPts val="605"/>
              </a:spcBef>
              <a:tabLst>
                <a:tab pos="380365" algn="l"/>
                <a:tab pos="381000" algn="l"/>
              </a:tabLst>
            </a:pPr>
            <a:r>
              <a:rPr lang="en-IN" sz="3200" b="1" spc="-1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Origin :</a:t>
            </a:r>
            <a:endParaRPr lang="en-IN" sz="2400" b="1" spc="-10" dirty="0" smtClean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  <a:p>
            <a:pPr marL="381000" marR="586105" indent="-342900">
              <a:lnSpc>
                <a:spcPct val="100000"/>
              </a:lnSpc>
              <a:spcBef>
                <a:spcPts val="605"/>
              </a:spcBef>
              <a:buFont typeface="Arial MT"/>
              <a:buChar char="•"/>
              <a:tabLst>
                <a:tab pos="380365" algn="l"/>
                <a:tab pos="381000" algn="l"/>
              </a:tabLst>
            </a:pPr>
            <a:r>
              <a:rPr sz="2400" spc="-10" dirty="0" smtClean="0">
                <a:latin typeface="Arial" pitchFamily="34" charset="0"/>
                <a:cs typeface="Arial" pitchFamily="34" charset="0"/>
              </a:rPr>
              <a:t>By </a:t>
            </a:r>
            <a:r>
              <a:rPr sz="24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sz="2400" spc="-15" dirty="0">
                <a:latin typeface="Arial" pitchFamily="34" charset="0"/>
                <a:cs typeface="Arial" pitchFamily="34" charset="0"/>
              </a:rPr>
              <a:t>roots from </a:t>
            </a:r>
            <a:r>
              <a:rPr sz="2400" dirty="0">
                <a:latin typeface="Arial" pitchFamily="34" charset="0"/>
                <a:cs typeface="Arial" pitchFamily="34" charset="0"/>
              </a:rPr>
              <a:t>the medial and </a:t>
            </a:r>
            <a:r>
              <a:rPr sz="2400" spc="-15" dirty="0">
                <a:latin typeface="Arial" pitchFamily="34" charset="0"/>
                <a:cs typeface="Arial" pitchFamily="34" charset="0"/>
              </a:rPr>
              <a:t>lateral cords </a:t>
            </a:r>
            <a:r>
              <a:rPr sz="2400" spc="-10" dirty="0">
                <a:latin typeface="Arial" pitchFamily="34" charset="0"/>
                <a:cs typeface="Arial" pitchFamily="34" charset="0"/>
              </a:rPr>
              <a:t>of brachial </a:t>
            </a:r>
            <a:r>
              <a:rPr sz="2400" spc="-530" dirty="0">
                <a:latin typeface="Arial" pitchFamily="34" charset="0"/>
                <a:cs typeface="Arial" pitchFamily="34" charset="0"/>
              </a:rPr>
              <a:t> </a:t>
            </a:r>
            <a:r>
              <a:rPr sz="2400" spc="-15" dirty="0">
                <a:latin typeface="Arial" pitchFamily="34" charset="0"/>
                <a:cs typeface="Arial" pitchFamily="34" charset="0"/>
              </a:rPr>
              <a:t>plexus.</a:t>
            </a:r>
            <a:endParaRPr sz="2400" dirty="0">
              <a:latin typeface="Arial" pitchFamily="34" charset="0"/>
              <a:cs typeface="Arial" pitchFamily="34" charset="0"/>
            </a:endParaRPr>
          </a:p>
          <a:p>
            <a:pPr marL="381000" marR="3048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80365" algn="l"/>
                <a:tab pos="381000" algn="l"/>
              </a:tabLst>
            </a:pPr>
            <a:r>
              <a:rPr sz="2400" spc="-5" dirty="0">
                <a:latin typeface="Arial" pitchFamily="34" charset="0"/>
                <a:cs typeface="Arial" pitchFamily="34" charset="0"/>
              </a:rPr>
              <a:t>The</a:t>
            </a:r>
            <a:r>
              <a:rPr sz="2400" spc="5" dirty="0">
                <a:latin typeface="Arial" pitchFamily="34" charset="0"/>
                <a:cs typeface="Arial" pitchFamily="34" charset="0"/>
              </a:rPr>
              <a:t> </a:t>
            </a:r>
            <a:r>
              <a:rPr sz="2400" dirty="0">
                <a:latin typeface="Arial" pitchFamily="34" charset="0"/>
                <a:cs typeface="Arial" pitchFamily="34" charset="0"/>
              </a:rPr>
              <a:t>medial</a:t>
            </a:r>
            <a:r>
              <a:rPr sz="2400" spc="-15" dirty="0">
                <a:latin typeface="Arial" pitchFamily="34" charset="0"/>
                <a:cs typeface="Arial" pitchFamily="34" charset="0"/>
              </a:rPr>
              <a:t> root</a:t>
            </a:r>
            <a:r>
              <a:rPr sz="2400" spc="-30" dirty="0">
                <a:latin typeface="Arial" pitchFamily="34" charset="0"/>
                <a:cs typeface="Arial" pitchFamily="34" charset="0"/>
              </a:rPr>
              <a:t> </a:t>
            </a:r>
            <a:r>
              <a:rPr sz="2400" spc="-10" dirty="0">
                <a:latin typeface="Arial" pitchFamily="34" charset="0"/>
                <a:cs typeface="Arial" pitchFamily="34" charset="0"/>
              </a:rPr>
              <a:t>crosses</a:t>
            </a:r>
            <a:r>
              <a:rPr sz="2400" dirty="0">
                <a:latin typeface="Arial" pitchFamily="34" charset="0"/>
                <a:cs typeface="Arial" pitchFamily="34" charset="0"/>
              </a:rPr>
              <a:t> the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 </a:t>
            </a:r>
            <a:r>
              <a:rPr sz="2400" spc="-20" dirty="0">
                <a:latin typeface="Arial" pitchFamily="34" charset="0"/>
                <a:cs typeface="Arial" pitchFamily="34" charset="0"/>
              </a:rPr>
              <a:t>3</a:t>
            </a:r>
            <a:r>
              <a:rPr sz="2400" spc="-30" baseline="24305" dirty="0">
                <a:latin typeface="Arial" pitchFamily="34" charset="0"/>
                <a:cs typeface="Arial" pitchFamily="34" charset="0"/>
              </a:rPr>
              <a:t>rd</a:t>
            </a:r>
            <a:r>
              <a:rPr sz="2400" spc="284" baseline="24305" dirty="0">
                <a:latin typeface="Arial" pitchFamily="34" charset="0"/>
                <a:cs typeface="Arial" pitchFamily="34" charset="0"/>
              </a:rPr>
              <a:t>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part</a:t>
            </a:r>
            <a:r>
              <a:rPr sz="2400" spc="-15" dirty="0">
                <a:latin typeface="Arial" pitchFamily="34" charset="0"/>
                <a:cs typeface="Arial" pitchFamily="34" charset="0"/>
              </a:rPr>
              <a:t>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of</a:t>
            </a:r>
            <a:r>
              <a:rPr sz="2400" spc="10" dirty="0">
                <a:latin typeface="Arial" pitchFamily="34" charset="0"/>
                <a:cs typeface="Arial" pitchFamily="34" charset="0"/>
              </a:rPr>
              <a:t> </a:t>
            </a:r>
            <a:r>
              <a:rPr sz="2400" spc="-5" dirty="0">
                <a:uFill>
                  <a:solidFill>
                    <a:srgbClr val="000000"/>
                  </a:solidFill>
                </a:uFill>
                <a:latin typeface="Arial" pitchFamily="34" charset="0"/>
                <a:cs typeface="Arial" pitchFamily="34" charset="0"/>
              </a:rPr>
              <a:t>axillary</a:t>
            </a:r>
            <a:r>
              <a:rPr sz="2400" spc="-15" dirty="0">
                <a:uFill>
                  <a:solidFill>
                    <a:srgbClr val="000000"/>
                  </a:solidFill>
                </a:uFill>
                <a:latin typeface="Arial" pitchFamily="34" charset="0"/>
                <a:cs typeface="Arial" pitchFamily="34" charset="0"/>
              </a:rPr>
              <a:t> </a:t>
            </a:r>
            <a:r>
              <a:rPr sz="2400" spc="-5" dirty="0">
                <a:uFill>
                  <a:solidFill>
                    <a:srgbClr val="000000"/>
                  </a:solidFill>
                </a:uFill>
                <a:latin typeface="Arial" pitchFamily="34" charset="0"/>
                <a:cs typeface="Arial" pitchFamily="34" charset="0"/>
              </a:rPr>
              <a:t>artery</a:t>
            </a:r>
            <a:r>
              <a:rPr sz="2400" spc="-15" dirty="0">
                <a:latin typeface="Arial" pitchFamily="34" charset="0"/>
                <a:cs typeface="Arial" pitchFamily="34" charset="0"/>
              </a:rPr>
              <a:t> to</a:t>
            </a:r>
            <a:r>
              <a:rPr sz="2400" spc="-10" dirty="0">
                <a:latin typeface="Arial" pitchFamily="34" charset="0"/>
                <a:cs typeface="Arial" pitchFamily="34" charset="0"/>
              </a:rPr>
              <a:t>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join </a:t>
            </a:r>
            <a:r>
              <a:rPr sz="2400" spc="-525" dirty="0">
                <a:latin typeface="Arial" pitchFamily="34" charset="0"/>
                <a:cs typeface="Arial" pitchFamily="34" charset="0"/>
              </a:rPr>
              <a:t> </a:t>
            </a:r>
            <a:r>
              <a:rPr sz="2400" dirty="0">
                <a:latin typeface="Arial" pitchFamily="34" charset="0"/>
                <a:cs typeface="Arial" pitchFamily="34" charset="0"/>
              </a:rPr>
              <a:t>the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 </a:t>
            </a:r>
            <a:r>
              <a:rPr sz="2400" spc="-15" dirty="0">
                <a:latin typeface="Arial" pitchFamily="34" charset="0"/>
                <a:cs typeface="Arial" pitchFamily="34" charset="0"/>
              </a:rPr>
              <a:t>lateral</a:t>
            </a:r>
            <a:r>
              <a:rPr sz="2400" spc="-25" dirty="0">
                <a:latin typeface="Arial" pitchFamily="34" charset="0"/>
                <a:cs typeface="Arial" pitchFamily="34" charset="0"/>
              </a:rPr>
              <a:t> </a:t>
            </a:r>
            <a:r>
              <a:rPr sz="2400" spc="-10" dirty="0">
                <a:latin typeface="Arial" pitchFamily="34" charset="0"/>
                <a:cs typeface="Arial" pitchFamily="34" charset="0"/>
              </a:rPr>
              <a:t>root</a:t>
            </a:r>
            <a:r>
              <a:rPr sz="2400" spc="-1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spc="-10" dirty="0" smtClean="0">
              <a:latin typeface="Arial" pitchFamily="34" charset="0"/>
              <a:cs typeface="Arial" pitchFamily="34" charset="0"/>
            </a:endParaRPr>
          </a:p>
          <a:p>
            <a:pPr marL="381000" marR="3048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80365" algn="l"/>
                <a:tab pos="381000" algn="l"/>
              </a:tabLst>
            </a:pPr>
            <a:endParaRPr lang="en-US" sz="2400" spc="-1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Tx/>
              <a:defRPr/>
            </a:pPr>
            <a:r>
              <a:rPr lang="en-US" sz="2400" dirty="0" smtClean="0">
                <a:latin typeface="Arial" charset="0"/>
              </a:rPr>
              <a:t>Contribution from both cords</a:t>
            </a:r>
          </a:p>
          <a:p>
            <a:pPr lvl="1" eaLnBrk="1" hangingPunct="1">
              <a:buClrTx/>
              <a:defRPr/>
            </a:pPr>
            <a:r>
              <a:rPr lang="en-US" sz="2400" dirty="0" smtClean="0">
                <a:latin typeface="Arial" charset="0"/>
              </a:rPr>
              <a:t>   </a:t>
            </a:r>
            <a:r>
              <a:rPr lang="en-US" sz="2400" b="1" dirty="0" smtClean="0">
                <a:solidFill>
                  <a:srgbClr val="FF0066"/>
                </a:solidFill>
                <a:latin typeface="Arial" charset="0"/>
              </a:rPr>
              <a:t>Medial Root  </a:t>
            </a:r>
            <a:r>
              <a:rPr lang="en-US" sz="2400" dirty="0" smtClean="0">
                <a:solidFill>
                  <a:srgbClr val="FF0066"/>
                </a:solidFill>
                <a:latin typeface="Arial" charset="0"/>
              </a:rPr>
              <a:t>- </a:t>
            </a:r>
          </a:p>
          <a:p>
            <a:pPr lvl="2" eaLnBrk="1" hangingPunct="1">
              <a:buClrTx/>
              <a:defRPr/>
            </a:pPr>
            <a:r>
              <a:rPr lang="en-US" sz="2400" dirty="0" smtClean="0">
                <a:latin typeface="Arial" charset="0"/>
              </a:rPr>
              <a:t>derived from Medial cord, C8 &amp; T1</a:t>
            </a:r>
          </a:p>
          <a:p>
            <a:pPr lvl="3" eaLnBrk="1" hangingPunct="1">
              <a:buClrTx/>
              <a:defRPr/>
            </a:pPr>
            <a:r>
              <a:rPr lang="en-US" sz="2400" dirty="0" smtClean="0">
                <a:latin typeface="Arial" charset="0"/>
              </a:rPr>
              <a:t>Crosses downward and laterally </a:t>
            </a:r>
            <a:r>
              <a:rPr lang="en-US" sz="2400" dirty="0" err="1" smtClean="0">
                <a:latin typeface="Arial" charset="0"/>
              </a:rPr>
              <a:t>infront</a:t>
            </a:r>
            <a:r>
              <a:rPr lang="en-US" sz="2400" dirty="0" smtClean="0">
                <a:latin typeface="Arial" charset="0"/>
              </a:rPr>
              <a:t> of 3rd part of </a:t>
            </a:r>
            <a:r>
              <a:rPr lang="en-US" sz="2400" dirty="0" err="1" smtClean="0">
                <a:latin typeface="Arial" charset="0"/>
              </a:rPr>
              <a:t>Axillary</a:t>
            </a:r>
            <a:r>
              <a:rPr lang="en-US" sz="2400" dirty="0" smtClean="0">
                <a:latin typeface="Arial" charset="0"/>
              </a:rPr>
              <a:t> and join Lateral root)</a:t>
            </a:r>
          </a:p>
          <a:p>
            <a:pPr lvl="1" eaLnBrk="1" hangingPunct="1">
              <a:buClrTx/>
              <a:defRPr/>
            </a:pPr>
            <a:r>
              <a:rPr lang="en-US" sz="2400" dirty="0" smtClean="0">
                <a:latin typeface="Arial" charset="0"/>
              </a:rPr>
              <a:t>   </a:t>
            </a:r>
            <a:r>
              <a:rPr lang="en-US" sz="2400" b="1" dirty="0" smtClean="0">
                <a:solidFill>
                  <a:srgbClr val="FF0066"/>
                </a:solidFill>
                <a:latin typeface="Arial" charset="0"/>
              </a:rPr>
              <a:t>Lateral root </a:t>
            </a:r>
            <a:r>
              <a:rPr lang="en-US" sz="2400" dirty="0" smtClean="0">
                <a:solidFill>
                  <a:srgbClr val="FF0066"/>
                </a:solidFill>
                <a:latin typeface="Arial" charset="0"/>
              </a:rPr>
              <a:t>– </a:t>
            </a:r>
          </a:p>
          <a:p>
            <a:pPr lvl="2" eaLnBrk="1" hangingPunct="1">
              <a:buClrTx/>
              <a:defRPr/>
            </a:pPr>
            <a:r>
              <a:rPr lang="en-US" sz="2400" dirty="0" smtClean="0">
                <a:latin typeface="Arial" charset="0"/>
              </a:rPr>
              <a:t>continuation of lateral cord, C5 to C7</a:t>
            </a:r>
          </a:p>
          <a:p>
            <a:pPr marL="381000" marR="3048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80365" algn="l"/>
                <a:tab pos="381000" algn="l"/>
              </a:tabLst>
            </a:pPr>
            <a:endParaRPr sz="2400" dirty="0">
              <a:latin typeface="Arial" pitchFamily="34" charset="0"/>
              <a:cs typeface="Arial" pitchFamily="34" charset="0"/>
            </a:endParaRPr>
          </a:p>
          <a:p>
            <a:pPr marL="381000" marR="459105" indent="-342900">
              <a:lnSpc>
                <a:spcPct val="100000"/>
              </a:lnSpc>
              <a:spcBef>
                <a:spcPts val="575"/>
              </a:spcBef>
              <a:tabLst>
                <a:tab pos="380365" algn="l"/>
                <a:tab pos="381000" algn="l"/>
              </a:tabLst>
            </a:pPr>
            <a:endParaRPr sz="2400" dirty="0">
              <a:latin typeface="Calibri"/>
              <a:cs typeface="Calibri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81329" y="192150"/>
            <a:ext cx="8462671" cy="1027050"/>
          </a:xfrm>
        </p:spPr>
        <p:txBody>
          <a:bodyPr/>
          <a:lstStyle/>
          <a:p>
            <a:r>
              <a:rPr lang="en-IN" dirty="0" smtClean="0">
                <a:solidFill>
                  <a:srgbClr val="0070C0"/>
                </a:solidFill>
              </a:rPr>
              <a:t>Root Value: C5,C6,C7,C8,T1</a:t>
            </a:r>
            <a:endParaRPr lang="en-IN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4191000" cy="9144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3100" b="1" dirty="0" smtClean="0">
                <a:solidFill>
                  <a:srgbClr val="FF0000"/>
                </a:solidFill>
                <a:effectLst/>
                <a:latin typeface="Arial" charset="0"/>
              </a:rPr>
              <a:t>IN FOREARM</a:t>
            </a:r>
            <a:r>
              <a:rPr lang="en-US" b="1" dirty="0" smtClean="0">
                <a:solidFill>
                  <a:srgbClr val="0070C0"/>
                </a:solidFill>
                <a:effectLst/>
                <a:latin typeface="Arial" charset="0"/>
              </a:rPr>
              <a:t/>
            </a:r>
            <a:br>
              <a:rPr lang="en-US" b="1" dirty="0" smtClean="0">
                <a:solidFill>
                  <a:srgbClr val="0070C0"/>
                </a:solidFill>
                <a:effectLst/>
                <a:latin typeface="Arial" charset="0"/>
              </a:rPr>
            </a:b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114800" cy="5334000"/>
          </a:xfrm>
        </p:spPr>
        <p:txBody>
          <a:bodyPr>
            <a:normAutofit fontScale="92500" lnSpcReduction="10000"/>
          </a:bodyPr>
          <a:lstStyle/>
          <a:p>
            <a:pPr marL="590550" indent="-533400" eaLnBrk="1" hangingPunct="1">
              <a:buClrTx/>
              <a:buFont typeface="Tahoma" pitchFamily="34" charset="0"/>
              <a:buAutoNum type="alphaLcParenR" startAt="2"/>
              <a:defRPr/>
            </a:pPr>
            <a:r>
              <a:rPr lang="en-US" sz="2000" b="1" dirty="0" smtClean="0">
                <a:solidFill>
                  <a:srgbClr val="00B0F0"/>
                </a:solidFill>
                <a:effectLst/>
                <a:latin typeface="Arial" charset="0"/>
              </a:rPr>
              <a:t>ANTERIOR  INTEROSSEOUS NERVE</a:t>
            </a:r>
          </a:p>
          <a:p>
            <a:pPr marL="971550" lvl="1" indent="-457200" eaLnBrk="1" hangingPunct="1">
              <a:buClrTx/>
              <a:defRPr/>
            </a:pP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Arise from Median nerve as it passes 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Arial" charset="0"/>
              </a:rPr>
              <a:t>bt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 2 heads PT. </a:t>
            </a:r>
          </a:p>
          <a:p>
            <a:pPr marL="971550" lvl="1" indent="-457200" eaLnBrk="1" hangingPunct="1">
              <a:buClrTx/>
              <a:defRPr/>
            </a:pP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Runs in front of interrosseous membrane. </a:t>
            </a:r>
          </a:p>
          <a:p>
            <a:pPr marL="971550" lvl="1" indent="-457200" eaLnBrk="1" hangingPunct="1">
              <a:buClrTx/>
              <a:defRPr/>
            </a:pPr>
            <a:endParaRPr lang="en-US" sz="2400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pPr marL="590550" indent="-533400" eaLnBrk="1" hangingPunct="1">
              <a:buClrTx/>
              <a:defRPr/>
            </a:pPr>
            <a:r>
              <a:rPr lang="en-US" sz="2800" b="1" dirty="0" smtClean="0">
                <a:solidFill>
                  <a:srgbClr val="00B0F0"/>
                </a:solidFill>
                <a:effectLst/>
                <a:latin typeface="Arial" charset="0"/>
              </a:rPr>
              <a:t>Supplies</a:t>
            </a:r>
            <a:r>
              <a:rPr lang="en-US" sz="2800" dirty="0" smtClean="0">
                <a:effectLst/>
                <a:latin typeface="Arial" charset="0"/>
              </a:rPr>
              <a:t>: </a:t>
            </a:r>
          </a:p>
          <a:p>
            <a:pPr marL="971550" lvl="1" indent="-457200" eaLnBrk="1" hangingPunct="1">
              <a:buClrTx/>
              <a:defRPr/>
            </a:pP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Deep flexors – FPL, FDP (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Arial" charset="0"/>
              </a:rPr>
              <a:t>Lat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 half), PQ</a:t>
            </a:r>
          </a:p>
          <a:p>
            <a:pPr marL="971550" lvl="1" indent="-457200" eaLnBrk="1" hangingPunct="1">
              <a:buClrTx/>
              <a:defRPr/>
            </a:pP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joints</a:t>
            </a:r>
          </a:p>
          <a:p>
            <a:pPr marL="1295400" lvl="2" indent="-381000" eaLnBrk="1" hangingPunct="1">
              <a:buClrTx/>
              <a:defRPr/>
            </a:pPr>
            <a:r>
              <a:rPr lang="en-US" sz="1800" dirty="0" smtClean="0">
                <a:effectLst/>
                <a:latin typeface="Arial" charset="0"/>
              </a:rPr>
              <a:t>Distal Radio- Ulnar joint </a:t>
            </a:r>
          </a:p>
          <a:p>
            <a:pPr marL="1295400" lvl="2" indent="-381000" eaLnBrk="1" hangingPunct="1">
              <a:buClrTx/>
              <a:defRPr/>
            </a:pPr>
            <a:r>
              <a:rPr lang="en-US" sz="1800" dirty="0" smtClean="0">
                <a:effectLst/>
                <a:latin typeface="Arial" charset="0"/>
              </a:rPr>
              <a:t>Radio- Carpal joint</a:t>
            </a:r>
          </a:p>
          <a:p>
            <a:pPr marL="1295400" lvl="2" indent="-381000" eaLnBrk="1" hangingPunct="1">
              <a:buClrTx/>
              <a:defRPr/>
            </a:pPr>
            <a:r>
              <a:rPr lang="en-US" sz="1800" dirty="0" smtClean="0">
                <a:effectLst/>
                <a:latin typeface="Arial" charset="0"/>
              </a:rPr>
              <a:t>Carpal joints </a:t>
            </a:r>
          </a:p>
          <a:p>
            <a:pPr marL="590550" indent="-533400" eaLnBrk="1" hangingPunct="1">
              <a:defRPr/>
            </a:pP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4EF7E-4223-42F0-8A79-5C873860ACE6}" type="slidenum">
              <a:rPr lang="en-US"/>
              <a:pPr>
                <a:defRPr/>
              </a:pPr>
              <a:t>20</a:t>
            </a:fld>
            <a:endParaRPr lang="en-US"/>
          </a:p>
        </p:txBody>
      </p:sp>
      <p:pic>
        <p:nvPicPr>
          <p:cNvPr id="19461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l="13158" t="8731" r="11403" b="42155"/>
          <a:stretch>
            <a:fillRect/>
          </a:stretch>
        </p:blipFill>
        <p:spPr bwMode="auto">
          <a:xfrm>
            <a:off x="3886200" y="914400"/>
            <a:ext cx="4876800" cy="510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 bwMode="auto">
          <a:xfrm rot="10800000">
            <a:off x="4724400" y="5410200"/>
            <a:ext cx="9906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2" name="Rectangle 12"/>
          <p:cNvSpPr>
            <a:spLocks noGrp="1" noChangeArrowheads="1"/>
          </p:cNvSpPr>
          <p:nvPr>
            <p:ph idx="1"/>
          </p:nvPr>
        </p:nvSpPr>
        <p:spPr>
          <a:xfrm>
            <a:off x="76200" y="152400"/>
            <a:ext cx="4038600" cy="65532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dirty="0" smtClean="0">
              <a:effectLst/>
              <a:latin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ClrTx/>
              <a:buFont typeface="Wingdings" pitchFamily="2" charset="2"/>
              <a:buNone/>
              <a:defRPr/>
            </a:pPr>
            <a:r>
              <a:rPr lang="en-US" sz="2800" dirty="0" smtClean="0">
                <a:effectLst/>
                <a:latin typeface="Arial" charset="0"/>
              </a:rPr>
              <a:t>2.  </a:t>
            </a:r>
            <a:r>
              <a:rPr lang="en-US" sz="2000" b="1" dirty="0" smtClean="0">
                <a:solidFill>
                  <a:srgbClr val="00B0F0"/>
                </a:solidFill>
                <a:effectLst/>
                <a:latin typeface="Arial" charset="0"/>
              </a:rPr>
              <a:t>ARTICULAR  </a:t>
            </a:r>
            <a:endParaRPr lang="en-US" sz="2400" b="1" dirty="0" smtClean="0">
              <a:solidFill>
                <a:srgbClr val="00B0F0"/>
              </a:solidFill>
              <a:effectLst/>
              <a:latin typeface="Arial" charset="0"/>
            </a:endParaRPr>
          </a:p>
          <a:p>
            <a:pPr marL="990600" lvl="1" indent="-533400" eaLnBrk="1" hangingPunct="1">
              <a:lnSpc>
                <a:spcPct val="90000"/>
              </a:lnSpc>
              <a:buClrTx/>
              <a:buFont typeface="Wingdings" pitchFamily="2" charset="2"/>
              <a:buNone/>
              <a:defRPr/>
            </a:pPr>
            <a:r>
              <a:rPr lang="en-US" sz="2000" dirty="0" smtClean="0">
                <a:effectLst/>
                <a:latin typeface="Arial" charset="0"/>
              </a:rPr>
              <a:t>- 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Arial" charset="0"/>
              </a:rPr>
              <a:t>Elbow joint</a:t>
            </a:r>
          </a:p>
          <a:p>
            <a:pPr marL="990600" lvl="1" indent="-533400" eaLnBrk="1" hangingPunct="1">
              <a:lnSpc>
                <a:spcPct val="90000"/>
              </a:lnSpc>
              <a:buClrTx/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  <a:latin typeface="Arial" charset="0"/>
              </a:rPr>
              <a:t>- Proximal R- U joint</a:t>
            </a:r>
          </a:p>
          <a:p>
            <a:pPr marL="990600" lvl="1" indent="-533400" eaLnBrk="1" hangingPunct="1">
              <a:lnSpc>
                <a:spcPct val="90000"/>
              </a:lnSpc>
              <a:buClrTx/>
              <a:buFont typeface="Wingdings" pitchFamily="2" charset="2"/>
              <a:buNone/>
              <a:defRPr/>
            </a:pPr>
            <a:endParaRPr lang="en-US" sz="2000" dirty="0" smtClean="0">
              <a:effectLst/>
              <a:latin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ClrTx/>
              <a:buSzTx/>
              <a:buFont typeface="Wingdings" pitchFamily="2" charset="2"/>
              <a:buAutoNum type="arabicPeriod" startAt="3"/>
              <a:defRPr/>
            </a:pPr>
            <a:r>
              <a:rPr lang="en-US" sz="2000" b="1" dirty="0" smtClean="0">
                <a:solidFill>
                  <a:srgbClr val="00B0F0"/>
                </a:solidFill>
                <a:effectLst/>
                <a:latin typeface="Arial" charset="0"/>
              </a:rPr>
              <a:t>PALMAR CUTANEOUS </a:t>
            </a:r>
          </a:p>
          <a:p>
            <a:pPr marL="990600" lvl="1" indent="-533400" eaLnBrk="1" hangingPunct="1">
              <a:lnSpc>
                <a:spcPct val="90000"/>
              </a:lnSpc>
              <a:buClrTx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  <a:latin typeface="Arial" charset="0"/>
              </a:rPr>
              <a:t>Given proximal to flexor retinaculum</a:t>
            </a:r>
          </a:p>
          <a:p>
            <a:pPr marL="990600" lvl="1" indent="-533400" eaLnBrk="1" hangingPunct="1">
              <a:lnSpc>
                <a:spcPct val="90000"/>
              </a:lnSpc>
              <a:buClrTx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  <a:latin typeface="Arial" charset="0"/>
              </a:rPr>
              <a:t>Passes over retinaculum. </a:t>
            </a:r>
          </a:p>
          <a:p>
            <a:pPr marL="990600" lvl="1" indent="-533400" eaLnBrk="1" hangingPunct="1">
              <a:lnSpc>
                <a:spcPct val="90000"/>
              </a:lnSpc>
              <a:buClrTx/>
              <a:buFontTx/>
              <a:buNone/>
              <a:defRPr/>
            </a:pPr>
            <a:r>
              <a:rPr lang="en-US" sz="2000" b="1" dirty="0" smtClean="0">
                <a:solidFill>
                  <a:schemeClr val="tx1"/>
                </a:solidFill>
                <a:effectLst/>
                <a:latin typeface="Arial" charset="0"/>
              </a:rPr>
              <a:t>Supplies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  <a:p>
            <a:pPr marL="1752600" lvl="3" indent="-381000" eaLnBrk="1" hangingPunct="1">
              <a:lnSpc>
                <a:spcPct val="90000"/>
              </a:lnSpc>
              <a:buClrTx/>
              <a:defRPr/>
            </a:pPr>
            <a:r>
              <a:rPr lang="en-US" dirty="0" smtClean="0">
                <a:solidFill>
                  <a:schemeClr val="tx1"/>
                </a:solidFill>
                <a:effectLst/>
                <a:latin typeface="Arial" charset="0"/>
              </a:rPr>
              <a:t>central palm, </a:t>
            </a:r>
          </a:p>
          <a:p>
            <a:pPr marL="1752600" lvl="3" indent="-381000" eaLnBrk="1" hangingPunct="1">
              <a:lnSpc>
                <a:spcPct val="90000"/>
              </a:lnSpc>
              <a:buClrTx/>
              <a:defRPr/>
            </a:pPr>
            <a:r>
              <a:rPr lang="en-US" dirty="0" smtClean="0">
                <a:solidFill>
                  <a:schemeClr val="tx1"/>
                </a:solidFill>
                <a:effectLst/>
                <a:latin typeface="Arial" charset="0"/>
              </a:rPr>
              <a:t>Skin thenar eminence</a:t>
            </a:r>
            <a:r>
              <a:rPr lang="en-US" sz="1600" dirty="0" smtClean="0">
                <a:effectLst/>
                <a:latin typeface="Arial" charset="0"/>
              </a:rPr>
              <a:t>, </a:t>
            </a:r>
            <a:endParaRPr lang="en-US" sz="2400" dirty="0" smtClean="0">
              <a:effectLst/>
              <a:latin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ClrTx/>
              <a:buFont typeface="Wingdings" pitchFamily="2" charset="2"/>
              <a:buNone/>
              <a:defRPr/>
            </a:pPr>
            <a:r>
              <a:rPr lang="en-US" sz="2400" dirty="0" smtClean="0">
                <a:effectLst/>
                <a:latin typeface="Arial" charset="0"/>
              </a:rPr>
              <a:t>4</a:t>
            </a:r>
            <a:r>
              <a:rPr lang="en-US" sz="2400" dirty="0" smtClean="0">
                <a:solidFill>
                  <a:srgbClr val="00B0F0"/>
                </a:solidFill>
                <a:effectLst/>
                <a:latin typeface="Arial" charset="0"/>
              </a:rPr>
              <a:t>. </a:t>
            </a:r>
            <a:r>
              <a:rPr lang="en-US" sz="2000" b="1" dirty="0" smtClean="0">
                <a:solidFill>
                  <a:srgbClr val="00B0F0"/>
                </a:solidFill>
                <a:effectLst/>
                <a:latin typeface="Arial" charset="0"/>
              </a:rPr>
              <a:t>COMMUNICATING</a:t>
            </a:r>
            <a:endParaRPr lang="en-US" dirty="0" smtClean="0">
              <a:effectLst/>
              <a:latin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ClrTx/>
              <a:buFont typeface="Wingdings" pitchFamily="2" charset="2"/>
              <a:buNone/>
              <a:defRPr/>
            </a:pPr>
            <a:r>
              <a:rPr lang="en-US" sz="2400" dirty="0" smtClean="0">
                <a:effectLst/>
                <a:latin typeface="Arial" charset="0"/>
              </a:rPr>
              <a:t>         To Ulnar nerve.</a:t>
            </a:r>
          </a:p>
          <a:p>
            <a:pPr marL="609600" indent="-609600" eaLnBrk="1" hangingPunct="1">
              <a:lnSpc>
                <a:spcPct val="90000"/>
              </a:lnSpc>
              <a:buClrTx/>
              <a:buFont typeface="Wingdings" pitchFamily="2" charset="2"/>
              <a:buNone/>
              <a:defRPr/>
            </a:pPr>
            <a:endParaRPr lang="en-US" sz="2400" dirty="0" smtClean="0">
              <a:effectLst/>
              <a:latin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ClrTx/>
              <a:buFont typeface="Wingdings" pitchFamily="2" charset="2"/>
              <a:buNone/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Arial Black" pitchFamily="34" charset="0"/>
              </a:rPr>
              <a:t>MARTIN GRUBER CONNECTION</a:t>
            </a:r>
            <a:endParaRPr lang="en-US" sz="1600" b="1" dirty="0" smtClean="0">
              <a:solidFill>
                <a:srgbClr val="FF0000"/>
              </a:solidFill>
              <a:effectLst/>
              <a:latin typeface="Arial Black" pitchFamily="34" charset="0"/>
            </a:endParaRPr>
          </a:p>
          <a:p>
            <a:pPr marL="609600" indent="-609600" eaLnBrk="1" hangingPunct="1">
              <a:lnSpc>
                <a:spcPct val="90000"/>
              </a:lnSpc>
              <a:defRPr/>
            </a:pPr>
            <a:endParaRPr lang="en-US" sz="24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1E48E1-08EE-4D06-88A5-6CF695626B45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4724400" y="1006475"/>
            <a:ext cx="3657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 Unicode MS" pitchFamily="34" charset="-128"/>
              </a:rPr>
              <a:t>MEDIAN NERVE: BRANCHES</a:t>
            </a:r>
          </a:p>
        </p:txBody>
      </p:sp>
      <p:pic>
        <p:nvPicPr>
          <p:cNvPr id="2048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133600"/>
            <a:ext cx="5029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46E3A5-1021-4E21-81DE-6F0759C44973}" type="slidenum">
              <a:rPr lang="en-US"/>
              <a:pPr>
                <a:defRPr/>
              </a:pPr>
              <a:t>22</a:t>
            </a:fld>
            <a:endParaRPr lang="en-US"/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58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1219200" y="3733800"/>
            <a:ext cx="1752600" cy="8382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533400"/>
            <a:ext cx="40386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 b="1" smtClean="0">
                <a:solidFill>
                  <a:srgbClr val="FF0000"/>
                </a:solidFill>
                <a:effectLst/>
                <a:latin typeface="Arial Unicode MS" pitchFamily="34" charset="-128"/>
              </a:rPr>
              <a:t>MEDIAN NERVE: BRANCHES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"/>
            <a:ext cx="5029200" cy="6629400"/>
          </a:xfrm>
          <a:solidFill>
            <a:schemeClr val="bg1"/>
          </a:solidFill>
        </p:spPr>
        <p:txBody>
          <a:bodyPr/>
          <a:lstStyle/>
          <a:p>
            <a:pPr marL="609600" indent="-609600" algn="ctr" eaLnBrk="1" hangingPunct="1">
              <a:buClrTx/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effectLst/>
                <a:latin typeface="Arial Black" pitchFamily="34" charset="0"/>
              </a:rPr>
              <a:t>IN HAND</a:t>
            </a:r>
          </a:p>
          <a:p>
            <a:pPr marL="609600" indent="-609600" eaLnBrk="1" hangingPunct="1">
              <a:buClrTx/>
              <a:buSzTx/>
              <a:buFont typeface="Wingdings" pitchFamily="2" charset="2"/>
              <a:buAutoNum type="arabicPeriod"/>
              <a:defRPr/>
            </a:pPr>
            <a:r>
              <a:rPr lang="en-US" sz="2400" b="1" dirty="0" smtClean="0">
                <a:effectLst/>
                <a:latin typeface="Arial Unicode MS" pitchFamily="34" charset="-128"/>
              </a:rPr>
              <a:t> </a:t>
            </a:r>
            <a:r>
              <a:rPr lang="en-US" sz="2400" b="1" dirty="0" smtClean="0">
                <a:solidFill>
                  <a:srgbClr val="00B0F0"/>
                </a:solidFill>
                <a:effectLst/>
                <a:latin typeface="Arial Unicode MS" pitchFamily="34" charset="-128"/>
              </a:rPr>
              <a:t>Recurrent branch</a:t>
            </a:r>
          </a:p>
          <a:p>
            <a:pPr marL="1371600" lvl="2" indent="-457200" eaLnBrk="1" hangingPunct="1">
              <a:buClrTx/>
              <a:buSzTx/>
              <a:defRPr/>
            </a:pPr>
            <a:r>
              <a:rPr lang="en-US" sz="2000" dirty="0" smtClean="0">
                <a:effectLst/>
                <a:latin typeface="Arial" charset="0"/>
              </a:rPr>
              <a:t>recurrent branch – supplies </a:t>
            </a:r>
            <a:r>
              <a:rPr lang="en-US" sz="2000" b="1" dirty="0" smtClean="0">
                <a:effectLst/>
                <a:latin typeface="Arial" charset="0"/>
              </a:rPr>
              <a:t>Thenar</a:t>
            </a:r>
            <a:r>
              <a:rPr lang="en-US" sz="2000" dirty="0" smtClean="0">
                <a:effectLst/>
                <a:latin typeface="Arial" charset="0"/>
              </a:rPr>
              <a:t> muscles</a:t>
            </a:r>
            <a:endParaRPr lang="en-US" sz="1800" b="1" dirty="0" smtClean="0">
              <a:effectLst/>
              <a:latin typeface="Arial Unicode MS" pitchFamily="34" charset="-128"/>
            </a:endParaRPr>
          </a:p>
          <a:p>
            <a:pPr marL="609600" indent="-609600" eaLnBrk="1" hangingPunct="1">
              <a:buClrTx/>
              <a:buSzTx/>
              <a:buFont typeface="Wingdings" pitchFamily="2" charset="2"/>
              <a:buAutoNum type="arabicPeriod"/>
              <a:defRPr/>
            </a:pPr>
            <a:endParaRPr lang="en-US" sz="2800" dirty="0" smtClean="0">
              <a:effectLst/>
              <a:latin typeface="Arial" charset="0"/>
            </a:endParaRPr>
          </a:p>
          <a:p>
            <a:pPr marL="609600" indent="-609600" eaLnBrk="1" hangingPunct="1">
              <a:buClrTx/>
              <a:buSzTx/>
              <a:buFont typeface="Wingdings" pitchFamily="2" charset="2"/>
              <a:buAutoNum type="arabicPeriod"/>
              <a:defRPr/>
            </a:pPr>
            <a:r>
              <a:rPr lang="en-US" sz="2400" b="1" dirty="0" smtClean="0">
                <a:solidFill>
                  <a:srgbClr val="00B0F0"/>
                </a:solidFill>
                <a:effectLst/>
                <a:latin typeface="Arial" charset="0"/>
              </a:rPr>
              <a:t>Lateral branch / Main Nerve</a:t>
            </a:r>
            <a:r>
              <a:rPr lang="en-US" sz="2800" b="1" dirty="0" smtClean="0">
                <a:solidFill>
                  <a:srgbClr val="00B0F0"/>
                </a:solidFill>
                <a:effectLst/>
                <a:latin typeface="Arial" charset="0"/>
              </a:rPr>
              <a:t> </a:t>
            </a:r>
          </a:p>
          <a:p>
            <a:pPr marL="990600" lvl="1" indent="-533400" eaLnBrk="1" hangingPunct="1">
              <a:buClrTx/>
              <a:buSzTx/>
              <a:defRPr/>
            </a:pP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 Lateral branch </a:t>
            </a:r>
            <a:r>
              <a:rPr lang="en-US" sz="2400" i="1" dirty="0" smtClean="0">
                <a:solidFill>
                  <a:schemeClr val="tx1"/>
                </a:solidFill>
                <a:effectLst/>
                <a:latin typeface="Arial" charset="0"/>
              </a:rPr>
              <a:t>divides into</a:t>
            </a:r>
          </a:p>
          <a:p>
            <a:pPr marL="1371600" lvl="2" indent="-457200" eaLnBrk="1" hangingPunct="1">
              <a:buClrTx/>
              <a:buSzTx/>
              <a:defRPr/>
            </a:pPr>
            <a:r>
              <a:rPr lang="en-US" sz="2000" dirty="0" smtClean="0">
                <a:effectLst/>
                <a:latin typeface="Arial" charset="0"/>
              </a:rPr>
              <a:t>3 proper palmar digital branches.</a:t>
            </a:r>
          </a:p>
          <a:p>
            <a:pPr marL="990600" lvl="1" indent="-533400" eaLnBrk="1" hangingPunct="1">
              <a:buClrTx/>
              <a:buSzTx/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00B0F0"/>
                </a:solidFill>
                <a:effectLst/>
                <a:latin typeface="Arial" charset="0"/>
              </a:rPr>
              <a:t>Supply</a:t>
            </a:r>
            <a:r>
              <a:rPr lang="en-US" sz="2400" b="1" u="sng" dirty="0" smtClean="0">
                <a:solidFill>
                  <a:srgbClr val="00B0F0"/>
                </a:solidFill>
                <a:effectLst/>
                <a:latin typeface="Arial" charset="0"/>
              </a:rPr>
              <a:t>:</a:t>
            </a:r>
            <a:r>
              <a:rPr lang="en-US" sz="2400" b="1" dirty="0" smtClean="0">
                <a:solidFill>
                  <a:srgbClr val="00B0F0"/>
                </a:solidFill>
                <a:effectLst/>
                <a:latin typeface="Arial" charset="0"/>
              </a:rPr>
              <a:t> </a:t>
            </a:r>
          </a:p>
          <a:p>
            <a:pPr marL="990600" lvl="1" indent="-533400" eaLnBrk="1" hangingPunct="1">
              <a:buClrTx/>
              <a:buSzTx/>
              <a:buFont typeface="Wingdings" pitchFamily="2" charset="2"/>
              <a:buAutoNum type="arabicPeriod"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S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kin of  thumb </a:t>
            </a:r>
          </a:p>
          <a:p>
            <a:pPr marL="990600" lvl="1" indent="-533400" eaLnBrk="1" hangingPunct="1">
              <a:buClrTx/>
              <a:buSzTx/>
              <a:buFont typeface="Wingdings" pitchFamily="2" charset="2"/>
              <a:buAutoNum type="arabicPeriod"/>
              <a:defRPr/>
            </a:pP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Lat side of index finger. </a:t>
            </a:r>
          </a:p>
          <a:p>
            <a:pPr marL="990600" lvl="1" indent="-533400" eaLnBrk="1" hangingPunct="1">
              <a:buClrTx/>
              <a:buSzTx/>
              <a:buFont typeface="Wingdings" pitchFamily="2" charset="2"/>
              <a:buAutoNum type="arabicPeriod"/>
              <a:defRPr/>
            </a:pP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1st 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Arial" charset="0"/>
              </a:rPr>
              <a:t>lumbrical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  <a:p>
            <a:pPr marL="1371600" lvl="2" indent="-457200" eaLnBrk="1" hangingPunct="1">
              <a:buClr>
                <a:srgbClr val="FFFF66"/>
              </a:buClr>
              <a:buSzTx/>
              <a:buFont typeface="Wingdings" pitchFamily="2" charset="2"/>
              <a:buNone/>
              <a:defRPr/>
            </a:pPr>
            <a:endParaRPr lang="en-US" sz="2000" u="sng" dirty="0" smtClean="0">
              <a:solidFill>
                <a:schemeClr val="accent1"/>
              </a:solidFill>
              <a:effectLst/>
              <a:latin typeface="Arial" charset="0"/>
            </a:endParaRP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en-US" sz="24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06D390-6E41-4937-A128-010AC382AA05}" type="slidenum">
              <a:rPr lang="en-US"/>
              <a:pPr>
                <a:defRPr/>
              </a:pPr>
              <a:t>23</a:t>
            </a:fld>
            <a:endParaRPr lang="en-US"/>
          </a:p>
        </p:txBody>
      </p:sp>
      <p:pic>
        <p:nvPicPr>
          <p:cNvPr id="22533" name="Picture 5" descr="scan00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2688" y="1295400"/>
            <a:ext cx="41021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0" y="152400"/>
            <a:ext cx="5181600" cy="6705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609600" indent="-609600" eaLnBrk="1" hangingPunct="1">
              <a:buClr>
                <a:schemeClr val="tx1"/>
              </a:buClr>
              <a:buSzPct val="90000"/>
              <a:buFont typeface="Wingdings" pitchFamily="2" charset="2"/>
              <a:buAutoNum type="arabicPeriod" startAt="2"/>
              <a:defRPr/>
            </a:pPr>
            <a:r>
              <a:rPr lang="en-US" sz="2000" b="1" dirty="0" smtClean="0">
                <a:solidFill>
                  <a:srgbClr val="FF0066"/>
                </a:solidFill>
                <a:effectLst/>
                <a:latin typeface="Arial" charset="0"/>
              </a:rPr>
              <a:t>Medial branch</a:t>
            </a:r>
          </a:p>
          <a:p>
            <a:pPr marL="990600" lvl="1" indent="-533400" eaLnBrk="1" hangingPunct="1">
              <a:buClr>
                <a:schemeClr val="tx1"/>
              </a:buClr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  <a:latin typeface="Arial" charset="0"/>
              </a:rPr>
              <a:t>Divides into </a:t>
            </a:r>
          </a:p>
          <a:p>
            <a:pPr marL="1371600" lvl="2" indent="-457200" eaLnBrk="1" hangingPunct="1">
              <a:buClr>
                <a:schemeClr val="tx1"/>
              </a:buClr>
              <a:defRPr/>
            </a:pPr>
            <a:r>
              <a:rPr lang="en-US" dirty="0" smtClean="0">
                <a:effectLst/>
                <a:latin typeface="Arial" charset="0"/>
              </a:rPr>
              <a:t>two common </a:t>
            </a:r>
            <a:r>
              <a:rPr lang="en-US" dirty="0" err="1" smtClean="0">
                <a:effectLst/>
                <a:latin typeface="Arial" charset="0"/>
              </a:rPr>
              <a:t>palmar</a:t>
            </a:r>
            <a:r>
              <a:rPr lang="en-US" dirty="0" smtClean="0">
                <a:effectLst/>
                <a:latin typeface="Arial" charset="0"/>
              </a:rPr>
              <a:t> digital nerves.</a:t>
            </a:r>
          </a:p>
          <a:p>
            <a:pPr marL="1371600" lvl="2" indent="-457200" eaLnBrk="1" hangingPunct="1">
              <a:buClr>
                <a:schemeClr val="tx1"/>
              </a:buClr>
              <a:defRPr/>
            </a:pPr>
            <a:r>
              <a:rPr lang="en-US" dirty="0" smtClean="0">
                <a:effectLst/>
                <a:latin typeface="Arial" charset="0"/>
              </a:rPr>
              <a:t>These further divide into</a:t>
            </a:r>
          </a:p>
          <a:p>
            <a:pPr marL="1752600" lvl="3" indent="-381000"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tx1"/>
                </a:solidFill>
                <a:effectLst/>
                <a:latin typeface="Arial" charset="0"/>
              </a:rPr>
              <a:t>Proper </a:t>
            </a:r>
            <a:r>
              <a:rPr lang="en-US" dirty="0" err="1" smtClean="0">
                <a:solidFill>
                  <a:schemeClr val="tx1"/>
                </a:solidFill>
                <a:effectLst/>
                <a:latin typeface="Arial" charset="0"/>
              </a:rPr>
              <a:t>palmar</a:t>
            </a:r>
            <a:r>
              <a:rPr lang="en-US" dirty="0" smtClean="0">
                <a:solidFill>
                  <a:schemeClr val="tx1"/>
                </a:solidFill>
                <a:effectLst/>
                <a:latin typeface="Arial" charset="0"/>
              </a:rPr>
              <a:t> digital nerves</a:t>
            </a:r>
          </a:p>
          <a:p>
            <a:pPr marL="990600" lvl="1" indent="-533400"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00B0F0"/>
                </a:solidFill>
                <a:effectLst/>
                <a:latin typeface="Arial" charset="0"/>
              </a:rPr>
              <a:t>Supply</a:t>
            </a:r>
            <a:r>
              <a:rPr lang="en-US" sz="2000" u="sng" dirty="0" smtClean="0">
                <a:solidFill>
                  <a:srgbClr val="00B0F0"/>
                </a:solidFill>
                <a:effectLst/>
                <a:latin typeface="Arial" charset="0"/>
              </a:rPr>
              <a:t>:</a:t>
            </a:r>
            <a:r>
              <a:rPr lang="en-US" sz="2000" dirty="0" smtClean="0">
                <a:solidFill>
                  <a:srgbClr val="00B0F0"/>
                </a:solidFill>
                <a:effectLst/>
                <a:latin typeface="Arial" charset="0"/>
              </a:rPr>
              <a:t> </a:t>
            </a:r>
          </a:p>
          <a:p>
            <a:pPr marL="990600" lvl="1" indent="-533400" eaLnBrk="1" hangingPunct="1"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  <a:latin typeface="Arial" charset="0"/>
              </a:rPr>
              <a:t>Sides of index, middle &amp; half of ring fingers.</a:t>
            </a:r>
          </a:p>
          <a:p>
            <a:pPr marL="990600" lvl="1" indent="-533400" eaLnBrk="1" hangingPunct="1"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  <a:latin typeface="Arial" charset="0"/>
              </a:rPr>
              <a:t>2nd </a:t>
            </a:r>
            <a:r>
              <a:rPr lang="en-US" sz="2000" dirty="0" err="1" smtClean="0">
                <a:solidFill>
                  <a:schemeClr val="tx1"/>
                </a:solidFill>
                <a:effectLst/>
                <a:latin typeface="Arial" charset="0"/>
              </a:rPr>
              <a:t>lumbrical</a:t>
            </a:r>
            <a:endParaRPr lang="en-US" sz="2000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2000" b="1" dirty="0" smtClean="0">
              <a:effectLst/>
              <a:latin typeface="Arial" charset="0"/>
            </a:endParaRPr>
          </a:p>
          <a:p>
            <a:pPr marL="609600" indent="-609600"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  <a:effectLst/>
                <a:latin typeface="Arial" charset="0"/>
              </a:rPr>
              <a:t>ummary</a:t>
            </a:r>
          </a:p>
          <a:p>
            <a:pPr marL="609600" indent="-609600" eaLnBrk="1" hangingPunct="1">
              <a:buClr>
                <a:schemeClr val="tx1"/>
              </a:buClr>
              <a:defRPr/>
            </a:pPr>
            <a:r>
              <a:rPr lang="en-US" sz="2000" dirty="0" smtClean="0">
                <a:solidFill>
                  <a:srgbClr val="7030A0"/>
                </a:solidFill>
                <a:effectLst/>
                <a:latin typeface="Arial" charset="0"/>
              </a:rPr>
              <a:t>All proper </a:t>
            </a:r>
            <a:r>
              <a:rPr lang="en-US" sz="2000" dirty="0" err="1" smtClean="0">
                <a:solidFill>
                  <a:srgbClr val="7030A0"/>
                </a:solidFill>
                <a:effectLst/>
                <a:latin typeface="Arial" charset="0"/>
              </a:rPr>
              <a:t>palmar</a:t>
            </a:r>
            <a:r>
              <a:rPr lang="en-US" sz="2000" dirty="0" smtClean="0">
                <a:solidFill>
                  <a:srgbClr val="7030A0"/>
                </a:solidFill>
                <a:effectLst/>
                <a:latin typeface="Arial" charset="0"/>
              </a:rPr>
              <a:t> digital nerves reach on dorsum of Hand to supply </a:t>
            </a:r>
            <a:r>
              <a:rPr lang="en-US" sz="2000" b="1" dirty="0" smtClean="0">
                <a:solidFill>
                  <a:srgbClr val="7030A0"/>
                </a:solidFill>
                <a:effectLst/>
                <a:latin typeface="Arial" charset="0"/>
              </a:rPr>
              <a:t>nail beds</a:t>
            </a:r>
            <a:r>
              <a:rPr lang="en-US" sz="2000" dirty="0" smtClean="0">
                <a:solidFill>
                  <a:srgbClr val="7030A0"/>
                </a:solidFill>
                <a:effectLst/>
                <a:latin typeface="Arial" charset="0"/>
              </a:rPr>
              <a:t> and </a:t>
            </a:r>
            <a:r>
              <a:rPr lang="en-US" sz="2000" dirty="0" err="1" smtClean="0">
                <a:solidFill>
                  <a:srgbClr val="7030A0"/>
                </a:solidFill>
                <a:effectLst/>
                <a:latin typeface="Arial" charset="0"/>
              </a:rPr>
              <a:t>palmar</a:t>
            </a:r>
            <a:r>
              <a:rPr lang="en-US" sz="2000" dirty="0" smtClean="0">
                <a:solidFill>
                  <a:srgbClr val="7030A0"/>
                </a:solidFill>
                <a:effectLst/>
                <a:latin typeface="Arial" charset="0"/>
              </a:rPr>
              <a:t> aspect of </a:t>
            </a:r>
            <a:r>
              <a:rPr lang="en-US" sz="2000" b="1" dirty="0" smtClean="0">
                <a:solidFill>
                  <a:srgbClr val="7030A0"/>
                </a:solidFill>
                <a:effectLst/>
                <a:latin typeface="Arial" charset="0"/>
              </a:rPr>
              <a:t>lateral 3 ½ fingers </a:t>
            </a:r>
          </a:p>
          <a:p>
            <a:pPr marL="609600" indent="-609600" eaLnBrk="1" hangingPunct="1">
              <a:buClr>
                <a:schemeClr val="tx1"/>
              </a:buClr>
              <a:defRPr/>
            </a:pPr>
            <a:r>
              <a:rPr lang="en-US" sz="2000" dirty="0" smtClean="0">
                <a:solidFill>
                  <a:srgbClr val="7030A0"/>
                </a:solidFill>
                <a:effectLst/>
                <a:latin typeface="Arial" charset="0"/>
              </a:rPr>
              <a:t>Lateral two </a:t>
            </a:r>
            <a:r>
              <a:rPr lang="en-US" sz="2000" dirty="0" err="1" smtClean="0">
                <a:solidFill>
                  <a:srgbClr val="7030A0"/>
                </a:solidFill>
                <a:effectLst/>
                <a:latin typeface="Arial" charset="0"/>
              </a:rPr>
              <a:t>l</a:t>
            </a:r>
            <a:r>
              <a:rPr lang="en-US" sz="2000" b="1" dirty="0" err="1" smtClean="0">
                <a:solidFill>
                  <a:srgbClr val="7030A0"/>
                </a:solidFill>
                <a:effectLst/>
                <a:latin typeface="Arial" charset="0"/>
              </a:rPr>
              <a:t>umbricals</a:t>
            </a:r>
            <a:r>
              <a:rPr lang="en-US" sz="2000" b="1" dirty="0" smtClean="0">
                <a:solidFill>
                  <a:srgbClr val="7030A0"/>
                </a:solidFill>
                <a:effectLst/>
                <a:latin typeface="Arial" charset="0"/>
              </a:rPr>
              <a:t> </a:t>
            </a:r>
            <a:r>
              <a:rPr lang="en-US" sz="2000" dirty="0" smtClean="0">
                <a:solidFill>
                  <a:srgbClr val="7030A0"/>
                </a:solidFill>
                <a:effectLst/>
                <a:latin typeface="Arial" charset="0"/>
              </a:rPr>
              <a:t>supplied by Median</a:t>
            </a:r>
          </a:p>
          <a:p>
            <a:pPr marL="609600" indent="-609600" eaLnBrk="1" hangingPunct="1">
              <a:defRPr/>
            </a:pPr>
            <a:endParaRPr lang="en-US" sz="2000" dirty="0" smtClean="0">
              <a:effectLst/>
              <a:latin typeface="Arial" charset="0"/>
            </a:endParaRPr>
          </a:p>
          <a:p>
            <a:pPr marL="609600" indent="-609600" eaLnBrk="1" hangingPunct="1">
              <a:defRPr/>
            </a:pP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222277-9C08-4A75-84A2-0A3E87453A1E}" type="slidenum">
              <a:rPr lang="en-US"/>
              <a:pPr>
                <a:defRPr/>
              </a:pPr>
              <a:t>24</a:t>
            </a:fld>
            <a:endParaRPr lang="en-US"/>
          </a:p>
        </p:txBody>
      </p:sp>
      <p:pic>
        <p:nvPicPr>
          <p:cNvPr id="23557" name="Picture 4" descr="scan00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600200"/>
            <a:ext cx="3989388" cy="459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5"/>
          <p:cNvSpPr>
            <a:spLocks noChangeArrowheads="1"/>
          </p:cNvSpPr>
          <p:nvPr/>
        </p:nvSpPr>
        <p:spPr bwMode="auto">
          <a:xfrm>
            <a:off x="6324600" y="6019800"/>
            <a:ext cx="990600" cy="2286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E59D2-0D75-4D1E-9457-FE5D2DE13594}" type="slidenum">
              <a:rPr lang="en-US"/>
              <a:pPr>
                <a:defRPr/>
              </a:pPr>
              <a:t>25</a:t>
            </a:fld>
            <a:endParaRPr lang="en-US"/>
          </a:p>
        </p:txBody>
      </p:sp>
      <p:pic>
        <p:nvPicPr>
          <p:cNvPr id="26627" name="Picture 5" descr="F66124-007-f109"/>
          <p:cNvPicPr>
            <a:picLocks noChangeAspect="1" noChangeArrowheads="1"/>
          </p:cNvPicPr>
          <p:nvPr/>
        </p:nvPicPr>
        <p:blipFill>
          <a:blip r:embed="rId2" cstate="print"/>
          <a:srcRect b="3973"/>
          <a:stretch>
            <a:fillRect/>
          </a:stretch>
        </p:blipFill>
        <p:spPr bwMode="auto">
          <a:xfrm>
            <a:off x="762000" y="166688"/>
            <a:ext cx="7391400" cy="661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1066800" y="5791200"/>
            <a:ext cx="914400" cy="3048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4316413" y="31115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3300"/>
                </a:solidFill>
                <a:latin typeface="Arial Unicode MS" pitchFamily="34" charset="-128"/>
              </a:rPr>
              <a:t>MEDIAN NERVE: BRANCHES</a:t>
            </a:r>
          </a:p>
        </p:txBody>
      </p:sp>
      <p:sp>
        <p:nvSpPr>
          <p:cNvPr id="26630" name="Rectangle 8"/>
          <p:cNvSpPr>
            <a:spLocks noChangeArrowheads="1"/>
          </p:cNvSpPr>
          <p:nvPr/>
        </p:nvSpPr>
        <p:spPr bwMode="auto">
          <a:xfrm>
            <a:off x="762000" y="5029200"/>
            <a:ext cx="1143000" cy="533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Line 9"/>
          <p:cNvSpPr>
            <a:spLocks noChangeShapeType="1"/>
          </p:cNvSpPr>
          <p:nvPr/>
        </p:nvSpPr>
        <p:spPr bwMode="auto">
          <a:xfrm>
            <a:off x="5638800" y="4038600"/>
            <a:ext cx="9906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2" name="Rectangle 10"/>
          <p:cNvSpPr>
            <a:spLocks noChangeArrowheads="1"/>
          </p:cNvSpPr>
          <p:nvPr/>
        </p:nvSpPr>
        <p:spPr bwMode="auto">
          <a:xfrm>
            <a:off x="4191000" y="5638800"/>
            <a:ext cx="1295400" cy="381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Rectangle 11"/>
          <p:cNvSpPr>
            <a:spLocks noChangeArrowheads="1"/>
          </p:cNvSpPr>
          <p:nvPr/>
        </p:nvSpPr>
        <p:spPr bwMode="auto">
          <a:xfrm>
            <a:off x="762000" y="4343400"/>
            <a:ext cx="914400" cy="304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769D7-F713-42B8-8B9A-C775A6DEAE0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object 2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7696200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EFFB4-35F3-4DEF-9A82-611DF5D1F268}" type="slidenum">
              <a:rPr lang="en-US"/>
              <a:pPr>
                <a:defRPr/>
              </a:pPr>
              <a:t>27</a:t>
            </a:fld>
            <a:endParaRPr lang="en-US"/>
          </a:p>
        </p:txBody>
      </p:sp>
      <p:pic>
        <p:nvPicPr>
          <p:cNvPr id="28675" name="Picture 4" descr="scan00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7475"/>
            <a:ext cx="7848600" cy="669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862013"/>
            <a:ext cx="3429000" cy="43338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FF0000"/>
                </a:solidFill>
                <a:effectLst/>
                <a:latin typeface="Arial Unicode MS" pitchFamily="34" charset="-128"/>
              </a:rPr>
              <a:t>MUSCLES  SUPPLIED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0" y="2362200"/>
            <a:ext cx="3581400" cy="2286000"/>
          </a:xfrm>
          <a:solidFill>
            <a:srgbClr val="FFFF66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0070C0"/>
                </a:solidFill>
                <a:effectLst/>
                <a:latin typeface="Arial Narrow" pitchFamily="34" charset="0"/>
              </a:rPr>
              <a:t>These muscles are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0070C0"/>
                </a:solidFill>
                <a:effectLst/>
                <a:latin typeface="Arial Narrow" pitchFamily="34" charset="0"/>
              </a:rPr>
              <a:t>primarily flexors of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0070C0"/>
                </a:solidFill>
                <a:effectLst/>
                <a:latin typeface="Arial Narrow" pitchFamily="34" charset="0"/>
              </a:rPr>
              <a:t>the wrist and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0070C0"/>
                </a:solidFill>
                <a:effectLst/>
                <a:latin typeface="Arial Narrow" pitchFamily="34" charset="0"/>
              </a:rPr>
              <a:t>fingers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8346E-DE3E-45A6-9D1E-4A671EF33A82}" type="slidenum">
              <a:rPr lang="en-US"/>
              <a:pPr>
                <a:defRPr/>
              </a:pPr>
              <a:t>28</a:t>
            </a:fld>
            <a:endParaRPr lang="en-US"/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 cstate="print"/>
          <a:srcRect l="7652" r="6633" b="6361"/>
          <a:stretch>
            <a:fillRect/>
          </a:stretch>
        </p:blipFill>
        <p:spPr bwMode="auto">
          <a:xfrm>
            <a:off x="3662363" y="152400"/>
            <a:ext cx="5405437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D64F74-9B1C-4C0A-B96B-8E6D7662DAF6}" type="slidenum">
              <a:rPr lang="en-US"/>
              <a:pPr>
                <a:defRPr/>
              </a:pPr>
              <a:t>29</a:t>
            </a:fld>
            <a:endParaRPr lang="en-US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/>
          <a:srcRect b="4999"/>
          <a:stretch>
            <a:fillRect/>
          </a:stretch>
        </p:blipFill>
        <p:spPr bwMode="auto">
          <a:xfrm>
            <a:off x="1981200" y="442913"/>
            <a:ext cx="7162800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52400" y="609601"/>
            <a:ext cx="3962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MUSCLES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SUPPLIED 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IN FOREARM</a:t>
            </a: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136525" y="2108200"/>
            <a:ext cx="1768475" cy="3414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1800" b="1" dirty="0">
                <a:solidFill>
                  <a:srgbClr val="FFFF66"/>
                </a:solidFill>
                <a:latin typeface="Arial" pitchFamily="34" charset="0"/>
              </a:rPr>
              <a:t>Superficial</a:t>
            </a:r>
          </a:p>
          <a:p>
            <a:pPr marL="342900" indent="-342900">
              <a:buFontTx/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Arial" pitchFamily="34" charset="0"/>
              </a:rPr>
              <a:t> PT</a:t>
            </a:r>
          </a:p>
          <a:p>
            <a:pPr marL="342900" indent="-342900">
              <a:buFontTx/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Arial" pitchFamily="34" charset="0"/>
              </a:rPr>
              <a:t> FCR</a:t>
            </a:r>
          </a:p>
          <a:p>
            <a:pPr marL="342900" indent="-342900">
              <a:buFontTx/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Arial" pitchFamily="34" charset="0"/>
              </a:rPr>
              <a:t> PL</a:t>
            </a:r>
          </a:p>
          <a:p>
            <a:pPr marL="342900" indent="-342900">
              <a:buFontTx/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Arial" pitchFamily="34" charset="0"/>
              </a:rPr>
              <a:t> FDS</a:t>
            </a:r>
          </a:p>
          <a:p>
            <a:pPr marL="342900" indent="-342900">
              <a:buClr>
                <a:srgbClr val="FF3300"/>
              </a:buClr>
            </a:pPr>
            <a:endParaRPr lang="en-US" sz="2000" b="1" dirty="0">
              <a:solidFill>
                <a:srgbClr val="FFFF66"/>
              </a:solidFill>
              <a:latin typeface="Arial" pitchFamily="34" charset="0"/>
            </a:endParaRPr>
          </a:p>
          <a:p>
            <a:pPr marL="342900" indent="-342900">
              <a:buClr>
                <a:srgbClr val="FF3300"/>
              </a:buClr>
            </a:pPr>
            <a:r>
              <a:rPr lang="en-US" sz="2000" b="1" dirty="0">
                <a:solidFill>
                  <a:srgbClr val="FFFF66"/>
                </a:solidFill>
                <a:latin typeface="Arial" pitchFamily="34" charset="0"/>
              </a:rPr>
              <a:t>Deep</a:t>
            </a:r>
          </a:p>
          <a:p>
            <a:pPr marL="342900" indent="-342900">
              <a:buFontTx/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Arial" pitchFamily="34" charset="0"/>
              </a:rPr>
              <a:t> FDP (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</a:rPr>
              <a:t>Lat.half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</a:rPr>
              <a:t>)</a:t>
            </a:r>
          </a:p>
          <a:p>
            <a:pPr marL="342900" indent="-342900">
              <a:buFontTx/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Arial" pitchFamily="34" charset="0"/>
              </a:rPr>
              <a:t> FPL</a:t>
            </a:r>
          </a:p>
          <a:p>
            <a:pPr marL="342900" indent="-342900">
              <a:buFontTx/>
              <a:buAutoNum type="arabicPeriod"/>
            </a:pPr>
            <a:r>
              <a:rPr lang="en-US" sz="2000" b="1" dirty="0">
                <a:solidFill>
                  <a:schemeClr val="accent1"/>
                </a:solidFill>
                <a:latin typeface="Arial" pitchFamily="34" charset="0"/>
              </a:rPr>
              <a:t> PQ</a:t>
            </a:r>
          </a:p>
        </p:txBody>
      </p:sp>
      <p:sp>
        <p:nvSpPr>
          <p:cNvPr id="29702" name="Rectangle 8"/>
          <p:cNvSpPr>
            <a:spLocks noChangeArrowheads="1"/>
          </p:cNvSpPr>
          <p:nvPr/>
        </p:nvSpPr>
        <p:spPr bwMode="auto">
          <a:xfrm>
            <a:off x="6096000" y="2133600"/>
            <a:ext cx="1447800" cy="4572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Rectangle 9"/>
          <p:cNvSpPr>
            <a:spLocks noChangeArrowheads="1"/>
          </p:cNvSpPr>
          <p:nvPr/>
        </p:nvSpPr>
        <p:spPr bwMode="auto">
          <a:xfrm>
            <a:off x="5562600" y="3276600"/>
            <a:ext cx="1828800" cy="3048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Rectangle 10"/>
          <p:cNvSpPr>
            <a:spLocks noChangeArrowheads="1"/>
          </p:cNvSpPr>
          <p:nvPr/>
        </p:nvSpPr>
        <p:spPr bwMode="auto">
          <a:xfrm>
            <a:off x="5562600" y="3657600"/>
            <a:ext cx="1752600" cy="3048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Rectangle 11"/>
          <p:cNvSpPr>
            <a:spLocks noChangeArrowheads="1"/>
          </p:cNvSpPr>
          <p:nvPr/>
        </p:nvSpPr>
        <p:spPr bwMode="auto">
          <a:xfrm>
            <a:off x="1981200" y="4648200"/>
            <a:ext cx="1600200" cy="4572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Rectangle 12"/>
          <p:cNvSpPr>
            <a:spLocks noChangeArrowheads="1"/>
          </p:cNvSpPr>
          <p:nvPr/>
        </p:nvSpPr>
        <p:spPr bwMode="auto">
          <a:xfrm>
            <a:off x="5486400" y="2590800"/>
            <a:ext cx="1600200" cy="5334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A2EFF0-BAEF-4EC9-9266-3BEBF98B2ACF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5123" name="Picture 2" descr="1411a_BrachialPlexus_1.jpg                                     0002D583Macintosh HD                   ABA78158:"/>
          <p:cNvPicPr preferRelativeResize="0">
            <a:picLocks noChangeAspect="1" noChangeArrowheads="1"/>
          </p:cNvPicPr>
          <p:nvPr/>
        </p:nvPicPr>
        <p:blipFill>
          <a:blip r:embed="rId2" r:link="rId3" cstate="print"/>
          <a:srcRect b="4477"/>
          <a:stretch>
            <a:fillRect/>
          </a:stretch>
        </p:blipFill>
        <p:spPr bwMode="auto">
          <a:xfrm>
            <a:off x="381000" y="623888"/>
            <a:ext cx="8534400" cy="623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1501775" y="76200"/>
            <a:ext cx="64992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Arial Rounded MT Bold" pitchFamily="34" charset="0"/>
              </a:rPr>
              <a:t>MEDIAN NERVE : FORMATION</a:t>
            </a:r>
          </a:p>
        </p:txBody>
      </p:sp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609600" y="5334000"/>
            <a:ext cx="1143000" cy="3810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23C00-01BC-4C73-A7EC-09BE4D5FBC0F}" type="slidenum">
              <a:rPr lang="en-US"/>
              <a:pPr>
                <a:defRPr/>
              </a:pPr>
              <a:t>30</a:t>
            </a:fld>
            <a:endParaRPr lang="en-US"/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2" cstate="print"/>
          <a:srcRect b="8754"/>
          <a:stretch>
            <a:fillRect/>
          </a:stretch>
        </p:blipFill>
        <p:spPr bwMode="auto">
          <a:xfrm>
            <a:off x="2747963" y="152400"/>
            <a:ext cx="639603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76200" y="457200"/>
            <a:ext cx="2209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itchFamily="34" charset="0"/>
              </a:rPr>
              <a:t>MUSCLES SUPPLIED IN HAND</a:t>
            </a: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7620000" y="2209800"/>
            <a:ext cx="1295400" cy="2286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7467600" y="1371600"/>
            <a:ext cx="1447800" cy="2286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7543800" y="3352800"/>
            <a:ext cx="1447800" cy="533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8" name="Rectangle 9"/>
          <p:cNvSpPr>
            <a:spLocks noChangeArrowheads="1"/>
          </p:cNvSpPr>
          <p:nvPr/>
        </p:nvSpPr>
        <p:spPr bwMode="auto">
          <a:xfrm>
            <a:off x="7467600" y="4114800"/>
            <a:ext cx="990600" cy="4572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Rectangle 10"/>
          <p:cNvSpPr>
            <a:spLocks noChangeArrowheads="1"/>
          </p:cNvSpPr>
          <p:nvPr/>
        </p:nvSpPr>
        <p:spPr bwMode="auto">
          <a:xfrm>
            <a:off x="7543800" y="2743200"/>
            <a:ext cx="1371600" cy="4572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Text Box 11"/>
          <p:cNvSpPr txBox="1">
            <a:spLocks noChangeArrowheads="1"/>
          </p:cNvSpPr>
          <p:nvPr/>
        </p:nvSpPr>
        <p:spPr bwMode="auto">
          <a:xfrm>
            <a:off x="0" y="1752600"/>
            <a:ext cx="2667000" cy="2616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2000" b="1" dirty="0">
                <a:solidFill>
                  <a:srgbClr val="FFFF66"/>
                </a:solidFill>
                <a:latin typeface="Arial Unicode MS" pitchFamily="34" charset="-128"/>
              </a:rPr>
              <a:t>THENAR MUSCLES</a:t>
            </a:r>
          </a:p>
          <a:p>
            <a:pPr marL="342900" indent="-342900">
              <a:buClr>
                <a:schemeClr val="accent1"/>
              </a:buClr>
              <a:buFontTx/>
              <a:buAutoNum type="arabicPeriod"/>
            </a:pPr>
            <a:r>
              <a:rPr lang="en-US" sz="2400" dirty="0">
                <a:solidFill>
                  <a:schemeClr val="accent1"/>
                </a:solidFill>
                <a:latin typeface="Arial Narrow" pitchFamily="34" charset="0"/>
              </a:rPr>
              <a:t>Ab. </a:t>
            </a:r>
            <a:r>
              <a:rPr lang="en-US" sz="2400" dirty="0" err="1">
                <a:solidFill>
                  <a:schemeClr val="accent1"/>
                </a:solidFill>
                <a:latin typeface="Arial Narrow" pitchFamily="34" charset="0"/>
              </a:rPr>
              <a:t>Pollicis</a:t>
            </a:r>
            <a:r>
              <a:rPr lang="en-US" sz="2400" dirty="0">
                <a:solidFill>
                  <a:schemeClr val="accent1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 Narrow" pitchFamily="34" charset="0"/>
              </a:rPr>
              <a:t>Brevis</a:t>
            </a:r>
            <a:endParaRPr lang="en-US" sz="2400" dirty="0">
              <a:solidFill>
                <a:schemeClr val="accent1"/>
              </a:solidFill>
              <a:latin typeface="Arial Narrow" pitchFamily="34" charset="0"/>
            </a:endParaRPr>
          </a:p>
          <a:p>
            <a:pPr marL="342900" indent="-342900">
              <a:buClr>
                <a:schemeClr val="accent1"/>
              </a:buClr>
              <a:buFontTx/>
              <a:buAutoNum type="arabicPeriod"/>
            </a:pPr>
            <a:r>
              <a:rPr lang="en-US" sz="2400" dirty="0">
                <a:solidFill>
                  <a:schemeClr val="accent1"/>
                </a:solidFill>
                <a:latin typeface="Arial Narrow" pitchFamily="34" charset="0"/>
              </a:rPr>
              <a:t>Flex. </a:t>
            </a:r>
            <a:r>
              <a:rPr lang="en-US" sz="2400" dirty="0" err="1">
                <a:solidFill>
                  <a:schemeClr val="accent1"/>
                </a:solidFill>
                <a:latin typeface="Arial Narrow" pitchFamily="34" charset="0"/>
              </a:rPr>
              <a:t>Pollicis</a:t>
            </a:r>
            <a:r>
              <a:rPr lang="en-US" sz="2400" dirty="0">
                <a:solidFill>
                  <a:schemeClr val="accent1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 Narrow" pitchFamily="34" charset="0"/>
              </a:rPr>
              <a:t>Brevis</a:t>
            </a:r>
            <a:endParaRPr lang="en-US" sz="2400" dirty="0">
              <a:solidFill>
                <a:schemeClr val="accent1"/>
              </a:solidFill>
              <a:latin typeface="Arial Narrow" pitchFamily="34" charset="0"/>
            </a:endParaRPr>
          </a:p>
          <a:p>
            <a:pPr marL="342900" indent="-342900">
              <a:buClr>
                <a:schemeClr val="accent1"/>
              </a:buClr>
              <a:buFontTx/>
              <a:buAutoNum type="arabicPeriod"/>
            </a:pPr>
            <a:r>
              <a:rPr lang="en-US" sz="2400" dirty="0" err="1">
                <a:solidFill>
                  <a:schemeClr val="accent1"/>
                </a:solidFill>
                <a:latin typeface="Arial Narrow" pitchFamily="34" charset="0"/>
              </a:rPr>
              <a:t>Opponens</a:t>
            </a:r>
            <a:r>
              <a:rPr lang="en-US" sz="2400" dirty="0">
                <a:solidFill>
                  <a:schemeClr val="accent1"/>
                </a:solidFill>
                <a:latin typeface="Arial Narrow" pitchFamily="34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 Narrow" pitchFamily="34" charset="0"/>
              </a:rPr>
              <a:t>Pollicis</a:t>
            </a:r>
            <a:endParaRPr lang="en-US" sz="2400" dirty="0">
              <a:solidFill>
                <a:schemeClr val="accent1"/>
              </a:solidFill>
              <a:latin typeface="Arial Narrow" pitchFamily="34" charset="0"/>
            </a:endParaRPr>
          </a:p>
          <a:p>
            <a:pPr marL="342900" indent="-342900">
              <a:buClr>
                <a:schemeClr val="accent1"/>
              </a:buClr>
              <a:buFontTx/>
              <a:buAutoNum type="arabicPeriod"/>
            </a:pPr>
            <a:r>
              <a:rPr lang="en-US" sz="2400" dirty="0" err="1">
                <a:solidFill>
                  <a:schemeClr val="accent1"/>
                </a:solidFill>
                <a:latin typeface="Arial Narrow" pitchFamily="34" charset="0"/>
              </a:rPr>
              <a:t>Lumbricals</a:t>
            </a:r>
            <a:endParaRPr lang="en-US" sz="2400" dirty="0">
              <a:solidFill>
                <a:schemeClr val="accent1"/>
              </a:solidFill>
              <a:latin typeface="Arial Narrow" pitchFamily="34" charset="0"/>
            </a:endParaRPr>
          </a:p>
          <a:p>
            <a:pPr marL="800100" lvl="1" indent="-342900">
              <a:buClr>
                <a:schemeClr val="accent1"/>
              </a:buClr>
              <a:buFontTx/>
              <a:buChar char="•"/>
            </a:pPr>
            <a:r>
              <a:rPr lang="en-US" sz="2400" dirty="0">
                <a:solidFill>
                  <a:schemeClr val="accent1"/>
                </a:solidFill>
                <a:latin typeface="Arial Narrow" pitchFamily="34" charset="0"/>
              </a:rPr>
              <a:t> </a:t>
            </a:r>
            <a:r>
              <a:rPr lang="en-US" sz="1800" dirty="0">
                <a:solidFill>
                  <a:schemeClr val="accent1"/>
                </a:solidFill>
                <a:latin typeface="Arial Narrow" pitchFamily="34" charset="0"/>
              </a:rPr>
              <a:t>Lateral Two</a:t>
            </a:r>
            <a:r>
              <a:rPr lang="en-US" sz="1800" b="1" dirty="0">
                <a:solidFill>
                  <a:schemeClr val="accent1"/>
                </a:solidFill>
                <a:latin typeface="Arial Unicode MS" pitchFamily="34" charset="-128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7A6D0-2483-481D-BB98-01C7651B0413}" type="slidenum">
              <a:rPr lang="en-US"/>
              <a:pPr>
                <a:defRPr/>
              </a:pPr>
              <a:t>31</a:t>
            </a:fld>
            <a:endParaRPr lang="en-US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8915400" cy="41513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0" y="585788"/>
            <a:ext cx="9037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 Unicode MS" pitchFamily="34" charset="-128"/>
              </a:rPr>
              <a:t>MEDIAN NERVE: CUTANEOUS INNERVATION</a:t>
            </a: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4084638" y="4656138"/>
            <a:ext cx="13255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</a:rPr>
              <a:t>PALM</a:t>
            </a:r>
          </a:p>
        </p:txBody>
      </p:sp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3505200" y="3962400"/>
            <a:ext cx="2286000" cy="3810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17B17-1CD1-4876-97F9-52F96921C5A4}" type="slidenum">
              <a:rPr lang="en-US"/>
              <a:pPr>
                <a:defRPr/>
              </a:pPr>
              <a:t>32</a:t>
            </a:fld>
            <a:endParaRPr lang="en-US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057400"/>
            <a:ext cx="8915400" cy="37068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-30163" y="357188"/>
            <a:ext cx="91741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B050"/>
                </a:solidFill>
              </a:rPr>
              <a:t>MEDIAN NERVE: CUTANEOUS INNERVATION</a:t>
            </a:r>
          </a:p>
          <a:p>
            <a:pPr algn="ctr">
              <a:defRPr/>
            </a:pP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2405063" y="2224088"/>
            <a:ext cx="35385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</a:rPr>
              <a:t>DORSUM OF HAND</a:t>
            </a:r>
          </a:p>
        </p:txBody>
      </p:sp>
      <p:sp>
        <p:nvSpPr>
          <p:cNvPr id="32774" name="Rectangle 5"/>
          <p:cNvSpPr>
            <a:spLocks noChangeArrowheads="1"/>
          </p:cNvSpPr>
          <p:nvPr/>
        </p:nvSpPr>
        <p:spPr bwMode="auto">
          <a:xfrm>
            <a:off x="3429000" y="5181600"/>
            <a:ext cx="2514600" cy="4572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3600" b="1" dirty="0" smtClean="0">
                <a:solidFill>
                  <a:srgbClr val="FF0000"/>
                </a:solidFill>
                <a:effectLst/>
                <a:latin typeface="Algerian" pitchFamily="82" charset="0"/>
              </a:rPr>
              <a:t>APPLIED  ANATOMY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>
              <a:buNone/>
              <a:defRPr/>
            </a:pPr>
            <a:endParaRPr lang="en-US" sz="2800" b="1" dirty="0" smtClean="0">
              <a:solidFill>
                <a:srgbClr val="0070C0"/>
              </a:solidFill>
              <a:effectLst/>
              <a:latin typeface="Arial" charset="0"/>
            </a:endParaRPr>
          </a:p>
          <a:p>
            <a:pPr>
              <a:lnSpc>
                <a:spcPct val="200000"/>
              </a:lnSpc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Median Nerve Injury At Elbow</a:t>
            </a:r>
          </a:p>
          <a:p>
            <a:pPr>
              <a:lnSpc>
                <a:spcPct val="200000"/>
              </a:lnSpc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Carpal Tunnel Syndrome</a:t>
            </a:r>
            <a:endParaRPr lang="en-US" sz="2800" b="1" dirty="0" smtClean="0">
              <a:solidFill>
                <a:srgbClr val="0070C0"/>
              </a:solidFill>
              <a:effectLst/>
              <a:latin typeface="Arial" charset="0"/>
            </a:endParaRPr>
          </a:p>
          <a:p>
            <a:pPr eaLnBrk="1" hangingPunct="1">
              <a:lnSpc>
                <a:spcPct val="200000"/>
              </a:lnSpc>
              <a:defRPr/>
            </a:pPr>
            <a:r>
              <a:rPr lang="en-US" sz="2800" b="1" dirty="0" smtClean="0">
                <a:solidFill>
                  <a:srgbClr val="0070C0"/>
                </a:solidFill>
                <a:effectLst/>
                <a:latin typeface="Arial" charset="0"/>
              </a:rPr>
              <a:t>Pronator Syndrome</a:t>
            </a:r>
          </a:p>
          <a:p>
            <a:pPr eaLnBrk="1" hangingPunct="1">
              <a:defRPr/>
            </a:pPr>
            <a:endParaRPr lang="en-US" sz="18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BD7E0B-1F0B-4136-AAD4-8CD820B805B6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1. Median  Nerve  Injury At  Elbow</a:t>
            </a:r>
          </a:p>
        </p:txBody>
      </p:sp>
      <p:sp>
        <p:nvSpPr>
          <p:cNvPr id="38921" name="Rectangle 9"/>
          <p:cNvSpPr>
            <a:spLocks noGrp="1" noChangeArrowheads="1"/>
          </p:cNvSpPr>
          <p:nvPr>
            <p:ph idx="1"/>
          </p:nvPr>
        </p:nvSpPr>
        <p:spPr>
          <a:xfrm>
            <a:off x="228600" y="685800"/>
            <a:ext cx="8915400" cy="60198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lvl="0" indent="0">
              <a:spcBef>
                <a:spcPts val="1000"/>
              </a:spcBef>
              <a:buClr>
                <a:srgbClr val="E64D00"/>
              </a:buClr>
              <a:buSzPts val="1600"/>
              <a:buNone/>
            </a:pPr>
            <a:r>
              <a:rPr lang="en-US" sz="1600" dirty="0" smtClean="0">
                <a:solidFill>
                  <a:srgbClr val="E64D00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Causes:</a:t>
            </a:r>
          </a:p>
          <a:p>
            <a:pPr marL="0" lvl="0" indent="0">
              <a:spcBef>
                <a:spcPts val="1000"/>
              </a:spcBef>
              <a:buClr>
                <a:srgbClr val="000000"/>
              </a:buClr>
              <a:buSzPts val="1600"/>
              <a:buNone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1800" dirty="0" err="1" smtClean="0">
                <a:latin typeface="Arial"/>
                <a:ea typeface="Arial"/>
                <a:cs typeface="Arial"/>
                <a:sym typeface="Arial"/>
              </a:rPr>
              <a:t>Supracondylar</a:t>
            </a: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 fracture of </a:t>
            </a:r>
            <a:r>
              <a:rPr lang="en-US" sz="1800" dirty="0" err="1" smtClean="0">
                <a:latin typeface="Arial"/>
                <a:ea typeface="Arial"/>
                <a:cs typeface="Arial"/>
                <a:sym typeface="Arial"/>
              </a:rPr>
              <a:t>humerus</a:t>
            </a:r>
            <a:endParaRPr lang="en-US" sz="1800" dirty="0" smtClean="0"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1000"/>
              </a:spcBef>
              <a:buClr>
                <a:srgbClr val="000000"/>
              </a:buClr>
              <a:buSzPts val="1600"/>
              <a:buNone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2. Nerve entrapment between two heads of </a:t>
            </a:r>
            <a:r>
              <a:rPr lang="en-US" sz="1800" dirty="0" err="1" smtClean="0">
                <a:latin typeface="Arial"/>
                <a:ea typeface="Arial"/>
                <a:cs typeface="Arial"/>
                <a:sym typeface="Arial"/>
              </a:rPr>
              <a:t>Pronator</a:t>
            </a: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 smtClean="0">
                <a:latin typeface="Arial"/>
                <a:ea typeface="Arial"/>
                <a:cs typeface="Arial"/>
                <a:sym typeface="Arial"/>
              </a:rPr>
              <a:t>teres</a:t>
            </a: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 muscle</a:t>
            </a:r>
          </a:p>
          <a:p>
            <a:pPr marL="0" lvl="0" indent="0">
              <a:spcBef>
                <a:spcPts val="1000"/>
              </a:spcBef>
              <a:buClr>
                <a:srgbClr val="000000"/>
              </a:buClr>
              <a:buSzPts val="1600"/>
              <a:buNone/>
            </a:pPr>
            <a:endParaRPr lang="en-US" sz="1800" dirty="0" smtClean="0">
              <a:effectLst/>
              <a:latin typeface="Arial" charset="0"/>
            </a:endParaRPr>
          </a:p>
          <a:p>
            <a:pPr marL="609600" indent="-609600" eaLnBrk="1" hangingPunct="1">
              <a:buClr>
                <a:schemeClr val="tx1"/>
              </a:buClr>
              <a:buSzPct val="100000"/>
              <a:defRPr/>
            </a:pPr>
            <a:r>
              <a:rPr lang="en-US" sz="1800" dirty="0" smtClean="0">
                <a:effectLst/>
                <a:latin typeface="Arial" charset="0"/>
              </a:rPr>
              <a:t>All muscles paralyzed except FCU &amp; FDP (medial half)</a:t>
            </a:r>
            <a:endParaRPr lang="en-US" sz="1800" u="sng" dirty="0" smtClean="0">
              <a:effectLst/>
              <a:latin typeface="Arial" charset="0"/>
            </a:endParaRPr>
          </a:p>
          <a:p>
            <a:pPr marL="609600" indent="-609600" eaLnBrk="1" hangingPunct="1">
              <a:buClr>
                <a:schemeClr val="tx1"/>
              </a:buClr>
              <a:buSzPct val="100000"/>
              <a:defRPr/>
            </a:pPr>
            <a:r>
              <a:rPr lang="en-US" sz="1800" b="1" dirty="0" smtClean="0">
                <a:solidFill>
                  <a:srgbClr val="00B050"/>
                </a:solidFill>
                <a:effectLst/>
                <a:latin typeface="Arial" charset="0"/>
              </a:rPr>
              <a:t>MOTOR LOSS</a:t>
            </a:r>
          </a:p>
          <a:p>
            <a:pPr marL="990600" lvl="1" indent="-533400" eaLnBrk="1" hangingPunct="1">
              <a:buClr>
                <a:schemeClr val="tx1"/>
              </a:buClr>
              <a:buSzPct val="100000"/>
              <a:buFont typeface="Wingdings" pitchFamily="2" charset="2"/>
              <a:buAutoNum type="arabicPeriod"/>
              <a:defRPr/>
            </a:pPr>
            <a:r>
              <a:rPr lang="en-US" sz="1800" dirty="0" smtClean="0">
                <a:solidFill>
                  <a:schemeClr val="tx1"/>
                </a:solidFill>
                <a:effectLst/>
                <a:latin typeface="Arial" charset="0"/>
              </a:rPr>
              <a:t>FDS &amp; FDP ( LAT. HALF) – </a:t>
            </a:r>
          </a:p>
          <a:p>
            <a:pPr marL="1371600" lvl="2" indent="-457200" eaLnBrk="1" hangingPunct="1">
              <a:buClr>
                <a:schemeClr val="tx1"/>
              </a:buClr>
              <a:buSzPct val="100000"/>
              <a:defRPr/>
            </a:pPr>
            <a:r>
              <a:rPr lang="en-US" sz="1800" dirty="0" smtClean="0">
                <a:effectLst/>
                <a:latin typeface="Arial" charset="0"/>
              </a:rPr>
              <a:t>Loss of flexion at MP &amp; IP </a:t>
            </a:r>
            <a:r>
              <a:rPr lang="en-US" sz="1800" dirty="0" err="1" smtClean="0">
                <a:effectLst/>
                <a:latin typeface="Arial" charset="0"/>
              </a:rPr>
              <a:t>Jts</a:t>
            </a:r>
            <a:endParaRPr lang="en-US" sz="1800" dirty="0" smtClean="0">
              <a:effectLst/>
              <a:latin typeface="Arial" charset="0"/>
            </a:endParaRPr>
          </a:p>
          <a:p>
            <a:pPr marL="1371600" lvl="2" indent="-457200" eaLnBrk="1" hangingPunct="1">
              <a:buClr>
                <a:schemeClr val="tx1"/>
              </a:buClr>
              <a:buSzPct val="100000"/>
              <a:buFont typeface="Wingdings" pitchFamily="2" charset="2"/>
              <a:buNone/>
              <a:defRPr/>
            </a:pPr>
            <a:r>
              <a:rPr lang="en-US" sz="1800" dirty="0" smtClean="0">
                <a:effectLst/>
                <a:latin typeface="Arial" charset="0"/>
              </a:rPr>
              <a:t>  	</a:t>
            </a:r>
            <a:r>
              <a:rPr lang="en-US" sz="1800" b="1" dirty="0" smtClean="0">
                <a:solidFill>
                  <a:srgbClr val="00B0F0"/>
                </a:solidFill>
                <a:effectLst/>
                <a:latin typeface="Arial" charset="0"/>
              </a:rPr>
              <a:t>(OCHSNER’S CLASPING TEST </a:t>
            </a:r>
            <a:r>
              <a:rPr lang="en-US" sz="1800" dirty="0" smtClean="0">
                <a:effectLst/>
                <a:latin typeface="Arial" charset="0"/>
              </a:rPr>
              <a:t>– When patient asked to clasp the hands, index finger of affected side fails to flex – remains as Pointing Index Finger)</a:t>
            </a:r>
            <a:endParaRPr lang="en-US" sz="1800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pPr marL="990600" lvl="1" indent="-533400" eaLnBrk="1" hangingPunct="1">
              <a:buClr>
                <a:schemeClr val="tx1"/>
              </a:buClr>
              <a:buSzPct val="100000"/>
              <a:buFont typeface="Wingdings" pitchFamily="2" charset="2"/>
              <a:buAutoNum type="arabicPeriod" startAt="2"/>
              <a:defRPr/>
            </a:pPr>
            <a:r>
              <a:rPr lang="en-US" sz="1800" dirty="0" smtClean="0">
                <a:solidFill>
                  <a:schemeClr val="tx1"/>
                </a:solidFill>
                <a:effectLst/>
                <a:latin typeface="Arial" charset="0"/>
              </a:rPr>
              <a:t>FCR -  </a:t>
            </a:r>
          </a:p>
          <a:p>
            <a:pPr marL="1371600" lvl="2" indent="-457200" eaLnBrk="1" hangingPunct="1">
              <a:buClr>
                <a:schemeClr val="tx1"/>
              </a:buClr>
              <a:buSzPct val="100000"/>
              <a:defRPr/>
            </a:pPr>
            <a:r>
              <a:rPr lang="en-US" sz="1800" dirty="0" smtClean="0">
                <a:effectLst/>
                <a:latin typeface="Arial" charset="0"/>
              </a:rPr>
              <a:t>Loss of flexion of wrist on radial side  </a:t>
            </a:r>
          </a:p>
          <a:p>
            <a:pPr marL="1371600" lvl="2" indent="-457200" eaLnBrk="1" hangingPunct="1">
              <a:buClr>
                <a:schemeClr val="tx1"/>
              </a:buClr>
              <a:buSzPct val="100000"/>
              <a:defRPr/>
            </a:pPr>
            <a:r>
              <a:rPr lang="en-US" sz="1800" dirty="0" smtClean="0">
                <a:effectLst/>
                <a:latin typeface="Arial" charset="0"/>
              </a:rPr>
              <a:t>ulnar deviation on attempts of flexion of wrist.</a:t>
            </a:r>
            <a:endParaRPr lang="en-US" sz="1800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pPr marL="990600" lvl="1" indent="-533400" eaLnBrk="1" hangingPunct="1">
              <a:buClr>
                <a:schemeClr val="tx1"/>
              </a:buClr>
              <a:buSzPct val="100000"/>
              <a:buFont typeface="Wingdings" pitchFamily="2" charset="2"/>
              <a:buAutoNum type="arabicPeriod" startAt="2"/>
              <a:defRPr/>
            </a:pPr>
            <a:r>
              <a:rPr lang="en-US" sz="1800" dirty="0" smtClean="0">
                <a:solidFill>
                  <a:schemeClr val="tx1"/>
                </a:solidFill>
                <a:effectLst/>
                <a:latin typeface="Arial" charset="0"/>
              </a:rPr>
              <a:t>FPL -  </a:t>
            </a:r>
          </a:p>
          <a:p>
            <a:pPr marL="1371600" lvl="2" indent="-457200" eaLnBrk="1" hangingPunct="1">
              <a:buClr>
                <a:schemeClr val="tx1"/>
              </a:buClr>
              <a:buSzPct val="100000"/>
              <a:defRPr/>
            </a:pPr>
            <a:r>
              <a:rPr lang="en-US" sz="1800" dirty="0" smtClean="0">
                <a:effectLst/>
                <a:latin typeface="Arial" charset="0"/>
              </a:rPr>
              <a:t>Inability to flex terminal phalanx of thumb.</a:t>
            </a:r>
            <a:endParaRPr lang="en-US" sz="1800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pPr marL="1028700" lvl="1" indent="-514350" eaLnBrk="1" hangingPunct="1">
              <a:buClr>
                <a:schemeClr val="tx1"/>
              </a:buClr>
              <a:buSzPct val="100000"/>
              <a:buFont typeface="+mj-lt"/>
              <a:buAutoNum type="arabicPeriod" startAt="4"/>
              <a:defRPr/>
            </a:pPr>
            <a:r>
              <a:rPr lang="en-US" sz="1800" dirty="0" smtClean="0">
                <a:solidFill>
                  <a:schemeClr val="tx1"/>
                </a:solidFill>
                <a:effectLst/>
                <a:latin typeface="Arial" charset="0"/>
              </a:rPr>
              <a:t>PQ and PT – </a:t>
            </a:r>
            <a:r>
              <a:rPr lang="en-US" sz="1800" dirty="0" err="1" smtClean="0">
                <a:solidFill>
                  <a:schemeClr val="tx1"/>
                </a:solidFill>
                <a:effectLst/>
                <a:latin typeface="Arial" charset="0"/>
              </a:rPr>
              <a:t>pronation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Arial" charset="0"/>
              </a:rPr>
              <a:t> lost.	</a:t>
            </a:r>
            <a:endParaRPr lang="en-US" sz="18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10300-145C-42E8-BDC7-3E402BE664F2}" type="slidenum">
              <a:rPr lang="en-US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Clr>
                <a:schemeClr val="tx1"/>
              </a:buClr>
              <a:buSzPct val="10000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5. </a:t>
            </a:r>
            <a:r>
              <a:rPr lang="en-US" sz="2000" dirty="0" err="1" smtClean="0">
                <a:solidFill>
                  <a:schemeClr val="tx1"/>
                </a:solidFill>
                <a:latin typeface="Arial" charset="0"/>
              </a:rPr>
              <a:t>Thenar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 eminence – </a:t>
            </a:r>
          </a:p>
          <a:p>
            <a:pPr marL="1371600" lvl="2" indent="-457200">
              <a:buClr>
                <a:schemeClr val="tx1"/>
              </a:buClr>
              <a:buSzPct val="100000"/>
              <a:defRPr/>
            </a:pPr>
            <a:r>
              <a:rPr lang="en-US" dirty="0" smtClean="0">
                <a:latin typeface="Arial" charset="0"/>
              </a:rPr>
              <a:t>Flattening of eminence. </a:t>
            </a:r>
          </a:p>
          <a:p>
            <a:pPr marL="1371600" lvl="2" indent="-457200">
              <a:buClr>
                <a:schemeClr val="tx1"/>
              </a:buClr>
              <a:buSzPct val="100000"/>
              <a:defRPr/>
            </a:pPr>
            <a:r>
              <a:rPr lang="en-US" b="1" dirty="0" smtClean="0">
                <a:solidFill>
                  <a:srgbClr val="00B0F0"/>
                </a:solidFill>
                <a:latin typeface="Arial" charset="0"/>
              </a:rPr>
              <a:t>Ape like hand </a:t>
            </a:r>
            <a:r>
              <a:rPr lang="en-US" b="1" dirty="0" smtClean="0">
                <a:solidFill>
                  <a:srgbClr val="FF0066"/>
                </a:solidFill>
                <a:latin typeface="Arial" charset="0"/>
              </a:rPr>
              <a:t>(APE THUMB DEFORMITY)</a:t>
            </a:r>
          </a:p>
          <a:p>
            <a:pPr marL="1371600" lvl="2" indent="-457200">
              <a:buClr>
                <a:schemeClr val="tx1"/>
              </a:buClr>
              <a:buSzPct val="100000"/>
              <a:defRPr/>
            </a:pPr>
            <a:r>
              <a:rPr lang="en-US" dirty="0" smtClean="0">
                <a:latin typeface="Arial" charset="0"/>
              </a:rPr>
              <a:t>Abductor </a:t>
            </a:r>
            <a:r>
              <a:rPr lang="en-US" dirty="0" err="1" smtClean="0">
                <a:latin typeface="Arial" charset="0"/>
              </a:rPr>
              <a:t>Pollicis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Brevis</a:t>
            </a:r>
            <a:r>
              <a:rPr lang="en-US" dirty="0" smtClean="0">
                <a:latin typeface="Arial" charset="0"/>
              </a:rPr>
              <a:t> and </a:t>
            </a:r>
            <a:r>
              <a:rPr lang="en-US" dirty="0" err="1" smtClean="0">
                <a:latin typeface="Arial" charset="0"/>
              </a:rPr>
              <a:t>Opponens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pollicis</a:t>
            </a:r>
            <a:r>
              <a:rPr lang="en-US" dirty="0" smtClean="0">
                <a:latin typeface="Arial" charset="0"/>
              </a:rPr>
              <a:t>– Paralysis. </a:t>
            </a:r>
          </a:p>
          <a:p>
            <a:pPr marL="1752600" lvl="3" indent="-381000">
              <a:buClr>
                <a:schemeClr val="tx1"/>
              </a:buClr>
              <a:buSzPct val="100000"/>
              <a:buNone/>
              <a:defRPr/>
            </a:pPr>
            <a:r>
              <a:rPr lang="en-US" b="1" dirty="0" smtClean="0">
                <a:solidFill>
                  <a:srgbClr val="FF0066"/>
                </a:solidFill>
                <a:latin typeface="Arial" charset="0"/>
              </a:rPr>
              <a:t>(PEN TEST </a:t>
            </a: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: Hand laid flat on table. Patient asked to touch a pen kept at slightly higher level than palm with the thumb)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75EF8F-B87A-49AB-B969-73DFF139827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304800"/>
          </a:xfrm>
        </p:spPr>
        <p:txBody>
          <a:bodyPr/>
          <a:lstStyle/>
          <a:p>
            <a:pPr eaLnBrk="1" hangingPunct="1"/>
            <a:r>
              <a:rPr lang="en-US" sz="2000" b="1" smtClean="0">
                <a:solidFill>
                  <a:srgbClr val="FF0000"/>
                </a:solidFill>
                <a:effectLst/>
              </a:rPr>
              <a:t>MEDIAN NERVE INJURY AT ELBOW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867400"/>
          </a:xfrm>
          <a:solidFill>
            <a:schemeClr val="bg1"/>
          </a:solidFill>
        </p:spPr>
        <p:txBody>
          <a:bodyPr/>
          <a:lstStyle/>
          <a:p>
            <a:pPr marL="609600" indent="-609600" eaLnBrk="1" hangingPunct="1">
              <a:buClrTx/>
              <a:buSzPct val="95000"/>
              <a:buFont typeface="Wingdings" pitchFamily="2" charset="2"/>
              <a:buNone/>
              <a:defRPr/>
            </a:pPr>
            <a:r>
              <a:rPr lang="en-US" sz="2400" dirty="0" smtClean="0">
                <a:effectLst/>
                <a:latin typeface="Arial" charset="0"/>
              </a:rPr>
              <a:t>    </a:t>
            </a:r>
            <a:r>
              <a:rPr lang="en-US" sz="2400" b="1" dirty="0" smtClean="0">
                <a:solidFill>
                  <a:srgbClr val="FF33CC"/>
                </a:solidFill>
                <a:effectLst/>
                <a:latin typeface="Arial" charset="0"/>
              </a:rPr>
              <a:t>INJURY RESULTS IN - </a:t>
            </a:r>
          </a:p>
          <a:p>
            <a:pPr marL="990600" lvl="1" indent="-533400" eaLnBrk="1" hangingPunct="1">
              <a:buClrTx/>
              <a:buSzPct val="95000"/>
              <a:buFont typeface="Wingdings" pitchFamily="2" charset="2"/>
              <a:buAutoNum type="arabicPeriod"/>
              <a:defRPr/>
            </a:pP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Loss of pronation : </a:t>
            </a:r>
          </a:p>
          <a:p>
            <a:pPr marL="1371600" lvl="2" indent="-457200" eaLnBrk="1" hangingPunct="1">
              <a:buClrTx/>
              <a:buSzPct val="95000"/>
              <a:defRPr/>
            </a:pPr>
            <a:r>
              <a:rPr lang="en-US" sz="2000" dirty="0" smtClean="0">
                <a:effectLst/>
                <a:latin typeface="Arial" charset="0"/>
              </a:rPr>
              <a:t>PT &amp; PQ</a:t>
            </a:r>
          </a:p>
          <a:p>
            <a:pPr marL="990600" lvl="1" indent="-533400" eaLnBrk="1" hangingPunct="1">
              <a:buClrTx/>
              <a:buSzPct val="95000"/>
              <a:buFont typeface="Wingdings" pitchFamily="2" charset="2"/>
              <a:buAutoNum type="arabicPeriod"/>
              <a:defRPr/>
            </a:pP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Loss of powerful flexion at wrist : </a:t>
            </a:r>
          </a:p>
          <a:p>
            <a:pPr marL="1371600" lvl="2" indent="-457200" eaLnBrk="1" hangingPunct="1">
              <a:buClrTx/>
              <a:buSzPct val="95000"/>
              <a:defRPr/>
            </a:pPr>
            <a:r>
              <a:rPr lang="en-US" sz="2000" dirty="0" smtClean="0">
                <a:effectLst/>
                <a:latin typeface="Arial" charset="0"/>
              </a:rPr>
              <a:t>FCR &amp; FDS (wrist deviates to ulnar side)</a:t>
            </a:r>
          </a:p>
          <a:p>
            <a:pPr marL="990600" lvl="1" indent="-533400" eaLnBrk="1" hangingPunct="1">
              <a:buClrTx/>
              <a:buSzPct val="95000"/>
              <a:buFont typeface="Wingdings" pitchFamily="2" charset="2"/>
              <a:buAutoNum type="arabicPeriod"/>
              <a:defRPr/>
            </a:pP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Loss of flexion of PIP of all digits : </a:t>
            </a:r>
          </a:p>
          <a:p>
            <a:pPr marL="1371600" lvl="2" indent="-457200" eaLnBrk="1" hangingPunct="1">
              <a:buClrTx/>
              <a:buSzPct val="95000"/>
              <a:defRPr/>
            </a:pPr>
            <a:r>
              <a:rPr lang="en-US" sz="2000" dirty="0" smtClean="0">
                <a:effectLst/>
                <a:latin typeface="Arial" charset="0"/>
              </a:rPr>
              <a:t>FDS is </a:t>
            </a:r>
            <a:r>
              <a:rPr lang="en-US" sz="2000" dirty="0" err="1" smtClean="0">
                <a:effectLst/>
                <a:latin typeface="Arial" charset="0"/>
              </a:rPr>
              <a:t>paralysed</a:t>
            </a:r>
            <a:endParaRPr lang="en-US" sz="2000" dirty="0" smtClean="0">
              <a:effectLst/>
              <a:latin typeface="Arial" charset="0"/>
            </a:endParaRPr>
          </a:p>
          <a:p>
            <a:pPr marL="990600" lvl="1" indent="-533400" eaLnBrk="1" hangingPunct="1">
              <a:buClrTx/>
              <a:buSzPct val="95000"/>
              <a:buFont typeface="Wingdings" pitchFamily="2" charset="2"/>
              <a:buAutoNum type="arabicPeriod"/>
              <a:defRPr/>
            </a:pP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Loss of flexion of DIP &amp; MCP Joints of index and middle fingers</a:t>
            </a:r>
          </a:p>
          <a:p>
            <a:pPr marL="1371600" lvl="2" indent="-457200" eaLnBrk="1" hangingPunct="1">
              <a:buClrTx/>
              <a:buSzPct val="95000"/>
              <a:defRPr/>
            </a:pPr>
            <a:r>
              <a:rPr lang="en-US" sz="1800" dirty="0" smtClean="0">
                <a:effectLst/>
                <a:latin typeface="Arial" charset="0"/>
              </a:rPr>
              <a:t>FDP – lat. ½ &amp;</a:t>
            </a:r>
          </a:p>
          <a:p>
            <a:pPr marL="1371600" lvl="2" indent="-457200" eaLnBrk="1" hangingPunct="1">
              <a:buClrTx/>
              <a:buSzPct val="95000"/>
              <a:defRPr/>
            </a:pPr>
            <a:r>
              <a:rPr lang="en-US" sz="1800" dirty="0" smtClean="0">
                <a:effectLst/>
                <a:latin typeface="Arial" charset="0"/>
              </a:rPr>
              <a:t>Lumbricals 1st , 2nd  paralyzed)</a:t>
            </a:r>
          </a:p>
          <a:p>
            <a:pPr marL="990600" lvl="1" indent="-533400" eaLnBrk="1" hangingPunct="1">
              <a:buClrTx/>
              <a:buSzPct val="95000"/>
              <a:buFont typeface="Wingdings" pitchFamily="2" charset="2"/>
              <a:buAutoNum type="arabicPeriod"/>
              <a:defRPr/>
            </a:pP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Loss of flexion, abduction &amp; opposition of thumb :</a:t>
            </a:r>
          </a:p>
          <a:p>
            <a:pPr marL="1371600" lvl="2" indent="-457200" eaLnBrk="1" hangingPunct="1">
              <a:buClrTx/>
              <a:buSzPct val="95000"/>
              <a:defRPr/>
            </a:pPr>
            <a:r>
              <a:rPr lang="en-US" sz="2000" dirty="0" smtClean="0">
                <a:effectLst/>
                <a:latin typeface="Arial" charset="0"/>
              </a:rPr>
              <a:t>Thenar muscles paralyzed</a:t>
            </a:r>
          </a:p>
          <a:p>
            <a:pPr marL="1371600" lvl="2" indent="-457200" eaLnBrk="1" hangingPunct="1">
              <a:buClrTx/>
              <a:buSzPct val="95000"/>
              <a:buFont typeface="Wingdings" pitchFamily="2" charset="2"/>
              <a:buNone/>
              <a:defRPr/>
            </a:pPr>
            <a:r>
              <a:rPr lang="en-US" sz="2000" dirty="0" smtClean="0">
                <a:effectLst/>
                <a:latin typeface="Arial" charset="0"/>
              </a:rPr>
              <a:t>Thumb in adducted &amp; extended position : </a:t>
            </a:r>
            <a:r>
              <a:rPr lang="en-US" sz="2000" dirty="0" smtClean="0">
                <a:solidFill>
                  <a:srgbClr val="0070C0"/>
                </a:solidFill>
                <a:effectLst/>
                <a:latin typeface="Arial" charset="0"/>
              </a:rPr>
              <a:t>APE LIKE</a:t>
            </a:r>
            <a:r>
              <a:rPr lang="en-US" dirty="0" smtClean="0">
                <a:solidFill>
                  <a:srgbClr val="0070C0"/>
                </a:solidFill>
                <a:effectLst/>
                <a:latin typeface="Arial" charset="0"/>
              </a:rPr>
              <a:t> HAND</a:t>
            </a:r>
          </a:p>
          <a:p>
            <a:pPr marL="609600" indent="-609600" eaLnBrk="1" hangingPunct="1">
              <a:buClr>
                <a:schemeClr val="accent1"/>
              </a:buClr>
              <a:buFont typeface="Wingdings" pitchFamily="2" charset="2"/>
              <a:buNone/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BB509-3C33-499D-A71A-DA0A205EA779}" type="slidenum">
              <a:rPr lang="en-US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Rectangle 10"/>
          <p:cNvSpPr>
            <a:spLocks noGrp="1" noChangeArrowheads="1"/>
          </p:cNvSpPr>
          <p:nvPr>
            <p:ph idx="1"/>
          </p:nvPr>
        </p:nvSpPr>
        <p:spPr>
          <a:xfrm>
            <a:off x="76200" y="1371600"/>
            <a:ext cx="5029200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Clr>
                <a:schemeClr val="tx1"/>
              </a:buClr>
              <a:buSzPct val="100000"/>
              <a:buFont typeface="Wingdings" pitchFamily="2" charset="2"/>
              <a:buNone/>
              <a:defRPr/>
            </a:pPr>
            <a:r>
              <a:rPr lang="en-US" sz="2000" dirty="0" smtClean="0">
                <a:effectLst/>
                <a:latin typeface="Arial" charset="0"/>
              </a:rPr>
              <a:t>Most common entrapment mononeuropathy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SzPct val="100000"/>
              <a:buFont typeface="Wingdings" pitchFamily="2" charset="2"/>
              <a:buNone/>
              <a:defRPr/>
            </a:pPr>
            <a:endParaRPr lang="en-US" sz="2000" u="sng" dirty="0" smtClean="0">
              <a:effectLst/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SzPct val="100000"/>
              <a:buFont typeface="Wingdings" pitchFamily="2" charset="2"/>
              <a:buNone/>
              <a:defRPr/>
            </a:pPr>
            <a:r>
              <a:rPr lang="en-US" sz="2000" b="1" u="sng" dirty="0" smtClean="0">
                <a:solidFill>
                  <a:srgbClr val="0070C0"/>
                </a:solidFill>
                <a:effectLst/>
                <a:latin typeface="Arial" charset="0"/>
              </a:rPr>
              <a:t>Incidence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Arial" charset="0"/>
              </a:rPr>
              <a:t> </a:t>
            </a:r>
            <a:r>
              <a:rPr lang="en-US" sz="2000" dirty="0" smtClean="0">
                <a:effectLst/>
                <a:latin typeface="Arial" charset="0"/>
              </a:rPr>
              <a:t>- 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SzPct val="100000"/>
              <a:defRPr/>
            </a:pPr>
            <a:r>
              <a:rPr lang="en-US" sz="2000" dirty="0" smtClean="0">
                <a:effectLst/>
                <a:latin typeface="Arial" charset="0"/>
              </a:rPr>
              <a:t>females over 50 years.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SzPct val="100000"/>
              <a:defRPr/>
            </a:pPr>
            <a:r>
              <a:rPr lang="en-US" sz="2000" dirty="0" smtClean="0">
                <a:effectLst/>
                <a:latin typeface="Arial" charset="0"/>
              </a:rPr>
              <a:t>50% cases B/L. Mostly in dominant hand.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SzPct val="100000"/>
              <a:defRPr/>
            </a:pPr>
            <a:endParaRPr lang="en-US" sz="2000" u="sng" dirty="0" smtClean="0">
              <a:effectLst/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SzPct val="100000"/>
              <a:buFont typeface="Wingdings" pitchFamily="2" charset="2"/>
              <a:buNone/>
              <a:defRPr/>
            </a:pPr>
            <a:r>
              <a:rPr lang="en-US" sz="2000" b="1" u="sng" dirty="0" smtClean="0">
                <a:solidFill>
                  <a:srgbClr val="0070C0"/>
                </a:solidFill>
                <a:effectLst/>
                <a:latin typeface="Arial" charset="0"/>
              </a:rPr>
              <a:t>Cause</a:t>
            </a:r>
            <a:r>
              <a:rPr lang="en-US" sz="2000" b="1" dirty="0" smtClean="0">
                <a:solidFill>
                  <a:srgbClr val="0070C0"/>
                </a:solidFill>
                <a:effectLst/>
                <a:latin typeface="Arial" charset="0"/>
              </a:rPr>
              <a:t>  </a:t>
            </a:r>
            <a:r>
              <a:rPr lang="en-US" sz="2000" dirty="0" smtClean="0">
                <a:effectLst/>
                <a:latin typeface="Arial" charset="0"/>
              </a:rPr>
              <a:t>-  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SzPct val="100000"/>
              <a:buFont typeface="Wingdings" pitchFamily="2" charset="2"/>
              <a:buNone/>
              <a:defRPr/>
            </a:pPr>
            <a:endParaRPr lang="en-US" sz="1800" dirty="0" smtClean="0">
              <a:effectLst/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tx1"/>
              </a:buClr>
              <a:buSzPct val="100000"/>
              <a:defRPr/>
            </a:pPr>
            <a:r>
              <a:rPr lang="en-US" sz="2000" dirty="0" smtClean="0">
                <a:solidFill>
                  <a:srgbClr val="FF33CC"/>
                </a:solidFill>
                <a:effectLst/>
                <a:latin typeface="Arial" charset="0"/>
              </a:rPr>
              <a:t>Compression of Median nerve in fibro- osseous tunnel beneath flexor retinaculum.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SzPct val="100000"/>
              <a:buFont typeface="Wingdings" pitchFamily="2" charset="2"/>
              <a:buNone/>
              <a:defRPr/>
            </a:pPr>
            <a:r>
              <a:rPr lang="en-US" sz="2000" dirty="0" smtClean="0">
                <a:effectLst/>
                <a:latin typeface="Arial" charset="0"/>
              </a:rPr>
              <a:t>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F14F72-05B3-437A-BD67-0926B6E8E7DF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304801" y="365125"/>
            <a:ext cx="815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</a:rPr>
              <a:t>2. CARPAL </a:t>
            </a:r>
            <a:r>
              <a:rPr lang="en-US" sz="2400" b="1" dirty="0">
                <a:solidFill>
                  <a:srgbClr val="FF0000"/>
                </a:solidFill>
                <a:latin typeface="Arial Black" pitchFamily="34" charset="0"/>
              </a:rPr>
              <a:t>TUNNEL SYNDROME</a:t>
            </a:r>
          </a:p>
        </p:txBody>
      </p:sp>
      <p:pic>
        <p:nvPicPr>
          <p:cNvPr id="36869" name="Picture 8" descr="Carpal Tunnel Syndrome"/>
          <p:cNvPicPr>
            <a:picLocks noChangeAspect="1" noChangeArrowheads="1"/>
          </p:cNvPicPr>
          <p:nvPr/>
        </p:nvPicPr>
        <p:blipFill>
          <a:blip r:embed="rId2" cstate="print"/>
          <a:srcRect l="3922" t="2061" r="3922" b="5196"/>
          <a:stretch>
            <a:fillRect/>
          </a:stretch>
        </p:blipFill>
        <p:spPr bwMode="auto">
          <a:xfrm>
            <a:off x="4953000" y="1295400"/>
            <a:ext cx="4191000" cy="401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EF41D4-7F29-4DC4-9290-985D2D6F7F1E}" type="slidenum">
              <a:rPr lang="en-US"/>
              <a:pPr>
                <a:defRPr/>
              </a:pPr>
              <a:t>38</a:t>
            </a:fld>
            <a:endParaRPr lang="en-US"/>
          </a:p>
        </p:txBody>
      </p:sp>
      <p:pic>
        <p:nvPicPr>
          <p:cNvPr id="37891" name="Picture 7" descr="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8" descr="scan0067"/>
          <p:cNvPicPr>
            <a:picLocks noChangeAspect="1" noChangeArrowheads="1"/>
          </p:cNvPicPr>
          <p:nvPr/>
        </p:nvPicPr>
        <p:blipFill>
          <a:blip r:embed="rId3" cstate="print"/>
          <a:srcRect b="6949"/>
          <a:stretch>
            <a:fillRect/>
          </a:stretch>
        </p:blipFill>
        <p:spPr bwMode="auto">
          <a:xfrm>
            <a:off x="3581400" y="457200"/>
            <a:ext cx="54864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3429000"/>
            <a:ext cx="403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Clr>
                <a:schemeClr val="tx1"/>
              </a:buClr>
              <a:buSzPct val="100000"/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Arial" charset="0"/>
              </a:rPr>
              <a:t>Tunnel may be narrowed by</a:t>
            </a:r>
          </a:p>
          <a:p>
            <a:pPr eaLnBrk="1" hangingPunct="1">
              <a:buClr>
                <a:schemeClr val="tx1"/>
              </a:buClr>
              <a:buSzPct val="100000"/>
              <a:buFont typeface="Wingdings" pitchFamily="2" charset="2"/>
              <a:buNone/>
              <a:defRPr/>
            </a:pPr>
            <a:r>
              <a:rPr lang="en-US" sz="2000" dirty="0" smtClean="0">
                <a:latin typeface="Arial" charset="0"/>
              </a:rPr>
              <a:t>        </a:t>
            </a:r>
          </a:p>
          <a:p>
            <a:pPr eaLnBrk="1" hangingPunct="1">
              <a:buClr>
                <a:schemeClr val="tx1"/>
              </a:buClr>
              <a:buSzPct val="100000"/>
              <a:buFont typeface="Wingdings" pitchFamily="2" charset="2"/>
              <a:buNone/>
              <a:defRPr/>
            </a:pPr>
            <a:r>
              <a:rPr lang="en-US" sz="2000" dirty="0" smtClean="0">
                <a:latin typeface="Arial" charset="0"/>
              </a:rPr>
              <a:t> a) Arthritic changes in wrist joint </a:t>
            </a:r>
          </a:p>
          <a:p>
            <a:pPr eaLnBrk="1" hangingPunct="1">
              <a:buClr>
                <a:schemeClr val="tx1"/>
              </a:buClr>
              <a:buSzPct val="100000"/>
              <a:buFont typeface="Wingdings" pitchFamily="2" charset="2"/>
              <a:buNone/>
              <a:defRPr/>
            </a:pPr>
            <a:r>
              <a:rPr lang="en-US" sz="2000" dirty="0" smtClean="0">
                <a:latin typeface="Arial" charset="0"/>
              </a:rPr>
              <a:t> b) Anterior dislocation of </a:t>
            </a:r>
            <a:r>
              <a:rPr lang="en-US" sz="2000" dirty="0" err="1" smtClean="0">
                <a:latin typeface="Arial" charset="0"/>
              </a:rPr>
              <a:t>Lunate</a:t>
            </a:r>
            <a:r>
              <a:rPr lang="en-US" sz="2000" dirty="0" smtClean="0">
                <a:latin typeface="Arial" charset="0"/>
              </a:rPr>
              <a:t> /       complication of </a:t>
            </a:r>
            <a:r>
              <a:rPr lang="en-US" sz="2000" dirty="0" err="1" smtClean="0">
                <a:latin typeface="Arial" charset="0"/>
              </a:rPr>
              <a:t>Colle’s</a:t>
            </a:r>
            <a:r>
              <a:rPr lang="en-US" sz="2000" dirty="0" smtClean="0">
                <a:latin typeface="Arial" charset="0"/>
              </a:rPr>
              <a:t> fracture</a:t>
            </a:r>
          </a:p>
          <a:p>
            <a:pPr eaLnBrk="1" hangingPunct="1">
              <a:buClr>
                <a:schemeClr val="tx1"/>
              </a:buClr>
              <a:buSzPct val="100000"/>
              <a:buFont typeface="Wingdings" pitchFamily="2" charset="2"/>
              <a:buNone/>
              <a:defRPr/>
            </a:pPr>
            <a:r>
              <a:rPr lang="en-US" sz="2000" dirty="0" smtClean="0">
                <a:latin typeface="Arial" charset="0"/>
              </a:rPr>
              <a:t> c) Soft tissue thickening in 	</a:t>
            </a:r>
            <a:r>
              <a:rPr lang="en-US" sz="2000" dirty="0" err="1" smtClean="0">
                <a:latin typeface="Arial" charset="0"/>
              </a:rPr>
              <a:t>Myxoedema</a:t>
            </a:r>
            <a:r>
              <a:rPr lang="en-US" sz="2000" dirty="0" smtClean="0">
                <a:latin typeface="Arial" charset="0"/>
              </a:rPr>
              <a:t> &amp; </a:t>
            </a:r>
            <a:r>
              <a:rPr lang="en-US" sz="2000" dirty="0" err="1" smtClean="0">
                <a:latin typeface="Arial" charset="0"/>
              </a:rPr>
              <a:t>Acromegaly</a:t>
            </a:r>
            <a:endParaRPr lang="en-US" sz="2000" dirty="0" smtClean="0">
              <a:latin typeface="Arial" charset="0"/>
            </a:endParaRPr>
          </a:p>
          <a:p>
            <a:pPr eaLnBrk="1" hangingPunct="1">
              <a:buClr>
                <a:schemeClr val="tx1"/>
              </a:buClr>
              <a:buSzPct val="100000"/>
              <a:buFont typeface="Wingdings" pitchFamily="2" charset="2"/>
              <a:buNone/>
              <a:defRPr/>
            </a:pPr>
            <a:r>
              <a:rPr lang="en-US" sz="2000" dirty="0" smtClean="0">
                <a:latin typeface="Arial" charset="0"/>
              </a:rPr>
              <a:t> d) </a:t>
            </a:r>
            <a:r>
              <a:rPr lang="en-US" sz="2000" dirty="0" err="1" smtClean="0">
                <a:latin typeface="Arial" charset="0"/>
              </a:rPr>
              <a:t>Oedema</a:t>
            </a:r>
            <a:r>
              <a:rPr lang="en-US" sz="2000" dirty="0" smtClean="0">
                <a:latin typeface="Arial" charset="0"/>
              </a:rPr>
              <a:t> &amp; Obesity, Pregnancy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6096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FF0000"/>
                </a:solidFill>
                <a:effectLst/>
              </a:rPr>
              <a:t/>
            </a:r>
            <a:br>
              <a:rPr lang="en-US" sz="2000" b="1" dirty="0" smtClean="0">
                <a:solidFill>
                  <a:srgbClr val="FF0000"/>
                </a:solidFill>
                <a:effectLst/>
              </a:rPr>
            </a:br>
            <a:r>
              <a:rPr lang="en-US" sz="2700" b="1" dirty="0" smtClean="0">
                <a:solidFill>
                  <a:srgbClr val="FF0000"/>
                </a:solidFill>
                <a:effectLst/>
              </a:rPr>
              <a:t>CARPAL </a:t>
            </a:r>
            <a:r>
              <a:rPr lang="en-US" sz="2700" b="1" dirty="0" smtClean="0">
                <a:solidFill>
                  <a:srgbClr val="FF0000"/>
                </a:solidFill>
                <a:effectLst/>
                <a:latin typeface="Arial Unicode MS" pitchFamily="34" charset="-128"/>
              </a:rPr>
              <a:t>TUNNEL</a:t>
            </a:r>
            <a:r>
              <a:rPr lang="en-US" sz="2700" b="1" dirty="0" smtClean="0">
                <a:solidFill>
                  <a:srgbClr val="FF0000"/>
                </a:solidFill>
                <a:effectLst/>
              </a:rPr>
              <a:t> SYNDROME</a:t>
            </a:r>
            <a:r>
              <a:rPr lang="en-US" sz="4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b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8610600" cy="5562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609600" indent="-609600" eaLnBrk="1" hangingPunct="1">
              <a:defRPr/>
            </a:pPr>
            <a:r>
              <a:rPr lang="en-US" b="1" dirty="0" smtClean="0">
                <a:solidFill>
                  <a:srgbClr val="FF33CC"/>
                </a:solidFill>
                <a:effectLst/>
                <a:latin typeface="Arial" charset="0"/>
              </a:rPr>
              <a:t>FEATURES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en-US" b="1" u="sng" dirty="0" smtClean="0">
              <a:effectLst/>
              <a:latin typeface="Arial" charset="0"/>
            </a:endParaRPr>
          </a:p>
          <a:p>
            <a:pPr marL="990600" lvl="1" indent="-533400" eaLnBrk="1" hangingPunct="1">
              <a:buFont typeface="Wingdings" pitchFamily="2" charset="2"/>
              <a:buAutoNum type="arabicPeriod"/>
              <a:defRPr/>
            </a:pPr>
            <a:r>
              <a:rPr lang="en-US" dirty="0" smtClean="0">
                <a:solidFill>
                  <a:srgbClr val="0000FF"/>
                </a:solidFill>
                <a:effectLst/>
                <a:latin typeface="Arial" charset="0"/>
              </a:rPr>
              <a:t> Impairment of finer movements </a:t>
            </a:r>
          </a:p>
          <a:p>
            <a:pPr marL="1371600" lvl="2" indent="-457200" eaLnBrk="1" hangingPunct="1">
              <a:defRPr/>
            </a:pPr>
            <a:r>
              <a:rPr lang="en-US" dirty="0" smtClean="0">
                <a:effectLst/>
                <a:latin typeface="Arial" charset="0"/>
              </a:rPr>
              <a:t>Sewing</a:t>
            </a:r>
          </a:p>
          <a:p>
            <a:pPr marL="1371600" lvl="2" indent="-457200" eaLnBrk="1" hangingPunct="1">
              <a:defRPr/>
            </a:pPr>
            <a:r>
              <a:rPr lang="en-US" dirty="0" smtClean="0">
                <a:effectLst/>
                <a:latin typeface="Arial" charset="0"/>
              </a:rPr>
              <a:t>Knitting</a:t>
            </a:r>
            <a:endParaRPr lang="en-US" dirty="0" smtClean="0">
              <a:latin typeface="Arial" charset="0"/>
            </a:endParaRPr>
          </a:p>
          <a:p>
            <a:pPr marL="1371600" lvl="2" indent="-457200" eaLnBrk="1" hangingPunct="1">
              <a:defRPr/>
            </a:pPr>
            <a:r>
              <a:rPr lang="en-US" dirty="0" smtClean="0">
                <a:effectLst/>
                <a:latin typeface="Arial" charset="0"/>
              </a:rPr>
              <a:t> Picking a pin</a:t>
            </a:r>
          </a:p>
          <a:p>
            <a:pPr marL="990600" lvl="1" indent="-533400" eaLnBrk="1" hangingPunct="1">
              <a:buFont typeface="Wingdings" pitchFamily="2" charset="2"/>
              <a:buNone/>
              <a:defRPr/>
            </a:pPr>
            <a:endParaRPr lang="en-US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pPr marL="990600" lvl="1" indent="-533400" eaLnBrk="1" hangingPunct="1">
              <a:buFont typeface="+mj-lt"/>
              <a:buAutoNum type="arabicPeriod" startAt="2"/>
              <a:defRPr/>
            </a:pPr>
            <a:r>
              <a:rPr lang="en-US" dirty="0" err="1" smtClean="0">
                <a:solidFill>
                  <a:srgbClr val="0000FF"/>
                </a:solidFill>
                <a:latin typeface="Arial" charset="0"/>
              </a:rPr>
              <a:t>P</a:t>
            </a:r>
            <a:r>
              <a:rPr lang="en-US" dirty="0" err="1" smtClean="0">
                <a:solidFill>
                  <a:srgbClr val="0000FF"/>
                </a:solidFill>
                <a:effectLst/>
                <a:latin typeface="Arial" charset="0"/>
              </a:rPr>
              <a:t>aresthesia</a:t>
            </a:r>
            <a:r>
              <a:rPr lang="en-US" dirty="0" smtClean="0">
                <a:solidFill>
                  <a:srgbClr val="0000FF"/>
                </a:solidFill>
                <a:effectLst/>
                <a:latin typeface="Arial" charset="0"/>
              </a:rPr>
              <a:t> -</a:t>
            </a:r>
            <a:r>
              <a:rPr lang="en-US" u="sng" dirty="0" smtClean="0">
                <a:solidFill>
                  <a:srgbClr val="0000FF"/>
                </a:solidFill>
                <a:effectLst/>
                <a:latin typeface="Arial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effectLst/>
                <a:latin typeface="Arial" charset="0"/>
              </a:rPr>
              <a:t> </a:t>
            </a:r>
          </a:p>
          <a:p>
            <a:pPr marL="1371600" lvl="2" indent="-457200">
              <a:buFont typeface="Wingdings" pitchFamily="2" charset="2"/>
              <a:buChar char="Ø"/>
              <a:defRPr/>
            </a:pPr>
            <a:r>
              <a:rPr lang="en-US" dirty="0" smtClean="0">
                <a:latin typeface="Arial" charset="0"/>
              </a:rPr>
              <a:t>A</a:t>
            </a:r>
            <a:r>
              <a:rPr lang="en-US" dirty="0" smtClean="0">
                <a:effectLst/>
                <a:latin typeface="Arial" charset="0"/>
              </a:rPr>
              <a:t>ttacks of pain, tingling &amp; numbness of radial 3 ½ digits of affected hand. </a:t>
            </a:r>
            <a:r>
              <a:rPr lang="en-US" dirty="0" smtClean="0"/>
              <a:t> 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"pins and needles"</a:t>
            </a:r>
            <a:endParaRPr lang="en-US" dirty="0" smtClean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371600" lvl="2" indent="-457200" eaLnBrk="1" hangingPunct="1">
              <a:buFont typeface="Wingdings" pitchFamily="2" charset="2"/>
              <a:buChar char="Ø"/>
              <a:defRPr/>
            </a:pPr>
            <a:r>
              <a:rPr lang="en-US" dirty="0" smtClean="0">
                <a:latin typeface="Arial" charset="0"/>
              </a:rPr>
              <a:t>Aw</a:t>
            </a:r>
            <a:r>
              <a:rPr lang="en-US" dirty="0" smtClean="0">
                <a:effectLst/>
                <a:latin typeface="Arial" charset="0"/>
              </a:rPr>
              <a:t>akens patient at night</a:t>
            </a:r>
            <a:r>
              <a:rPr lang="en-US" dirty="0" smtClean="0">
                <a:effectLst/>
                <a:latin typeface="Arial" charset="0"/>
              </a:rPr>
              <a:t>.</a:t>
            </a:r>
          </a:p>
          <a:p>
            <a:pPr fontAlgn="ctr"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       Pain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in the hand, wrist, or forearm that may radiate up the arm 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      Weakness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in the hand and difficulty gripping objects </a:t>
            </a:r>
          </a:p>
          <a:p>
            <a:pPr marL="1371600" lvl="2" indent="-457200" eaLnBrk="1" hangingPunct="1">
              <a:defRPr/>
            </a:pPr>
            <a:endParaRPr lang="en-US" dirty="0" smtClean="0">
              <a:effectLst/>
              <a:latin typeface="Arial" charset="0"/>
            </a:endParaRPr>
          </a:p>
          <a:p>
            <a:pPr marL="609600" indent="-609600" eaLnBrk="1" hangingPunct="1"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0AE3FF-5ACA-4E1E-8D73-D44934BB22AF}" type="slidenum">
              <a:rPr lang="en-US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3657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FORMATION OF MEDIAN NERVE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ECA49B-9C7D-4B92-ACD1-2B5C578D6AA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26" name="Picture 2" descr="D:\Dr PRAVEEN  ANATOMY COMPLETE\PRAVEENS ANATOMY WORLD 3.3.2024\PRAVEENS ANATOMY WORLD 22.7.2025\1. ATLAS\2. GROSS ANATOMY\1. UPPER LIMB\3. Axilla, Brachial Plexus\14.  Brachial Plexus-9pkk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8915399" cy="5943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609600"/>
            <a:ext cx="8534400" cy="6019800"/>
          </a:xfrm>
          <a:noFill/>
        </p:spPr>
        <p:txBody>
          <a:bodyPr>
            <a:normAutofit/>
          </a:bodyPr>
          <a:lstStyle/>
          <a:p>
            <a:pPr marL="609600" indent="-609600" eaLnBrk="1" hangingPunct="1">
              <a:buClr>
                <a:schemeClr val="tx1"/>
              </a:buClr>
              <a:buSzPct val="96000"/>
              <a:buFont typeface="Wingdings" pitchFamily="2" charset="2"/>
              <a:buNone/>
              <a:defRPr/>
            </a:pPr>
            <a:endParaRPr lang="en-US" sz="2000" dirty="0" smtClean="0">
              <a:solidFill>
                <a:schemeClr val="tx1"/>
              </a:solidFill>
              <a:effectLst/>
            </a:endParaRPr>
          </a:p>
          <a:p>
            <a:pPr marL="990600" lvl="1" indent="-533400" eaLnBrk="1" hangingPunct="1">
              <a:buClr>
                <a:schemeClr val="tx1"/>
              </a:buClr>
              <a:buSzPct val="96000"/>
              <a:defRPr/>
            </a:pPr>
            <a:r>
              <a:rPr lang="en-US" sz="2000" b="1" dirty="0" smtClean="0">
                <a:solidFill>
                  <a:srgbClr val="00B0F0"/>
                </a:solidFill>
                <a:effectLst/>
                <a:latin typeface="Arial" charset="0"/>
              </a:rPr>
              <a:t>Wasting Of Thenar Eminence </a:t>
            </a:r>
            <a:r>
              <a:rPr lang="en-US" sz="2000" dirty="0" smtClean="0">
                <a:solidFill>
                  <a:srgbClr val="00B0F0"/>
                </a:solidFill>
                <a:effectLst/>
                <a:latin typeface="Arial" charset="0"/>
              </a:rPr>
              <a:t>– </a:t>
            </a:r>
          </a:p>
          <a:p>
            <a:pPr marL="1371600" lvl="2" indent="-457200" eaLnBrk="1" hangingPunct="1">
              <a:buClr>
                <a:schemeClr val="tx1"/>
              </a:buClr>
              <a:buSzPct val="96000"/>
              <a:defRPr/>
            </a:pPr>
            <a:r>
              <a:rPr lang="en-US" dirty="0" smtClean="0">
                <a:effectLst/>
                <a:latin typeface="Arial" charset="0"/>
              </a:rPr>
              <a:t>Muscles affected:   </a:t>
            </a:r>
            <a:r>
              <a:rPr lang="en-US" dirty="0" err="1" smtClean="0">
                <a:effectLst/>
                <a:latin typeface="Arial" charset="0"/>
              </a:rPr>
              <a:t>AbPB</a:t>
            </a:r>
            <a:r>
              <a:rPr lang="en-US" dirty="0" smtClean="0">
                <a:effectLst/>
                <a:latin typeface="Arial" charset="0"/>
              </a:rPr>
              <a:t> &amp; OP</a:t>
            </a:r>
          </a:p>
          <a:p>
            <a:pPr marL="990600" lvl="1" indent="-533400" eaLnBrk="1" hangingPunct="1">
              <a:buClr>
                <a:schemeClr val="tx1"/>
              </a:buClr>
              <a:buSzPct val="96000"/>
              <a:defRPr/>
            </a:pPr>
            <a:endParaRPr lang="en-US" sz="2000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pPr marL="990600" lvl="1" indent="-533400" eaLnBrk="1" hangingPunct="1">
              <a:buClr>
                <a:schemeClr val="tx1"/>
              </a:buClr>
              <a:buSzPct val="96000"/>
              <a:defRPr/>
            </a:pPr>
            <a:r>
              <a:rPr lang="en-US" sz="2000" b="1" dirty="0" smtClean="0">
                <a:solidFill>
                  <a:srgbClr val="00B0F0"/>
                </a:solidFill>
                <a:effectLst/>
                <a:latin typeface="Arial" charset="0"/>
              </a:rPr>
              <a:t>Hypo aesthesia </a:t>
            </a:r>
            <a:r>
              <a:rPr lang="en-US" sz="2000" dirty="0" smtClean="0">
                <a:solidFill>
                  <a:srgbClr val="00B0F0"/>
                </a:solidFill>
                <a:effectLst/>
                <a:latin typeface="Arial" charset="0"/>
              </a:rPr>
              <a:t>– </a:t>
            </a:r>
          </a:p>
          <a:p>
            <a:pPr marL="1371600" lvl="2" indent="-457200" eaLnBrk="1" hangingPunct="1">
              <a:buClr>
                <a:schemeClr val="tx1"/>
              </a:buClr>
              <a:buSzPct val="96000"/>
              <a:defRPr/>
            </a:pPr>
            <a:r>
              <a:rPr lang="en-US" dirty="0" smtClean="0">
                <a:effectLst/>
                <a:latin typeface="Arial" charset="0"/>
              </a:rPr>
              <a:t>palmar aspect of radial 3 ½ digits. </a:t>
            </a:r>
          </a:p>
          <a:p>
            <a:pPr marL="1371600" lvl="2" indent="-457200" eaLnBrk="1" hangingPunct="1">
              <a:buClr>
                <a:schemeClr val="tx1"/>
              </a:buClr>
              <a:buSzPct val="96000"/>
              <a:defRPr/>
            </a:pPr>
            <a:r>
              <a:rPr lang="en-US" dirty="0" smtClean="0">
                <a:effectLst/>
                <a:latin typeface="Arial" charset="0"/>
              </a:rPr>
              <a:t>skin over thenar eminence not affected </a:t>
            </a:r>
          </a:p>
          <a:p>
            <a:pPr lvl="3" eaLnBrk="1" hangingPunct="1">
              <a:buClr>
                <a:schemeClr val="tx1"/>
              </a:buClr>
              <a:buSzPct val="96000"/>
              <a:defRPr/>
            </a:pPr>
            <a:r>
              <a:rPr lang="en-US" dirty="0" smtClean="0">
                <a:solidFill>
                  <a:schemeClr val="tx1"/>
                </a:solidFill>
                <a:effectLst/>
                <a:latin typeface="Arial" charset="0"/>
              </a:rPr>
              <a:t>as it is supplied by palmar cutaneous br of median N which arise proximal to carpal tunnel. </a:t>
            </a:r>
          </a:p>
          <a:p>
            <a:pPr marL="990600" lvl="1" indent="-533400" eaLnBrk="1" hangingPunct="1">
              <a:buClr>
                <a:schemeClr val="tx1"/>
              </a:buClr>
              <a:buSzPct val="96000"/>
              <a:defRPr/>
            </a:pPr>
            <a:endParaRPr lang="en-US" sz="2000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pPr marL="990600" lvl="1" indent="-533400" eaLnBrk="1" hangingPunct="1">
              <a:buClr>
                <a:schemeClr val="tx1"/>
              </a:buClr>
              <a:buSzPct val="96000"/>
              <a:defRPr/>
            </a:pPr>
            <a:r>
              <a:rPr lang="en-US" sz="2000" b="1" dirty="0" smtClean="0">
                <a:solidFill>
                  <a:srgbClr val="FF33CC"/>
                </a:solidFill>
                <a:effectLst/>
                <a:latin typeface="Arial" charset="0"/>
              </a:rPr>
              <a:t>Tinel’s Sign </a:t>
            </a:r>
            <a:r>
              <a:rPr lang="en-US" sz="2000" dirty="0" smtClean="0">
                <a:solidFill>
                  <a:srgbClr val="FF33CC"/>
                </a:solidFill>
                <a:effectLst/>
                <a:latin typeface="Arial" charset="0"/>
              </a:rPr>
              <a:t>– </a:t>
            </a:r>
          </a:p>
          <a:p>
            <a:pPr marL="1371600" lvl="2" indent="-457200" eaLnBrk="1" hangingPunct="1">
              <a:buClr>
                <a:schemeClr val="tx1"/>
              </a:buClr>
              <a:buSzPct val="96000"/>
              <a:defRPr/>
            </a:pPr>
            <a:r>
              <a:rPr lang="en-US" dirty="0" smtClean="0">
                <a:effectLst/>
                <a:latin typeface="Arial" charset="0"/>
              </a:rPr>
              <a:t>Percussion of Median nerve gently at wrist </a:t>
            </a:r>
          </a:p>
          <a:p>
            <a:pPr lvl="3" eaLnBrk="1" hangingPunct="1">
              <a:buClr>
                <a:schemeClr val="tx1"/>
              </a:buClr>
              <a:buSzPct val="96000"/>
              <a:defRPr/>
            </a:pPr>
            <a:r>
              <a:rPr lang="en-US" dirty="0" smtClean="0">
                <a:solidFill>
                  <a:schemeClr val="tx1"/>
                </a:solidFill>
                <a:effectLst/>
                <a:latin typeface="Arial" charset="0"/>
              </a:rPr>
              <a:t>causing tingling sensation radiating into hand.</a:t>
            </a:r>
          </a:p>
          <a:p>
            <a:pPr marL="609600" indent="-609600" eaLnBrk="1" hangingPunct="1">
              <a:defRPr/>
            </a:pPr>
            <a:endParaRPr lang="en-US" sz="2000" dirty="0" smtClean="0">
              <a:latin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2A4E0-E803-4ED4-A14C-F755D11B19FD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76200"/>
            <a:ext cx="906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 Unicode MS" pitchFamily="34" charset="-128"/>
              </a:rPr>
              <a:t>CARPAL TUNNEL SYNDROME cont’d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457200"/>
            <a:ext cx="8305800" cy="6172200"/>
          </a:xfrm>
          <a:noFill/>
        </p:spPr>
        <p:txBody>
          <a:bodyPr>
            <a:normAutofit/>
          </a:bodyPr>
          <a:lstStyle/>
          <a:p>
            <a:pPr marL="609600" indent="-609600" eaLnBrk="1" hangingPunct="1">
              <a:buClrTx/>
              <a:buSzTx/>
              <a:defRPr/>
            </a:pPr>
            <a:r>
              <a:rPr lang="en-US" sz="2000" b="1" dirty="0" smtClean="0">
                <a:solidFill>
                  <a:srgbClr val="00B0F0"/>
                </a:solidFill>
                <a:effectLst/>
                <a:latin typeface="Arial" charset="0"/>
              </a:rPr>
              <a:t>Wrist  Flexion  Test  - </a:t>
            </a:r>
            <a:r>
              <a:rPr lang="en-US" sz="2000" b="1" dirty="0" smtClean="0">
                <a:solidFill>
                  <a:srgbClr val="FF0000"/>
                </a:solidFill>
                <a:effectLst/>
                <a:latin typeface="Arial" charset="0"/>
              </a:rPr>
              <a:t>(Phalen’s Sign) 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Arial" charset="0"/>
              </a:rPr>
              <a:t>– </a:t>
            </a:r>
          </a:p>
          <a:p>
            <a:pPr marL="1371600" lvl="2" indent="-457200" eaLnBrk="1" hangingPunct="1">
              <a:buClrTx/>
              <a:buSzTx/>
              <a:defRPr/>
            </a:pPr>
            <a:r>
              <a:rPr lang="en-US" dirty="0" smtClean="0">
                <a:effectLst/>
                <a:latin typeface="Arial" charset="0"/>
              </a:rPr>
              <a:t>Exacerbation of symptoms when patient is asked to flex wrist. Symptoms disappear as wrist straightened.</a:t>
            </a:r>
          </a:p>
          <a:p>
            <a:pPr marL="1752600" lvl="3" indent="-381000" eaLnBrk="1" hangingPunct="1">
              <a:buClrTx/>
              <a:buSzTx/>
              <a:buFont typeface="Wingdings" pitchFamily="2" charset="2"/>
              <a:buNone/>
              <a:defRPr/>
            </a:pPr>
            <a:endParaRPr lang="en-US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pPr marL="1752600" lvl="3" indent="-381000" eaLnBrk="1" hangingPunct="1">
              <a:buClrTx/>
              <a:buSzTx/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tx1"/>
                </a:solidFill>
                <a:effectLst/>
                <a:latin typeface="Arial" charset="0"/>
              </a:rPr>
              <a:t>(No sensory impairment over palm. Palmar cuta. branch is superficial to retinaculum)</a:t>
            </a:r>
          </a:p>
          <a:p>
            <a:pPr marL="609600" indent="-609600" eaLnBrk="1" hangingPunct="1">
              <a:buClrTx/>
              <a:buSzTx/>
              <a:defRPr/>
            </a:pPr>
            <a:endParaRPr lang="en-US" sz="2000" u="sng" dirty="0" smtClean="0">
              <a:effectLst/>
              <a:latin typeface="Arial" charset="0"/>
            </a:endParaRPr>
          </a:p>
          <a:p>
            <a:pPr marL="609600" indent="-609600" eaLnBrk="1" hangingPunct="1">
              <a:buClrTx/>
              <a:buSzTx/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0066"/>
                </a:solidFill>
                <a:latin typeface="Arial" charset="0"/>
              </a:rPr>
              <a:t>S</a:t>
            </a:r>
            <a:r>
              <a:rPr lang="en-US" sz="2000" b="1" dirty="0" smtClean="0">
                <a:solidFill>
                  <a:srgbClr val="FF0066"/>
                </a:solidFill>
                <a:effectLst/>
                <a:latin typeface="Arial" charset="0"/>
              </a:rPr>
              <a:t>urgical treatment </a:t>
            </a:r>
            <a:r>
              <a:rPr lang="en-US" sz="2000" dirty="0" smtClean="0">
                <a:solidFill>
                  <a:srgbClr val="FF0066"/>
                </a:solidFill>
                <a:effectLst/>
                <a:latin typeface="Arial" charset="0"/>
              </a:rPr>
              <a:t>–  </a:t>
            </a:r>
          </a:p>
          <a:p>
            <a:pPr marL="990600" lvl="1" indent="-533400" eaLnBrk="1" hangingPunct="1">
              <a:buClrTx/>
              <a:buSzTx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  <a:latin typeface="Arial" charset="0"/>
              </a:rPr>
              <a:t>Carpal tunnel release.</a:t>
            </a:r>
          </a:p>
          <a:p>
            <a:pPr marL="990600" lvl="1" indent="-533400" eaLnBrk="1" hangingPunct="1">
              <a:buClrTx/>
              <a:buSzTx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  <a:latin typeface="Arial" charset="0"/>
              </a:rPr>
              <a:t>Partial or complete division of flexor retinaculum</a:t>
            </a:r>
          </a:p>
          <a:p>
            <a:pPr marL="609600" indent="-609600" eaLnBrk="1" hangingPunct="1">
              <a:buClrTx/>
              <a:buSzTx/>
              <a:buFont typeface="Wingdings" pitchFamily="2" charset="2"/>
              <a:buNone/>
              <a:defRPr/>
            </a:pPr>
            <a:endParaRPr lang="en-US" sz="2000" u="sng" dirty="0" smtClean="0">
              <a:effectLst/>
              <a:latin typeface="Arial" charset="0"/>
            </a:endParaRPr>
          </a:p>
          <a:p>
            <a:pPr marL="609600" indent="-609600" eaLnBrk="1" hangingPunct="1">
              <a:buClrTx/>
              <a:buSzTx/>
              <a:buFont typeface="Wingdings" pitchFamily="2" charset="2"/>
              <a:buNone/>
              <a:defRPr/>
            </a:pPr>
            <a:r>
              <a:rPr lang="en-US" sz="1800" b="1" dirty="0" smtClean="0">
                <a:solidFill>
                  <a:srgbClr val="0000FF"/>
                </a:solidFill>
                <a:effectLst/>
                <a:latin typeface="Arial" charset="0"/>
              </a:rPr>
              <a:t>Summary</a:t>
            </a:r>
            <a:r>
              <a:rPr lang="en-US" sz="1800" dirty="0" smtClean="0">
                <a:solidFill>
                  <a:srgbClr val="0000FF"/>
                </a:solidFill>
                <a:effectLst/>
                <a:latin typeface="Arial" charset="0"/>
              </a:rPr>
              <a:t> : </a:t>
            </a:r>
          </a:p>
          <a:p>
            <a:pPr marL="609600" indent="-609600" eaLnBrk="1" hangingPunct="1">
              <a:buClrTx/>
              <a:buSzTx/>
              <a:defRPr/>
            </a:pPr>
            <a:r>
              <a:rPr lang="en-US" sz="1800" dirty="0" smtClean="0">
                <a:solidFill>
                  <a:srgbClr val="0000FF"/>
                </a:solidFill>
                <a:effectLst/>
                <a:latin typeface="Arial" charset="0"/>
              </a:rPr>
              <a:t>For high lesions – </a:t>
            </a:r>
          </a:p>
          <a:p>
            <a:pPr marL="990600" lvl="1" indent="-533400" eaLnBrk="1" hangingPunct="1">
              <a:buClrTx/>
              <a:buSzTx/>
              <a:defRPr/>
            </a:pPr>
            <a:r>
              <a:rPr lang="en-US" sz="1800" dirty="0" smtClean="0">
                <a:solidFill>
                  <a:srgbClr val="0000FF"/>
                </a:solidFill>
                <a:latin typeface="Arial" charset="0"/>
              </a:rPr>
              <a:t>T</a:t>
            </a:r>
            <a:r>
              <a:rPr lang="en-US" sz="1800" dirty="0" smtClean="0">
                <a:solidFill>
                  <a:srgbClr val="0000FF"/>
                </a:solidFill>
                <a:effectLst/>
                <a:latin typeface="Arial" charset="0"/>
              </a:rPr>
              <a:t>est </a:t>
            </a:r>
            <a:r>
              <a:rPr lang="en-US" sz="1800" b="1" dirty="0" smtClean="0">
                <a:solidFill>
                  <a:srgbClr val="0000FF"/>
                </a:solidFill>
                <a:effectLst/>
                <a:latin typeface="Arial" charset="0"/>
              </a:rPr>
              <a:t>FPL</a:t>
            </a:r>
            <a:r>
              <a:rPr lang="en-US" sz="1800" dirty="0" smtClean="0">
                <a:solidFill>
                  <a:srgbClr val="0000FF"/>
                </a:solidFill>
                <a:effectLst/>
                <a:latin typeface="Arial" charset="0"/>
              </a:rPr>
              <a:t> and finger flexors by pinching together pads of thumb and index finger</a:t>
            </a:r>
          </a:p>
          <a:p>
            <a:pPr marL="609600" indent="-609600" eaLnBrk="1" hangingPunct="1">
              <a:buClrTx/>
              <a:buSzTx/>
              <a:defRPr/>
            </a:pPr>
            <a:r>
              <a:rPr lang="en-US" sz="1800" dirty="0" smtClean="0">
                <a:solidFill>
                  <a:srgbClr val="0000FF"/>
                </a:solidFill>
                <a:effectLst/>
                <a:latin typeface="Arial" charset="0"/>
              </a:rPr>
              <a:t>For wrist lesions – </a:t>
            </a:r>
          </a:p>
          <a:p>
            <a:pPr marL="990600" lvl="1" indent="-533400" eaLnBrk="1" hangingPunct="1">
              <a:buClrTx/>
              <a:buSzTx/>
              <a:defRPr/>
            </a:pPr>
            <a:r>
              <a:rPr lang="en-US" sz="1800" dirty="0" smtClean="0">
                <a:solidFill>
                  <a:srgbClr val="0000FF"/>
                </a:solidFill>
                <a:latin typeface="Arial" charset="0"/>
              </a:rPr>
              <a:t>T</a:t>
            </a:r>
            <a:r>
              <a:rPr lang="en-US" sz="1800" dirty="0" smtClean="0">
                <a:solidFill>
                  <a:srgbClr val="0000FF"/>
                </a:solidFill>
                <a:effectLst/>
                <a:latin typeface="Arial" charset="0"/>
              </a:rPr>
              <a:t>est </a:t>
            </a:r>
            <a:r>
              <a:rPr lang="en-US" sz="1800" b="1" dirty="0" smtClean="0">
                <a:solidFill>
                  <a:srgbClr val="0000FF"/>
                </a:solidFill>
                <a:effectLst/>
                <a:latin typeface="Arial" charset="0"/>
              </a:rPr>
              <a:t>AbPB</a:t>
            </a:r>
            <a:r>
              <a:rPr lang="en-US" sz="1800" dirty="0" smtClean="0">
                <a:solidFill>
                  <a:srgbClr val="0000FF"/>
                </a:solidFill>
                <a:effectLst/>
                <a:latin typeface="Arial" charset="0"/>
              </a:rPr>
              <a:t> (do not choose FPB as it has variable supply)</a:t>
            </a:r>
          </a:p>
          <a:p>
            <a:pPr marL="609600" indent="-609600" eaLnBrk="1" hangingPunct="1">
              <a:buClrTx/>
              <a:defRPr/>
            </a:pPr>
            <a:endParaRPr lang="en-US" sz="2000" dirty="0" smtClean="0">
              <a:effectLst/>
              <a:latin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E6E960-E20E-4AC2-B401-D122725E7820}" type="slidenum">
              <a:rPr lang="en-US"/>
              <a:pPr>
                <a:defRPr/>
              </a:pPr>
              <a:t>41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32A4B-0985-47B5-BC59-FC806F2234E2}" type="slidenum">
              <a:rPr lang="en-US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43011" name="Picture 4" descr="Carpal tunnel surgical proced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04800"/>
            <a:ext cx="7772400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24E05A-AC85-4B1D-BCE6-DB6B7BF10881}" type="slidenum">
              <a:rPr lang="en-US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2" cstate="print"/>
          <a:srcRect t="2097" b="3581"/>
          <a:stretch>
            <a:fillRect/>
          </a:stretch>
        </p:blipFill>
        <p:spPr bwMode="auto">
          <a:xfrm>
            <a:off x="0" y="457200"/>
            <a:ext cx="396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3" cstate="print"/>
          <a:srcRect t="1852" b="1852"/>
          <a:stretch>
            <a:fillRect/>
          </a:stretch>
        </p:blipFill>
        <p:spPr bwMode="auto">
          <a:xfrm>
            <a:off x="4114800" y="2667000"/>
            <a:ext cx="4648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4419600" y="914400"/>
            <a:ext cx="38100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6600"/>
                </a:solidFill>
              </a:rPr>
              <a:t>1. </a:t>
            </a:r>
            <a:r>
              <a:rPr lang="en-US" sz="2800" b="1" dirty="0" err="1" smtClean="0">
                <a:solidFill>
                  <a:srgbClr val="FF6600"/>
                </a:solidFill>
              </a:rPr>
              <a:t>Thenar</a:t>
            </a:r>
            <a:r>
              <a:rPr lang="en-US" sz="2800" b="1" dirty="0" smtClean="0">
                <a:solidFill>
                  <a:srgbClr val="FF6600"/>
                </a:solidFill>
              </a:rPr>
              <a:t> </a:t>
            </a:r>
            <a:r>
              <a:rPr lang="en-US" sz="2800" b="1" dirty="0" err="1">
                <a:solidFill>
                  <a:srgbClr val="FF6600"/>
                </a:solidFill>
              </a:rPr>
              <a:t>A</a:t>
            </a:r>
            <a:r>
              <a:rPr lang="en-US" sz="2800" b="1" dirty="0" err="1" smtClean="0">
                <a:solidFill>
                  <a:srgbClr val="FF6600"/>
                </a:solidFill>
              </a:rPr>
              <a:t>tropy</a:t>
            </a:r>
            <a:r>
              <a:rPr lang="en-US" sz="2800" b="1" dirty="0" smtClean="0">
                <a:solidFill>
                  <a:srgbClr val="FF6600"/>
                </a:solidFill>
              </a:rPr>
              <a:t> </a:t>
            </a:r>
            <a:endParaRPr lang="en-US" sz="2800" b="1" dirty="0">
              <a:solidFill>
                <a:srgbClr val="FF6600"/>
              </a:solidFill>
            </a:endParaRPr>
          </a:p>
        </p:txBody>
      </p:sp>
      <p:pic>
        <p:nvPicPr>
          <p:cNvPr id="4403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114800"/>
            <a:ext cx="3454400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9916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0066"/>
                </a:solidFill>
              </a:rPr>
              <a:t>2. BENEDICT’S  ATTITUDE / HAND</a:t>
            </a:r>
            <a:endParaRPr lang="en-US" sz="3200" dirty="0">
              <a:solidFill>
                <a:srgbClr val="FF0066"/>
              </a:solidFill>
            </a:endParaRPr>
          </a:p>
        </p:txBody>
      </p:sp>
      <p:pic>
        <p:nvPicPr>
          <p:cNvPr id="5" name="object 2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2057400"/>
            <a:ext cx="4114800" cy="358139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ECA49B-9C7D-4B92-ACD1-2B5C578D6AA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2051" name="Picture 3" descr="D:\Dr PRAVEEN  ANATOMY COMPLETE\PRAVEENS ANATOMY WORLD 3.3.2024\PRAVEENS ANATOMY WORLD 22.7.2025\1. ATLAS\2. GROSS ANATOMY\1. UPPER LIMB\9. Nerves All\300px-Benediction_hand_ulnar_claw.jf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905000"/>
            <a:ext cx="4446059" cy="358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6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POINTING  INDEX</a:t>
            </a:r>
            <a:endParaRPr lang="en-US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F224DF-6A4E-4764-8019-B920FFE718F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1026" name="Picture 2" descr="D:\Dr PRAVEEN  ANATOMY COMPLETE\PRAVEENS ANATOMY WORLD 3.3.2024\PRAVEENS ANATOMY WORLD 22.7.2025\1. ATLAS\2. GROSS ANATOMY\1. UPPER LIMB\9. Nerves All\563-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8" y="2209800"/>
            <a:ext cx="4519197" cy="3048000"/>
          </a:xfrm>
          <a:prstGeom prst="rect">
            <a:avLst/>
          </a:prstGeom>
          <a:noFill/>
        </p:spPr>
      </p:pic>
      <p:pic>
        <p:nvPicPr>
          <p:cNvPr id="1027" name="Picture 3" descr="D:\Dr PRAVEEN  ANATOMY COMPLETE\PRAVEENS ANATOMY WORLD 3.3.2024\PRAVEENS ANATOMY WORLD 22.7.2025\1. ATLAS\2. GROSS ANATOMY\1. UPPER LIMB\9. Nerves All\129-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133600"/>
            <a:ext cx="4071998" cy="30458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9916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4. Ape thumb / hand  deformity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F224DF-6A4E-4764-8019-B920FFE718F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8194" name="Picture 2" descr="D:\Dr PRAVEEN  ANATOMY COMPLETE\PRAVEENS ANATOMY WORLD 3.3.2024\PRAVEENS ANATOMY WORLD 22.7.2025\1. ATLAS\2. GROSS ANATOMY\1. UPPER LIMB\9. Nerves All\15210376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38400"/>
            <a:ext cx="4613958" cy="2743435"/>
          </a:xfrm>
          <a:prstGeom prst="rect">
            <a:avLst/>
          </a:prstGeom>
          <a:noFill/>
        </p:spPr>
      </p:pic>
      <p:pic>
        <p:nvPicPr>
          <p:cNvPr id="8195" name="Picture 3" descr="D:\Dr PRAVEEN  ANATOMY COMPLETE\PRAVEENS ANATOMY WORLD 3.3.2024\PRAVEENS ANATOMY WORLD 22.7.2025\1. ATLAS\2. GROSS ANATOMY\1. UPPER LIMB\9. Nerves All\Apehand_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286000"/>
            <a:ext cx="4167188" cy="31170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7056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66"/>
                </a:solidFill>
              </a:rPr>
              <a:t>5. NEGATIVE  ‘OK’  SIGN 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F224DF-6A4E-4764-8019-B920FFE718F2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3074" name="Picture 2" descr="D:\Dr PRAVEEN  ANATOMY COMPLETE\PRAVEENS ANATOMY WORLD 3.3.2024\PRAVEENS ANATOMY WORLD 22.7.2025\1. ATLAS\2. GROSS ANATOMY\1. UPPER LIMB\9. Nerves All\card-27909211-fron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35" y="1981200"/>
            <a:ext cx="4549794" cy="3276600"/>
          </a:xfrm>
          <a:prstGeom prst="rect">
            <a:avLst/>
          </a:prstGeom>
          <a:noFill/>
        </p:spPr>
      </p:pic>
      <p:pic>
        <p:nvPicPr>
          <p:cNvPr id="3075" name="Picture 3" descr="D:\Dr PRAVEEN  ANATOMY COMPLETE\PRAVEENS ANATOMY WORLD 3.3.2024\PRAVEENS ANATOMY WORLD 22.7.2025\1. ATLAS\2. GROSS ANATOMY\1. UPPER LIMB\9. Nerves All\hqdefaul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905000"/>
            <a:ext cx="4368800" cy="327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6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NAIL SIGN</a:t>
            </a:r>
            <a:endParaRPr lang="en-US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F224DF-6A4E-4764-8019-B920FFE718F2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6146" name="Picture 2" descr="D:\Dr PRAVEEN  ANATOMY COMPLETE\PRAVEENS ANATOMY WORLD 3.3.2024\PRAVEENS ANATOMY WORLD 22.7.2025\1. ATLAS\2. GROSS ANATOMY\1. UPPER LIMB\9. Nerves All\Nail-Sign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844" y="1471253"/>
            <a:ext cx="7043356" cy="49851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7056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BOTTLE  TEST</a:t>
            </a:r>
            <a:endParaRPr lang="en-U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75EF8F-B87A-49AB-B969-73DFF139827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7170" name="Picture 2" descr="D:\Dr PRAVEEN  ANATOMY COMPLETE\PRAVEENS ANATOMY WORLD 3.3.2024\PRAVEENS ANATOMY WORLD 22.7.2025\1. ATLAS\2. GROSS ANATOMY\1. UPPER LIMB\9. Nerves All\Bottle-Test-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655" y="1609725"/>
            <a:ext cx="6916090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6"/>
          <p:cNvSpPr>
            <a:spLocks noGrp="1"/>
          </p:cNvSpPr>
          <p:nvPr>
            <p:ph idx="1"/>
          </p:nvPr>
        </p:nvSpPr>
        <p:spPr>
          <a:xfrm>
            <a:off x="228600" y="457200"/>
            <a:ext cx="6096000" cy="1524000"/>
          </a:xfrm>
        </p:spPr>
        <p:txBody>
          <a:bodyPr/>
          <a:lstStyle/>
          <a:p>
            <a:pPr marL="800100" lvl="1" indent="-342900" eaLnBrk="1" hangingPunct="1">
              <a:buClrTx/>
              <a:buFontTx/>
              <a:buChar char="•"/>
            </a:pPr>
            <a:endParaRPr lang="en-US" sz="2000" dirty="0" smtClean="0">
              <a:effectLst/>
              <a:latin typeface="Arial" pitchFamily="34" charset="0"/>
            </a:endParaRPr>
          </a:p>
          <a:p>
            <a:pPr marL="800100" lvl="1" indent="-342900" eaLnBrk="1" hangingPunct="1">
              <a:buClrTx/>
              <a:buFontTx/>
              <a:buChar char="•"/>
            </a:pPr>
            <a:r>
              <a:rPr lang="en-US" sz="2400" dirty="0" smtClean="0">
                <a:solidFill>
                  <a:srgbClr val="00B0F0"/>
                </a:solidFill>
                <a:effectLst/>
                <a:latin typeface="Arial" pitchFamily="34" charset="0"/>
              </a:rPr>
              <a:t>Formed in </a:t>
            </a:r>
            <a:r>
              <a:rPr lang="en-US" sz="2400" dirty="0" err="1" smtClean="0">
                <a:solidFill>
                  <a:srgbClr val="00B0F0"/>
                </a:solidFill>
                <a:effectLst/>
                <a:latin typeface="Arial" pitchFamily="34" charset="0"/>
              </a:rPr>
              <a:t>Axilla</a:t>
            </a:r>
            <a:endParaRPr lang="en-US" sz="2400" dirty="0" smtClean="0">
              <a:solidFill>
                <a:srgbClr val="00B0F0"/>
              </a:solidFill>
              <a:effectLst/>
              <a:latin typeface="Arial" pitchFamily="34" charset="0"/>
            </a:endParaRPr>
          </a:p>
          <a:p>
            <a:pPr marL="800100" lvl="1" indent="-342900" eaLnBrk="1" hangingPunct="1">
              <a:buClrTx/>
              <a:buFontTx/>
              <a:buChar char="•"/>
            </a:pPr>
            <a:r>
              <a:rPr lang="en-US" sz="2400" dirty="0" smtClean="0">
                <a:solidFill>
                  <a:srgbClr val="00B0F0"/>
                </a:solidFill>
                <a:effectLst/>
                <a:latin typeface="Arial" pitchFamily="34" charset="0"/>
              </a:rPr>
              <a:t>lateral to 3</a:t>
            </a:r>
            <a:r>
              <a:rPr lang="en-US" sz="2400" baseline="30000" dirty="0" smtClean="0">
                <a:solidFill>
                  <a:srgbClr val="00B0F0"/>
                </a:solidFill>
                <a:effectLst/>
                <a:latin typeface="Arial" pitchFamily="34" charset="0"/>
              </a:rPr>
              <a:t>rd</a:t>
            </a:r>
            <a:r>
              <a:rPr lang="en-US" sz="2400" dirty="0" smtClean="0">
                <a:solidFill>
                  <a:srgbClr val="00B0F0"/>
                </a:solidFill>
                <a:effectLst/>
                <a:latin typeface="Arial" pitchFamily="34" charset="0"/>
              </a:rPr>
              <a:t> part of </a:t>
            </a:r>
            <a:r>
              <a:rPr lang="en-US" sz="2400" dirty="0" err="1" smtClean="0">
                <a:solidFill>
                  <a:srgbClr val="00B0F0"/>
                </a:solidFill>
                <a:effectLst/>
                <a:latin typeface="Arial" pitchFamily="34" charset="0"/>
              </a:rPr>
              <a:t>Axillary</a:t>
            </a:r>
            <a:r>
              <a:rPr lang="en-US" sz="2400" dirty="0" smtClean="0">
                <a:solidFill>
                  <a:srgbClr val="00B0F0"/>
                </a:solidFill>
                <a:effectLst/>
                <a:latin typeface="Arial" pitchFamily="34" charset="0"/>
              </a:rPr>
              <a:t> artery</a:t>
            </a:r>
          </a:p>
          <a:p>
            <a:pPr eaLnBrk="1" hangingPunct="1">
              <a:buClrTx/>
            </a:pPr>
            <a:endParaRPr lang="en-US" sz="2400" dirty="0" smtClean="0">
              <a:effectLst/>
              <a:latin typeface="Arial" pitchFamily="34" charset="0"/>
            </a:endParaRPr>
          </a:p>
          <a:p>
            <a:pPr eaLnBrk="1" hangingPunct="1">
              <a:buClrTx/>
            </a:pPr>
            <a:endParaRPr lang="en-US" sz="2400" dirty="0" smtClean="0">
              <a:effectLst/>
              <a:latin typeface="Arial" pitchFamily="34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58C71-6E48-49E8-B77F-D1C5E987E2F8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1841528" y="304800"/>
            <a:ext cx="51878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 Black" pitchFamily="34" charset="0"/>
              </a:rPr>
              <a:t>MEDIAN NERVE: COURSE</a:t>
            </a:r>
          </a:p>
        </p:txBody>
      </p:sp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133600"/>
            <a:ext cx="8458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6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8. OCHSNER’S CLASPING TEST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75EF8F-B87A-49AB-B969-73DFF139827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10242" name="Picture 2" descr="D:\Dr PRAVEEN  ANATOMY COMPLETE\PRAVEENS ANATOMY WORLD 3.3.2024\PRAVEENS ANATOMY WORLD 22.7.2025\1. ATLAS\2. GROSS ANATOMY\1. UPPER LIMB\9. Nerves All\Oschner-clasp-test-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43526"/>
            <a:ext cx="7107785" cy="4528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6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9. PHALEN’S TEST/ SIGN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3352800" cy="4876800"/>
          </a:xfrm>
        </p:spPr>
        <p:txBody>
          <a:bodyPr>
            <a:normAutofit/>
          </a:bodyPr>
          <a:lstStyle/>
          <a:p>
            <a:pPr marL="274320" lvl="2" indent="-274320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n-US" sz="2400" dirty="0" smtClean="0">
                <a:latin typeface="Arial" charset="0"/>
              </a:rPr>
              <a:t>Exacerbation of symptoms when patient is asked to flex wrist. Symptoms disappear as wrist straightened.</a:t>
            </a:r>
          </a:p>
          <a:p>
            <a:pPr marL="274320" lvl="3" indent="-274320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(No sensory impairment over palm.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Palmar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cuta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. branch is superficial to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retinaculum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75EF8F-B87A-49AB-B969-73DFF139827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7" name="Google Shape;369;p34"/>
          <p:cNvPicPr preferRelativeResize="0">
            <a:picLocks noGrp="1"/>
          </p:cNvPicPr>
          <p:nvPr>
            <p:ph sz="half" idx="2"/>
          </p:nvPr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3581400" y="1828800"/>
            <a:ext cx="5562600" cy="44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6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DURKAN’S TEST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3276600" cy="42211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Pressure over Carpal Tunnel for 30 seconds induces pain in lateral </a:t>
            </a:r>
          </a:p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/>
              <a:t> 3 and 1/2 fingers in the Carpal tunnel syndrome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F224DF-6A4E-4764-8019-B920FFE718F2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1026" name="Picture 2" descr="D:\Dr PRAVEEN  ANATOMY COMPLETE\PRAVEENS ANATOMY WORLD 3.3.2024\PRAVEENS ANATOMY WORLD 22.7.2025\1. ATLAS\2. GROSS ANATOMY\1. UPPER LIMB\9. Nerves All\Carpal-Compression-Test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8300" y="1954986"/>
            <a:ext cx="3961186" cy="42934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4676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11. PERIPHERAL ‘EYE OF HAND’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3962400" cy="48006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ajor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nerve of the arm and hand that controls both motor and sensory functions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It is called the "eye of the hand"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because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it provides sensation to the thumb, index, middle, and part of the ring finger, as well as control over muscles essential for grip, wrist flexion, and thumb movement.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F224DF-6A4E-4764-8019-B920FFE718F2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2050" name="Picture 2" descr="D:\Dr PRAVEEN  ANATOMY COMPLETE\PRAVEENS ANATOMY WORLD 3.3.2024\PRAVEENS ANATOMY WORLD 22.7.2025\1. ATLAS\2. GROSS ANATOMY\1. UPPER LIMB\9. Nerves All\applsci-14-00070-g001-5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2247" y="1843110"/>
            <a:ext cx="4230753" cy="3643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75EF8F-B87A-49AB-B969-73DFF139827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9219" name="Picture 3" descr="D:\Dr PRAVEEN  ANATOMY COMPLETE\PRAVEENS ANATOMY WORLD 3.3.2024\PRAVEENS ANATOMY WORLD 22.7.2025\1. ATLAS\2. GROSS ANATOMY\1. UPPER LIMB\9. Nerves All\Median-Nerve-Palsy-Tes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8686800" cy="6592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8" name="Rectangle 10"/>
          <p:cNvSpPr>
            <a:spLocks noGrp="1" noChangeArrowheads="1"/>
          </p:cNvSpPr>
          <p:nvPr>
            <p:ph idx="1"/>
          </p:nvPr>
        </p:nvSpPr>
        <p:spPr>
          <a:xfrm>
            <a:off x="76200" y="990600"/>
            <a:ext cx="8991600" cy="5638800"/>
          </a:xfrm>
          <a:noFill/>
        </p:spPr>
        <p:txBody>
          <a:bodyPr>
            <a:normAutofit/>
          </a:bodyPr>
          <a:lstStyle/>
          <a:p>
            <a:pPr marL="609600" indent="-609600" eaLnBrk="1" hangingPunct="1">
              <a:buClrTx/>
              <a:buSzPct val="100000"/>
              <a:buNone/>
              <a:defRPr/>
            </a:pPr>
            <a:endParaRPr lang="en-US" sz="2400" dirty="0" smtClean="0">
              <a:effectLst/>
              <a:latin typeface="Arial" charset="0"/>
            </a:endParaRPr>
          </a:p>
          <a:p>
            <a:pPr marL="609600" indent="-609600" eaLnBrk="1" hangingPunct="1">
              <a:buClrTx/>
              <a:buSzPct val="100000"/>
              <a:defRPr/>
            </a:pPr>
            <a:r>
              <a:rPr lang="en-US" sz="2400" dirty="0" smtClean="0">
                <a:effectLst/>
                <a:latin typeface="Arial" charset="0"/>
              </a:rPr>
              <a:t>Can occur as nerve passes</a:t>
            </a:r>
          </a:p>
          <a:p>
            <a:pPr marL="990600" lvl="1" indent="-533400" eaLnBrk="1" hangingPunct="1">
              <a:buClrTx/>
              <a:buSzPct val="100000"/>
              <a:defRPr/>
            </a:pPr>
            <a:r>
              <a:rPr lang="en-US" sz="2400" dirty="0" smtClean="0">
                <a:solidFill>
                  <a:srgbClr val="00B0F0"/>
                </a:solidFill>
                <a:effectLst/>
                <a:latin typeface="Arial" charset="0"/>
              </a:rPr>
              <a:t>Between two </a:t>
            </a:r>
            <a:r>
              <a:rPr lang="en-US" sz="2400" b="1" dirty="0" smtClean="0">
                <a:solidFill>
                  <a:srgbClr val="00B0F0"/>
                </a:solidFill>
                <a:effectLst/>
                <a:latin typeface="Arial" charset="0"/>
              </a:rPr>
              <a:t>heads of </a:t>
            </a:r>
            <a:r>
              <a:rPr lang="en-US" sz="2400" b="1" dirty="0" err="1" smtClean="0">
                <a:solidFill>
                  <a:srgbClr val="00B0F0"/>
                </a:solidFill>
                <a:effectLst/>
                <a:latin typeface="Arial" charset="0"/>
              </a:rPr>
              <a:t>Pronator</a:t>
            </a:r>
            <a:r>
              <a:rPr lang="en-US" sz="2400" b="1" dirty="0" smtClean="0">
                <a:solidFill>
                  <a:srgbClr val="00B0F0"/>
                </a:solidFill>
                <a:effectLst/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effectLst/>
                <a:latin typeface="Arial" charset="0"/>
              </a:rPr>
              <a:t>Teres</a:t>
            </a:r>
            <a:endParaRPr lang="en-US" sz="2400" b="1" dirty="0" smtClean="0">
              <a:solidFill>
                <a:srgbClr val="00B0F0"/>
              </a:solidFill>
              <a:effectLst/>
              <a:latin typeface="Arial" charset="0"/>
            </a:endParaRPr>
          </a:p>
          <a:p>
            <a:pPr marL="990600" lvl="1" indent="-533400">
              <a:buClrTx/>
              <a:buSzPct val="100000"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Deep to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Bicipital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charset="0"/>
              </a:rPr>
              <a:t>Aponeurosis</a:t>
            </a:r>
            <a:endParaRPr lang="en-US" sz="2400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pPr marL="990600" lvl="1" indent="-533400" eaLnBrk="1" hangingPunct="1">
              <a:buClrTx/>
              <a:buSzPct val="100000"/>
              <a:defRPr/>
            </a:pP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Through a fibrous arch of Flexor 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Arial" charset="0"/>
              </a:rPr>
              <a:t>Digitorum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Arial" charset="0"/>
              </a:rPr>
              <a:t>Superficialis</a:t>
            </a:r>
            <a:endParaRPr lang="en-US" sz="2400" dirty="0" smtClean="0">
              <a:solidFill>
                <a:schemeClr val="tx1"/>
              </a:solidFill>
              <a:effectLst/>
              <a:latin typeface="Arial" charset="0"/>
            </a:endParaRPr>
          </a:p>
          <a:p>
            <a:pPr marL="609600" indent="-609600" eaLnBrk="1" hangingPunct="1">
              <a:buClrTx/>
              <a:buSzPct val="100000"/>
              <a:defRPr/>
            </a:pPr>
            <a:endParaRPr lang="en-US" sz="2400" dirty="0" smtClean="0">
              <a:effectLst/>
              <a:latin typeface="Arial" charset="0"/>
            </a:endParaRPr>
          </a:p>
          <a:p>
            <a:pPr marL="609600" indent="-609600" eaLnBrk="1" hangingPunct="1">
              <a:buClrTx/>
              <a:buSzPct val="100000"/>
              <a:defRPr/>
            </a:pPr>
            <a:r>
              <a:rPr lang="en-US" sz="2400" b="1" dirty="0" smtClean="0">
                <a:solidFill>
                  <a:srgbClr val="00B050"/>
                </a:solidFill>
                <a:effectLst/>
                <a:latin typeface="Arial" charset="0"/>
              </a:rPr>
              <a:t>Clinical Features:</a:t>
            </a:r>
          </a:p>
          <a:p>
            <a:pPr marL="990600" lvl="1" indent="-533400" eaLnBrk="1" hangingPunct="1">
              <a:buClrTx/>
              <a:buSzPct val="100000"/>
              <a:defRPr/>
            </a:pP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   Pain &amp; tenderness  in proximal aspect of anterior forearm.</a:t>
            </a:r>
          </a:p>
          <a:p>
            <a:pPr marL="990600" lvl="1" indent="-533400" eaLnBrk="1" hangingPunct="1">
              <a:buClrTx/>
              <a:buSzPct val="100000"/>
              <a:defRPr/>
            </a:pP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   Weakness of all muscles innervated by Median nerve. </a:t>
            </a:r>
          </a:p>
          <a:p>
            <a:pPr lvl="2" eaLnBrk="1" hangingPunct="1">
              <a:buClrTx/>
              <a:buSzPct val="100000"/>
              <a:buNone/>
              <a:defRPr/>
            </a:pPr>
            <a:r>
              <a:rPr lang="en-US" sz="2400" dirty="0" smtClean="0">
                <a:latin typeface="Arial" charset="0"/>
              </a:rPr>
              <a:t>   -</a:t>
            </a:r>
            <a:r>
              <a:rPr lang="en-US" sz="2400" dirty="0" smtClean="0">
                <a:effectLst/>
                <a:latin typeface="Arial" charset="0"/>
              </a:rPr>
              <a:t> Including Abductor Pollicis Brevis &amp; long finger flexors.</a:t>
            </a:r>
          </a:p>
          <a:p>
            <a:pPr marL="990600" lvl="1" indent="-533400" eaLnBrk="1" hangingPunct="1">
              <a:buClrTx/>
              <a:buSzPct val="100000"/>
              <a:defRPr/>
            </a:pPr>
            <a:r>
              <a:rPr lang="en-US" sz="2400" dirty="0" smtClean="0">
                <a:solidFill>
                  <a:schemeClr val="tx1"/>
                </a:solidFill>
                <a:effectLst/>
                <a:latin typeface="Arial" charset="0"/>
              </a:rPr>
              <a:t>   Sensory impairment on palm of hand.</a:t>
            </a:r>
          </a:p>
          <a:p>
            <a:pPr marL="609600" indent="-609600" eaLnBrk="1" hangingPunct="1">
              <a:buClr>
                <a:srgbClr val="FFFF66"/>
              </a:buClr>
              <a:defRPr/>
            </a:pPr>
            <a:endParaRPr lang="en-US" sz="24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48D96-622D-4269-829E-C483A9B1D2B1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524000" y="457200"/>
            <a:ext cx="62994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33CC"/>
                </a:solidFill>
                <a:latin typeface="Arial Black" pitchFamily="34" charset="0"/>
              </a:rPr>
              <a:t>3. PRONATOR  SYNDROME</a:t>
            </a:r>
            <a:endParaRPr lang="en-US" sz="2800" b="1" dirty="0">
              <a:solidFill>
                <a:srgbClr val="FF33CC"/>
              </a:solidFill>
              <a:latin typeface="Arial Black" pitchFamily="34" charset="0"/>
            </a:endParaRPr>
          </a:p>
        </p:txBody>
      </p:sp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-4602163" y="36560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1800"/>
          </a:p>
        </p:txBody>
      </p:sp>
      <p:sp>
        <p:nvSpPr>
          <p:cNvPr id="45061" name="Rectangle 8"/>
          <p:cNvSpPr>
            <a:spLocks noChangeArrowheads="1"/>
          </p:cNvSpPr>
          <p:nvPr/>
        </p:nvSpPr>
        <p:spPr bwMode="auto">
          <a:xfrm flipV="1">
            <a:off x="609600" y="5578475"/>
            <a:ext cx="1287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9436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66"/>
                </a:solidFill>
              </a:rPr>
              <a:t>MEDIAN NERVE INJURY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75EF8F-B87A-49AB-B969-73DFF139827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5122" name="Picture 2" descr="D:\Dr PRAVEEN  ANATOMY COMPLETE\PRAVEENS ANATOMY WORLD 3.3.2024\PRAVEENS ANATOMY WORLD 22.7.2025\1. ATLAS\2. GROSS ANATOMY\1. UPPER LIMB\9. Nerves All\big_60c05ec607e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23" y="1143000"/>
            <a:ext cx="9070635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75EF8F-B87A-49AB-B969-73DFF139827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4098" name="Picture 2" descr="D:\Dr PRAVEEN  ANATOMY COMPLETE\PRAVEENS ANATOMY WORLD 3.3.2024\PRAVEENS ANATOMY WORLD 22.7.2025\1. ATLAS\2. GROSS ANATOMY\1. UPPER LIMB\9. Nerves All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21793"/>
            <a:ext cx="8915400" cy="3275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ECA49B-9C7D-4B92-ACD1-2B5C578D6AA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1026" name="Picture 2" descr="C:\Users\DELL\Desktop\Slideshare Downloades -PKK\Thank you notes\ea65a58df20a0f27758f500a199f9ac0_t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7924800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64C5A1-F560-40B9-BB01-8A523F8A17FC}" type="slidenum">
              <a:rPr lang="en-US"/>
              <a:pPr>
                <a:defRPr/>
              </a:pPr>
              <a:t>6</a:t>
            </a:fld>
            <a:endParaRPr lang="en-US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 b="2531"/>
          <a:stretch>
            <a:fillRect/>
          </a:stretch>
        </p:blipFill>
        <p:spPr bwMode="auto">
          <a:xfrm>
            <a:off x="381000" y="96838"/>
            <a:ext cx="5486400" cy="66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5334000" y="1676400"/>
            <a:ext cx="358140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>
                <a:solidFill>
                  <a:srgbClr val="0070C0"/>
                </a:solidFill>
                <a:latin typeface="Arial" charset="0"/>
              </a:rPr>
              <a:t>In arm-</a:t>
            </a:r>
            <a:r>
              <a:rPr lang="en-US" sz="3200" dirty="0">
                <a:solidFill>
                  <a:srgbClr val="0070C0"/>
                </a:solidFill>
                <a:latin typeface="Arial" charset="0"/>
              </a:rPr>
              <a:t> </a:t>
            </a:r>
            <a:endParaRPr lang="en-US" sz="3200" dirty="0" smtClean="0">
              <a:solidFill>
                <a:srgbClr val="0070C0"/>
              </a:solidFill>
              <a:latin typeface="Arial" charset="0"/>
            </a:endParaRPr>
          </a:p>
          <a:p>
            <a:pPr eaLnBrk="1" hangingPunct="1">
              <a:defRPr/>
            </a:pPr>
            <a:endParaRPr lang="en-US" sz="2400" dirty="0">
              <a:solidFill>
                <a:srgbClr val="0070C0"/>
              </a:solidFill>
              <a:latin typeface="Arial" charset="0"/>
            </a:endParaRPr>
          </a:p>
          <a:p>
            <a:pPr marL="400050" eaLnBrk="1" hangingPunct="1">
              <a:buFont typeface="Wingdings" pitchFamily="2" charset="2"/>
              <a:buChar char="v"/>
              <a:defRPr/>
            </a:pPr>
            <a:r>
              <a:rPr lang="en-US" sz="2800" dirty="0" smtClean="0">
                <a:latin typeface="Arial" charset="0"/>
              </a:rPr>
              <a:t>Nerve </a:t>
            </a:r>
            <a:r>
              <a:rPr lang="en-US" sz="2800" dirty="0">
                <a:latin typeface="Arial" charset="0"/>
              </a:rPr>
              <a:t>descends lateral to Brachial </a:t>
            </a:r>
            <a:r>
              <a:rPr lang="en-US" sz="2800" dirty="0" smtClean="0">
                <a:latin typeface="Arial" charset="0"/>
              </a:rPr>
              <a:t>artery</a:t>
            </a:r>
          </a:p>
          <a:p>
            <a:pPr marL="57150" indent="0" eaLnBrk="1" hangingPunct="1">
              <a:defRPr/>
            </a:pPr>
            <a:endParaRPr lang="en-US" sz="2800" dirty="0">
              <a:latin typeface="Arial" charset="0"/>
            </a:endParaRPr>
          </a:p>
          <a:p>
            <a:pPr marL="400050" eaLnBrk="1" hangingPunct="1">
              <a:buFont typeface="Wingdings" pitchFamily="2" charset="2"/>
              <a:buChar char="v"/>
              <a:defRPr/>
            </a:pPr>
            <a:r>
              <a:rPr lang="en-US" sz="2800" dirty="0">
                <a:latin typeface="Arial" charset="0"/>
              </a:rPr>
              <a:t>In middle of arm </a:t>
            </a:r>
          </a:p>
          <a:p>
            <a:pPr marL="857250" lvl="1" indent="-342900" eaLnBrk="1" hangingPunct="1">
              <a:buFont typeface="Wingdings" pitchFamily="2" charset="2"/>
              <a:buChar char="v"/>
              <a:defRPr/>
            </a:pPr>
            <a:r>
              <a:rPr lang="en-US" sz="2400" b="1" dirty="0">
                <a:latin typeface="Arial" charset="0"/>
              </a:rPr>
              <a:t>crosses</a:t>
            </a:r>
            <a:r>
              <a:rPr lang="en-US" sz="2400" dirty="0">
                <a:latin typeface="Arial" charset="0"/>
              </a:rPr>
              <a:t> in front of artery</a:t>
            </a:r>
          </a:p>
          <a:p>
            <a:pPr marL="857250" lvl="1" indent="-342900" eaLnBrk="1" hangingPunct="1">
              <a:buFont typeface="Wingdings" pitchFamily="2" charset="2"/>
              <a:buChar char="v"/>
              <a:defRPr/>
            </a:pPr>
            <a:r>
              <a:rPr lang="en-US" sz="2400" dirty="0">
                <a:latin typeface="Arial" charset="0"/>
              </a:rPr>
              <a:t>runs on its medial side to Cubital fossa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429000" y="3429000"/>
            <a:ext cx="6858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99160"/>
          </a:xfrm>
        </p:spPr>
        <p:txBody>
          <a:bodyPr/>
          <a:lstStyle/>
          <a:p>
            <a:pPr algn="ctr"/>
            <a:r>
              <a:rPr lang="en-US" dirty="0" smtClean="0"/>
              <a:t>IN CUBITAL FOSSA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ECA49B-9C7D-4B92-ACD1-2B5C578D6AA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050" name="Picture 2" descr="D:\Dr PRAVEEN  ANATOMY COMPLETE\PRAVEENS ANATOMY WORLD 3.3.2024\PRAVEENS ANATOMY WORLD 22.7.2025\1. ATLAS\2. GROSS ANATOMY\1. UPPER LIMB\8. Cubital fossa\Cubital-Fossa-Position-of-Radial-Nerv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36018"/>
            <a:ext cx="4198540" cy="4357430"/>
          </a:xfrm>
          <a:prstGeom prst="rect">
            <a:avLst/>
          </a:prstGeom>
          <a:noFill/>
        </p:spPr>
      </p:pic>
      <p:pic>
        <p:nvPicPr>
          <p:cNvPr id="2051" name="Picture 3" descr="D:\Dr PRAVEEN  ANATOMY COMPLETE\PRAVEENS ANATOMY WORLD 3.3.2024\PRAVEENS ANATOMY WORLD 22.7.2025\1. ATLAS\2. GROSS ANATOMY\1. UPPER LIMB\8. Cubital fossa\aa776ade7b176b205beb8c7246cc57_big_gallery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543583"/>
            <a:ext cx="4572000" cy="45513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5656" y="219456"/>
            <a:ext cx="3828415" cy="6495415"/>
            <a:chOff x="295656" y="219456"/>
            <a:chExt cx="3828415" cy="64954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8874" y="228600"/>
              <a:ext cx="3574814" cy="647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0228" y="224028"/>
              <a:ext cx="3819525" cy="6486525"/>
            </a:xfrm>
            <a:custGeom>
              <a:avLst/>
              <a:gdLst/>
              <a:ahLst/>
              <a:cxnLst/>
              <a:rect l="l" t="t" r="r" b="b"/>
              <a:pathLst>
                <a:path w="3819525" h="6486525">
                  <a:moveTo>
                    <a:pt x="0" y="6486144"/>
                  </a:moveTo>
                  <a:lnTo>
                    <a:pt x="3819144" y="6486144"/>
                  </a:lnTo>
                  <a:lnTo>
                    <a:pt x="3819144" y="0"/>
                  </a:lnTo>
                  <a:lnTo>
                    <a:pt x="0" y="0"/>
                  </a:lnTo>
                  <a:lnTo>
                    <a:pt x="0" y="648614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343400" y="1"/>
            <a:ext cx="3810000" cy="6483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51765" indent="-343535" algn="just">
              <a:spcBef>
                <a:spcPts val="95"/>
              </a:spcBef>
              <a:buFont typeface="Wingdings"/>
              <a:buChar char=""/>
              <a:tabLst>
                <a:tab pos="356235" algn="l"/>
              </a:tabLst>
            </a:pPr>
            <a:r>
              <a:rPr sz="2400" spc="-5" dirty="0">
                <a:latin typeface="Calibri"/>
                <a:cs typeface="Calibri"/>
              </a:rPr>
              <a:t>In </a:t>
            </a:r>
            <a:r>
              <a:rPr sz="2400" spc="-10" dirty="0">
                <a:latin typeface="Calibri"/>
                <a:cs typeface="Calibri"/>
              </a:rPr>
              <a:t>the cubital </a:t>
            </a:r>
            <a:r>
              <a:rPr sz="2400" spc="-15" dirty="0">
                <a:latin typeface="Calibri"/>
                <a:cs typeface="Calibri"/>
              </a:rPr>
              <a:t>fossa </a:t>
            </a:r>
            <a:r>
              <a:rPr sz="2400" spc="-5" dirty="0">
                <a:latin typeface="Calibri"/>
                <a:cs typeface="Calibri"/>
              </a:rPr>
              <a:t>it lies </a:t>
            </a:r>
            <a:r>
              <a:rPr sz="2400" spc="-10" dirty="0">
                <a:latin typeface="Calibri"/>
                <a:cs typeface="Calibri"/>
              </a:rPr>
              <a:t>deep </a:t>
            </a:r>
            <a:r>
              <a:rPr sz="2400" spc="-484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to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Calibri"/>
                <a:cs typeface="Calibri"/>
              </a:rPr>
              <a:t>bicipital</a:t>
            </a:r>
            <a:r>
              <a:rPr sz="2400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Calibri"/>
                <a:cs typeface="Calibri"/>
              </a:rPr>
              <a:t>aponeurosis</a:t>
            </a:r>
            <a:r>
              <a:rPr sz="2400" spc="-10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355600" indent="-343535" algn="just">
              <a:spcBef>
                <a:spcPts val="525"/>
              </a:spcBef>
              <a:buFont typeface="Wingdings"/>
              <a:buChar char=""/>
              <a:tabLst>
                <a:tab pos="356235" algn="l"/>
              </a:tabLst>
            </a:pPr>
            <a:r>
              <a:rPr sz="2400" spc="-5" dirty="0">
                <a:latin typeface="Calibri"/>
                <a:cs typeface="Calibri"/>
              </a:rPr>
              <a:t>It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leaves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the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fossa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between</a:t>
            </a:r>
            <a:r>
              <a:rPr sz="2400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spc="-5" dirty="0" smtClean="0">
                <a:latin typeface="Calibri"/>
                <a:cs typeface="Calibri"/>
              </a:rPr>
              <a:t>the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sz="2400" spc="-5" dirty="0" smtClean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</a:t>
            </a:r>
            <a:r>
              <a:rPr sz="2400" spc="-15" dirty="0" smtClean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heads</a:t>
            </a:r>
            <a:r>
              <a:rPr sz="24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</a:t>
            </a:r>
            <a:r>
              <a:rPr sz="2400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1F5F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the</a:t>
            </a:r>
            <a:r>
              <a:rPr sz="2400" spc="-10" dirty="0">
                <a:solidFill>
                  <a:srgbClr val="001F5F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01F5F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pronator</a:t>
            </a:r>
            <a:r>
              <a:rPr sz="2400" spc="-5" dirty="0">
                <a:solidFill>
                  <a:srgbClr val="001F5F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01F5F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teres.</a:t>
            </a:r>
            <a:endParaRPr sz="2400" dirty="0">
              <a:latin typeface="Calibri"/>
              <a:cs typeface="Calibri"/>
            </a:endParaRPr>
          </a:p>
          <a:p>
            <a:pPr marL="355600" marR="10160" indent="-343535" algn="just">
              <a:spcBef>
                <a:spcPts val="530"/>
              </a:spcBef>
              <a:buFont typeface="Wingdings"/>
              <a:buChar char=""/>
              <a:tabLst>
                <a:tab pos="356235" algn="l"/>
              </a:tabLst>
            </a:pPr>
            <a:r>
              <a:rPr sz="2400" spc="-10" dirty="0">
                <a:latin typeface="Calibri"/>
                <a:cs typeface="Calibri"/>
              </a:rPr>
              <a:t>Then </a:t>
            </a:r>
            <a:r>
              <a:rPr sz="2400" spc="-5" dirty="0">
                <a:latin typeface="Calibri"/>
                <a:cs typeface="Calibri"/>
              </a:rPr>
              <a:t>it </a:t>
            </a:r>
            <a:r>
              <a:rPr sz="2400" spc="-10" dirty="0">
                <a:latin typeface="Calibri"/>
                <a:cs typeface="Calibri"/>
              </a:rPr>
              <a:t>descends between </a:t>
            </a: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flexor </a:t>
            </a:r>
            <a:r>
              <a:rPr sz="2400" spc="-10" dirty="0">
                <a:latin typeface="Calibri"/>
                <a:cs typeface="Calibri"/>
              </a:rPr>
              <a:t>digitorum </a:t>
            </a:r>
            <a:r>
              <a:rPr sz="2400" spc="-5" dirty="0">
                <a:latin typeface="Calibri"/>
                <a:cs typeface="Calibri"/>
              </a:rPr>
              <a:t>superficialis &amp;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the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6F2F9F"/>
                </a:solidFill>
                <a:latin typeface="Calibri"/>
                <a:cs typeface="Calibri"/>
              </a:rPr>
              <a:t>flexor</a:t>
            </a:r>
            <a:r>
              <a:rPr sz="2400" spc="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6F2F9F"/>
                </a:solidFill>
                <a:latin typeface="Calibri"/>
                <a:cs typeface="Calibri"/>
              </a:rPr>
              <a:t>digitorum</a:t>
            </a:r>
            <a:r>
              <a:rPr sz="240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6F2F9F"/>
                </a:solidFill>
                <a:latin typeface="Calibri"/>
                <a:cs typeface="Calibri"/>
              </a:rPr>
              <a:t>profundus</a:t>
            </a:r>
            <a:r>
              <a:rPr sz="2400" spc="-10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355600" marR="5080" indent="-343535">
              <a:spcBef>
                <a:spcPts val="530"/>
              </a:spcBef>
              <a:buFont typeface="Wingdings"/>
              <a:buChar char=""/>
              <a:tabLst>
                <a:tab pos="356235" algn="l"/>
              </a:tabLst>
            </a:pPr>
            <a:r>
              <a:rPr sz="2400" spc="-5" dirty="0">
                <a:latin typeface="Calibri"/>
                <a:cs typeface="Calibri"/>
              </a:rPr>
              <a:t>It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passes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to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the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palm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AF50"/>
                </a:solidFill>
                <a:latin typeface="Calibri"/>
                <a:cs typeface="Calibri"/>
              </a:rPr>
              <a:t>deep</a:t>
            </a:r>
            <a:r>
              <a:rPr sz="2400" b="1" spc="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or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AF50"/>
                </a:solidFill>
                <a:latin typeface="Calibri"/>
                <a:cs typeface="Calibri"/>
              </a:rPr>
              <a:t>through</a:t>
            </a:r>
            <a:r>
              <a:rPr sz="2400" b="1" spc="1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carpal</a:t>
            </a:r>
            <a:r>
              <a:rPr sz="2400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400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tunnel 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0000"/>
                </a:solidFill>
                <a:latin typeface="Calibri"/>
                <a:cs typeface="Calibri"/>
              </a:rPr>
              <a:t>lateral</a:t>
            </a:r>
            <a:r>
              <a:rPr sz="24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to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the</a:t>
            </a:r>
            <a:r>
              <a:rPr sz="2400" spc="-10" dirty="0">
                <a:latin typeface="Calibri"/>
                <a:cs typeface="Calibri"/>
              </a:rPr>
              <a:t> tendon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0000"/>
                </a:solidFill>
                <a:latin typeface="Calibri"/>
                <a:cs typeface="Calibri"/>
              </a:rPr>
              <a:t>flexor 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digitorum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superficialis,</a:t>
            </a:r>
            <a:r>
              <a:rPr sz="24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and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deep </a:t>
            </a:r>
            <a:r>
              <a:rPr sz="2400" spc="-20" dirty="0">
                <a:latin typeface="Calibri"/>
                <a:cs typeface="Calibri"/>
              </a:rPr>
              <a:t>to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the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tendon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palmaris </a:t>
            </a:r>
            <a:r>
              <a:rPr sz="2400" b="1" spc="-4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Calibri"/>
                <a:cs typeface="Calibri"/>
              </a:rPr>
              <a:t>longus</a:t>
            </a:r>
            <a:r>
              <a:rPr sz="2400" spc="-5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In Forearm </a:t>
            </a:r>
            <a:br>
              <a:rPr lang="en-US" sz="40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7239000" cy="5236536"/>
          </a:xfrm>
          <a:solidFill>
            <a:schemeClr val="bg1"/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endParaRPr lang="en-US" sz="2400" dirty="0" smtClean="0">
              <a:effectLst/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charset="0"/>
              <a:buChar char="─"/>
              <a:defRPr/>
            </a:pPr>
            <a:r>
              <a:rPr lang="en-US" sz="2400" dirty="0" smtClean="0">
                <a:effectLst/>
                <a:latin typeface="Arial" pitchFamily="34" charset="0"/>
                <a:cs typeface="Arial" pitchFamily="34" charset="0"/>
              </a:rPr>
              <a:t>Enters forearm </a:t>
            </a:r>
          </a:p>
          <a:p>
            <a:pPr lvl="1" eaLnBrk="1" hangingPunct="1">
              <a:buFont typeface="Arial" charset="0"/>
              <a:buChar char="─"/>
              <a:defRPr/>
            </a:pPr>
            <a:r>
              <a:rPr lang="en-US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Between  Two heads of </a:t>
            </a:r>
            <a:r>
              <a:rPr lang="en-US" sz="2400" dirty="0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Pronator Teres</a:t>
            </a:r>
          </a:p>
          <a:p>
            <a:pPr eaLnBrk="1" hangingPunct="1">
              <a:buFont typeface="Arial" charset="0"/>
              <a:buChar char="─"/>
              <a:defRPr/>
            </a:pPr>
            <a:endParaRPr lang="en-US" sz="2400" dirty="0" smtClean="0">
              <a:effectLst/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charset="0"/>
              <a:buChar char="─"/>
              <a:defRPr/>
            </a:pPr>
            <a:r>
              <a:rPr lang="en-US" sz="2400" dirty="0" smtClean="0">
                <a:effectLst/>
                <a:latin typeface="Arial" pitchFamily="34" charset="0"/>
                <a:cs typeface="Arial" pitchFamily="34" charset="0"/>
              </a:rPr>
              <a:t>Then passes deep to tendinous bridge </a:t>
            </a:r>
          </a:p>
          <a:p>
            <a:pPr lvl="1" eaLnBrk="1" hangingPunct="1">
              <a:buFont typeface="Arial" charset="0"/>
              <a:buChar char="─"/>
              <a:defRPr/>
            </a:pPr>
            <a:r>
              <a:rPr lang="en-US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(formed by humero-ulnar &amp; radial heads of FDS)</a:t>
            </a:r>
          </a:p>
          <a:p>
            <a:pPr eaLnBrk="1" hangingPunct="1">
              <a:buFont typeface="Arial" charset="0"/>
              <a:buNone/>
              <a:defRPr/>
            </a:pPr>
            <a:endParaRPr lang="en-US" sz="2400" dirty="0" smtClean="0">
              <a:effectLst/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charset="0"/>
              <a:buChar char="─"/>
              <a:defRPr/>
            </a:pPr>
            <a:r>
              <a:rPr lang="en-US" sz="2400" dirty="0" smtClean="0">
                <a:effectLst/>
                <a:latin typeface="Arial" pitchFamily="34" charset="0"/>
                <a:cs typeface="Arial" pitchFamily="34" charset="0"/>
              </a:rPr>
              <a:t>Descends between </a:t>
            </a:r>
          </a:p>
          <a:p>
            <a:pPr lvl="1" eaLnBrk="1" hangingPunct="1">
              <a:buFont typeface="Arial" charset="0"/>
              <a:buChar char="─"/>
              <a:defRPr/>
            </a:pPr>
            <a:r>
              <a:rPr lang="en-US" sz="2400" dirty="0" smtClean="0"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rPr>
              <a:t>FDS &amp; FDP in forearm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sz="2400" dirty="0" smtClean="0"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buFont typeface="Arial" charset="0"/>
              <a:buChar char="─"/>
              <a:defRPr/>
            </a:pPr>
            <a:r>
              <a:rPr lang="en-US" sz="2400" dirty="0" smtClean="0">
                <a:effectLst/>
                <a:latin typeface="Arial" pitchFamily="34" charset="0"/>
                <a:cs typeface="Arial" pitchFamily="34" charset="0"/>
              </a:rPr>
              <a:t>5 cm above Flexor retinaculum </a:t>
            </a:r>
          </a:p>
          <a:p>
            <a:pPr lvl="1" eaLnBrk="1" hangingPunct="1">
              <a:buFont typeface="Arial" charset="0"/>
              <a:buChar char="─"/>
              <a:defRPr/>
            </a:pPr>
            <a:r>
              <a:rPr lang="en-US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emerges from behind lateral edge of FDS</a:t>
            </a:r>
          </a:p>
          <a:p>
            <a:pPr eaLnBrk="1" hangingPunct="1">
              <a:buFont typeface="Arial" charset="0"/>
              <a:buChar char="─"/>
              <a:defRPr/>
            </a:pPr>
            <a:endParaRPr lang="en-US" sz="2400" dirty="0" smtClean="0">
              <a:effectLst/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charset="0"/>
              <a:buChar char="─"/>
              <a:defRPr/>
            </a:pPr>
            <a:endParaRPr lang="en-US" sz="2400" dirty="0" smtClean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54788-4CD8-4246-8384-C014F8C587C9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1785</TotalTime>
  <Words>1605</Words>
  <Application>Microsoft Office PowerPoint</Application>
  <PresentationFormat>On-screen Show (4:3)</PresentationFormat>
  <Paragraphs>378</Paragraphs>
  <Slides>58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Opulent</vt:lpstr>
      <vt:lpstr>Slide 1</vt:lpstr>
      <vt:lpstr>Root Value: C5,C6,C7,C8,T1</vt:lpstr>
      <vt:lpstr>Slide 3</vt:lpstr>
      <vt:lpstr>FORMATION OF MEDIAN NERVE</vt:lpstr>
      <vt:lpstr>Slide 5</vt:lpstr>
      <vt:lpstr>Slide 6</vt:lpstr>
      <vt:lpstr>IN CUBITAL FOSSA</vt:lpstr>
      <vt:lpstr>Slide 8</vt:lpstr>
      <vt:lpstr>In Forearm  </vt:lpstr>
      <vt:lpstr>Slide 10</vt:lpstr>
      <vt:lpstr>Slide 11</vt:lpstr>
      <vt:lpstr>Slide 12</vt:lpstr>
      <vt:lpstr>Slide 13</vt:lpstr>
      <vt:lpstr>Slide 14</vt:lpstr>
      <vt:lpstr>IN PALM </vt:lpstr>
      <vt:lpstr>MEDIAN NERVE branches</vt:lpstr>
      <vt:lpstr>Slide 17</vt:lpstr>
      <vt:lpstr>MEDIAN NERVE: BRANCHES </vt:lpstr>
      <vt:lpstr>MEDIAN NERVE</vt:lpstr>
      <vt:lpstr>IN FOREARM </vt:lpstr>
      <vt:lpstr>Slide 21</vt:lpstr>
      <vt:lpstr>Slide 22</vt:lpstr>
      <vt:lpstr>MEDIAN NERVE: BRANCHES</vt:lpstr>
      <vt:lpstr>Slide 24</vt:lpstr>
      <vt:lpstr>Slide 25</vt:lpstr>
      <vt:lpstr>Slide 26</vt:lpstr>
      <vt:lpstr>Slide 27</vt:lpstr>
      <vt:lpstr>MUSCLES  SUPPLIED </vt:lpstr>
      <vt:lpstr>Slide 29</vt:lpstr>
      <vt:lpstr>Slide 30</vt:lpstr>
      <vt:lpstr>Slide 31</vt:lpstr>
      <vt:lpstr>Slide 32</vt:lpstr>
      <vt:lpstr>APPLIED  ANATOMY</vt:lpstr>
      <vt:lpstr>1. Median  Nerve  Injury At  Elbow</vt:lpstr>
      <vt:lpstr>Slide 35</vt:lpstr>
      <vt:lpstr>MEDIAN NERVE INJURY AT ELBOW</vt:lpstr>
      <vt:lpstr>Slide 37</vt:lpstr>
      <vt:lpstr>Slide 38</vt:lpstr>
      <vt:lpstr> CARPAL TUNNEL SYNDROME </vt:lpstr>
      <vt:lpstr>Slide 40</vt:lpstr>
      <vt:lpstr>Slide 41</vt:lpstr>
      <vt:lpstr>Slide 42</vt:lpstr>
      <vt:lpstr>Slide 43</vt:lpstr>
      <vt:lpstr>2. BENEDICT’S  ATTITUDE / HAND</vt:lpstr>
      <vt:lpstr>3. POINTING  INDEX</vt:lpstr>
      <vt:lpstr>4. Ape thumb / hand  deformity</vt:lpstr>
      <vt:lpstr>5. NEGATIVE  ‘OK’  SIGN </vt:lpstr>
      <vt:lpstr>6. NAIL SIGN</vt:lpstr>
      <vt:lpstr>7. BOTTLE  TEST</vt:lpstr>
      <vt:lpstr>8. OCHSNER’S CLASPING TEST</vt:lpstr>
      <vt:lpstr>9. PHALEN’S TEST/ SIGN</vt:lpstr>
      <vt:lpstr>10. DURKAN’S TEST</vt:lpstr>
      <vt:lpstr>11. PERIPHERAL ‘EYE OF HAND’</vt:lpstr>
      <vt:lpstr>Slide 54</vt:lpstr>
      <vt:lpstr>Slide 55</vt:lpstr>
      <vt:lpstr>MEDIAN NERVE INJURY</vt:lpstr>
      <vt:lpstr>Slide 57</vt:lpstr>
      <vt:lpstr>Slide 58</vt:lpstr>
    </vt:vector>
  </TitlesOfParts>
  <Company>BRO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median nerve</dc:title>
  <dc:creator>subhendu pandit</dc:creator>
  <cp:lastModifiedBy>DELL</cp:lastModifiedBy>
  <cp:revision>216</cp:revision>
  <dcterms:created xsi:type="dcterms:W3CDTF">2004-09-15T11:32:21Z</dcterms:created>
  <dcterms:modified xsi:type="dcterms:W3CDTF">2025-11-23T15:08:45Z</dcterms:modified>
</cp:coreProperties>
</file>