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0"/>
  </p:notesMasterIdLst>
  <p:sldIdLst>
    <p:sldId id="407" r:id="rId2"/>
    <p:sldId id="259" r:id="rId3"/>
    <p:sldId id="275" r:id="rId4"/>
    <p:sldId id="267" r:id="rId5"/>
    <p:sldId id="355" r:id="rId6"/>
    <p:sldId id="327" r:id="rId7"/>
    <p:sldId id="277" r:id="rId8"/>
    <p:sldId id="389" r:id="rId9"/>
    <p:sldId id="281" r:id="rId10"/>
    <p:sldId id="279" r:id="rId11"/>
    <p:sldId id="405" r:id="rId12"/>
    <p:sldId id="283" r:id="rId13"/>
    <p:sldId id="346" r:id="rId14"/>
    <p:sldId id="340" r:id="rId15"/>
    <p:sldId id="287" r:id="rId16"/>
    <p:sldId id="332" r:id="rId17"/>
    <p:sldId id="406" r:id="rId18"/>
    <p:sldId id="328" r:id="rId19"/>
    <p:sldId id="397" r:id="rId20"/>
    <p:sldId id="341" r:id="rId21"/>
    <p:sldId id="326" r:id="rId22"/>
    <p:sldId id="347" r:id="rId23"/>
    <p:sldId id="342" r:id="rId24"/>
    <p:sldId id="299" r:id="rId25"/>
    <p:sldId id="390" r:id="rId26"/>
    <p:sldId id="404" r:id="rId27"/>
    <p:sldId id="396" r:id="rId28"/>
    <p:sldId id="393" r:id="rId29"/>
    <p:sldId id="391" r:id="rId30"/>
    <p:sldId id="392" r:id="rId31"/>
    <p:sldId id="398" r:id="rId32"/>
    <p:sldId id="401" r:id="rId33"/>
    <p:sldId id="394" r:id="rId34"/>
    <p:sldId id="289" r:id="rId35"/>
    <p:sldId id="335" r:id="rId36"/>
    <p:sldId id="348" r:id="rId37"/>
    <p:sldId id="343" r:id="rId38"/>
    <p:sldId id="399" r:id="rId39"/>
    <p:sldId id="329" r:id="rId40"/>
    <p:sldId id="349" r:id="rId41"/>
    <p:sldId id="403" r:id="rId42"/>
    <p:sldId id="291" r:id="rId43"/>
    <p:sldId id="400" r:id="rId44"/>
    <p:sldId id="345" r:id="rId45"/>
    <p:sldId id="351" r:id="rId46"/>
    <p:sldId id="344" r:id="rId47"/>
    <p:sldId id="324" r:id="rId48"/>
    <p:sldId id="331" r:id="rId49"/>
    <p:sldId id="333" r:id="rId50"/>
    <p:sldId id="352" r:id="rId51"/>
    <p:sldId id="338" r:id="rId52"/>
    <p:sldId id="305" r:id="rId53"/>
    <p:sldId id="325" r:id="rId54"/>
    <p:sldId id="402" r:id="rId55"/>
    <p:sldId id="353" r:id="rId56"/>
    <p:sldId id="337" r:id="rId57"/>
    <p:sldId id="357" r:id="rId58"/>
    <p:sldId id="358" r:id="rId59"/>
    <p:sldId id="359" r:id="rId60"/>
    <p:sldId id="360" r:id="rId61"/>
    <p:sldId id="361" r:id="rId62"/>
    <p:sldId id="362" r:id="rId63"/>
    <p:sldId id="363" r:id="rId64"/>
    <p:sldId id="364" r:id="rId65"/>
    <p:sldId id="365" r:id="rId66"/>
    <p:sldId id="366" r:id="rId67"/>
    <p:sldId id="367" r:id="rId68"/>
    <p:sldId id="368" r:id="rId69"/>
    <p:sldId id="369" r:id="rId70"/>
    <p:sldId id="370" r:id="rId71"/>
    <p:sldId id="371" r:id="rId72"/>
    <p:sldId id="372" r:id="rId73"/>
    <p:sldId id="373" r:id="rId74"/>
    <p:sldId id="374" r:id="rId75"/>
    <p:sldId id="375" r:id="rId76"/>
    <p:sldId id="376" r:id="rId77"/>
    <p:sldId id="377" r:id="rId78"/>
    <p:sldId id="378" r:id="rId79"/>
    <p:sldId id="379" r:id="rId80"/>
    <p:sldId id="380" r:id="rId81"/>
    <p:sldId id="381" r:id="rId82"/>
    <p:sldId id="382" r:id="rId83"/>
    <p:sldId id="383" r:id="rId84"/>
    <p:sldId id="384" r:id="rId85"/>
    <p:sldId id="385" r:id="rId86"/>
    <p:sldId id="386" r:id="rId87"/>
    <p:sldId id="387" r:id="rId88"/>
    <p:sldId id="408" r:id="rId8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CC00"/>
    <a:srgbClr val="0033CC"/>
    <a:srgbClr val="3366CC"/>
    <a:srgbClr val="000000"/>
    <a:srgbClr val="CC6600"/>
    <a:srgbClr val="CCECFF"/>
    <a:srgbClr val="5F5F5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76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5E0EE65C-8002-49F6-B44F-3F77FFD34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16F29-2617-4926-BAE6-1C90EAF72C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EE2DE-1B79-43B2-A304-25A792EC8A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83039-65DC-41A4-B434-246889D08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1DBB2-2EB0-4C6F-B65B-5E04EE2246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SK  DEPT OF ANATOMY  AFMC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9756B-7FB8-4C73-A6C1-AD78FFBD0D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35F9F-2FD6-4882-B20C-504EFD8B8A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970AD-2869-4B83-9402-9D90C84879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79EDD-0524-4097-B33C-DE0A06D2ED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DBB2D-EF6E-46BD-B35E-ABB5B2CC5D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C89E7-7FAD-46F8-BAD8-0D7A07A35D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202A5-7042-425C-BB86-D075B76D4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E5FA0-66CE-412A-B977-44D37F5C83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7E57E-0F0B-4162-B856-29ED991F7C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10 Sept 04</a:t>
            </a:r>
            <a:endParaRPr lang="en-US" altLang="en-US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latin typeface="Arial" charset="0"/>
              </a:defRPr>
            </a:lvl1pPr>
          </a:lstStyle>
          <a:p>
            <a:pPr>
              <a:defRPr/>
            </a:pPr>
            <a:fld id="{F8A73A56-071B-4DF6-ACA1-57B16AE426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50" r:id="rId13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>
                <a:solidFill>
                  <a:srgbClr val="00B050"/>
                </a:solidFill>
                <a:latin typeface="Book Antiqua" pitchFamily="18" charset="0"/>
              </a:rPr>
              <a:t>UPPER LIMB</a:t>
            </a:r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BRACHIAL  </a:t>
            </a:r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PLEXUS</a:t>
            </a:r>
          </a:p>
        </p:txBody>
      </p:sp>
      <p:sp>
        <p:nvSpPr>
          <p:cNvPr id="4099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4267200"/>
            <a:ext cx="4495800" cy="1066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Dr. Praveen Kumar Kurrey</a:t>
            </a:r>
          </a:p>
          <a:p>
            <a:pPr>
              <a:buFont typeface="Monotype Sort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M.B.B.S., M.S.,BCME, BCBR</a:t>
            </a:r>
          </a:p>
          <a:p>
            <a:pPr>
              <a:buFont typeface="Monotype Sort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Professor Anatomy</a:t>
            </a:r>
          </a:p>
          <a:p>
            <a:endParaRPr lang="en-US" sz="2400" smtClean="0"/>
          </a:p>
        </p:txBody>
      </p:sp>
      <p:pic>
        <p:nvPicPr>
          <p:cNvPr id="410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15549" b="2473"/>
          <a:stretch>
            <a:fillRect/>
          </a:stretch>
        </p:blipFill>
        <p:spPr>
          <a:xfrm>
            <a:off x="457200" y="2598738"/>
            <a:ext cx="3505200" cy="3725862"/>
          </a:xfr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762000"/>
            <a:ext cx="9144000" cy="6057900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b="0" dirty="0"/>
          </a:p>
          <a:p>
            <a:r>
              <a:rPr lang="en-US" sz="2000" u="sng" dirty="0">
                <a:solidFill>
                  <a:srgbClr val="3366CC"/>
                </a:solidFill>
              </a:rPr>
              <a:t>Lateral cord</a:t>
            </a:r>
            <a:r>
              <a:rPr lang="en-US" dirty="0"/>
              <a:t>	</a:t>
            </a:r>
            <a:r>
              <a:rPr lang="en-US" sz="2400" b="0" dirty="0"/>
              <a:t>Lateral pectoral			C5, 6, 7</a:t>
            </a:r>
          </a:p>
          <a:p>
            <a:r>
              <a:rPr lang="en-US" sz="2400" b="0" dirty="0"/>
              <a:t>		</a:t>
            </a:r>
            <a:r>
              <a:rPr lang="en-US" sz="2400" b="0" dirty="0" err="1"/>
              <a:t>Musculocutaneous</a:t>
            </a:r>
            <a:r>
              <a:rPr lang="en-US" sz="2400" b="0" dirty="0"/>
              <a:t>			C5, 6, 7</a:t>
            </a:r>
          </a:p>
          <a:p>
            <a:r>
              <a:rPr lang="en-US" sz="2400" b="0" dirty="0"/>
              <a:t>		Lateral root of median		C(5), 6, 7</a:t>
            </a:r>
          </a:p>
          <a:p>
            <a:endParaRPr lang="en-US" sz="2400" b="0" dirty="0"/>
          </a:p>
          <a:p>
            <a:r>
              <a:rPr lang="en-US" sz="2000" u="sng" dirty="0">
                <a:solidFill>
                  <a:srgbClr val="3366CC"/>
                </a:solidFill>
              </a:rPr>
              <a:t>Medial cord</a:t>
            </a:r>
            <a:r>
              <a:rPr lang="en-US" b="0" dirty="0"/>
              <a:t>	</a:t>
            </a:r>
            <a:r>
              <a:rPr lang="en-US" sz="2400" b="0" dirty="0"/>
              <a:t>Medial pectoral			C8, T1</a:t>
            </a:r>
          </a:p>
          <a:p>
            <a:r>
              <a:rPr lang="en-US" sz="2400" b="0" dirty="0"/>
              <a:t>		Medial </a:t>
            </a:r>
            <a:r>
              <a:rPr lang="en-US" sz="2400" b="0" dirty="0" err="1"/>
              <a:t>cutaneous</a:t>
            </a:r>
            <a:r>
              <a:rPr lang="en-US" sz="2400" b="0" dirty="0"/>
              <a:t> of forearm	C8, T1</a:t>
            </a:r>
          </a:p>
          <a:p>
            <a:r>
              <a:rPr lang="en-US" sz="2400" b="0" dirty="0"/>
              <a:t>		Medial </a:t>
            </a:r>
            <a:r>
              <a:rPr lang="en-US" sz="2400" b="0" dirty="0" err="1"/>
              <a:t>cutaneous</a:t>
            </a:r>
            <a:r>
              <a:rPr lang="en-US" sz="2400" b="0" dirty="0"/>
              <a:t> of arm		C8, T1</a:t>
            </a:r>
          </a:p>
          <a:p>
            <a:r>
              <a:rPr lang="en-US" sz="2400" b="0" dirty="0"/>
              <a:t>		Ulnar					C(7), 8, T1</a:t>
            </a:r>
          </a:p>
          <a:p>
            <a:r>
              <a:rPr lang="en-US" sz="2400" b="0" dirty="0"/>
              <a:t>		Medial root of median		C8, T1</a:t>
            </a:r>
          </a:p>
          <a:p>
            <a:endParaRPr lang="en-US" sz="2000" b="0" dirty="0"/>
          </a:p>
          <a:p>
            <a:r>
              <a:rPr lang="en-US" sz="2000" u="sng" dirty="0">
                <a:solidFill>
                  <a:srgbClr val="3366CC"/>
                </a:solidFill>
              </a:rPr>
              <a:t>Posterior cord</a:t>
            </a:r>
            <a:r>
              <a:rPr lang="en-US" b="0" dirty="0"/>
              <a:t>	</a:t>
            </a:r>
            <a:r>
              <a:rPr lang="en-US" sz="2400" b="0" dirty="0"/>
              <a:t>Upper </a:t>
            </a:r>
            <a:r>
              <a:rPr lang="en-US" sz="2400" b="0" dirty="0" err="1"/>
              <a:t>subscapular</a:t>
            </a:r>
            <a:r>
              <a:rPr lang="en-US" sz="2400" b="0" dirty="0"/>
              <a:t>			C5, 6</a:t>
            </a:r>
          </a:p>
          <a:p>
            <a:r>
              <a:rPr lang="en-US" sz="2400" b="0" dirty="0"/>
              <a:t>		</a:t>
            </a:r>
            <a:r>
              <a:rPr lang="en-US" sz="2400" b="0" dirty="0" err="1"/>
              <a:t>Thoracodorsal</a:t>
            </a:r>
            <a:r>
              <a:rPr lang="en-US" sz="2400" b="0" dirty="0"/>
              <a:t>			C6, 7,8</a:t>
            </a:r>
          </a:p>
          <a:p>
            <a:r>
              <a:rPr lang="en-US" sz="2400" b="0" dirty="0"/>
              <a:t>		Lower </a:t>
            </a:r>
            <a:r>
              <a:rPr lang="en-US" sz="2400" b="0" dirty="0" err="1"/>
              <a:t>subscapular</a:t>
            </a:r>
            <a:r>
              <a:rPr lang="en-US" sz="2400" b="0" dirty="0"/>
              <a:t>			C5, 6</a:t>
            </a:r>
          </a:p>
          <a:p>
            <a:r>
              <a:rPr lang="en-US" sz="2400" b="0" dirty="0"/>
              <a:t>		</a:t>
            </a:r>
            <a:r>
              <a:rPr lang="en-US" sz="2400" b="0" dirty="0" err="1"/>
              <a:t>Axillary</a:t>
            </a:r>
            <a:r>
              <a:rPr lang="en-US" sz="2400" b="0" dirty="0"/>
              <a:t>				C5, 6</a:t>
            </a:r>
          </a:p>
          <a:p>
            <a:r>
              <a:rPr lang="en-US" sz="2400" b="0" dirty="0"/>
              <a:t>		Radial					C5, 6, 7, 8,  (T1)</a:t>
            </a:r>
          </a:p>
          <a:p>
            <a:r>
              <a:rPr lang="en-US" dirty="0"/>
              <a:t>	</a:t>
            </a:r>
          </a:p>
        </p:txBody>
      </p:sp>
      <p:sp>
        <p:nvSpPr>
          <p:cNvPr id="13315" name="Rectangle 3" descr="Purple mesh"/>
          <p:cNvSpPr>
            <a:spLocks noChangeArrowheads="1"/>
          </p:cNvSpPr>
          <p:nvPr/>
        </p:nvSpPr>
        <p:spPr bwMode="auto">
          <a:xfrm>
            <a:off x="457200" y="131763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rgbClr val="FF3399"/>
                </a:solidFill>
              </a:rPr>
              <a:t>BRACHIAL PLEXUS: NERVES FROM CORDS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scan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7467600" cy="665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5029200" y="5638800"/>
            <a:ext cx="22240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Relative positions </a:t>
            </a:r>
          </a:p>
          <a:p>
            <a:r>
              <a:rPr lang="en-US"/>
              <a:t>Of Nerves</a:t>
            </a:r>
          </a:p>
        </p:txBody>
      </p:sp>
      <p:sp>
        <p:nvSpPr>
          <p:cNvPr id="14340" name="Oval 3"/>
          <p:cNvSpPr>
            <a:spLocks noChangeArrowheads="1"/>
          </p:cNvSpPr>
          <p:nvPr/>
        </p:nvSpPr>
        <p:spPr bwMode="auto">
          <a:xfrm>
            <a:off x="7010400" y="4191000"/>
            <a:ext cx="533400" cy="457200"/>
          </a:xfrm>
          <a:prstGeom prst="ellipse">
            <a:avLst/>
          </a:prstGeom>
          <a:solidFill>
            <a:srgbClr val="FF0000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341" name="Oval 4"/>
          <p:cNvSpPr>
            <a:spLocks noChangeArrowheads="1"/>
          </p:cNvSpPr>
          <p:nvPr/>
        </p:nvSpPr>
        <p:spPr bwMode="auto">
          <a:xfrm>
            <a:off x="7924800" y="4191000"/>
            <a:ext cx="609600" cy="457200"/>
          </a:xfrm>
          <a:prstGeom prst="ellipse">
            <a:avLst/>
          </a:prstGeom>
          <a:solidFill>
            <a:srgbClr val="0033CC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7620000" y="42672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 bwMode="auto">
          <a:xfrm>
            <a:off x="7620000" y="44958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 bwMode="auto">
          <a:xfrm>
            <a:off x="8610600" y="42672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8077200" y="46482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46" name="TextBox 10"/>
          <p:cNvSpPr txBox="1">
            <a:spLocks noChangeArrowheads="1"/>
          </p:cNvSpPr>
          <p:nvPr/>
        </p:nvSpPr>
        <p:spPr bwMode="auto">
          <a:xfrm>
            <a:off x="7086600" y="3657600"/>
            <a:ext cx="325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</a:t>
            </a:r>
          </a:p>
        </p:txBody>
      </p:sp>
      <p:sp>
        <p:nvSpPr>
          <p:cNvPr id="14347" name="TextBox 11"/>
          <p:cNvSpPr txBox="1">
            <a:spLocks noChangeArrowheads="1"/>
          </p:cNvSpPr>
          <p:nvPr/>
        </p:nvSpPr>
        <p:spPr bwMode="auto">
          <a:xfrm>
            <a:off x="8229600" y="3657600"/>
            <a:ext cx="376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6705600" y="4267200"/>
            <a:ext cx="228600" cy="228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553200" y="4343400"/>
            <a:ext cx="152400" cy="152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47675" y="228600"/>
            <a:ext cx="7934325" cy="533400"/>
          </a:xfrm>
          <a:noFill/>
        </p:spPr>
        <p:txBody>
          <a:bodyPr/>
          <a:lstStyle/>
          <a:p>
            <a:pPr algn="ctr" eaLnBrk="1" hangingPunct="1"/>
            <a:r>
              <a:rPr lang="en-US" sz="2300" smtClean="0">
                <a:solidFill>
                  <a:srgbClr val="FF3399"/>
                </a:solidFill>
              </a:rPr>
              <a:t>BRACHIAL PLEXUS: NERVES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914400"/>
            <a:ext cx="9067800" cy="57150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600" b="1" u="sng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smtClean="0">
                <a:solidFill>
                  <a:srgbClr val="3366CC"/>
                </a:solidFill>
              </a:rPr>
              <a:t>DISTRIBUTION OF MAIN NERVES</a:t>
            </a:r>
          </a:p>
          <a:p>
            <a:pPr eaLnBrk="1" hangingPunct="1">
              <a:lnSpc>
                <a:spcPct val="80000"/>
              </a:lnSpc>
            </a:pPr>
            <a:endParaRPr lang="en-US" sz="2000" b="1" smtClean="0">
              <a:solidFill>
                <a:srgbClr val="3366CC"/>
              </a:solidFill>
            </a:endParaRPr>
          </a:p>
          <a:p>
            <a:pPr marL="742950" lvl="1" indent="-285750" eaLnBrk="1" hangingPunct="1">
              <a:lnSpc>
                <a:spcPct val="80000"/>
              </a:lnSpc>
            </a:pPr>
            <a:r>
              <a:rPr lang="en-US" sz="2000" b="1" smtClean="0"/>
              <a:t>AXILLARY –</a:t>
            </a:r>
            <a:r>
              <a:rPr lang="en-US" sz="2000" smtClean="0"/>
              <a:t> </a:t>
            </a:r>
          </a:p>
          <a:p>
            <a:pPr marL="1143000" lvl="2" indent="-228600" eaLnBrk="1" hangingPunct="1">
              <a:lnSpc>
                <a:spcPct val="80000"/>
              </a:lnSpc>
            </a:pPr>
            <a:r>
              <a:rPr lang="en-US" sz="1900" smtClean="0"/>
              <a:t>Deltoid &amp; Teres minor</a:t>
            </a:r>
          </a:p>
          <a:p>
            <a:pPr marL="742950" lvl="1" indent="-285750" eaLnBrk="1" hangingPunct="1">
              <a:lnSpc>
                <a:spcPct val="80000"/>
              </a:lnSpc>
            </a:pPr>
            <a:endParaRPr lang="en-US" sz="2000" smtClean="0"/>
          </a:p>
          <a:p>
            <a:pPr marL="742950" lvl="1" indent="-285750" eaLnBrk="1" hangingPunct="1">
              <a:lnSpc>
                <a:spcPct val="80000"/>
              </a:lnSpc>
            </a:pPr>
            <a:r>
              <a:rPr lang="en-US" sz="2000" b="1" smtClean="0"/>
              <a:t>MUSCULOCUTANEOUS –</a:t>
            </a:r>
          </a:p>
          <a:p>
            <a:pPr marL="1143000" lvl="2" indent="-228600" eaLnBrk="1" hangingPunct="1">
              <a:lnSpc>
                <a:spcPct val="80000"/>
              </a:lnSpc>
            </a:pPr>
            <a:r>
              <a:rPr lang="en-US" sz="1900" smtClean="0"/>
              <a:t>Muscles of Anterior Compartment of arm (flexors)</a:t>
            </a:r>
          </a:p>
          <a:p>
            <a:pPr marL="742950" lvl="1" indent="-285750" eaLnBrk="1" hangingPunct="1">
              <a:lnSpc>
                <a:spcPct val="80000"/>
              </a:lnSpc>
            </a:pPr>
            <a:endParaRPr lang="en-US" sz="2000" u="sng" smtClean="0"/>
          </a:p>
          <a:p>
            <a:pPr marL="742950" lvl="1" indent="-285750" eaLnBrk="1" hangingPunct="1">
              <a:lnSpc>
                <a:spcPct val="80000"/>
              </a:lnSpc>
            </a:pPr>
            <a:r>
              <a:rPr lang="en-US" sz="2000" b="1" smtClean="0"/>
              <a:t>MEDIAN –</a:t>
            </a:r>
          </a:p>
          <a:p>
            <a:pPr marL="1143000" lvl="2" indent="-228600" eaLnBrk="1" hangingPunct="1">
              <a:lnSpc>
                <a:spcPct val="80000"/>
              </a:lnSpc>
            </a:pPr>
            <a:r>
              <a:rPr lang="en-US" sz="1900" smtClean="0"/>
              <a:t>Most of the Flexor muscles of forearm &amp; Intrinsic muscles in hand- </a:t>
            </a:r>
            <a:r>
              <a:rPr lang="en-US" sz="1900" u="sng" smtClean="0"/>
              <a:t>labourer</a:t>
            </a:r>
          </a:p>
          <a:p>
            <a:pPr marL="742950" lvl="1" indent="-285750" eaLnBrk="1" hangingPunct="1">
              <a:lnSpc>
                <a:spcPct val="80000"/>
              </a:lnSpc>
            </a:pPr>
            <a:endParaRPr lang="en-US" sz="2000" u="sng" smtClean="0"/>
          </a:p>
          <a:p>
            <a:pPr marL="742950" lvl="1" indent="-285750" eaLnBrk="1" hangingPunct="1">
              <a:lnSpc>
                <a:spcPct val="80000"/>
              </a:lnSpc>
            </a:pPr>
            <a:r>
              <a:rPr lang="en-US" sz="2000" b="1" smtClean="0"/>
              <a:t>ULNAR – </a:t>
            </a:r>
          </a:p>
          <a:p>
            <a:pPr marL="1143000" lvl="2" indent="-228600" eaLnBrk="1" hangingPunct="1">
              <a:lnSpc>
                <a:spcPct val="80000"/>
              </a:lnSpc>
            </a:pPr>
            <a:r>
              <a:rPr lang="en-US" sz="1900" smtClean="0"/>
              <a:t>FCU &amp; part of FDP (forearm) and Intrinsic muscles in hand- </a:t>
            </a:r>
            <a:r>
              <a:rPr lang="en-US" sz="1900" u="sng" smtClean="0"/>
              <a:t>musician</a:t>
            </a:r>
          </a:p>
          <a:p>
            <a:pPr marL="742950" lvl="1" indent="-285750" eaLnBrk="1" hangingPunct="1">
              <a:lnSpc>
                <a:spcPct val="80000"/>
              </a:lnSpc>
            </a:pPr>
            <a:endParaRPr lang="en-US" sz="2000" u="sng" smtClean="0"/>
          </a:p>
          <a:p>
            <a:pPr marL="742950" lvl="1" indent="-285750" eaLnBrk="1" hangingPunct="1">
              <a:lnSpc>
                <a:spcPct val="80000"/>
              </a:lnSpc>
            </a:pPr>
            <a:r>
              <a:rPr lang="en-US" sz="2000" b="1" smtClean="0"/>
              <a:t>RADIAL –</a:t>
            </a:r>
          </a:p>
          <a:p>
            <a:pPr marL="1143000" lvl="2" indent="-228600" eaLnBrk="1" hangingPunct="1">
              <a:lnSpc>
                <a:spcPct val="80000"/>
              </a:lnSpc>
            </a:pPr>
            <a:r>
              <a:rPr lang="en-US" sz="1900" smtClean="0"/>
              <a:t>Innervates all Extensor muscles of arm &amp; forearm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304800"/>
            <a:ext cx="5181600" cy="6400800"/>
          </a:xfrm>
          <a:solidFill>
            <a:schemeClr val="bg1"/>
          </a:solidFill>
        </p:spPr>
        <p:txBody>
          <a:bodyPr/>
          <a:lstStyle/>
          <a:p>
            <a:pPr marL="571500" indent="-571500" eaLnBrk="1" hangingPunct="1">
              <a:buClr>
                <a:srgbClr val="3366CC"/>
              </a:buClr>
              <a:buSzPct val="102000"/>
              <a:buFont typeface="Arial" charset="0"/>
              <a:buAutoNum type="arabicPeriod"/>
            </a:pPr>
            <a:r>
              <a:rPr lang="en-US" sz="2200" b="1" smtClean="0">
                <a:solidFill>
                  <a:srgbClr val="3366CC"/>
                </a:solidFill>
              </a:rPr>
              <a:t>DORSAL SCAPULAR NERVE – From Root</a:t>
            </a:r>
          </a:p>
          <a:p>
            <a:pPr marL="839788" lvl="1" indent="-495300" eaLnBrk="1" hangingPunct="1"/>
            <a:endParaRPr lang="en-US" sz="2000" smtClean="0"/>
          </a:p>
          <a:p>
            <a:pPr marL="839788" lvl="1" indent="-495300" eaLnBrk="1" hangingPunct="1"/>
            <a:r>
              <a:rPr lang="en-US" smtClean="0"/>
              <a:t>arise from C 5,6, posterior aspect</a:t>
            </a:r>
          </a:p>
          <a:p>
            <a:pPr marL="839788" lvl="1" indent="-495300" eaLnBrk="1" hangingPunct="1"/>
            <a:endParaRPr lang="en-US" smtClean="0"/>
          </a:p>
          <a:p>
            <a:pPr marL="839788" lvl="1" indent="-495300" eaLnBrk="1" hangingPunct="1"/>
            <a:r>
              <a:rPr lang="en-US" smtClean="0"/>
              <a:t>Run down deep to levator scapulae and two rhomboids.</a:t>
            </a:r>
          </a:p>
          <a:p>
            <a:pPr marL="839788" lvl="1" indent="-495300" eaLnBrk="1" hangingPunct="1"/>
            <a:endParaRPr lang="en-US" smtClean="0"/>
          </a:p>
          <a:p>
            <a:pPr marL="839788" lvl="1" indent="-495300" eaLnBrk="1" hangingPunct="1"/>
            <a:r>
              <a:rPr lang="en-US" smtClean="0"/>
              <a:t>Supply </a:t>
            </a:r>
          </a:p>
          <a:p>
            <a:pPr marL="1131888" lvl="2" indent="-438150" eaLnBrk="1" hangingPunct="1"/>
            <a:r>
              <a:rPr lang="en-US" smtClean="0"/>
              <a:t>levator scapulae and two rhomboids</a:t>
            </a:r>
          </a:p>
          <a:p>
            <a:pPr marL="571500" indent="-571500" eaLnBrk="1" hangingPunct="1"/>
            <a:endParaRPr lang="en-US" smtClean="0"/>
          </a:p>
        </p:txBody>
      </p:sp>
      <p:pic>
        <p:nvPicPr>
          <p:cNvPr id="16387" name="Picture 3" descr="C:\Documents and Settings\S Pandit\My Documents\My Scans\2010-09 (Sep)\scan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76200"/>
            <a:ext cx="3176588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 l="21739" r="22609" b="4999"/>
          <a:stretch>
            <a:fillRect/>
          </a:stretch>
        </p:blipFill>
        <p:spPr bwMode="auto">
          <a:xfrm>
            <a:off x="6324600" y="4038600"/>
            <a:ext cx="2209800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 cstate="print"/>
          <a:srcRect b="4999"/>
          <a:stretch>
            <a:fillRect/>
          </a:stretch>
        </p:blipFill>
        <p:spPr bwMode="auto">
          <a:xfrm>
            <a:off x="228600" y="427038"/>
            <a:ext cx="8763000" cy="612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52400" y="381000"/>
            <a:ext cx="4267200" cy="637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Clr>
                <a:schemeClr val="tx1"/>
              </a:buClr>
              <a:buFontTx/>
              <a:buAutoNum type="arabicPeriod"/>
            </a:pPr>
            <a:endParaRPr lang="en-US" sz="2000">
              <a:solidFill>
                <a:srgbClr val="3366CC"/>
              </a:solidFill>
            </a:endParaRPr>
          </a:p>
          <a:p>
            <a:pPr marL="342900" indent="-342900">
              <a:buClr>
                <a:schemeClr val="tx1"/>
              </a:buClr>
              <a:buFont typeface="Arial" charset="0"/>
              <a:buAutoNum type="arabicPeriod" startAt="2"/>
            </a:pPr>
            <a:r>
              <a:rPr lang="en-US" sz="2000">
                <a:solidFill>
                  <a:srgbClr val="3366CC"/>
                </a:solidFill>
              </a:rPr>
              <a:t>NERVE TO SUBCLAVIUS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endParaRPr lang="en-US" sz="2000"/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000" b="0"/>
              <a:t>Small &amp; arises near the junction of C5 and C6  ventral rami </a:t>
            </a:r>
            <a:r>
              <a:rPr lang="en-US" sz="2000"/>
              <a:t>(</a:t>
            </a:r>
            <a:r>
              <a:rPr lang="en-US" sz="2000" u="sng"/>
              <a:t>ERBS POINT</a:t>
            </a:r>
            <a:r>
              <a:rPr lang="en-US" sz="2000"/>
              <a:t>)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endParaRPr lang="en-US" sz="2000"/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000" b="0"/>
              <a:t>Descends </a:t>
            </a:r>
          </a:p>
          <a:p>
            <a:pPr marL="1257300" lvl="2" indent="-342900">
              <a:buClr>
                <a:schemeClr val="tx1"/>
              </a:buClr>
              <a:buFontTx/>
              <a:buChar char="•"/>
            </a:pPr>
            <a:r>
              <a:rPr lang="en-US" sz="2000" b="0"/>
              <a:t>anterior to the trunks of plexus and Subclavian vessels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endParaRPr lang="en-US" sz="2000" b="0"/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000" b="0"/>
              <a:t>connected to Phrenic nerve </a:t>
            </a:r>
            <a:r>
              <a:rPr lang="en-US" sz="2000" b="0" i="1"/>
              <a:t>(if it contains fibres of accessory phrenic nerve.)</a:t>
            </a:r>
          </a:p>
          <a:p>
            <a:pPr marL="800100" lvl="1" indent="-342900">
              <a:buClr>
                <a:schemeClr val="tx1"/>
              </a:buClr>
            </a:pPr>
            <a:endParaRPr lang="en-US" sz="2000" b="0"/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000" b="0"/>
              <a:t>supply </a:t>
            </a:r>
          </a:p>
          <a:p>
            <a:pPr marL="1257300" lvl="2" indent="-342900">
              <a:buClr>
                <a:schemeClr val="tx1"/>
              </a:buClr>
              <a:buFontTx/>
              <a:buChar char="•"/>
            </a:pPr>
            <a:r>
              <a:rPr lang="en-US" sz="2000" b="0"/>
              <a:t>Subclavius.</a:t>
            </a:r>
          </a:p>
          <a:p>
            <a:pPr marL="342900" indent="-342900">
              <a:buClr>
                <a:schemeClr val="tx1"/>
              </a:buClr>
            </a:pPr>
            <a:endParaRPr lang="en-US" sz="1400" b="0"/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endParaRPr lang="en-US" sz="1600" b="0"/>
          </a:p>
          <a:p>
            <a:pPr marL="800100" lvl="1" indent="-342900">
              <a:buClr>
                <a:schemeClr val="tx1"/>
              </a:buClr>
              <a:buFontTx/>
              <a:buAutoNum type="arabicPeriod"/>
            </a:pPr>
            <a:endParaRPr lang="en-US"/>
          </a:p>
        </p:txBody>
      </p:sp>
      <p:sp>
        <p:nvSpPr>
          <p:cNvPr id="18435" name="Rectangle 3" descr="Purple mesh"/>
          <p:cNvSpPr>
            <a:spLocks noChangeArrowheads="1"/>
          </p:cNvSpPr>
          <p:nvPr/>
        </p:nvSpPr>
        <p:spPr bwMode="auto">
          <a:xfrm>
            <a:off x="381000" y="0"/>
            <a:ext cx="7848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srgbClr val="FF3399"/>
                </a:solidFill>
              </a:rPr>
              <a:t>BRACHIAL PLEXUS- ROOTS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 cstate="print"/>
          <a:srcRect l="13043" r="10294" b="56961"/>
          <a:stretch>
            <a:fillRect/>
          </a:stretch>
        </p:blipFill>
        <p:spPr bwMode="auto">
          <a:xfrm>
            <a:off x="4572000" y="381000"/>
            <a:ext cx="4114800" cy="2895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2" cstate="print"/>
          <a:srcRect l="34338" t="18121" r="38687" b="61491"/>
          <a:stretch>
            <a:fillRect/>
          </a:stretch>
        </p:blipFill>
        <p:spPr bwMode="auto">
          <a:xfrm>
            <a:off x="5029200" y="3292475"/>
            <a:ext cx="3733800" cy="35369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18438" name="Right Arrow 5"/>
          <p:cNvSpPr>
            <a:spLocks noChangeArrowheads="1"/>
          </p:cNvSpPr>
          <p:nvPr/>
        </p:nvSpPr>
        <p:spPr bwMode="auto">
          <a:xfrm rot="9361164">
            <a:off x="6851650" y="4562475"/>
            <a:ext cx="1198563" cy="233363"/>
          </a:xfrm>
          <a:prstGeom prst="rightArrow">
            <a:avLst>
              <a:gd name="adj1" fmla="val 50000"/>
              <a:gd name="adj2" fmla="val 49958"/>
            </a:avLst>
          </a:prstGeom>
          <a:solidFill>
            <a:schemeClr val="tx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scan0020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b="11794"/>
          <a:stretch>
            <a:fillRect/>
          </a:stretch>
        </p:blipFill>
        <p:spPr bwMode="auto">
          <a:xfrm>
            <a:off x="152400" y="914400"/>
            <a:ext cx="8915400" cy="4559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533400" y="3748088"/>
            <a:ext cx="685800" cy="519112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0"/>
              <a:t>C6</a:t>
            </a:r>
          </a:p>
        </p:txBody>
      </p:sp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914400" y="3581400"/>
            <a:ext cx="228600" cy="2286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6096000" y="1385888"/>
            <a:ext cx="2339975" cy="366712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99"/>
                </a:solidFill>
              </a:rPr>
              <a:t>Suprascapular N</a:t>
            </a:r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5257800" y="4876800"/>
            <a:ext cx="3048000" cy="784225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99"/>
                </a:solidFill>
              </a:rPr>
              <a:t>N to Subclavius ??</a:t>
            </a:r>
          </a:p>
          <a:p>
            <a:pPr>
              <a:spcBef>
                <a:spcPct val="50000"/>
              </a:spcBef>
            </a:pPr>
            <a:endParaRPr lang="en-US">
              <a:solidFill>
                <a:srgbClr val="FF3399"/>
              </a:solidFill>
            </a:endParaRPr>
          </a:p>
        </p:txBody>
      </p:sp>
      <p:sp>
        <p:nvSpPr>
          <p:cNvPr id="19463" name="Text Box 9"/>
          <p:cNvSpPr txBox="1">
            <a:spLocks noChangeArrowheads="1"/>
          </p:cNvSpPr>
          <p:nvPr/>
        </p:nvSpPr>
        <p:spPr bwMode="auto">
          <a:xfrm>
            <a:off x="7848600" y="2590800"/>
            <a:ext cx="1066800" cy="366713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660033"/>
                </a:solidFill>
              </a:rPr>
              <a:t>Ant Div</a:t>
            </a:r>
          </a:p>
        </p:txBody>
      </p:sp>
      <p:sp>
        <p:nvSpPr>
          <p:cNvPr id="19464" name="Text Box 10"/>
          <p:cNvSpPr txBox="1">
            <a:spLocks noChangeArrowheads="1"/>
          </p:cNvSpPr>
          <p:nvPr/>
        </p:nvSpPr>
        <p:spPr bwMode="auto">
          <a:xfrm>
            <a:off x="7848600" y="3581400"/>
            <a:ext cx="1143000" cy="366713"/>
          </a:xfrm>
          <a:prstGeom prst="rect">
            <a:avLst/>
          </a:prstGeom>
          <a:solidFill>
            <a:schemeClr val="bg1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660033"/>
                </a:solidFill>
              </a:rPr>
              <a:t>Post Div</a:t>
            </a:r>
          </a:p>
        </p:txBody>
      </p:sp>
      <p:sp>
        <p:nvSpPr>
          <p:cNvPr id="19465" name="Text Box 11"/>
          <p:cNvSpPr txBox="1">
            <a:spLocks noChangeArrowheads="1"/>
          </p:cNvSpPr>
          <p:nvPr/>
        </p:nvSpPr>
        <p:spPr bwMode="auto">
          <a:xfrm>
            <a:off x="3657600" y="228600"/>
            <a:ext cx="23622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3366CC"/>
                </a:solidFill>
              </a:rPr>
              <a:t>ERB’S POINT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t="15549" b="2473"/>
          <a:stretch>
            <a:fillRect/>
          </a:stretch>
        </p:blipFill>
        <p:spPr bwMode="auto">
          <a:xfrm>
            <a:off x="1143000" y="152400"/>
            <a:ext cx="7010400" cy="65706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20483" name="Line 4"/>
          <p:cNvSpPr>
            <a:spLocks noChangeShapeType="1"/>
          </p:cNvSpPr>
          <p:nvPr/>
        </p:nvSpPr>
        <p:spPr bwMode="auto">
          <a:xfrm>
            <a:off x="2590800" y="4114800"/>
            <a:ext cx="1219200" cy="0"/>
          </a:xfrm>
          <a:prstGeom prst="line">
            <a:avLst/>
          </a:prstGeom>
          <a:noFill/>
          <a:ln w="28575" cap="sq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0484" name="Line 5"/>
          <p:cNvSpPr>
            <a:spLocks noChangeShapeType="1"/>
          </p:cNvSpPr>
          <p:nvPr/>
        </p:nvSpPr>
        <p:spPr bwMode="auto">
          <a:xfrm>
            <a:off x="5181600" y="4495800"/>
            <a:ext cx="1066800" cy="0"/>
          </a:xfrm>
          <a:prstGeom prst="line">
            <a:avLst/>
          </a:prstGeom>
          <a:noFill/>
          <a:ln w="28575" cap="sq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0485" name="Line 6"/>
          <p:cNvSpPr>
            <a:spLocks noChangeShapeType="1"/>
          </p:cNvSpPr>
          <p:nvPr/>
        </p:nvSpPr>
        <p:spPr bwMode="auto">
          <a:xfrm flipH="1">
            <a:off x="1600200" y="6400800"/>
            <a:ext cx="914400" cy="0"/>
          </a:xfrm>
          <a:prstGeom prst="line">
            <a:avLst/>
          </a:prstGeom>
          <a:noFill/>
          <a:ln w="28575" cap="sq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0838"/>
            <a:ext cx="7543800" cy="639762"/>
          </a:xfrm>
        </p:spPr>
        <p:txBody>
          <a:bodyPr/>
          <a:lstStyle/>
          <a:p>
            <a:pPr algn="ctr" eaLnBrk="1" hangingPunct="1"/>
            <a:r>
              <a:rPr lang="en-US" sz="3500" smtClean="0">
                <a:solidFill>
                  <a:srgbClr val="FF3399"/>
                </a:solidFill>
              </a:rPr>
              <a:t/>
            </a:r>
            <a:br>
              <a:rPr lang="en-US" sz="3500" smtClean="0">
                <a:solidFill>
                  <a:srgbClr val="FF3399"/>
                </a:solidFill>
              </a:rPr>
            </a:br>
            <a:r>
              <a:rPr lang="en-US" sz="3500" smtClean="0">
                <a:solidFill>
                  <a:srgbClr val="FF3399"/>
                </a:solidFill>
              </a:rPr>
              <a:t>     </a:t>
            </a:r>
            <a:r>
              <a:rPr lang="en-US" sz="2300" smtClean="0">
                <a:solidFill>
                  <a:srgbClr val="FF3399"/>
                </a:solidFill>
              </a:rPr>
              <a:t>BRACHIAL PLEXUS- ROOTS</a:t>
            </a:r>
            <a:r>
              <a:rPr lang="en-US" sz="3500" smtClean="0">
                <a:solidFill>
                  <a:srgbClr val="99CCFF"/>
                </a:solidFill>
              </a:rPr>
              <a:t/>
            </a:r>
            <a:br>
              <a:rPr lang="en-US" sz="3500" smtClean="0">
                <a:solidFill>
                  <a:srgbClr val="99CCFF"/>
                </a:solidFill>
              </a:rPr>
            </a:br>
            <a:endParaRPr lang="en-US" sz="3500" smtClean="0">
              <a:solidFill>
                <a:srgbClr val="99CCFF"/>
              </a:solidFill>
            </a:endParaRP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457200"/>
            <a:ext cx="4724400" cy="6019800"/>
          </a:xfrm>
          <a:solidFill>
            <a:schemeClr val="bg1"/>
          </a:solidFill>
        </p:spPr>
        <p:txBody>
          <a:bodyPr/>
          <a:lstStyle/>
          <a:p>
            <a:pPr marL="571500" indent="-571500" eaLnBrk="1" hangingPunct="1">
              <a:buClr>
                <a:schemeClr val="tx1"/>
              </a:buClr>
              <a:buSzTx/>
              <a:buFont typeface="Wingdings" pitchFamily="2" charset="2"/>
              <a:buAutoNum type="arabicPeriod" startAt="3"/>
            </a:pPr>
            <a:r>
              <a:rPr lang="en-US" sz="1800" b="1" smtClean="0">
                <a:solidFill>
                  <a:srgbClr val="3366CC"/>
                </a:solidFill>
              </a:rPr>
              <a:t>LONG THORACIC NERVE</a:t>
            </a:r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endParaRPr lang="en-US" sz="2400" smtClean="0"/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2400" smtClean="0"/>
              <a:t>Arise from C 5,6,7</a:t>
            </a:r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2400" smtClean="0"/>
              <a:t>Forms on first digitations of SA muscle</a:t>
            </a:r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2400" smtClean="0"/>
              <a:t>run vertically downwards just behind the mid axillary line.</a:t>
            </a:r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2400" smtClean="0"/>
              <a:t>Nerve supply</a:t>
            </a:r>
          </a:p>
          <a:p>
            <a:pPr marL="1131888" lvl="2" indent="-438150" eaLnBrk="1" hangingPunct="1">
              <a:buClr>
                <a:schemeClr val="tx1"/>
              </a:buClr>
              <a:buSzTx/>
            </a:pPr>
            <a:r>
              <a:rPr lang="en-US" sz="2000" smtClean="0"/>
              <a:t>C5 – supply first two digitations, </a:t>
            </a:r>
          </a:p>
          <a:p>
            <a:pPr marL="1131888" lvl="2" indent="-438150" eaLnBrk="1" hangingPunct="1">
              <a:buClr>
                <a:schemeClr val="tx1"/>
              </a:buClr>
              <a:buSzTx/>
            </a:pPr>
            <a:r>
              <a:rPr lang="en-US" sz="2000" smtClean="0"/>
              <a:t>C6 – next two digitations,</a:t>
            </a:r>
            <a:r>
              <a:rPr lang="en-US" sz="2700" smtClean="0"/>
              <a:t> </a:t>
            </a:r>
          </a:p>
          <a:p>
            <a:pPr marL="1131888" lvl="2" indent="-438150" eaLnBrk="1" hangingPunct="1">
              <a:buClr>
                <a:schemeClr val="tx1"/>
              </a:buClr>
              <a:buSzTx/>
            </a:pPr>
            <a:r>
              <a:rPr lang="en-US" sz="2000" smtClean="0"/>
              <a:t>C7 – lowest four digitations</a:t>
            </a:r>
            <a:r>
              <a:rPr lang="en-US" sz="1800" smtClean="0"/>
              <a:t>.</a:t>
            </a:r>
          </a:p>
          <a:p>
            <a:pPr marL="571500" indent="-571500" eaLnBrk="1" hangingPunct="1">
              <a:buClr>
                <a:schemeClr val="tx1"/>
              </a:buClr>
              <a:buSzTx/>
            </a:pPr>
            <a:endParaRPr lang="en-US" smtClean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 cstate="print"/>
          <a:srcRect r="25909" b="32043"/>
          <a:stretch>
            <a:fillRect/>
          </a:stretch>
        </p:blipFill>
        <p:spPr bwMode="auto">
          <a:xfrm>
            <a:off x="4800600" y="1676400"/>
            <a:ext cx="3976688" cy="457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9313" y="76200"/>
            <a:ext cx="5367337" cy="67278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cxnSp>
        <p:nvCxnSpPr>
          <p:cNvPr id="4" name="Straight Connector 3"/>
          <p:cNvCxnSpPr/>
          <p:nvPr/>
        </p:nvCxnSpPr>
        <p:spPr bwMode="auto">
          <a:xfrm>
            <a:off x="2133600" y="3581400"/>
            <a:ext cx="914400" cy="1588"/>
          </a:xfrm>
          <a:prstGeom prst="line">
            <a:avLst/>
          </a:prstGeom>
          <a:ln>
            <a:solidFill>
              <a:srgbClr val="FF0000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4572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CC00"/>
                </a:solidFill>
              </a:rPr>
              <a:t>LONG THORACIC NERVE OF BELL</a:t>
            </a:r>
            <a:endParaRPr lang="en-US" dirty="0">
              <a:solidFill>
                <a:srgbClr val="00CC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924800" cy="533400"/>
          </a:xfrm>
          <a:noFill/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rgbClr val="FF3399"/>
                </a:solidFill>
              </a:rPr>
              <a:t>BRACHIAL PLEXUS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8686800" cy="59436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/>
              <a:t>Lies in the neck and axilla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Formed by ventral rami of C 5 to T 1, called roots 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solidFill>
                  <a:srgbClr val="3366CC"/>
                </a:solidFill>
              </a:rPr>
              <a:t>Prefixed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Brachial Plex : C4- C8 (10%),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solidFill>
                  <a:srgbClr val="3366CC"/>
                </a:solidFill>
              </a:rPr>
              <a:t>Post fixed</a:t>
            </a:r>
            <a:r>
              <a:rPr lang="en-US" sz="200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C6-T2 (10%).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sz="2000" b="1" smtClean="0"/>
              <a:t>Roots–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Behind Scal Anterior, emerge between scalene msls,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smtClean="0"/>
              <a:t>Trunks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Cross lower part of posterior triangle of neck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smtClean="0"/>
              <a:t>Divisions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behind clavicle,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smtClean="0"/>
              <a:t>Cords</a:t>
            </a:r>
            <a:r>
              <a:rPr lang="en-US" sz="200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arranged around 2</a:t>
            </a:r>
            <a:r>
              <a:rPr lang="en-US" sz="2000" baseline="30000" smtClean="0"/>
              <a:t>nd</a:t>
            </a:r>
            <a:r>
              <a:rPr lang="en-US" sz="2000" smtClean="0"/>
              <a:t> part of Axillary art in axilla.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cords give rise to main nerves of the upper limb </a:t>
            </a: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5791200" y="1508125"/>
            <a:ext cx="3048000" cy="1920875"/>
          </a:xfrm>
          <a:prstGeom prst="rect">
            <a:avLst/>
          </a:prstGeom>
          <a:solidFill>
            <a:srgbClr val="DDDDDD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0">
                <a:solidFill>
                  <a:srgbClr val="3366CC"/>
                </a:solidFill>
              </a:rPr>
              <a:t>Supraclavicular part ---Roots and trunks</a:t>
            </a:r>
          </a:p>
          <a:p>
            <a:pPr>
              <a:spcBef>
                <a:spcPct val="50000"/>
              </a:spcBef>
            </a:pPr>
            <a:r>
              <a:rPr lang="en-US" sz="2000" b="0">
                <a:solidFill>
                  <a:srgbClr val="3366CC"/>
                </a:solidFill>
              </a:rPr>
              <a:t>Infraclavicular part –  cord and branches</a:t>
            </a:r>
          </a:p>
          <a:p>
            <a:pPr>
              <a:spcBef>
                <a:spcPct val="50000"/>
              </a:spcBef>
            </a:pPr>
            <a:endParaRPr lang="en-US" sz="2000" b="0">
              <a:solidFill>
                <a:srgbClr val="3366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scan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7467600" cy="665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3555" name="Rectangle 6"/>
          <p:cNvSpPr>
            <a:spLocks noChangeArrowheads="1"/>
          </p:cNvSpPr>
          <p:nvPr/>
        </p:nvSpPr>
        <p:spPr bwMode="auto">
          <a:xfrm>
            <a:off x="3505200" y="5334000"/>
            <a:ext cx="1143000" cy="3048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3556" name="Picture 8"/>
          <p:cNvPicPr>
            <a:picLocks noChangeAspect="1" noChangeArrowheads="1"/>
          </p:cNvPicPr>
          <p:nvPr/>
        </p:nvPicPr>
        <p:blipFill>
          <a:blip r:embed="rId3" cstate="print"/>
          <a:srcRect r="33333"/>
          <a:stretch>
            <a:fillRect/>
          </a:stretch>
        </p:blipFill>
        <p:spPr bwMode="auto">
          <a:xfrm>
            <a:off x="4953000" y="3352800"/>
            <a:ext cx="4191000" cy="3381375"/>
          </a:xfrm>
          <a:prstGeom prst="rect">
            <a:avLst/>
          </a:prstGeom>
          <a:noFill/>
          <a:ln w="12700" cap="sq">
            <a:solidFill>
              <a:schemeClr val="bg1"/>
            </a:solidFill>
            <a:miter lim="800000"/>
            <a:headEnd type="none" w="sm" len="sm"/>
            <a:tailEnd type="none" w="sm" len="sm"/>
          </a:ln>
        </p:spPr>
      </p:pic>
      <p:sp>
        <p:nvSpPr>
          <p:cNvPr id="23557" name="Line 9"/>
          <p:cNvSpPr>
            <a:spLocks noChangeShapeType="1"/>
          </p:cNvSpPr>
          <p:nvPr/>
        </p:nvSpPr>
        <p:spPr bwMode="auto">
          <a:xfrm>
            <a:off x="4724400" y="5486400"/>
            <a:ext cx="2286000" cy="152400"/>
          </a:xfrm>
          <a:prstGeom prst="line">
            <a:avLst/>
          </a:prstGeom>
          <a:noFill/>
          <a:ln w="38100" cap="sq">
            <a:solidFill>
              <a:srgbClr val="FF3300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10"/>
          <p:cNvSpPr txBox="1">
            <a:spLocks noChangeArrowheads="1"/>
          </p:cNvSpPr>
          <p:nvPr/>
        </p:nvSpPr>
        <p:spPr bwMode="auto">
          <a:xfrm>
            <a:off x="6324600" y="685800"/>
            <a:ext cx="2514600" cy="641350"/>
          </a:xfrm>
          <a:prstGeom prst="rect">
            <a:avLst/>
          </a:prstGeom>
          <a:solidFill>
            <a:srgbClr val="003366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LONG THORACIC NERVE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838200"/>
            <a:ext cx="8991600" cy="5867400"/>
          </a:xfrm>
          <a:solidFill>
            <a:schemeClr val="bg1"/>
          </a:solidFill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sz="2400" b="1" dirty="0" smtClean="0">
                <a:solidFill>
                  <a:srgbClr val="3366CC"/>
                </a:solidFill>
              </a:rPr>
              <a:t>SUPRASCAPULAR NERVE</a:t>
            </a:r>
          </a:p>
          <a:p>
            <a:pPr lvl="1" eaLnBrk="1" hangingPunct="1">
              <a:buClr>
                <a:schemeClr val="tx1"/>
              </a:buClr>
              <a:defRPr/>
            </a:pPr>
            <a:endParaRPr lang="en-US" sz="1600" b="1" dirty="0" smtClean="0">
              <a:solidFill>
                <a:srgbClr val="3366CC"/>
              </a:solidFill>
            </a:endParaRP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2400" dirty="0" smtClean="0"/>
              <a:t>Derived from C5,6. </a:t>
            </a: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2400" dirty="0" smtClean="0"/>
              <a:t>Branch of upper trunk- Erb’s point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lvl="1" eaLnBrk="1" hangingPunct="1">
              <a:buClr>
                <a:schemeClr val="tx1"/>
              </a:buClr>
              <a:defRPr/>
            </a:pPr>
            <a:endParaRPr lang="en-US" sz="2400" u="sng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buClr>
                <a:schemeClr val="tx1"/>
              </a:buClr>
              <a:defRPr/>
            </a:pPr>
            <a:r>
              <a:rPr lang="en-US" sz="2400" b="1" dirty="0" smtClean="0"/>
              <a:t>Course :</a:t>
            </a:r>
          </a:p>
          <a:p>
            <a:pPr lvl="2" eaLnBrk="1" hangingPunct="1">
              <a:buClr>
                <a:schemeClr val="tx1"/>
              </a:buClr>
              <a:defRPr/>
            </a:pPr>
            <a:r>
              <a:rPr lang="en-US" sz="2400" dirty="0" smtClean="0"/>
              <a:t>Runs laterally deep to Trapezius </a:t>
            </a:r>
          </a:p>
          <a:p>
            <a:pPr lvl="2" eaLnBrk="1" hangingPunct="1">
              <a:buClr>
                <a:schemeClr val="tx1"/>
              </a:buClr>
              <a:defRPr/>
            </a:pPr>
            <a:r>
              <a:rPr lang="en-US" sz="2400" dirty="0" smtClean="0"/>
              <a:t>Enters supraspinous fossa (</a:t>
            </a:r>
            <a:r>
              <a:rPr lang="en-US" sz="2000" i="1" dirty="0" smtClean="0"/>
              <a:t>through Suprascapular notch below transverse scapular ligament). </a:t>
            </a:r>
          </a:p>
          <a:p>
            <a:pPr lvl="2" eaLnBrk="1" hangingPunct="1">
              <a:buClr>
                <a:schemeClr val="tx1"/>
              </a:buClr>
              <a:defRPr/>
            </a:pPr>
            <a:r>
              <a:rPr lang="en-US" sz="2400" dirty="0" smtClean="0"/>
              <a:t>Runs deep to Supraspinatus </a:t>
            </a:r>
          </a:p>
          <a:p>
            <a:pPr lvl="2" eaLnBrk="1" hangingPunct="1">
              <a:buClr>
                <a:schemeClr val="tx1"/>
              </a:buClr>
              <a:defRPr/>
            </a:pPr>
            <a:r>
              <a:rPr lang="en-US" sz="2400" dirty="0" smtClean="0"/>
              <a:t>curves round the lateral border of scapular spine with Suprascapular artery to reach infraspinous fossa.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2400" dirty="0" smtClean="0"/>
          </a:p>
        </p:txBody>
      </p:sp>
      <p:sp>
        <p:nvSpPr>
          <p:cNvPr id="24579" name="Rectangle 4" descr="Purple mesh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6629400" cy="503238"/>
          </a:xfrm>
          <a:noFill/>
        </p:spPr>
        <p:txBody>
          <a:bodyPr/>
          <a:lstStyle/>
          <a:p>
            <a:pPr eaLnBrk="1" hangingPunct="1"/>
            <a:r>
              <a:rPr lang="en-US" sz="2300" smtClean="0">
                <a:solidFill>
                  <a:srgbClr val="FF3399"/>
                </a:solidFill>
              </a:rPr>
              <a:t>BRACHIAL PLEXUS: UPPER TRUNK NERVES</a:t>
            </a:r>
          </a:p>
        </p:txBody>
      </p:sp>
      <p:pic>
        <p:nvPicPr>
          <p:cNvPr id="24580" name="Picture 4" descr="scan0009"/>
          <p:cNvPicPr>
            <a:picLocks noChangeAspect="1" noChangeArrowheads="1"/>
          </p:cNvPicPr>
          <p:nvPr/>
        </p:nvPicPr>
        <p:blipFill>
          <a:blip r:embed="rId2" cstate="print"/>
          <a:srcRect l="5869" r="25838" b="23256"/>
          <a:stretch>
            <a:fillRect/>
          </a:stretch>
        </p:blipFill>
        <p:spPr bwMode="auto">
          <a:xfrm>
            <a:off x="5791200" y="685800"/>
            <a:ext cx="2743200" cy="323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629400"/>
          </a:xfrm>
          <a:solidFill>
            <a:schemeClr val="bg1"/>
          </a:solidFill>
        </p:spPr>
        <p:txBody>
          <a:bodyPr/>
          <a:lstStyle/>
          <a:p>
            <a:pPr lvl="1" eaLnBrk="1" hangingPunct="1">
              <a:buClr>
                <a:schemeClr val="tx1"/>
              </a:buClr>
            </a:pPr>
            <a:r>
              <a:rPr lang="en-US" sz="2800" b="1" dirty="0" smtClean="0"/>
              <a:t>Branches to</a:t>
            </a:r>
            <a:r>
              <a:rPr lang="en-US" sz="2800" dirty="0" smtClean="0"/>
              <a:t> </a:t>
            </a:r>
          </a:p>
          <a:p>
            <a:pPr lvl="2" eaLnBrk="1" hangingPunct="1">
              <a:buClr>
                <a:schemeClr val="tx1"/>
              </a:buClr>
            </a:pPr>
            <a:r>
              <a:rPr lang="en-US" sz="2800" dirty="0" err="1" smtClean="0"/>
              <a:t>Supraspinatus</a:t>
            </a:r>
            <a:r>
              <a:rPr lang="en-US" sz="2800" dirty="0" smtClean="0"/>
              <a:t>, </a:t>
            </a:r>
          </a:p>
          <a:p>
            <a:pPr lvl="2" eaLnBrk="1" hangingPunct="1">
              <a:buClr>
                <a:schemeClr val="tx1"/>
              </a:buClr>
            </a:pPr>
            <a:r>
              <a:rPr lang="en-US" sz="2800" dirty="0" err="1" smtClean="0"/>
              <a:t>Infraspinatus</a:t>
            </a:r>
            <a:r>
              <a:rPr lang="en-US" sz="2800" dirty="0" smtClean="0"/>
              <a:t> and </a:t>
            </a:r>
          </a:p>
          <a:p>
            <a:pPr lvl="2" eaLnBrk="1" hangingPunct="1">
              <a:buClr>
                <a:schemeClr val="tx1"/>
              </a:buClr>
            </a:pPr>
            <a:r>
              <a:rPr lang="en-US" sz="2800" dirty="0" err="1" smtClean="0"/>
              <a:t>Articular</a:t>
            </a:r>
            <a:r>
              <a:rPr lang="en-US" sz="2800" dirty="0" smtClean="0"/>
              <a:t> </a:t>
            </a:r>
            <a:r>
              <a:rPr lang="en-US" sz="2800" dirty="0" err="1" smtClean="0"/>
              <a:t>rami</a:t>
            </a:r>
            <a:r>
              <a:rPr lang="en-US" sz="2800" dirty="0" smtClean="0"/>
              <a:t> to Shoulder and </a:t>
            </a:r>
            <a:r>
              <a:rPr lang="en-US" sz="2800" dirty="0" err="1" smtClean="0"/>
              <a:t>Acromio</a:t>
            </a:r>
            <a:r>
              <a:rPr lang="en-US" sz="2800" dirty="0" smtClean="0"/>
              <a:t> </a:t>
            </a:r>
            <a:r>
              <a:rPr lang="en-US" sz="2800" dirty="0" err="1" smtClean="0"/>
              <a:t>clavicular</a:t>
            </a:r>
            <a:r>
              <a:rPr lang="en-US" sz="2800" dirty="0" smtClean="0"/>
              <a:t> joints. 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sz="2800" u="sng" dirty="0" smtClean="0"/>
          </a:p>
          <a:p>
            <a:pPr lvl="1" eaLnBrk="1" hangingPunct="1">
              <a:buClr>
                <a:schemeClr val="tx1"/>
              </a:buClr>
            </a:pPr>
            <a:r>
              <a:rPr lang="en-US" sz="2400" u="sng" dirty="0" smtClean="0">
                <a:solidFill>
                  <a:srgbClr val="00CC00"/>
                </a:solidFill>
              </a:rPr>
              <a:t>Supplies</a:t>
            </a:r>
            <a:r>
              <a:rPr lang="en-US" sz="2400" dirty="0" smtClean="0">
                <a:solidFill>
                  <a:srgbClr val="00CC00"/>
                </a:solidFill>
              </a:rPr>
              <a:t> - skin of proximal third of arm within the territory of </a:t>
            </a:r>
            <a:r>
              <a:rPr lang="en-US" sz="2400" dirty="0" err="1" smtClean="0">
                <a:solidFill>
                  <a:srgbClr val="00CC00"/>
                </a:solidFill>
              </a:rPr>
              <a:t>Axillary</a:t>
            </a:r>
            <a:r>
              <a:rPr lang="en-US" sz="2000" dirty="0" smtClean="0">
                <a:solidFill>
                  <a:srgbClr val="00CC00"/>
                </a:solidFill>
              </a:rPr>
              <a:t> nerve.</a:t>
            </a:r>
            <a:endParaRPr lang="en-US" sz="1800" dirty="0" smtClean="0">
              <a:solidFill>
                <a:srgbClr val="00CC00"/>
              </a:solidFill>
            </a:endParaRPr>
          </a:p>
          <a:p>
            <a:pPr lvl="1" eaLnBrk="1" hangingPunct="1">
              <a:buClr>
                <a:schemeClr val="tx1"/>
              </a:buClr>
            </a:pPr>
            <a:endParaRPr lang="en-US" sz="1800" i="1" dirty="0" smtClean="0"/>
          </a:p>
          <a:p>
            <a:pPr eaLnBrk="1" hangingPunct="1">
              <a:buClr>
                <a:schemeClr val="tx1"/>
              </a:buClr>
            </a:pPr>
            <a:endParaRPr lang="en-US" sz="3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ChangeArrowheads="1"/>
          </p:cNvSpPr>
          <p:nvPr/>
        </p:nvSpPr>
        <p:spPr bwMode="auto">
          <a:xfrm>
            <a:off x="4572000" y="609600"/>
            <a:ext cx="1676400" cy="762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2971800" y="685800"/>
            <a:ext cx="2133600" cy="304800"/>
          </a:xfrm>
          <a:prstGeom prst="rect">
            <a:avLst/>
          </a:prstGeom>
          <a:noFill/>
          <a:ln w="28575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628" name="Group 12"/>
          <p:cNvGrpSpPr>
            <a:grpSpLocks/>
          </p:cNvGrpSpPr>
          <p:nvPr/>
        </p:nvGrpSpPr>
        <p:grpSpPr bwMode="auto">
          <a:xfrm>
            <a:off x="166688" y="76200"/>
            <a:ext cx="8824912" cy="6781800"/>
            <a:chOff x="105" y="48"/>
            <a:chExt cx="5559" cy="4272"/>
          </a:xfrm>
        </p:grpSpPr>
        <p:pic>
          <p:nvPicPr>
            <p:cNvPr id="26631" name="Picture 4" descr="scan000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5" y="192"/>
              <a:ext cx="3936" cy="4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2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 b="4999"/>
            <a:stretch>
              <a:fillRect/>
            </a:stretch>
          </p:blipFill>
          <p:spPr bwMode="auto">
            <a:xfrm>
              <a:off x="2976" y="2237"/>
              <a:ext cx="2688" cy="187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pic>
          <p:nvPicPr>
            <p:cNvPr id="26633" name="Picture 8" descr="scan0005"/>
            <p:cNvPicPr>
              <a:picLocks noChangeAspect="1" noChangeArrowheads="1"/>
            </p:cNvPicPr>
            <p:nvPr/>
          </p:nvPicPr>
          <p:blipFill>
            <a:blip r:embed="rId4" cstate="print"/>
            <a:srcRect r="16501"/>
            <a:stretch>
              <a:fillRect/>
            </a:stretch>
          </p:blipFill>
          <p:spPr bwMode="auto">
            <a:xfrm>
              <a:off x="3408" y="48"/>
              <a:ext cx="2186" cy="1423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</p:grpSp>
      <p:sp>
        <p:nvSpPr>
          <p:cNvPr id="26629" name="Line 9"/>
          <p:cNvSpPr>
            <a:spLocks noChangeShapeType="1"/>
          </p:cNvSpPr>
          <p:nvPr/>
        </p:nvSpPr>
        <p:spPr bwMode="auto">
          <a:xfrm>
            <a:off x="5105400" y="914400"/>
            <a:ext cx="2209800" cy="990600"/>
          </a:xfrm>
          <a:prstGeom prst="line">
            <a:avLst/>
          </a:prstGeom>
          <a:noFill/>
          <a:ln w="38100" cap="sq">
            <a:solidFill>
              <a:srgbClr val="FF3300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630" name="Text Box 10"/>
          <p:cNvSpPr txBox="1">
            <a:spLocks noChangeArrowheads="1"/>
          </p:cNvSpPr>
          <p:nvPr/>
        </p:nvSpPr>
        <p:spPr bwMode="auto">
          <a:xfrm>
            <a:off x="6400800" y="2422525"/>
            <a:ext cx="2590800" cy="1006475"/>
          </a:xfrm>
          <a:prstGeom prst="rect">
            <a:avLst/>
          </a:prstGeom>
          <a:solidFill>
            <a:srgbClr val="003366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0">
                <a:solidFill>
                  <a:schemeClr val="bg1"/>
                </a:solidFill>
              </a:rPr>
              <a:t>Nerve deep tp Trapezius and omohyoid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762000"/>
            <a:ext cx="8382000" cy="5978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533400" y="109538"/>
            <a:ext cx="792480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FF3399"/>
                </a:solidFill>
              </a:rPr>
              <a:t>SUPRASCAPULAR NERVE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429000" y="838200"/>
            <a:ext cx="2362200" cy="4572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6172200" y="1447800"/>
            <a:ext cx="2133600" cy="641350"/>
          </a:xfrm>
          <a:prstGeom prst="rect">
            <a:avLst/>
          </a:prstGeom>
          <a:solidFill>
            <a:srgbClr val="003366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FFFF66"/>
                </a:solidFill>
              </a:rPr>
              <a:t>Course</a:t>
            </a:r>
          </a:p>
        </p:txBody>
      </p:sp>
      <p:pic>
        <p:nvPicPr>
          <p:cNvPr id="27654" name="Picture 7"/>
          <p:cNvPicPr>
            <a:picLocks noChangeAspect="1" noChangeArrowheads="1"/>
          </p:cNvPicPr>
          <p:nvPr/>
        </p:nvPicPr>
        <p:blipFill>
          <a:blip r:embed="rId3" cstate="print"/>
          <a:srcRect l="14388" t="6363" r="48727" b="52078"/>
          <a:stretch>
            <a:fillRect/>
          </a:stretch>
        </p:blipFill>
        <p:spPr bwMode="auto">
          <a:xfrm>
            <a:off x="6400800" y="2819400"/>
            <a:ext cx="2209800" cy="304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543800" cy="457200"/>
          </a:xfrm>
          <a:noFill/>
        </p:spPr>
        <p:txBody>
          <a:bodyPr/>
          <a:lstStyle/>
          <a:p>
            <a:pPr algn="ctr" eaLnBrk="1" hangingPunct="1"/>
            <a:r>
              <a:rPr lang="en-US" sz="2300" smtClean="0">
                <a:solidFill>
                  <a:srgbClr val="FF3399"/>
                </a:solidFill>
              </a:rPr>
              <a:t>BRACHIAL PLEXUS - LAT CORD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09600"/>
            <a:ext cx="8991600" cy="5943600"/>
          </a:xfrm>
          <a:extLst>
            <a:ext uri="{909E8E84-426E-40DD-AFC4-6F175D3DCCD1}"/>
          </a:extLst>
        </p:spPr>
        <p:txBody>
          <a:bodyPr/>
          <a:lstStyle/>
          <a:p>
            <a:pPr marL="571500" indent="-571500" eaLnBrk="1" hangingPunct="1"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en-US" sz="2000" b="1" dirty="0" smtClean="0">
                <a:solidFill>
                  <a:srgbClr val="00CC00"/>
                </a:solidFill>
              </a:rPr>
              <a:t>LATERAL  </a:t>
            </a:r>
            <a:r>
              <a:rPr lang="en-US" sz="2000" b="1" dirty="0" smtClean="0">
                <a:solidFill>
                  <a:srgbClr val="00CC00"/>
                </a:solidFill>
              </a:rPr>
              <a:t>PECTORAL </a:t>
            </a:r>
            <a:r>
              <a:rPr lang="en-US" sz="2000" b="1" dirty="0" smtClean="0">
                <a:solidFill>
                  <a:srgbClr val="00CC00"/>
                </a:solidFill>
              </a:rPr>
              <a:t> NERVE</a:t>
            </a:r>
            <a:endParaRPr lang="en-US" sz="2000" b="1" dirty="0" smtClean="0">
              <a:solidFill>
                <a:srgbClr val="00CC00"/>
              </a:solidFill>
            </a:endParaRPr>
          </a:p>
          <a:p>
            <a:pPr marL="839788" lvl="1" indent="-495300" eaLnBrk="1" hangingPunct="1">
              <a:buClr>
                <a:schemeClr val="tx1"/>
              </a:buClr>
              <a:defRPr/>
            </a:pPr>
            <a:endParaRPr lang="en-US" sz="2000" b="1" dirty="0" smtClean="0"/>
          </a:p>
          <a:p>
            <a:pPr marL="839788" lvl="1" indent="-495300" eaLnBrk="1" hangingPunct="1">
              <a:buClr>
                <a:schemeClr val="tx1"/>
              </a:buClr>
              <a:defRPr/>
            </a:pPr>
            <a:r>
              <a:rPr lang="en-US" sz="2000" dirty="0" smtClean="0"/>
              <a:t>Derived from C5.6,7. Larger than medial.</a:t>
            </a:r>
          </a:p>
          <a:p>
            <a:pPr marL="839788" lvl="1" indent="-495300" eaLnBrk="1" hangingPunct="1">
              <a:buClr>
                <a:schemeClr val="tx1"/>
              </a:buClr>
              <a:defRPr/>
            </a:pPr>
            <a:endParaRPr lang="en-US" sz="2000" dirty="0" smtClean="0"/>
          </a:p>
          <a:p>
            <a:pPr marL="839788" lvl="1" indent="-495300" eaLnBrk="1" hangingPunct="1">
              <a:buClr>
                <a:schemeClr val="tx1"/>
              </a:buClr>
              <a:defRPr/>
            </a:pPr>
            <a:r>
              <a:rPr lang="en-US" sz="2000" b="1" dirty="0" smtClean="0"/>
              <a:t>Course </a:t>
            </a:r>
            <a:r>
              <a:rPr lang="en-US" sz="2000" dirty="0" smtClean="0"/>
              <a:t>: </a:t>
            </a:r>
          </a:p>
          <a:p>
            <a:pPr marL="1131888" lvl="2" indent="-438150" eaLnBrk="1" hangingPunct="1">
              <a:buClr>
                <a:schemeClr val="tx1"/>
              </a:buClr>
              <a:defRPr/>
            </a:pPr>
            <a:r>
              <a:rPr lang="en-US" sz="2000" dirty="0" smtClean="0"/>
              <a:t>Makes loop of communication with medial pectoral N in front of First part of Axillary Art.</a:t>
            </a:r>
          </a:p>
          <a:p>
            <a:pPr marL="1131888" lvl="2" indent="-438150" eaLnBrk="1" hangingPunct="1">
              <a:buClr>
                <a:schemeClr val="tx1"/>
              </a:buClr>
              <a:defRPr/>
            </a:pPr>
            <a:r>
              <a:rPr lang="en-US" sz="2000" dirty="0" smtClean="0"/>
              <a:t>Pierce clavipectoral fascia.</a:t>
            </a:r>
          </a:p>
          <a:p>
            <a:pPr marL="839788" lvl="1" indent="-495300" eaLnBrk="1" hangingPunct="1">
              <a:buClr>
                <a:schemeClr val="tx1"/>
              </a:buClr>
              <a:defRPr/>
            </a:pPr>
            <a:endParaRPr lang="en-US" sz="2000" dirty="0" smtClean="0"/>
          </a:p>
          <a:p>
            <a:pPr marL="839788" lvl="1" indent="-495300" eaLnBrk="1" hangingPunct="1">
              <a:buClr>
                <a:schemeClr val="tx1"/>
              </a:buClr>
              <a:defRPr/>
            </a:pPr>
            <a:r>
              <a:rPr lang="en-US" sz="2000" b="1" dirty="0" smtClean="0"/>
              <a:t>Supply </a:t>
            </a:r>
            <a:r>
              <a:rPr lang="en-US" sz="2000" dirty="0" smtClean="0"/>
              <a:t>:</a:t>
            </a:r>
          </a:p>
          <a:p>
            <a:pPr marL="1131888" lvl="2" indent="-438150" eaLnBrk="1" hangingPunct="1">
              <a:buClr>
                <a:schemeClr val="tx1"/>
              </a:buClr>
              <a:defRPr/>
            </a:pPr>
            <a:r>
              <a:rPr lang="en-US" sz="1900" b="1" dirty="0" smtClean="0"/>
              <a:t>Pectoralis Major, </a:t>
            </a:r>
          </a:p>
          <a:p>
            <a:pPr marL="1131888" lvl="2" indent="-438150" eaLnBrk="1" hangingPunct="1">
              <a:buClr>
                <a:schemeClr val="tx1"/>
              </a:buClr>
              <a:defRPr/>
            </a:pPr>
            <a:r>
              <a:rPr lang="en-US" sz="1900" b="1" dirty="0" smtClean="0"/>
              <a:t>Pectoralis minor</a:t>
            </a:r>
            <a:r>
              <a:rPr lang="en-US" sz="1900" dirty="0" smtClean="0"/>
              <a:t> ( through communication with medial pectoral N)</a:t>
            </a:r>
          </a:p>
          <a:p>
            <a:pPr marL="571500" indent="-571500" eaLnBrk="1" hangingPunct="1">
              <a:buClr>
                <a:schemeClr val="tx1"/>
              </a:buClr>
              <a:buFont typeface="Wingdings" pitchFamily="2" charset="2"/>
              <a:buAutoNum type="arabicPeriod"/>
              <a:defRPr/>
            </a:pPr>
            <a:endParaRPr lang="en-US" sz="2000" u="sng" dirty="0" smtClean="0"/>
          </a:p>
          <a:p>
            <a:pPr marL="571500" indent="-571500" eaLnBrk="1" hangingPunct="1"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en-US" sz="2000" b="1" dirty="0" smtClean="0">
                <a:solidFill>
                  <a:srgbClr val="3366CC"/>
                </a:solidFill>
              </a:rPr>
              <a:t>LAT </a:t>
            </a:r>
            <a:r>
              <a:rPr lang="en-US" sz="2000" b="1" dirty="0" smtClean="0">
                <a:solidFill>
                  <a:srgbClr val="3366CC"/>
                </a:solidFill>
              </a:rPr>
              <a:t>ERAL ROOT </a:t>
            </a:r>
            <a:r>
              <a:rPr lang="en-US" sz="2000" b="1" dirty="0" smtClean="0">
                <a:solidFill>
                  <a:srgbClr val="3366CC"/>
                </a:solidFill>
              </a:rPr>
              <a:t>OF MEDIAN </a:t>
            </a:r>
            <a:r>
              <a:rPr lang="en-US" sz="2000" b="1" dirty="0" smtClean="0">
                <a:solidFill>
                  <a:srgbClr val="3366CC"/>
                </a:solidFill>
              </a:rPr>
              <a:t>NERVE</a:t>
            </a:r>
            <a:endParaRPr lang="en-US" sz="2000" b="1" dirty="0" smtClean="0">
              <a:solidFill>
                <a:srgbClr val="3366CC"/>
              </a:solidFill>
            </a:endParaRPr>
          </a:p>
          <a:p>
            <a:pPr marL="839788" lvl="1" indent="-495300" eaLnBrk="1" hangingPunct="1">
              <a:buClr>
                <a:schemeClr val="tx1"/>
              </a:buClr>
              <a:defRPr/>
            </a:pPr>
            <a:r>
              <a:rPr lang="en-US" sz="2000" dirty="0" smtClean="0"/>
              <a:t>Is joined by medial root at lateral side of axillary art to form Median N.</a:t>
            </a:r>
          </a:p>
          <a:p>
            <a:pPr marL="839788" lvl="1" indent="-495300" eaLnBrk="1" hangingPunct="1">
              <a:buClr>
                <a:schemeClr val="tx1"/>
              </a:buClr>
              <a:defRPr/>
            </a:pPr>
            <a:endParaRPr lang="en-US" sz="2000" u="sng" dirty="0" smtClean="0"/>
          </a:p>
          <a:p>
            <a:pPr marL="571500" indent="-571500" eaLnBrk="1" hangingPunct="1">
              <a:buClr>
                <a:schemeClr val="tx1"/>
              </a:buClr>
              <a:buFont typeface="Wingdings" pitchFamily="2" charset="2"/>
              <a:buAutoNum type="arabicPeriod"/>
              <a:defRPr/>
            </a:pPr>
            <a:endParaRPr lang="en-US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scan0050"/>
          <p:cNvPicPr>
            <a:picLocks noChangeAspect="1" noChangeArrowheads="1"/>
          </p:cNvPicPr>
          <p:nvPr/>
        </p:nvPicPr>
        <p:blipFill>
          <a:blip r:embed="rId2" cstate="print"/>
          <a:srcRect l="1740" t="6004" b="12367"/>
          <a:stretch>
            <a:fillRect/>
          </a:stretch>
        </p:blipFill>
        <p:spPr bwMode="auto">
          <a:xfrm>
            <a:off x="152400" y="990600"/>
            <a:ext cx="883920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1066800" y="1600200"/>
            <a:ext cx="2971800" cy="12954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Text Box 6"/>
          <p:cNvSpPr txBox="1">
            <a:spLocks noChangeArrowheads="1"/>
          </p:cNvSpPr>
          <p:nvPr/>
        </p:nvSpPr>
        <p:spPr bwMode="auto">
          <a:xfrm>
            <a:off x="1371600" y="228600"/>
            <a:ext cx="67056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99"/>
                </a:solidFill>
              </a:rPr>
              <a:t>TRANSVERSE SECTION OF AXILLA WITH CONTENTS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 t="15549" b="2473"/>
          <a:stretch>
            <a:fillRect/>
          </a:stretch>
        </p:blipFill>
        <p:spPr bwMode="auto">
          <a:xfrm>
            <a:off x="1143000" y="152400"/>
            <a:ext cx="7010400" cy="65706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30723" name="Line 4"/>
          <p:cNvSpPr>
            <a:spLocks noChangeShapeType="1"/>
          </p:cNvSpPr>
          <p:nvPr/>
        </p:nvSpPr>
        <p:spPr bwMode="auto">
          <a:xfrm>
            <a:off x="2590800" y="4114800"/>
            <a:ext cx="1219200" cy="0"/>
          </a:xfrm>
          <a:prstGeom prst="line">
            <a:avLst/>
          </a:prstGeom>
          <a:noFill/>
          <a:ln w="28575" cap="sq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724" name="Line 5"/>
          <p:cNvSpPr>
            <a:spLocks noChangeShapeType="1"/>
          </p:cNvSpPr>
          <p:nvPr/>
        </p:nvSpPr>
        <p:spPr bwMode="auto">
          <a:xfrm>
            <a:off x="5181600" y="4495800"/>
            <a:ext cx="1066800" cy="0"/>
          </a:xfrm>
          <a:prstGeom prst="line">
            <a:avLst/>
          </a:prstGeom>
          <a:noFill/>
          <a:ln w="28575" cap="sq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725" name="Line 6"/>
          <p:cNvSpPr>
            <a:spLocks noChangeShapeType="1"/>
          </p:cNvSpPr>
          <p:nvPr/>
        </p:nvSpPr>
        <p:spPr bwMode="auto">
          <a:xfrm flipH="1">
            <a:off x="1600200" y="6400800"/>
            <a:ext cx="914400" cy="0"/>
          </a:xfrm>
          <a:prstGeom prst="line">
            <a:avLst/>
          </a:prstGeom>
          <a:noFill/>
          <a:ln w="28575" cap="sq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8915400" cy="47958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31747" name="Line 5"/>
          <p:cNvSpPr>
            <a:spLocks noChangeShapeType="1"/>
          </p:cNvSpPr>
          <p:nvPr/>
        </p:nvSpPr>
        <p:spPr bwMode="auto">
          <a:xfrm flipV="1">
            <a:off x="3962400" y="1981200"/>
            <a:ext cx="2971800" cy="1981200"/>
          </a:xfrm>
          <a:prstGeom prst="line">
            <a:avLst/>
          </a:prstGeom>
          <a:noFill/>
          <a:ln w="38100" cap="sq">
            <a:solidFill>
              <a:srgbClr val="FF3300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6858000" y="1644650"/>
            <a:ext cx="2209800" cy="336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MusculocutaneousN</a:t>
            </a:r>
          </a:p>
        </p:txBody>
      </p:sp>
      <p:sp>
        <p:nvSpPr>
          <p:cNvPr id="31749" name="Line 7"/>
          <p:cNvSpPr>
            <a:spLocks noChangeShapeType="1"/>
          </p:cNvSpPr>
          <p:nvPr/>
        </p:nvSpPr>
        <p:spPr bwMode="auto">
          <a:xfrm>
            <a:off x="7010400" y="2819400"/>
            <a:ext cx="1752600" cy="0"/>
          </a:xfrm>
          <a:prstGeom prst="line">
            <a:avLst/>
          </a:prstGeom>
          <a:noFill/>
          <a:ln w="28575" cap="sq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1750" name="Rectangle 8"/>
          <p:cNvSpPr>
            <a:spLocks noChangeArrowheads="1"/>
          </p:cNvSpPr>
          <p:nvPr/>
        </p:nvSpPr>
        <p:spPr bwMode="auto">
          <a:xfrm>
            <a:off x="228600" y="1219200"/>
            <a:ext cx="2438400" cy="3048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9"/>
          <p:cNvSpPr>
            <a:spLocks noChangeArrowheads="1"/>
          </p:cNvSpPr>
          <p:nvPr/>
        </p:nvSpPr>
        <p:spPr bwMode="auto">
          <a:xfrm>
            <a:off x="6934200" y="3505200"/>
            <a:ext cx="1905000" cy="5334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2" name="Rectangle 10"/>
          <p:cNvSpPr>
            <a:spLocks noChangeArrowheads="1"/>
          </p:cNvSpPr>
          <p:nvPr/>
        </p:nvSpPr>
        <p:spPr bwMode="auto">
          <a:xfrm>
            <a:off x="6858000" y="1600200"/>
            <a:ext cx="2286000" cy="4572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543800" cy="762000"/>
          </a:xfrm>
        </p:spPr>
        <p:txBody>
          <a:bodyPr/>
          <a:lstStyle/>
          <a:p>
            <a:pPr algn="ctr" eaLnBrk="1" hangingPunct="1"/>
            <a:r>
              <a:rPr lang="en-US" sz="2800" dirty="0" smtClean="0">
                <a:solidFill>
                  <a:srgbClr val="00CC00"/>
                </a:solidFill>
                <a:latin typeface="Algerian" pitchFamily="82" charset="0"/>
              </a:rPr>
              <a:t>- </a:t>
            </a:r>
            <a:r>
              <a:rPr lang="en-US" sz="2800" dirty="0" smtClean="0">
                <a:solidFill>
                  <a:srgbClr val="00CC00"/>
                </a:solidFill>
                <a:latin typeface="Algerian" pitchFamily="82" charset="0"/>
              </a:rPr>
              <a:t>LAT </a:t>
            </a:r>
            <a:r>
              <a:rPr lang="en-US" sz="2800" dirty="0" smtClean="0">
                <a:solidFill>
                  <a:srgbClr val="00CC00"/>
                </a:solidFill>
                <a:latin typeface="Algerian" pitchFamily="82" charset="0"/>
              </a:rPr>
              <a:t>ERAL CORD</a:t>
            </a:r>
            <a:endParaRPr lang="en-US" sz="2800" dirty="0" smtClean="0">
              <a:solidFill>
                <a:srgbClr val="00CC00"/>
              </a:solidFill>
              <a:latin typeface="Algerian" pitchFamily="82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609600"/>
            <a:ext cx="8915400" cy="6248400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 startAt="3"/>
            </a:pPr>
            <a:r>
              <a:rPr lang="en-US" sz="2400" b="1" dirty="0" smtClean="0">
                <a:solidFill>
                  <a:srgbClr val="3366CC"/>
                </a:solidFill>
              </a:rPr>
              <a:t>MUSCULOCUTANEOUS NERVE</a:t>
            </a:r>
            <a:r>
              <a:rPr lang="en-US" sz="4300" u="sng" dirty="0" smtClean="0"/>
              <a:t> </a:t>
            </a:r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000" dirty="0" smtClean="0"/>
              <a:t>opposite lower border of </a:t>
            </a:r>
            <a:r>
              <a:rPr lang="en-US" sz="2000" dirty="0" err="1" smtClean="0"/>
              <a:t>Pectoralis</a:t>
            </a:r>
            <a:r>
              <a:rPr lang="en-US" sz="2000" dirty="0" smtClean="0"/>
              <a:t> Minor. </a:t>
            </a:r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000" dirty="0" smtClean="0"/>
              <a:t>Derived from </a:t>
            </a:r>
            <a:r>
              <a:rPr lang="en-US" sz="2000" u="sng" dirty="0" smtClean="0"/>
              <a:t>C5-C7 </a:t>
            </a:r>
            <a:r>
              <a:rPr lang="en-US" sz="2000" dirty="0" smtClean="0"/>
              <a:t>cervical ventral </a:t>
            </a:r>
            <a:r>
              <a:rPr lang="en-US" sz="2000" dirty="0" err="1" smtClean="0"/>
              <a:t>rami</a:t>
            </a:r>
            <a:endParaRPr lang="en-US" sz="2000" dirty="0" smtClean="0"/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000" dirty="0" smtClean="0"/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000" b="1" dirty="0" smtClean="0"/>
              <a:t>Course</a:t>
            </a:r>
            <a:r>
              <a:rPr lang="en-US" sz="2000" dirty="0" smtClean="0"/>
              <a:t> : </a:t>
            </a:r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sz="2500" dirty="0" smtClean="0"/>
              <a:t>Supplies  </a:t>
            </a:r>
            <a:r>
              <a:rPr lang="en-US" sz="2500" dirty="0" err="1" smtClean="0"/>
              <a:t>Coracobrachialis</a:t>
            </a:r>
            <a:r>
              <a:rPr lang="en-US" sz="2500" dirty="0" smtClean="0"/>
              <a:t> and then pierces it.</a:t>
            </a:r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sz="2500" dirty="0" smtClean="0"/>
              <a:t>Descends laterally between Biceps and </a:t>
            </a:r>
            <a:r>
              <a:rPr lang="en-US" sz="2500" dirty="0" err="1" smtClean="0"/>
              <a:t>Brachialis</a:t>
            </a:r>
            <a:r>
              <a:rPr lang="en-US" sz="2500" dirty="0" smtClean="0"/>
              <a:t> to lateral side of arm.</a:t>
            </a:r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sz="2500" dirty="0" smtClean="0"/>
              <a:t>Just below elbow it pierces deep fascia. </a:t>
            </a:r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sz="2500" dirty="0" smtClean="0"/>
              <a:t>Continues as lateral </a:t>
            </a:r>
            <a:r>
              <a:rPr lang="en-US" sz="2500" dirty="0" err="1" smtClean="0"/>
              <a:t>cutaneous</a:t>
            </a:r>
            <a:r>
              <a:rPr lang="en-US" sz="2500" dirty="0" smtClean="0"/>
              <a:t> nerve of forearm..</a:t>
            </a:r>
          </a:p>
          <a:p>
            <a:pPr marL="1131888" lvl="2" indent="-438150" eaLnBrk="1" hangingPunct="1">
              <a:lnSpc>
                <a:spcPct val="90000"/>
              </a:lnSpc>
              <a:buClr>
                <a:schemeClr val="tx1"/>
              </a:buClr>
            </a:pPr>
            <a:endParaRPr lang="en-US" sz="2400" dirty="0" smtClean="0"/>
          </a:p>
          <a:p>
            <a:pPr marL="1131888" lvl="2" indent="-438150" eaLnBrk="1" hangingPunct="1">
              <a:lnSpc>
                <a:spcPct val="90000"/>
              </a:lnSpc>
              <a:buClr>
                <a:schemeClr val="tx1"/>
              </a:buClr>
            </a:pPr>
            <a:endParaRPr lang="en-US" sz="2400" dirty="0" smtClean="0"/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1900" dirty="0" smtClean="0">
                <a:solidFill>
                  <a:srgbClr val="00B0F0"/>
                </a:solidFill>
              </a:rPr>
              <a:t>Branch to the </a:t>
            </a:r>
            <a:r>
              <a:rPr lang="en-US" sz="1900" dirty="0" err="1" smtClean="0">
                <a:solidFill>
                  <a:srgbClr val="00B0F0"/>
                </a:solidFill>
              </a:rPr>
              <a:t>Coracobrachialis</a:t>
            </a:r>
            <a:r>
              <a:rPr lang="en-US" sz="1900" dirty="0" smtClean="0">
                <a:solidFill>
                  <a:srgbClr val="00B0F0"/>
                </a:solidFill>
              </a:rPr>
              <a:t> leaves the </a:t>
            </a:r>
            <a:r>
              <a:rPr lang="en-US" sz="1900" dirty="0" err="1" smtClean="0">
                <a:solidFill>
                  <a:srgbClr val="00B0F0"/>
                </a:solidFill>
              </a:rPr>
              <a:t>musculocutaneous</a:t>
            </a:r>
            <a:r>
              <a:rPr lang="en-US" sz="1900" dirty="0" smtClean="0">
                <a:solidFill>
                  <a:srgbClr val="00B0F0"/>
                </a:solidFill>
              </a:rPr>
              <a:t> before</a:t>
            </a:r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1900" dirty="0" smtClean="0">
                <a:solidFill>
                  <a:srgbClr val="00B0F0"/>
                </a:solidFill>
              </a:rPr>
              <a:t>it enters the muscle. Branches to</a:t>
            </a:r>
            <a:r>
              <a:rPr lang="en-US" sz="1900" u="sng" dirty="0" smtClean="0">
                <a:solidFill>
                  <a:srgbClr val="00B0F0"/>
                </a:solidFill>
              </a:rPr>
              <a:t> </a:t>
            </a:r>
            <a:r>
              <a:rPr lang="en-US" sz="1900" dirty="0" smtClean="0">
                <a:solidFill>
                  <a:srgbClr val="00B0F0"/>
                </a:solidFill>
              </a:rPr>
              <a:t>the Biceps and </a:t>
            </a:r>
            <a:r>
              <a:rPr lang="en-US" sz="1900" dirty="0" err="1" smtClean="0">
                <a:solidFill>
                  <a:srgbClr val="00B0F0"/>
                </a:solidFill>
              </a:rPr>
              <a:t>Brachialis</a:t>
            </a:r>
            <a:r>
              <a:rPr lang="en-US" sz="1900" dirty="0" smtClean="0">
                <a:solidFill>
                  <a:srgbClr val="00B0F0"/>
                </a:solidFill>
              </a:rPr>
              <a:t> – after</a:t>
            </a:r>
          </a:p>
          <a:p>
            <a:pPr marL="839788" lvl="1" indent="-4953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1900" dirty="0" err="1" smtClean="0">
                <a:solidFill>
                  <a:srgbClr val="00B0F0"/>
                </a:solidFill>
              </a:rPr>
              <a:t>musculocutaneous</a:t>
            </a:r>
            <a:r>
              <a:rPr lang="en-US" sz="1900" dirty="0" smtClean="0">
                <a:solidFill>
                  <a:srgbClr val="00B0F0"/>
                </a:solidFill>
              </a:rPr>
              <a:t> pierces the </a:t>
            </a:r>
            <a:r>
              <a:rPr lang="en-US" sz="1900" dirty="0" err="1" smtClean="0">
                <a:solidFill>
                  <a:srgbClr val="00B0F0"/>
                </a:solidFill>
              </a:rPr>
              <a:t>coracobrachialis</a:t>
            </a:r>
            <a:endParaRPr lang="en-US" sz="1900" dirty="0" smtClean="0">
              <a:solidFill>
                <a:srgbClr val="00B0F0"/>
              </a:solidFill>
            </a:endParaRPr>
          </a:p>
          <a:p>
            <a:pPr marL="571500" indent="-571500" eaLnBrk="1" hangingPunct="1">
              <a:lnSpc>
                <a:spcPct val="90000"/>
              </a:lnSpc>
              <a:buClr>
                <a:schemeClr val="tx1"/>
              </a:buClr>
            </a:pPr>
            <a:endParaRPr lang="en-US" sz="2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47713"/>
            <a:ext cx="8077200" cy="588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3" descr="Purple mesh"/>
          <p:cNvSpPr txBox="1">
            <a:spLocks noChangeArrowheads="1"/>
          </p:cNvSpPr>
          <p:nvPr/>
        </p:nvSpPr>
        <p:spPr bwMode="auto">
          <a:xfrm>
            <a:off x="2254250" y="196850"/>
            <a:ext cx="4527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600">
                <a:solidFill>
                  <a:srgbClr val="FF3399"/>
                </a:solidFill>
              </a:rPr>
              <a:t>BRACHIAL PLEXUS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762000" y="2286000"/>
            <a:ext cx="12954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3505200" y="2362200"/>
            <a:ext cx="11430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7467600" y="5105400"/>
            <a:ext cx="1143000" cy="3048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458200" cy="6324600"/>
          </a:xfrm>
        </p:spPr>
        <p:txBody>
          <a:bodyPr/>
          <a:lstStyle/>
          <a:p>
            <a:pPr lvl="1" eaLnBrk="1" hangingPunct="1">
              <a:buClr>
                <a:schemeClr val="tx1"/>
              </a:buClr>
            </a:pPr>
            <a:r>
              <a:rPr lang="en-US" sz="2800" b="1" smtClean="0"/>
              <a:t>Supplies –</a:t>
            </a:r>
            <a:r>
              <a:rPr lang="en-US" sz="2800" smtClean="0"/>
              <a:t> </a:t>
            </a:r>
          </a:p>
          <a:p>
            <a:pPr lvl="2" eaLnBrk="1" hangingPunct="1">
              <a:buClr>
                <a:schemeClr val="tx1"/>
              </a:buClr>
            </a:pPr>
            <a:endParaRPr lang="en-US" sz="3000" smtClean="0"/>
          </a:p>
          <a:p>
            <a:pPr lvl="2" eaLnBrk="1" hangingPunct="1">
              <a:buClr>
                <a:schemeClr val="tx1"/>
              </a:buClr>
            </a:pPr>
            <a:r>
              <a:rPr lang="en-US" sz="3000" smtClean="0"/>
              <a:t>Coracobrachialis, </a:t>
            </a:r>
          </a:p>
          <a:p>
            <a:pPr lvl="2" eaLnBrk="1" hangingPunct="1">
              <a:buClr>
                <a:schemeClr val="tx1"/>
              </a:buClr>
            </a:pPr>
            <a:r>
              <a:rPr lang="en-US" sz="3000" smtClean="0"/>
              <a:t>Biceps and </a:t>
            </a:r>
          </a:p>
          <a:p>
            <a:pPr lvl="2" eaLnBrk="1" hangingPunct="1">
              <a:buClr>
                <a:schemeClr val="tx1"/>
              </a:buClr>
            </a:pPr>
            <a:r>
              <a:rPr lang="en-US" sz="3000" smtClean="0"/>
              <a:t>most of Brachialis. </a:t>
            </a:r>
          </a:p>
          <a:p>
            <a:pPr lvl="2" eaLnBrk="1" hangingPunct="1">
              <a:buClr>
                <a:schemeClr val="tx1"/>
              </a:buClr>
            </a:pPr>
            <a:r>
              <a:rPr lang="en-US" sz="3000" smtClean="0"/>
              <a:t>Branch to Brachialis supplies Elbow joint. </a:t>
            </a:r>
          </a:p>
          <a:p>
            <a:pPr eaLnBrk="1" hangingPunct="1">
              <a:buClr>
                <a:schemeClr val="tx1"/>
              </a:buClr>
            </a:pPr>
            <a:endParaRPr lang="en-US" sz="3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 b="28915"/>
          <a:stretch>
            <a:fillRect/>
          </a:stretch>
        </p:blipFill>
        <p:spPr bwMode="auto">
          <a:xfrm>
            <a:off x="684213" y="152400"/>
            <a:ext cx="7316787" cy="6477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34819" name="Line 4"/>
          <p:cNvSpPr>
            <a:spLocks noChangeShapeType="1"/>
          </p:cNvSpPr>
          <p:nvPr/>
        </p:nvSpPr>
        <p:spPr bwMode="auto">
          <a:xfrm>
            <a:off x="1676400" y="3657600"/>
            <a:ext cx="1600200" cy="0"/>
          </a:xfrm>
          <a:prstGeom prst="line">
            <a:avLst/>
          </a:prstGeom>
          <a:noFill/>
          <a:ln w="28575" cap="sq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5825" y="304800"/>
            <a:ext cx="5202238" cy="64293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35843" name="Line 4"/>
          <p:cNvSpPr>
            <a:spLocks noChangeShapeType="1"/>
          </p:cNvSpPr>
          <p:nvPr/>
        </p:nvSpPr>
        <p:spPr bwMode="auto">
          <a:xfrm>
            <a:off x="2514600" y="3505200"/>
            <a:ext cx="1219200" cy="0"/>
          </a:xfrm>
          <a:prstGeom prst="line">
            <a:avLst/>
          </a:prstGeom>
          <a:noFill/>
          <a:ln w="28575" cap="sq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15925"/>
            <a:ext cx="8534400" cy="621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Rectangle 5"/>
          <p:cNvSpPr>
            <a:spLocks noChangeArrowheads="1"/>
          </p:cNvSpPr>
          <p:nvPr/>
        </p:nvSpPr>
        <p:spPr bwMode="auto">
          <a:xfrm>
            <a:off x="3429000" y="2057400"/>
            <a:ext cx="1219200" cy="3048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Rectangle 6"/>
          <p:cNvSpPr>
            <a:spLocks noChangeArrowheads="1"/>
          </p:cNvSpPr>
          <p:nvPr/>
        </p:nvSpPr>
        <p:spPr bwMode="auto">
          <a:xfrm>
            <a:off x="609600" y="2590800"/>
            <a:ext cx="1447800" cy="2286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Rectangle 7"/>
          <p:cNvSpPr>
            <a:spLocks noChangeArrowheads="1"/>
          </p:cNvSpPr>
          <p:nvPr/>
        </p:nvSpPr>
        <p:spPr bwMode="auto">
          <a:xfrm>
            <a:off x="7467600" y="4572000"/>
            <a:ext cx="1219200" cy="2286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Rectangle 8"/>
          <p:cNvSpPr>
            <a:spLocks noChangeArrowheads="1"/>
          </p:cNvSpPr>
          <p:nvPr/>
        </p:nvSpPr>
        <p:spPr bwMode="auto">
          <a:xfrm>
            <a:off x="457200" y="4419600"/>
            <a:ext cx="10668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76200" y="457200"/>
            <a:ext cx="8991600" cy="621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Clr>
                <a:schemeClr val="tx1"/>
              </a:buClr>
              <a:buFontTx/>
              <a:buAutoNum type="arabicPeriod"/>
            </a:pPr>
            <a:endParaRPr lang="en-US" sz="2400" dirty="0">
              <a:solidFill>
                <a:srgbClr val="3366CC"/>
              </a:solidFill>
            </a:endParaRPr>
          </a:p>
          <a:p>
            <a:pPr marL="342900" indent="-342900">
              <a:buClr>
                <a:schemeClr val="tx1"/>
              </a:buClr>
              <a:buFontTx/>
              <a:buAutoNum type="arabicPeriod"/>
            </a:pPr>
            <a:r>
              <a:rPr lang="en-US" sz="2400" dirty="0">
                <a:solidFill>
                  <a:srgbClr val="3366CC"/>
                </a:solidFill>
              </a:rPr>
              <a:t>MEDIAL PECTORAL NERVE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endParaRPr lang="en-US" sz="2800" b="0" dirty="0">
              <a:solidFill>
                <a:srgbClr val="3366CC"/>
              </a:solidFill>
            </a:endParaRP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800" b="0" dirty="0"/>
              <a:t>Derived from C8-T1 ventral </a:t>
            </a:r>
            <a:r>
              <a:rPr lang="en-US" sz="2800" b="0" dirty="0" err="1"/>
              <a:t>rami</a:t>
            </a:r>
            <a:r>
              <a:rPr lang="en-US" sz="2800" b="0" dirty="0"/>
              <a:t>.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endParaRPr lang="en-US" sz="2800" b="0" dirty="0"/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800" dirty="0"/>
              <a:t>Course</a:t>
            </a:r>
          </a:p>
          <a:p>
            <a:pPr marL="1257300" lvl="2" indent="-342900">
              <a:buClr>
                <a:schemeClr val="tx1"/>
              </a:buClr>
              <a:buFontTx/>
              <a:buChar char="•"/>
            </a:pPr>
            <a:r>
              <a:rPr lang="en-US" sz="2800" b="0" dirty="0"/>
              <a:t>Arise from medial cord behind </a:t>
            </a:r>
            <a:r>
              <a:rPr lang="en-US" sz="2800" b="0" dirty="0" err="1"/>
              <a:t>axillary</a:t>
            </a:r>
            <a:r>
              <a:rPr lang="en-US" sz="2800" b="0" dirty="0"/>
              <a:t> artery.</a:t>
            </a:r>
          </a:p>
          <a:p>
            <a:pPr marL="1257300" lvl="2" indent="-342900">
              <a:buClr>
                <a:schemeClr val="tx1"/>
              </a:buClr>
              <a:buFontTx/>
              <a:buChar char="•"/>
            </a:pPr>
            <a:r>
              <a:rPr lang="en-US" sz="2800" b="0" dirty="0"/>
              <a:t>Anterior to artery it joins the lateral pectoral nerve to form a loop.</a:t>
            </a:r>
          </a:p>
          <a:p>
            <a:pPr marL="1257300" lvl="2" indent="-342900">
              <a:buClr>
                <a:schemeClr val="tx1"/>
              </a:buClr>
              <a:buFontTx/>
              <a:buChar char="•"/>
            </a:pPr>
            <a:r>
              <a:rPr lang="en-US" sz="2800" b="0" dirty="0"/>
              <a:t>Enters deep surface of </a:t>
            </a:r>
            <a:r>
              <a:rPr lang="en-US" sz="2800" b="0" dirty="0" err="1"/>
              <a:t>Pectoralis</a:t>
            </a:r>
            <a:r>
              <a:rPr lang="en-US" sz="2800" b="0" dirty="0"/>
              <a:t> minor to supply it and </a:t>
            </a:r>
            <a:r>
              <a:rPr lang="en-US" sz="2800" b="0" dirty="0" err="1"/>
              <a:t>Pect</a:t>
            </a:r>
            <a:r>
              <a:rPr lang="en-US" sz="2800" b="0" dirty="0"/>
              <a:t>  Major. </a:t>
            </a:r>
          </a:p>
          <a:p>
            <a:pPr marL="1257300" lvl="2" indent="-342900">
              <a:buClr>
                <a:schemeClr val="tx1"/>
              </a:buClr>
              <a:buFontTx/>
              <a:buChar char="•"/>
            </a:pPr>
            <a:endParaRPr lang="en-US" sz="2400" b="0" i="1" dirty="0"/>
          </a:p>
          <a:p>
            <a:pPr marL="1257300" lvl="2" indent="-342900">
              <a:buClr>
                <a:schemeClr val="tx1"/>
              </a:buClr>
              <a:buFontTx/>
              <a:buChar char="•"/>
            </a:pPr>
            <a:r>
              <a:rPr lang="en-US" sz="2000" b="0" dirty="0">
                <a:solidFill>
                  <a:srgbClr val="00B0F0"/>
                </a:solidFill>
              </a:rPr>
              <a:t>Two or three branches pierce </a:t>
            </a:r>
            <a:r>
              <a:rPr lang="en-US" sz="2000" b="0" dirty="0" err="1">
                <a:solidFill>
                  <a:srgbClr val="00B0F0"/>
                </a:solidFill>
              </a:rPr>
              <a:t>Pectoralis</a:t>
            </a:r>
            <a:r>
              <a:rPr lang="en-US" sz="2000" b="0" dirty="0">
                <a:solidFill>
                  <a:srgbClr val="00B0F0"/>
                </a:solidFill>
              </a:rPr>
              <a:t> minor and others may pass round its inferior border to end in </a:t>
            </a:r>
            <a:r>
              <a:rPr lang="en-US" sz="2000" b="0" dirty="0" err="1">
                <a:solidFill>
                  <a:srgbClr val="00B0F0"/>
                </a:solidFill>
              </a:rPr>
              <a:t>Pectoralis</a:t>
            </a:r>
            <a:r>
              <a:rPr lang="en-US" sz="2000" b="0" dirty="0">
                <a:solidFill>
                  <a:srgbClr val="00B0F0"/>
                </a:solidFill>
              </a:rPr>
              <a:t> major.</a:t>
            </a:r>
          </a:p>
          <a:p>
            <a:pPr marL="342900" indent="-342900">
              <a:buClr>
                <a:schemeClr val="tx1"/>
              </a:buClr>
            </a:pPr>
            <a:endParaRPr lang="en-US" b="0" dirty="0">
              <a:solidFill>
                <a:srgbClr val="00B0F0"/>
              </a:solidFill>
            </a:endParaRP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endParaRPr lang="en-US" sz="2000" u="sng" dirty="0"/>
          </a:p>
        </p:txBody>
      </p:sp>
      <p:sp>
        <p:nvSpPr>
          <p:cNvPr id="37891" name="Rectangle 3" descr="Purple mesh"/>
          <p:cNvSpPr>
            <a:spLocks noChangeArrowheads="1"/>
          </p:cNvSpPr>
          <p:nvPr/>
        </p:nvSpPr>
        <p:spPr bwMode="auto">
          <a:xfrm>
            <a:off x="533400" y="228600"/>
            <a:ext cx="784860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3399"/>
                </a:solidFill>
                <a:latin typeface="Arial Black" pitchFamily="34" charset="0"/>
              </a:rPr>
              <a:t>MEDIAL </a:t>
            </a:r>
            <a:r>
              <a:rPr lang="en-US" sz="2800" dirty="0">
                <a:solidFill>
                  <a:srgbClr val="FF3399"/>
                </a:solidFill>
                <a:latin typeface="Arial Black" pitchFamily="34" charset="0"/>
              </a:rPr>
              <a:t>CORD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scan0050"/>
          <p:cNvPicPr>
            <a:picLocks noChangeAspect="1" noChangeArrowheads="1"/>
          </p:cNvPicPr>
          <p:nvPr/>
        </p:nvPicPr>
        <p:blipFill>
          <a:blip r:embed="rId2" cstate="print"/>
          <a:srcRect t="6004" b="12367"/>
          <a:stretch>
            <a:fillRect/>
          </a:stretch>
        </p:blipFill>
        <p:spPr bwMode="auto">
          <a:xfrm>
            <a:off x="228600" y="990600"/>
            <a:ext cx="876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1066800" y="1600200"/>
            <a:ext cx="2971800" cy="12954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1371600" y="228600"/>
            <a:ext cx="67056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99"/>
                </a:solidFill>
              </a:rPr>
              <a:t>TRANSVERSE SECTION OF AXILLA WITH CONTENTS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"/>
            <a:ext cx="8991600" cy="6705600"/>
          </a:xfrm>
        </p:spPr>
        <p:txBody>
          <a:bodyPr/>
          <a:lstStyle/>
          <a:p>
            <a:pPr marL="571500" indent="-571500" eaLnBrk="1" hangingPunct="1">
              <a:buClr>
                <a:schemeClr val="tx1"/>
              </a:buClr>
              <a:buSzTx/>
              <a:buFont typeface="Wingdings" pitchFamily="2" charset="2"/>
              <a:buAutoNum type="arabicPeriod" startAt="2"/>
            </a:pPr>
            <a:r>
              <a:rPr lang="en-US" sz="2600" b="1" smtClean="0">
                <a:solidFill>
                  <a:srgbClr val="3366CC"/>
                </a:solidFill>
              </a:rPr>
              <a:t>MEDIAL ROOT OF MEDIAN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endParaRPr lang="en-US" smtClean="0"/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smtClean="0"/>
              <a:t>Derived from C8, T1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smtClean="0"/>
              <a:t>Crosses axillary art to join the lateral root to form Median N.</a:t>
            </a:r>
          </a:p>
          <a:p>
            <a:pPr marL="571500" indent="-571500" eaLnBrk="1" hangingPunct="1">
              <a:buClr>
                <a:schemeClr val="tx1"/>
              </a:buClr>
              <a:buSzTx/>
            </a:pPr>
            <a:endParaRPr lang="en-US" u="sng" smtClean="0"/>
          </a:p>
          <a:p>
            <a:pPr marL="571500" indent="-571500" eaLnBrk="1" hangingPunct="1">
              <a:buClr>
                <a:schemeClr val="tx1"/>
              </a:buClr>
              <a:buSzTx/>
              <a:buFont typeface="Wingdings" pitchFamily="2" charset="2"/>
              <a:buAutoNum type="arabicPeriod" startAt="3"/>
            </a:pPr>
            <a:r>
              <a:rPr lang="en-US" sz="2600" b="1" smtClean="0">
                <a:solidFill>
                  <a:srgbClr val="3366CC"/>
                </a:solidFill>
              </a:rPr>
              <a:t>MEDIAL CUTANEOUS N OF ARM</a:t>
            </a:r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None/>
            </a:pPr>
            <a:endParaRPr lang="en-US" smtClean="0"/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smtClean="0"/>
              <a:t>Derived from C8,T1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smtClean="0"/>
              <a:t>Runs down </a:t>
            </a:r>
            <a:r>
              <a:rPr lang="en-US" b="1" smtClean="0"/>
              <a:t>medial</a:t>
            </a:r>
            <a:r>
              <a:rPr lang="en-US" smtClean="0"/>
              <a:t> to axillary vein, 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smtClean="0"/>
              <a:t>pierce deep fascia and 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smtClean="0"/>
              <a:t>supply skin on the front and medial side of upper arm.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smtClean="0"/>
              <a:t>Sometimes entirely replaced by </a:t>
            </a:r>
            <a:r>
              <a:rPr lang="en-US" b="1" smtClean="0"/>
              <a:t>intercostobrachial N</a:t>
            </a:r>
          </a:p>
          <a:p>
            <a:pPr marL="571500" indent="-571500" eaLnBrk="1" hangingPunct="1">
              <a:buClr>
                <a:schemeClr val="tx1"/>
              </a:buClr>
              <a:buSzTx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scan0034"/>
          <p:cNvPicPr>
            <a:picLocks noChangeAspect="1" noChangeArrowheads="1"/>
          </p:cNvPicPr>
          <p:nvPr/>
        </p:nvPicPr>
        <p:blipFill>
          <a:blip r:embed="rId2" cstate="print"/>
          <a:srcRect b="11555"/>
          <a:stretch>
            <a:fillRect/>
          </a:stretch>
        </p:blipFill>
        <p:spPr bwMode="auto">
          <a:xfrm>
            <a:off x="76200" y="187325"/>
            <a:ext cx="8991600" cy="631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6781800" y="2743200"/>
            <a:ext cx="21336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Rectangle 6"/>
          <p:cNvSpPr>
            <a:spLocks noChangeArrowheads="1"/>
          </p:cNvSpPr>
          <p:nvPr/>
        </p:nvSpPr>
        <p:spPr bwMode="auto">
          <a:xfrm>
            <a:off x="76200" y="4038600"/>
            <a:ext cx="15240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Rectangle 7"/>
          <p:cNvSpPr>
            <a:spLocks noChangeArrowheads="1"/>
          </p:cNvSpPr>
          <p:nvPr/>
        </p:nvSpPr>
        <p:spPr bwMode="auto">
          <a:xfrm>
            <a:off x="5181600" y="5943600"/>
            <a:ext cx="2590800" cy="4572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Rectangle 8"/>
          <p:cNvSpPr>
            <a:spLocks noChangeArrowheads="1"/>
          </p:cNvSpPr>
          <p:nvPr/>
        </p:nvSpPr>
        <p:spPr bwMode="auto">
          <a:xfrm>
            <a:off x="1981200" y="990600"/>
            <a:ext cx="22860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 t="14053" b="2635"/>
          <a:stretch>
            <a:fillRect/>
          </a:stretch>
        </p:blipFill>
        <p:spPr bwMode="auto">
          <a:xfrm>
            <a:off x="152400" y="228600"/>
            <a:ext cx="6096000" cy="6324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 cstate="print"/>
          <a:srcRect l="35938" t="31117" r="34062" b="32135"/>
          <a:stretch>
            <a:fillRect/>
          </a:stretch>
        </p:blipFill>
        <p:spPr bwMode="auto">
          <a:xfrm>
            <a:off x="5594350" y="1385888"/>
            <a:ext cx="3387725" cy="51673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41988" name="AutoShape 7"/>
          <p:cNvSpPr>
            <a:spLocks noChangeArrowheads="1"/>
          </p:cNvSpPr>
          <p:nvPr/>
        </p:nvSpPr>
        <p:spPr bwMode="auto">
          <a:xfrm rot="1170042">
            <a:off x="3717925" y="2922588"/>
            <a:ext cx="3006725" cy="485775"/>
          </a:xfrm>
          <a:prstGeom prst="rightArrow">
            <a:avLst>
              <a:gd name="adj1" fmla="val 50000"/>
              <a:gd name="adj2" fmla="val 154739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487362"/>
          </a:xfrm>
        </p:spPr>
        <p:txBody>
          <a:bodyPr/>
          <a:lstStyle/>
          <a:p>
            <a:pPr algn="ctr" eaLnBrk="1" hangingPunct="1"/>
            <a:r>
              <a:rPr lang="en-US" sz="2300" smtClean="0">
                <a:solidFill>
                  <a:srgbClr val="FF3399"/>
                </a:solidFill>
              </a:rPr>
              <a:t>BRACHIAL PLEXUS- MEDIAL CORD cont’d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8686800" cy="6096000"/>
          </a:xfrm>
        </p:spPr>
        <p:txBody>
          <a:bodyPr/>
          <a:lstStyle/>
          <a:p>
            <a:pPr marL="571500" indent="-571500" eaLnBrk="1" hangingPunct="1">
              <a:buClr>
                <a:schemeClr val="tx1"/>
              </a:buClr>
              <a:buFont typeface="Wingdings" pitchFamily="2" charset="2"/>
              <a:buAutoNum type="arabicPeriod" startAt="4"/>
            </a:pPr>
            <a:r>
              <a:rPr lang="en-US" sz="2200" b="1" smtClean="0">
                <a:solidFill>
                  <a:srgbClr val="3366CC"/>
                </a:solidFill>
              </a:rPr>
              <a:t>MEDIAL CUTANEOUS N OF FOREARM</a:t>
            </a:r>
          </a:p>
          <a:p>
            <a:pPr marL="839788" lvl="1" indent="-495300" eaLnBrk="1" hangingPunct="1">
              <a:buClr>
                <a:schemeClr val="tx1"/>
              </a:buClr>
            </a:pPr>
            <a:r>
              <a:rPr lang="en-US" smtClean="0"/>
              <a:t>Derived from C8,T1</a:t>
            </a:r>
          </a:p>
          <a:p>
            <a:pPr marL="839788" lvl="1" indent="-495300" eaLnBrk="1" hangingPunct="1">
              <a:buClr>
                <a:schemeClr val="tx1"/>
              </a:buClr>
            </a:pPr>
            <a:endParaRPr lang="en-US" smtClean="0"/>
          </a:p>
          <a:p>
            <a:pPr marL="839788" lvl="1" indent="-495300" eaLnBrk="1" hangingPunct="1">
              <a:buClr>
                <a:schemeClr val="tx1"/>
              </a:buClr>
            </a:pPr>
            <a:r>
              <a:rPr lang="en-US" b="1" smtClean="0"/>
              <a:t>Course</a:t>
            </a:r>
          </a:p>
          <a:p>
            <a:pPr marL="1131888" lvl="2" indent="-438150" eaLnBrk="1" hangingPunct="1">
              <a:buClr>
                <a:schemeClr val="tx1"/>
              </a:buClr>
            </a:pPr>
            <a:r>
              <a:rPr lang="en-US" smtClean="0"/>
              <a:t>Run down bt axillary art and vein, </a:t>
            </a:r>
          </a:p>
          <a:p>
            <a:pPr marL="1131888" lvl="2" indent="-438150" eaLnBrk="1" hangingPunct="1">
              <a:buClr>
                <a:schemeClr val="tx1"/>
              </a:buClr>
            </a:pPr>
            <a:r>
              <a:rPr lang="en-US" smtClean="0"/>
              <a:t>pierce deep fascia halfway down to elbow. </a:t>
            </a:r>
          </a:p>
          <a:p>
            <a:pPr marL="839788" lvl="1" indent="-495300" eaLnBrk="1" hangingPunct="1">
              <a:buClr>
                <a:schemeClr val="tx1"/>
              </a:buClr>
            </a:pPr>
            <a:endParaRPr lang="en-US" smtClean="0"/>
          </a:p>
          <a:p>
            <a:pPr marL="839788" lvl="1" indent="-495300" eaLnBrk="1" hangingPunct="1">
              <a:buClr>
                <a:schemeClr val="tx1"/>
              </a:buClr>
            </a:pPr>
            <a:r>
              <a:rPr lang="en-US" b="1" smtClean="0"/>
              <a:t>Supply</a:t>
            </a:r>
            <a:r>
              <a:rPr lang="en-US" smtClean="0"/>
              <a:t> </a:t>
            </a:r>
          </a:p>
          <a:p>
            <a:pPr marL="1131888" lvl="2" indent="-438150" eaLnBrk="1" hangingPunct="1">
              <a:buClr>
                <a:schemeClr val="tx1"/>
              </a:buClr>
            </a:pPr>
            <a:r>
              <a:rPr lang="en-US" smtClean="0"/>
              <a:t>lower arm and ulnar border of forearm to wrist.</a:t>
            </a:r>
          </a:p>
          <a:p>
            <a:pPr marL="839788" lvl="1" indent="-495300" eaLnBrk="1" hangingPunct="1">
              <a:buClr>
                <a:schemeClr val="tx1"/>
              </a:buClr>
            </a:pPr>
            <a:endParaRPr lang="en-US" smtClean="0"/>
          </a:p>
          <a:p>
            <a:pPr marL="839788" lvl="1" indent="-495300" eaLnBrk="1" hangingPunct="1">
              <a:buClr>
                <a:schemeClr val="tx1"/>
              </a:buClr>
            </a:pPr>
            <a:r>
              <a:rPr lang="en-US" smtClean="0"/>
              <a:t>Part of nerve in arm can be used as grafts. (no branches here)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666750" y="76200"/>
            <a:ext cx="7943850" cy="609600"/>
          </a:xfrm>
          <a:noFill/>
        </p:spPr>
        <p:txBody>
          <a:bodyPr/>
          <a:lstStyle/>
          <a:p>
            <a:pPr algn="ctr" eaLnBrk="1" hangingPunct="1"/>
            <a:r>
              <a:rPr lang="en-US" sz="3100" smtClean="0">
                <a:solidFill>
                  <a:srgbClr val="FF3399"/>
                </a:solidFill>
              </a:rPr>
              <a:t>BRACHIAL PLEXUS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76200" y="762000"/>
            <a:ext cx="8763000" cy="6019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35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 sz="2200" b="0" dirty="0"/>
              <a:t>Gives rise to nerves - innervate upper limb</a:t>
            </a:r>
          </a:p>
          <a:p>
            <a:pPr marL="342900" indent="-342900">
              <a:lnSpc>
                <a:spcPct val="85000"/>
              </a:lnSpc>
              <a:spcBef>
                <a:spcPct val="35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en-US" sz="2600" b="0" u="sng" dirty="0"/>
          </a:p>
          <a:p>
            <a:pPr marL="342900" indent="-342900">
              <a:lnSpc>
                <a:spcPct val="85000"/>
              </a:lnSpc>
              <a:spcBef>
                <a:spcPct val="35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 sz="2600" b="0" dirty="0">
                <a:solidFill>
                  <a:srgbClr val="FF0000"/>
                </a:solidFill>
              </a:rPr>
              <a:t>Five major components of the Plexus </a:t>
            </a:r>
          </a:p>
          <a:p>
            <a:pPr marL="692150" lvl="1" indent="-347663">
              <a:lnSpc>
                <a:spcPct val="85000"/>
              </a:lnSpc>
              <a:spcBef>
                <a:spcPct val="35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200" dirty="0"/>
              <a:t>ROOTS </a:t>
            </a:r>
            <a:r>
              <a:rPr lang="en-US" sz="2200" b="0" dirty="0"/>
              <a:t>– </a:t>
            </a:r>
          </a:p>
          <a:p>
            <a:pPr marL="987425" lvl="2" indent="-293688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</a:pPr>
            <a:r>
              <a:rPr lang="en-US" sz="2100" b="0" dirty="0"/>
              <a:t>Five ventral </a:t>
            </a:r>
            <a:r>
              <a:rPr lang="en-US" sz="2100" b="0" dirty="0" err="1"/>
              <a:t>rami</a:t>
            </a:r>
            <a:r>
              <a:rPr lang="en-US" sz="2100" b="0" dirty="0"/>
              <a:t> (C</a:t>
            </a:r>
            <a:r>
              <a:rPr lang="en-US" sz="2100" b="0" baseline="-25000" dirty="0"/>
              <a:t>5</a:t>
            </a:r>
            <a:r>
              <a:rPr lang="en-US" sz="2100" b="0" dirty="0"/>
              <a:t>-T</a:t>
            </a:r>
            <a:r>
              <a:rPr lang="en-US" sz="2100" b="0" baseline="-25000" dirty="0"/>
              <a:t>1</a:t>
            </a:r>
            <a:r>
              <a:rPr lang="en-US" sz="2100" b="0" dirty="0"/>
              <a:t>)</a:t>
            </a:r>
          </a:p>
          <a:p>
            <a:pPr marL="692150" lvl="1" indent="-347663">
              <a:lnSpc>
                <a:spcPct val="85000"/>
              </a:lnSpc>
              <a:spcBef>
                <a:spcPct val="35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200" dirty="0"/>
              <a:t>TRUNKS</a:t>
            </a:r>
            <a:r>
              <a:rPr lang="en-US" sz="2200" b="0" dirty="0"/>
              <a:t> – </a:t>
            </a:r>
          </a:p>
          <a:p>
            <a:pPr marL="987425" lvl="2" indent="-293688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</a:pPr>
            <a:r>
              <a:rPr lang="en-US" sz="2100" b="0" dirty="0"/>
              <a:t>Upper, Middle, and Lower, which form divisions</a:t>
            </a:r>
          </a:p>
          <a:p>
            <a:pPr marL="692150" lvl="1" indent="-347663">
              <a:lnSpc>
                <a:spcPct val="85000"/>
              </a:lnSpc>
              <a:spcBef>
                <a:spcPct val="35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200" dirty="0"/>
              <a:t>DIVISIONS </a:t>
            </a:r>
            <a:r>
              <a:rPr lang="en-US" sz="2200" b="0" dirty="0"/>
              <a:t>– </a:t>
            </a:r>
          </a:p>
          <a:p>
            <a:pPr marL="987425" lvl="2" indent="-293688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</a:pPr>
            <a:r>
              <a:rPr lang="en-US" sz="2100" b="0" dirty="0"/>
              <a:t>Anterior &amp; Posterior </a:t>
            </a:r>
            <a:r>
              <a:rPr lang="en-US" sz="2100" b="0" i="1" dirty="0"/>
              <a:t>serve - </a:t>
            </a:r>
            <a:r>
              <a:rPr lang="en-US" sz="2100" b="0" dirty="0"/>
              <a:t>front and back of limb</a:t>
            </a:r>
            <a:r>
              <a:rPr lang="en-US" sz="2900" b="0" dirty="0"/>
              <a:t>..???</a:t>
            </a:r>
          </a:p>
          <a:p>
            <a:pPr marL="692150" lvl="1" indent="-347663">
              <a:lnSpc>
                <a:spcPct val="85000"/>
              </a:lnSpc>
              <a:spcBef>
                <a:spcPct val="35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200" dirty="0"/>
              <a:t>CORDS</a:t>
            </a:r>
            <a:r>
              <a:rPr lang="en-US" sz="2200" b="0" dirty="0"/>
              <a:t> –</a:t>
            </a:r>
          </a:p>
          <a:p>
            <a:pPr marL="987425" lvl="2" indent="-293688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</a:pPr>
            <a:r>
              <a:rPr lang="en-US" sz="2100" b="0" dirty="0"/>
              <a:t>Three - Lateral, Medial and Posterior</a:t>
            </a:r>
          </a:p>
          <a:p>
            <a:pPr marL="692150" lvl="1" indent="-347663">
              <a:lnSpc>
                <a:spcPct val="85000"/>
              </a:lnSpc>
              <a:spcBef>
                <a:spcPct val="35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</a:pPr>
            <a:r>
              <a:rPr lang="en-US" sz="2200" dirty="0"/>
              <a:t>BRANCHES</a:t>
            </a:r>
            <a:r>
              <a:rPr lang="en-US" sz="2200" b="0" u="sng" dirty="0"/>
              <a:t> </a:t>
            </a:r>
            <a:r>
              <a:rPr lang="en-US" sz="2200" b="0" dirty="0"/>
              <a:t>– </a:t>
            </a:r>
          </a:p>
          <a:p>
            <a:pPr marL="987425" lvl="2" indent="-293688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</a:pPr>
            <a:r>
              <a:rPr lang="en-US" sz="2100" b="0" dirty="0"/>
              <a:t>From the cords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229600" cy="6400800"/>
          </a:xfrm>
        </p:spPr>
        <p:txBody>
          <a:bodyPr/>
          <a:lstStyle/>
          <a:p>
            <a:pPr marL="571500" indent="-571500" eaLnBrk="1" hangingPunct="1">
              <a:buClr>
                <a:schemeClr val="tx1"/>
              </a:buClr>
              <a:buSzTx/>
              <a:buFont typeface="Wingdings" pitchFamily="2" charset="2"/>
              <a:buAutoNum type="arabicPeriod" startAt="5"/>
            </a:pPr>
            <a:r>
              <a:rPr lang="en-US" sz="2200" b="1" smtClean="0">
                <a:solidFill>
                  <a:srgbClr val="3366CC"/>
                </a:solidFill>
              </a:rPr>
              <a:t>ULNAR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endParaRPr lang="en-US" sz="2000" smtClean="0">
              <a:solidFill>
                <a:srgbClr val="3366CC"/>
              </a:solidFill>
            </a:endParaRPr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smtClean="0"/>
              <a:t>Derived from C8, T1, (C7)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endParaRPr lang="en-US" smtClean="0"/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b="1" smtClean="0"/>
              <a:t>Course</a:t>
            </a:r>
          </a:p>
          <a:p>
            <a:pPr marL="1131888" lvl="2" indent="-438150" eaLnBrk="1" hangingPunct="1">
              <a:buClr>
                <a:schemeClr val="tx1"/>
              </a:buClr>
              <a:buSzTx/>
            </a:pPr>
            <a:r>
              <a:rPr lang="en-US" smtClean="0"/>
              <a:t>Largest branch, run bt Axillary artery and vein </a:t>
            </a:r>
            <a:r>
              <a:rPr lang="en-US" b="1" smtClean="0"/>
              <a:t>behind </a:t>
            </a:r>
            <a:r>
              <a:rPr lang="en-US" smtClean="0"/>
              <a:t>medial cut N of forearm</a:t>
            </a:r>
          </a:p>
          <a:p>
            <a:pPr marL="1131888" lvl="2" indent="-438150" eaLnBrk="1" hangingPunct="1">
              <a:buClr>
                <a:schemeClr val="tx1"/>
              </a:buClr>
              <a:buSzTx/>
            </a:pPr>
            <a:r>
              <a:rPr lang="en-US" smtClean="0"/>
              <a:t>Passes down medial aspect of arm, </a:t>
            </a:r>
          </a:p>
          <a:p>
            <a:pPr marL="1131888" lvl="2" indent="-438150" eaLnBrk="1" hangingPunct="1">
              <a:buClr>
                <a:schemeClr val="tx1"/>
              </a:buClr>
              <a:buSzTx/>
            </a:pPr>
            <a:r>
              <a:rPr lang="en-US" smtClean="0"/>
              <a:t>post to medial epicondyle to enter forearm.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endParaRPr lang="en-US" smtClean="0"/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b="1" smtClean="0"/>
              <a:t>Supply </a:t>
            </a:r>
          </a:p>
          <a:p>
            <a:pPr marL="1131888" lvl="2" indent="-438150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2800" b="1" smtClean="0"/>
              <a:t>1 ½ flexor forearm </a:t>
            </a:r>
            <a:r>
              <a:rPr lang="en-US" sz="2400" smtClean="0"/>
              <a:t>msl,</a:t>
            </a:r>
            <a:r>
              <a:rPr lang="en-US" sz="2800" smtClean="0"/>
              <a:t> (FCU – C7 Comp)</a:t>
            </a:r>
          </a:p>
          <a:p>
            <a:pPr marL="1131888" lvl="2" indent="-438150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mtClean="0"/>
              <a:t>most </a:t>
            </a:r>
            <a:r>
              <a:rPr lang="en-US" sz="2800" b="1" smtClean="0"/>
              <a:t>small msl of hand,</a:t>
            </a:r>
            <a:r>
              <a:rPr lang="en-US" smtClean="0"/>
              <a:t> </a:t>
            </a:r>
          </a:p>
          <a:p>
            <a:pPr marL="1131888" lvl="2" indent="-438150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sz="2800" b="1" smtClean="0"/>
              <a:t>skin</a:t>
            </a:r>
            <a:r>
              <a:rPr lang="en-US" smtClean="0"/>
              <a:t> of hand med 1 ½.</a:t>
            </a:r>
          </a:p>
          <a:p>
            <a:pPr marL="571500" indent="-571500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endParaRPr lang="en-US" smtClean="0"/>
          </a:p>
          <a:p>
            <a:pPr marL="571500" indent="-571500" eaLnBrk="1" hangingPunct="1">
              <a:buClr>
                <a:schemeClr val="tx1"/>
              </a:buClr>
              <a:buSzTx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scan0034"/>
          <p:cNvPicPr>
            <a:picLocks noChangeAspect="1" noChangeArrowheads="1"/>
          </p:cNvPicPr>
          <p:nvPr/>
        </p:nvPicPr>
        <p:blipFill>
          <a:blip r:embed="rId2" cstate="print"/>
          <a:srcRect b="10399"/>
          <a:stretch>
            <a:fillRect/>
          </a:stretch>
        </p:blipFill>
        <p:spPr bwMode="auto">
          <a:xfrm>
            <a:off x="76200" y="179388"/>
            <a:ext cx="9067800" cy="645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Rectangle 5"/>
          <p:cNvSpPr>
            <a:spLocks noChangeArrowheads="1"/>
          </p:cNvSpPr>
          <p:nvPr/>
        </p:nvSpPr>
        <p:spPr bwMode="auto">
          <a:xfrm>
            <a:off x="6858000" y="2743200"/>
            <a:ext cx="21336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Rectangle 6"/>
          <p:cNvSpPr>
            <a:spLocks noChangeArrowheads="1"/>
          </p:cNvSpPr>
          <p:nvPr/>
        </p:nvSpPr>
        <p:spPr bwMode="auto">
          <a:xfrm>
            <a:off x="76200" y="4038600"/>
            <a:ext cx="15240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Rectangle 7"/>
          <p:cNvSpPr>
            <a:spLocks noChangeArrowheads="1"/>
          </p:cNvSpPr>
          <p:nvPr/>
        </p:nvSpPr>
        <p:spPr bwMode="auto">
          <a:xfrm>
            <a:off x="5181600" y="6019800"/>
            <a:ext cx="2590800" cy="4572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Rectangle 8"/>
          <p:cNvSpPr>
            <a:spLocks noChangeArrowheads="1"/>
          </p:cNvSpPr>
          <p:nvPr/>
        </p:nvSpPr>
        <p:spPr bwMode="auto">
          <a:xfrm>
            <a:off x="1981200" y="990600"/>
            <a:ext cx="22860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11430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800">
              <a:solidFill>
                <a:srgbClr val="FF00FF"/>
              </a:solidFill>
            </a:endParaRPr>
          </a:p>
        </p:txBody>
      </p:sp>
      <p:sp>
        <p:nvSpPr>
          <p:cNvPr id="46083" name="Rectangle 3" descr="Purple mesh"/>
          <p:cNvSpPr>
            <a:spLocks noChangeArrowheads="1"/>
          </p:cNvSpPr>
          <p:nvPr/>
        </p:nvSpPr>
        <p:spPr bwMode="auto">
          <a:xfrm>
            <a:off x="457200" y="228600"/>
            <a:ext cx="784860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3399"/>
                </a:solidFill>
              </a:rPr>
              <a:t>BRACHIAL PLEXUS- POSTERIOR CORD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76200" y="762000"/>
            <a:ext cx="8991600" cy="63709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Tx/>
              <a:buAutoNum type="arabicPeriod"/>
            </a:pPr>
            <a:endParaRPr lang="en-US" sz="2000" u="sng" dirty="0"/>
          </a:p>
          <a:p>
            <a:pPr marL="342900" indent="-342900">
              <a:buClr>
                <a:schemeClr val="tx1"/>
              </a:buClr>
              <a:buFontTx/>
              <a:buAutoNum type="arabicPeriod"/>
            </a:pPr>
            <a:r>
              <a:rPr lang="en-US" sz="2400" dirty="0">
                <a:solidFill>
                  <a:srgbClr val="3366CC"/>
                </a:solidFill>
              </a:rPr>
              <a:t>UPPER SUBSCAPULAR NERVE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800" b="0" dirty="0"/>
              <a:t>Smaller than lower. 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800" b="0" dirty="0"/>
              <a:t>Arises from Posterior cord (C5 and 6).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800" b="0" dirty="0"/>
              <a:t>Enters </a:t>
            </a:r>
            <a:r>
              <a:rPr lang="en-US" sz="2800" b="0" dirty="0" err="1"/>
              <a:t>Subscapularis</a:t>
            </a:r>
            <a:r>
              <a:rPr lang="en-US" sz="2800" b="0" dirty="0"/>
              <a:t> at a high level. Frequently double.</a:t>
            </a:r>
          </a:p>
          <a:p>
            <a:pPr marL="342900" indent="-342900">
              <a:buClr>
                <a:schemeClr val="tx1"/>
              </a:buClr>
              <a:buFontTx/>
              <a:buAutoNum type="arabicPeriod"/>
            </a:pPr>
            <a:endParaRPr lang="en-US" sz="2800" b="0" u="sng" dirty="0"/>
          </a:p>
          <a:p>
            <a:pPr marL="342900" indent="-342900">
              <a:buClr>
                <a:schemeClr val="tx1"/>
              </a:buClr>
              <a:buFontTx/>
              <a:buAutoNum type="arabicPeriod"/>
            </a:pPr>
            <a:r>
              <a:rPr lang="en-US" sz="2400" dirty="0">
                <a:solidFill>
                  <a:srgbClr val="3366CC"/>
                </a:solidFill>
              </a:rPr>
              <a:t>LOWER SUBSCAPULAR NERVE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800" b="0" dirty="0"/>
              <a:t>From Posterior cord (C5 and 6). 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800" b="0" dirty="0"/>
              <a:t>Pass </a:t>
            </a:r>
            <a:r>
              <a:rPr lang="en-US" sz="2800" b="0" dirty="0" err="1"/>
              <a:t>inferolaterally</a:t>
            </a:r>
            <a:r>
              <a:rPr lang="en-US" sz="2800" b="0" dirty="0"/>
              <a:t> deep to sub scapular art.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endParaRPr lang="en-US" sz="2800" b="0" dirty="0"/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r>
              <a:rPr lang="en-US" sz="2800" b="0" dirty="0"/>
              <a:t>Supplies </a:t>
            </a:r>
          </a:p>
          <a:p>
            <a:pPr marL="1257300" lvl="2" indent="-342900">
              <a:buClr>
                <a:schemeClr val="tx1"/>
              </a:buClr>
              <a:buFontTx/>
              <a:buChar char="•"/>
            </a:pPr>
            <a:r>
              <a:rPr lang="en-US" sz="2400" b="0" dirty="0" err="1"/>
              <a:t>Subscapularis</a:t>
            </a:r>
            <a:r>
              <a:rPr lang="en-US" sz="2400" b="0" dirty="0"/>
              <a:t> (</a:t>
            </a:r>
            <a:r>
              <a:rPr lang="en-US" sz="2000" b="0" dirty="0"/>
              <a:t>lower part </a:t>
            </a:r>
            <a:r>
              <a:rPr lang="en-US" sz="1600" b="0" dirty="0"/>
              <a:t>)</a:t>
            </a:r>
            <a:r>
              <a:rPr lang="en-US" sz="1600" dirty="0"/>
              <a:t> </a:t>
            </a:r>
            <a:r>
              <a:rPr lang="en-US" sz="2400" b="0" dirty="0"/>
              <a:t>&amp; </a:t>
            </a:r>
          </a:p>
          <a:p>
            <a:pPr marL="1257300" lvl="2" indent="-342900">
              <a:buClr>
                <a:schemeClr val="tx1"/>
              </a:buClr>
              <a:buFontTx/>
              <a:buChar char="•"/>
            </a:pPr>
            <a:r>
              <a:rPr lang="en-US" sz="2400" b="0" dirty="0" err="1"/>
              <a:t>Teres</a:t>
            </a:r>
            <a:r>
              <a:rPr lang="en-US" sz="2400" b="0" dirty="0"/>
              <a:t> major    </a:t>
            </a:r>
            <a:r>
              <a:rPr lang="en-US" sz="2000" b="0" dirty="0"/>
              <a:t>(</a:t>
            </a:r>
            <a:r>
              <a:rPr lang="en-US" sz="2000" b="0" i="1" dirty="0"/>
              <a:t>sometimes supplied by a separate branch</a:t>
            </a:r>
            <a:r>
              <a:rPr lang="en-US" sz="2000" i="1" dirty="0"/>
              <a:t>)</a:t>
            </a:r>
          </a:p>
          <a:p>
            <a:pPr marL="800100" lvl="1" indent="-342900">
              <a:buClr>
                <a:schemeClr val="tx1"/>
              </a:buClr>
              <a:buFontTx/>
              <a:buChar char="•"/>
            </a:pPr>
            <a:endParaRPr lang="en-US" sz="2000" i="1" dirty="0"/>
          </a:p>
          <a:p>
            <a:pPr marL="800100" lvl="1" indent="-342900">
              <a:buClr>
                <a:schemeClr val="tx1"/>
              </a:buClr>
            </a:pP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 b="2357"/>
          <a:stretch>
            <a:fillRect/>
          </a:stretch>
        </p:blipFill>
        <p:spPr bwMode="auto">
          <a:xfrm>
            <a:off x="1962150" y="242888"/>
            <a:ext cx="5294313" cy="63103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scan00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74638"/>
            <a:ext cx="868680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5105400" y="304800"/>
            <a:ext cx="1371600" cy="3048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6477000" y="1828800"/>
            <a:ext cx="2438400" cy="3048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Rectangle 7"/>
          <p:cNvSpPr>
            <a:spLocks noChangeArrowheads="1"/>
          </p:cNvSpPr>
          <p:nvPr/>
        </p:nvSpPr>
        <p:spPr bwMode="auto">
          <a:xfrm>
            <a:off x="6400800" y="2514600"/>
            <a:ext cx="25146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Rectangle 8"/>
          <p:cNvSpPr>
            <a:spLocks noChangeArrowheads="1"/>
          </p:cNvSpPr>
          <p:nvPr/>
        </p:nvSpPr>
        <p:spPr bwMode="auto">
          <a:xfrm>
            <a:off x="4648200" y="4953000"/>
            <a:ext cx="1600200" cy="3810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Rectangle 9"/>
          <p:cNvSpPr>
            <a:spLocks noChangeArrowheads="1"/>
          </p:cNvSpPr>
          <p:nvPr/>
        </p:nvSpPr>
        <p:spPr bwMode="auto">
          <a:xfrm>
            <a:off x="1295400" y="6248400"/>
            <a:ext cx="1295400" cy="3048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6" name="Rectangle 10"/>
          <p:cNvSpPr>
            <a:spLocks noChangeArrowheads="1"/>
          </p:cNvSpPr>
          <p:nvPr/>
        </p:nvSpPr>
        <p:spPr bwMode="auto">
          <a:xfrm>
            <a:off x="6477000" y="2209800"/>
            <a:ext cx="2209800" cy="304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48137" name="Text Box 11"/>
          <p:cNvSpPr txBox="1">
            <a:spLocks noChangeArrowheads="1"/>
          </p:cNvSpPr>
          <p:nvPr/>
        </p:nvSpPr>
        <p:spPr bwMode="auto">
          <a:xfrm>
            <a:off x="609600" y="6156325"/>
            <a:ext cx="8077200" cy="396875"/>
          </a:xfrm>
          <a:prstGeom prst="rect">
            <a:avLst/>
          </a:prstGeom>
          <a:solidFill>
            <a:srgbClr val="003366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0">
                <a:solidFill>
                  <a:schemeClr val="bg1"/>
                </a:solidFill>
              </a:rPr>
              <a:t>Showing upper and lower sub scapular and thoracodorsal nerves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763000" cy="6553200"/>
          </a:xfrm>
        </p:spPr>
        <p:txBody>
          <a:bodyPr/>
          <a:lstStyle/>
          <a:p>
            <a:pPr marL="571500" indent="-571500" eaLnBrk="1" hangingPunct="1">
              <a:buClr>
                <a:schemeClr val="tx1"/>
              </a:buClr>
              <a:buSzTx/>
              <a:buFont typeface="Wingdings" pitchFamily="2" charset="2"/>
              <a:buAutoNum type="arabicPeriod" startAt="4"/>
            </a:pPr>
            <a:r>
              <a:rPr lang="en-US" sz="2600" b="1" dirty="0" smtClean="0">
                <a:solidFill>
                  <a:srgbClr val="3366CC"/>
                </a:solidFill>
              </a:rPr>
              <a:t>THORACODORSAL </a:t>
            </a:r>
            <a:r>
              <a:rPr lang="en-US" sz="2600" b="1" dirty="0" smtClean="0">
                <a:solidFill>
                  <a:srgbClr val="3366CC"/>
                </a:solidFill>
              </a:rPr>
              <a:t>NERVE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sz="2400" b="1" dirty="0" smtClean="0">
                <a:solidFill>
                  <a:srgbClr val="92D050"/>
                </a:solidFill>
              </a:rPr>
              <a:t>Nerve to </a:t>
            </a:r>
            <a:r>
              <a:rPr lang="en-US" sz="2400" b="1" dirty="0" err="1" smtClean="0">
                <a:solidFill>
                  <a:srgbClr val="92D050"/>
                </a:solidFill>
              </a:rPr>
              <a:t>Lattissimus</a:t>
            </a:r>
            <a:r>
              <a:rPr lang="en-US" sz="2400" b="1" dirty="0" smtClean="0">
                <a:solidFill>
                  <a:srgbClr val="92D050"/>
                </a:solidFill>
              </a:rPr>
              <a:t> </a:t>
            </a:r>
            <a:r>
              <a:rPr lang="en-US" sz="2400" b="1" dirty="0" err="1" smtClean="0">
                <a:solidFill>
                  <a:srgbClr val="92D050"/>
                </a:solidFill>
              </a:rPr>
              <a:t>Dorsi</a:t>
            </a:r>
            <a:r>
              <a:rPr lang="en-US" sz="2400" b="1" dirty="0" smtClean="0">
                <a:solidFill>
                  <a:srgbClr val="92D050"/>
                </a:solidFill>
              </a:rPr>
              <a:t> </a:t>
            </a:r>
          </a:p>
          <a:p>
            <a:pPr marL="839788" lvl="1" indent="-495300" eaLnBrk="1" hangingPunct="1">
              <a:buClr>
                <a:schemeClr val="tx1"/>
              </a:buClr>
              <a:buSzTx/>
            </a:pPr>
            <a:r>
              <a:rPr lang="en-US" sz="2400" b="1" dirty="0" smtClean="0">
                <a:solidFill>
                  <a:srgbClr val="92D050"/>
                </a:solidFill>
              </a:rPr>
              <a:t>Middle </a:t>
            </a:r>
            <a:r>
              <a:rPr lang="en-US" sz="2400" b="1" dirty="0" err="1" smtClean="0">
                <a:solidFill>
                  <a:srgbClr val="92D050"/>
                </a:solidFill>
              </a:rPr>
              <a:t>Subscapular</a:t>
            </a:r>
            <a:r>
              <a:rPr lang="en-US" sz="2400" b="1" dirty="0" smtClean="0">
                <a:solidFill>
                  <a:srgbClr val="92D050"/>
                </a:solidFill>
              </a:rPr>
              <a:t> Nerve</a:t>
            </a:r>
            <a:endParaRPr lang="en-US" sz="2400" b="1" dirty="0" smtClean="0">
              <a:solidFill>
                <a:srgbClr val="92D050"/>
              </a:solidFill>
            </a:endParaRPr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3000" dirty="0" smtClean="0"/>
              <a:t>From Posterior cord. </a:t>
            </a:r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3000" dirty="0" err="1" smtClean="0"/>
              <a:t>Fibres</a:t>
            </a:r>
            <a:r>
              <a:rPr lang="en-US" sz="3000" dirty="0" smtClean="0"/>
              <a:t> from C6-C8. </a:t>
            </a:r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3000" dirty="0" smtClean="0"/>
              <a:t>Arises between upper and lower Sub scapular nerves .</a:t>
            </a:r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3000" dirty="0" smtClean="0"/>
              <a:t>Accompanies sub scapular artery along posterior </a:t>
            </a:r>
            <a:r>
              <a:rPr lang="en-US" sz="3000" dirty="0" err="1" smtClean="0"/>
              <a:t>axillary</a:t>
            </a:r>
            <a:r>
              <a:rPr lang="en-US" sz="3000" dirty="0" smtClean="0"/>
              <a:t> wall. </a:t>
            </a:r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endParaRPr lang="en-US" sz="3000" dirty="0" smtClean="0"/>
          </a:p>
          <a:p>
            <a:pPr marL="839788" lvl="1" indent="-495300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3000" b="1" dirty="0" smtClean="0"/>
              <a:t>Supplies </a:t>
            </a:r>
          </a:p>
          <a:p>
            <a:pPr marL="1131888" lvl="2" indent="-438150" eaLnBrk="1" hangingPunct="1">
              <a:buClr>
                <a:schemeClr val="tx1"/>
              </a:buClr>
              <a:buSzTx/>
            </a:pPr>
            <a:r>
              <a:rPr lang="en-US" sz="2700" dirty="0" err="1" smtClean="0"/>
              <a:t>Latissimus</a:t>
            </a:r>
            <a:r>
              <a:rPr lang="en-US" sz="2700" dirty="0" smtClean="0"/>
              <a:t> </a:t>
            </a:r>
            <a:r>
              <a:rPr lang="en-US" sz="2700" dirty="0" err="1" smtClean="0"/>
              <a:t>dorsi</a:t>
            </a:r>
            <a:r>
              <a:rPr lang="en-US" sz="2700" dirty="0" smtClean="0"/>
              <a:t>. </a:t>
            </a:r>
          </a:p>
          <a:p>
            <a:pPr marL="571500" indent="-571500" eaLnBrk="1" hangingPunct="1">
              <a:buClr>
                <a:schemeClr val="tx1"/>
              </a:buClr>
              <a:buSzTx/>
            </a:pPr>
            <a:endParaRPr lang="en-US" sz="3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scan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7696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4724400" y="4876800"/>
            <a:ext cx="1371600" cy="3048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Text Box 6"/>
          <p:cNvSpPr txBox="1">
            <a:spLocks noChangeArrowheads="1"/>
          </p:cNvSpPr>
          <p:nvPr/>
        </p:nvSpPr>
        <p:spPr bwMode="auto">
          <a:xfrm>
            <a:off x="5562600" y="5334000"/>
            <a:ext cx="2743200" cy="1463675"/>
          </a:xfrm>
          <a:prstGeom prst="rect">
            <a:avLst/>
          </a:prstGeom>
          <a:solidFill>
            <a:srgbClr val="003366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3300"/>
                </a:solidFill>
              </a:rPr>
              <a:t>Thoracodorsal nerve</a:t>
            </a:r>
            <a:r>
              <a:rPr lang="en-US" sz="2000"/>
              <a:t> </a:t>
            </a:r>
          </a:p>
          <a:p>
            <a:pPr>
              <a:spcBef>
                <a:spcPct val="50000"/>
              </a:spcBef>
            </a:pPr>
            <a:r>
              <a:rPr lang="en-US" sz="2000" b="0">
                <a:solidFill>
                  <a:schemeClr val="bg1"/>
                </a:solidFill>
              </a:rPr>
              <a:t>Accompanies subscapular art in post axillary wall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7543800" cy="457200"/>
          </a:xfrm>
          <a:noFill/>
        </p:spPr>
        <p:txBody>
          <a:bodyPr/>
          <a:lstStyle/>
          <a:p>
            <a:pPr algn="ctr" eaLnBrk="1" hangingPunct="1"/>
            <a:r>
              <a:rPr lang="en-US" sz="2800" dirty="0" smtClean="0">
                <a:solidFill>
                  <a:srgbClr val="92D050"/>
                </a:solidFill>
              </a:rPr>
              <a:t>BRACHIAL PLEXUS- </a:t>
            </a:r>
            <a:r>
              <a:rPr lang="en-US" sz="2800" dirty="0" smtClean="0">
                <a:solidFill>
                  <a:srgbClr val="92D050"/>
                </a:solidFill>
              </a:rPr>
              <a:t>POSTERIOR </a:t>
            </a:r>
            <a:r>
              <a:rPr lang="en-US" sz="2800" dirty="0" smtClean="0">
                <a:solidFill>
                  <a:srgbClr val="92D050"/>
                </a:solidFill>
              </a:rPr>
              <a:t>CORD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6629400" cy="5410200"/>
          </a:xfrm>
        </p:spPr>
        <p:txBody>
          <a:bodyPr/>
          <a:lstStyle/>
          <a:p>
            <a:pPr marL="571500" indent="-571500" eaLnBrk="1" hangingPunct="1">
              <a:buClr>
                <a:schemeClr val="tx1"/>
              </a:buClr>
              <a:buFont typeface="Wingdings" pitchFamily="2" charset="2"/>
              <a:buAutoNum type="arabicPeriod" startAt="4"/>
            </a:pPr>
            <a:r>
              <a:rPr lang="en-US" sz="2200" b="1" dirty="0" smtClean="0">
                <a:solidFill>
                  <a:srgbClr val="3366CC"/>
                </a:solidFill>
              </a:rPr>
              <a:t>AXILLARY (CIRCUMFLEX) NERVE</a:t>
            </a:r>
            <a:r>
              <a:rPr lang="en-US" u="sng" dirty="0" smtClean="0">
                <a:solidFill>
                  <a:srgbClr val="3366CC"/>
                </a:solidFill>
              </a:rPr>
              <a:t> </a:t>
            </a:r>
          </a:p>
          <a:p>
            <a:pPr marL="839788" lvl="1" indent="-495300" eaLnBrk="1" hangingPunct="1">
              <a:buClr>
                <a:schemeClr val="tx1"/>
              </a:buClr>
            </a:pPr>
            <a:r>
              <a:rPr lang="en-US" dirty="0" smtClean="0"/>
              <a:t>From posterior cord (C5 - C6) .</a:t>
            </a:r>
          </a:p>
          <a:p>
            <a:pPr marL="839788" lvl="1" indent="-495300" eaLnBrk="1" hangingPunct="1">
              <a:buClr>
                <a:schemeClr val="tx1"/>
              </a:buClr>
            </a:pPr>
            <a:endParaRPr lang="en-US" dirty="0" smtClean="0"/>
          </a:p>
          <a:p>
            <a:pPr marL="839788" lvl="1" indent="-495300" eaLnBrk="1" hangingPunct="1">
              <a:buClr>
                <a:schemeClr val="tx1"/>
              </a:buClr>
            </a:pPr>
            <a:r>
              <a:rPr lang="en-US" dirty="0" smtClean="0"/>
              <a:t>Posterior to </a:t>
            </a:r>
            <a:r>
              <a:rPr lang="en-US" dirty="0" err="1" smtClean="0"/>
              <a:t>Axillary</a:t>
            </a:r>
            <a:r>
              <a:rPr lang="en-US" dirty="0" smtClean="0"/>
              <a:t> artery (3rd part) and anterior to </a:t>
            </a:r>
            <a:r>
              <a:rPr lang="en-US" dirty="0" err="1" smtClean="0"/>
              <a:t>Subscapularis</a:t>
            </a:r>
            <a:r>
              <a:rPr lang="en-US" dirty="0" smtClean="0"/>
              <a:t>,</a:t>
            </a:r>
          </a:p>
          <a:p>
            <a:pPr marL="839788" lvl="1" indent="-4953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dirty="0" smtClean="0"/>
              <a:t> </a:t>
            </a:r>
          </a:p>
          <a:p>
            <a:pPr marL="839788" lvl="1" indent="-495300" eaLnBrk="1" hangingPunct="1">
              <a:buClr>
                <a:schemeClr val="tx1"/>
              </a:buClr>
            </a:pPr>
            <a:r>
              <a:rPr lang="en-US" dirty="0" smtClean="0"/>
              <a:t>Above posterior circumflex humeral vessels, traverses </a:t>
            </a:r>
            <a:r>
              <a:rPr lang="en-US" b="1" dirty="0" smtClean="0"/>
              <a:t>quadrangular space. </a:t>
            </a:r>
          </a:p>
          <a:p>
            <a:pPr marL="839788" lvl="1" indent="-495300" eaLnBrk="1" hangingPunct="1">
              <a:buClr>
                <a:schemeClr val="tx1"/>
              </a:buClr>
            </a:pPr>
            <a:endParaRPr lang="en-US" dirty="0" smtClean="0"/>
          </a:p>
          <a:p>
            <a:pPr marL="839788" lvl="1" indent="-495300" eaLnBrk="1" hangingPunct="1">
              <a:buClr>
                <a:schemeClr val="tx1"/>
              </a:buClr>
            </a:pPr>
            <a:r>
              <a:rPr lang="en-US" dirty="0" err="1" smtClean="0"/>
              <a:t>Axillary</a:t>
            </a:r>
            <a:r>
              <a:rPr lang="en-US" dirty="0" smtClean="0"/>
              <a:t> trunk </a:t>
            </a:r>
            <a:r>
              <a:rPr lang="en-US" u="sng" dirty="0" smtClean="0"/>
              <a:t>supplies</a:t>
            </a:r>
            <a:r>
              <a:rPr lang="en-US" dirty="0" smtClean="0"/>
              <a:t> a branch to shoulder joint.</a:t>
            </a:r>
          </a:p>
          <a:p>
            <a:pPr marL="571500" indent="-571500" eaLnBrk="1" hangingPunct="1">
              <a:buClr>
                <a:schemeClr val="tx1"/>
              </a:buClr>
            </a:pPr>
            <a:endParaRPr lang="en-US" sz="1400" dirty="0" smtClean="0"/>
          </a:p>
        </p:txBody>
      </p:sp>
      <p:pic>
        <p:nvPicPr>
          <p:cNvPr id="51204" name="Picture 4" descr="scan0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279900"/>
            <a:ext cx="2590800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4" descr="scan0033"/>
          <p:cNvPicPr>
            <a:picLocks noChangeAspect="1" noChangeArrowheads="1"/>
          </p:cNvPicPr>
          <p:nvPr/>
        </p:nvPicPr>
        <p:blipFill>
          <a:blip r:embed="rId3" cstate="print"/>
          <a:srcRect l="23148" t="3877" r="30556" b="11978"/>
          <a:stretch>
            <a:fillRect/>
          </a:stretch>
        </p:blipFill>
        <p:spPr bwMode="auto">
          <a:xfrm>
            <a:off x="6477000" y="838200"/>
            <a:ext cx="25971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543800" cy="411163"/>
          </a:xfrm>
        </p:spPr>
        <p:txBody>
          <a:bodyPr/>
          <a:lstStyle/>
          <a:p>
            <a:pPr algn="ctr" eaLnBrk="1" hangingPunct="1"/>
            <a:r>
              <a:rPr lang="en-US" sz="2000" dirty="0" smtClean="0">
                <a:solidFill>
                  <a:srgbClr val="FF3399"/>
                </a:solidFill>
              </a:rPr>
              <a:t>BRACHIAL PLEXUS- </a:t>
            </a:r>
            <a:r>
              <a:rPr lang="en-US" sz="2000" dirty="0" err="1" smtClean="0">
                <a:solidFill>
                  <a:srgbClr val="FF3399"/>
                </a:solidFill>
              </a:rPr>
              <a:t>Axillary</a:t>
            </a:r>
            <a:r>
              <a:rPr lang="en-US" sz="2000" dirty="0" smtClean="0">
                <a:solidFill>
                  <a:srgbClr val="FF3399"/>
                </a:solidFill>
              </a:rPr>
              <a:t> Nerve</a:t>
            </a:r>
            <a:endParaRPr lang="en-US" sz="2000" dirty="0" smtClean="0">
              <a:solidFill>
                <a:srgbClr val="FF3399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8763000" cy="6248400"/>
          </a:xfrm>
        </p:spPr>
        <p:txBody>
          <a:bodyPr/>
          <a:lstStyle/>
          <a:p>
            <a:pPr lvl="1"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en-US" smtClean="0"/>
              <a:t>Divides into </a:t>
            </a:r>
          </a:p>
          <a:p>
            <a:pPr lvl="2" eaLnBrk="1" hangingPunct="1">
              <a:buClr>
                <a:schemeClr val="tx1"/>
              </a:buClr>
            </a:pPr>
            <a:r>
              <a:rPr lang="en-US" smtClean="0"/>
              <a:t>anterior and </a:t>
            </a:r>
          </a:p>
          <a:p>
            <a:pPr lvl="2" eaLnBrk="1" hangingPunct="1">
              <a:buClr>
                <a:schemeClr val="tx1"/>
              </a:buClr>
            </a:pPr>
            <a:r>
              <a:rPr lang="en-US" smtClean="0"/>
              <a:t>posterior branches. 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b="1" u="sng" smtClean="0"/>
          </a:p>
          <a:p>
            <a:pPr lvl="1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b="1" u="sng" smtClean="0">
                <a:solidFill>
                  <a:srgbClr val="CC6600"/>
                </a:solidFill>
              </a:rPr>
              <a:t>Anterior branch</a:t>
            </a:r>
            <a:r>
              <a:rPr lang="en-US" smtClean="0"/>
              <a:t> 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en-US" sz="3000" smtClean="0"/>
              <a:t>along posterior circumflex humeral vessels, 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en-US" sz="3000" smtClean="0"/>
              <a:t>curves </a:t>
            </a:r>
            <a:r>
              <a:rPr lang="en-US" sz="3000" u="sng" smtClean="0"/>
              <a:t>behind</a:t>
            </a:r>
            <a:r>
              <a:rPr lang="en-US" sz="3000" smtClean="0"/>
              <a:t> the humeral neck, 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q"/>
            </a:pPr>
            <a:endParaRPr lang="en-US" sz="3000" b="1" smtClean="0"/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en-US" sz="3000" b="1" smtClean="0"/>
              <a:t>Supplies</a:t>
            </a:r>
          </a:p>
          <a:p>
            <a:pPr lvl="2" eaLnBrk="1" hangingPunct="1">
              <a:buClr>
                <a:schemeClr val="tx1"/>
              </a:buClr>
            </a:pPr>
            <a:r>
              <a:rPr lang="en-US" sz="2700" smtClean="0"/>
              <a:t>Deltoid (deep to). </a:t>
            </a:r>
          </a:p>
          <a:p>
            <a:pPr lvl="2" eaLnBrk="1" hangingPunct="1">
              <a:buClr>
                <a:schemeClr val="tx1"/>
              </a:buClr>
            </a:pPr>
            <a:r>
              <a:rPr lang="en-US" sz="2700" smtClean="0"/>
              <a:t>skin over its middle part.(</a:t>
            </a:r>
            <a:r>
              <a:rPr lang="en-US" sz="2700" u="sng" smtClean="0"/>
              <a:t>cutaneous</a:t>
            </a:r>
            <a:r>
              <a:rPr lang="en-US" sz="2700" smtClean="0"/>
              <a:t> </a:t>
            </a:r>
            <a:r>
              <a:rPr lang="en-US" sz="2700" u="sng" smtClean="0"/>
              <a:t>branches </a:t>
            </a:r>
            <a:r>
              <a:rPr lang="en-US" sz="2700" smtClean="0"/>
              <a:t>which pierce the muscle) </a:t>
            </a:r>
          </a:p>
        </p:txBody>
      </p:sp>
      <p:pic>
        <p:nvPicPr>
          <p:cNvPr id="52228" name="Picture 4" descr="scan0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609600"/>
            <a:ext cx="2590800" cy="22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Down Arrow 4"/>
          <p:cNvSpPr>
            <a:spLocks noChangeArrowheads="1"/>
          </p:cNvSpPr>
          <p:nvPr/>
        </p:nvSpPr>
        <p:spPr bwMode="auto">
          <a:xfrm>
            <a:off x="6248400" y="1003300"/>
            <a:ext cx="179388" cy="977900"/>
          </a:xfrm>
          <a:prstGeom prst="downArrow">
            <a:avLst>
              <a:gd name="adj1" fmla="val 50000"/>
              <a:gd name="adj2" fmla="val 50097"/>
            </a:avLst>
          </a:prstGeom>
          <a:solidFill>
            <a:schemeClr val="tx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scan0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04800"/>
            <a:ext cx="7162800" cy="627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1295400" y="54102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800000"/>
                </a:solidFill>
              </a:rPr>
              <a:t>Posterior branch</a:t>
            </a:r>
          </a:p>
        </p:txBody>
      </p:sp>
      <p:sp>
        <p:nvSpPr>
          <p:cNvPr id="53252" name="Line 6"/>
          <p:cNvSpPr>
            <a:spLocks noChangeShapeType="1"/>
          </p:cNvSpPr>
          <p:nvPr/>
        </p:nvSpPr>
        <p:spPr bwMode="auto">
          <a:xfrm flipH="1">
            <a:off x="2286000" y="3657600"/>
            <a:ext cx="838200" cy="1752600"/>
          </a:xfrm>
          <a:prstGeom prst="line">
            <a:avLst/>
          </a:prstGeom>
          <a:noFill/>
          <a:ln w="57150" cap="sq">
            <a:solidFill>
              <a:srgbClr val="0033CC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stCxn id="53254" idx="2"/>
          </p:cNvCxnSpPr>
          <p:nvPr/>
        </p:nvCxnSpPr>
        <p:spPr bwMode="auto">
          <a:xfrm rot="16200000" flipH="1">
            <a:off x="2323306" y="2247107"/>
            <a:ext cx="2782887" cy="647700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3254" name="TextBox 10"/>
          <p:cNvSpPr txBox="1">
            <a:spLocks noChangeArrowheads="1"/>
          </p:cNvSpPr>
          <p:nvPr/>
        </p:nvSpPr>
        <p:spPr bwMode="auto">
          <a:xfrm>
            <a:off x="2133600" y="533400"/>
            <a:ext cx="2514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Anterior br of Axillary Nerve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1" name="Line 7"/>
          <p:cNvSpPr>
            <a:spLocks noChangeShapeType="1"/>
          </p:cNvSpPr>
          <p:nvPr/>
        </p:nvSpPr>
        <p:spPr bwMode="auto">
          <a:xfrm>
            <a:off x="381000" y="2057400"/>
            <a:ext cx="10668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72" name="Line 8"/>
          <p:cNvSpPr>
            <a:spLocks noChangeShapeType="1"/>
          </p:cNvSpPr>
          <p:nvPr/>
        </p:nvSpPr>
        <p:spPr bwMode="auto">
          <a:xfrm>
            <a:off x="381000" y="2819400"/>
            <a:ext cx="10668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73" name="Line 9"/>
          <p:cNvSpPr>
            <a:spLocks noChangeShapeType="1"/>
          </p:cNvSpPr>
          <p:nvPr/>
        </p:nvSpPr>
        <p:spPr bwMode="auto">
          <a:xfrm>
            <a:off x="457200" y="3581400"/>
            <a:ext cx="10668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74" name="Line 10"/>
          <p:cNvSpPr>
            <a:spLocks noChangeShapeType="1"/>
          </p:cNvSpPr>
          <p:nvPr/>
        </p:nvSpPr>
        <p:spPr bwMode="auto">
          <a:xfrm>
            <a:off x="457200" y="4419600"/>
            <a:ext cx="10668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75" name="Line 11"/>
          <p:cNvSpPr>
            <a:spLocks noChangeShapeType="1"/>
          </p:cNvSpPr>
          <p:nvPr/>
        </p:nvSpPr>
        <p:spPr bwMode="auto">
          <a:xfrm>
            <a:off x="457200" y="5257800"/>
            <a:ext cx="11430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76" name="Text Box 12"/>
          <p:cNvSpPr txBox="1">
            <a:spLocks noChangeArrowheads="1"/>
          </p:cNvSpPr>
          <p:nvPr/>
        </p:nvSpPr>
        <p:spPr bwMode="auto">
          <a:xfrm>
            <a:off x="457200" y="1600200"/>
            <a:ext cx="6858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C5</a:t>
            </a:r>
          </a:p>
        </p:txBody>
      </p:sp>
      <p:sp>
        <p:nvSpPr>
          <p:cNvPr id="139277" name="Text Box 13"/>
          <p:cNvSpPr txBox="1">
            <a:spLocks noChangeArrowheads="1"/>
          </p:cNvSpPr>
          <p:nvPr/>
        </p:nvSpPr>
        <p:spPr bwMode="auto">
          <a:xfrm>
            <a:off x="457200" y="2362200"/>
            <a:ext cx="8382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C6</a:t>
            </a:r>
          </a:p>
        </p:txBody>
      </p:sp>
      <p:sp>
        <p:nvSpPr>
          <p:cNvPr id="139278" name="Text Box 14"/>
          <p:cNvSpPr txBox="1">
            <a:spLocks noChangeArrowheads="1"/>
          </p:cNvSpPr>
          <p:nvPr/>
        </p:nvSpPr>
        <p:spPr bwMode="auto">
          <a:xfrm>
            <a:off x="457200" y="3124200"/>
            <a:ext cx="9906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C7</a:t>
            </a:r>
          </a:p>
        </p:txBody>
      </p:sp>
      <p:sp>
        <p:nvSpPr>
          <p:cNvPr id="139279" name="Text Box 15"/>
          <p:cNvSpPr txBox="1">
            <a:spLocks noChangeArrowheads="1"/>
          </p:cNvSpPr>
          <p:nvPr/>
        </p:nvSpPr>
        <p:spPr bwMode="auto">
          <a:xfrm>
            <a:off x="457200" y="4038600"/>
            <a:ext cx="7620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C8</a:t>
            </a:r>
          </a:p>
        </p:txBody>
      </p:sp>
      <p:sp>
        <p:nvSpPr>
          <p:cNvPr id="139280" name="Text Box 16"/>
          <p:cNvSpPr txBox="1">
            <a:spLocks noChangeArrowheads="1"/>
          </p:cNvSpPr>
          <p:nvPr/>
        </p:nvSpPr>
        <p:spPr bwMode="auto">
          <a:xfrm>
            <a:off x="457200" y="4724400"/>
            <a:ext cx="9906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T1</a:t>
            </a:r>
          </a:p>
        </p:txBody>
      </p:sp>
      <p:sp>
        <p:nvSpPr>
          <p:cNvPr id="139281" name="Line 17"/>
          <p:cNvSpPr>
            <a:spLocks noChangeShapeType="1"/>
          </p:cNvSpPr>
          <p:nvPr/>
        </p:nvSpPr>
        <p:spPr bwMode="auto">
          <a:xfrm>
            <a:off x="1447800" y="2057400"/>
            <a:ext cx="762000" cy="3810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82" name="Line 18"/>
          <p:cNvSpPr>
            <a:spLocks noChangeShapeType="1"/>
          </p:cNvSpPr>
          <p:nvPr/>
        </p:nvSpPr>
        <p:spPr bwMode="auto">
          <a:xfrm flipV="1">
            <a:off x="1371600" y="2438400"/>
            <a:ext cx="838200" cy="3810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83" name="Line 19"/>
          <p:cNvSpPr>
            <a:spLocks noChangeShapeType="1"/>
          </p:cNvSpPr>
          <p:nvPr/>
        </p:nvSpPr>
        <p:spPr bwMode="auto">
          <a:xfrm>
            <a:off x="1524000" y="3581400"/>
            <a:ext cx="762000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84" name="Line 20"/>
          <p:cNvSpPr>
            <a:spLocks noChangeShapeType="1"/>
          </p:cNvSpPr>
          <p:nvPr/>
        </p:nvSpPr>
        <p:spPr bwMode="auto">
          <a:xfrm>
            <a:off x="1524000" y="4419600"/>
            <a:ext cx="838200" cy="3048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85" name="Line 21"/>
          <p:cNvSpPr>
            <a:spLocks noChangeShapeType="1"/>
          </p:cNvSpPr>
          <p:nvPr/>
        </p:nvSpPr>
        <p:spPr bwMode="auto">
          <a:xfrm flipV="1">
            <a:off x="1600200" y="4724400"/>
            <a:ext cx="762000" cy="53340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86" name="Line 22"/>
          <p:cNvSpPr>
            <a:spLocks noChangeShapeType="1"/>
          </p:cNvSpPr>
          <p:nvPr/>
        </p:nvSpPr>
        <p:spPr bwMode="auto">
          <a:xfrm>
            <a:off x="2209800" y="2438400"/>
            <a:ext cx="1524000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87" name="Line 23"/>
          <p:cNvSpPr>
            <a:spLocks noChangeShapeType="1"/>
          </p:cNvSpPr>
          <p:nvPr/>
        </p:nvSpPr>
        <p:spPr bwMode="auto">
          <a:xfrm>
            <a:off x="2286000" y="3581400"/>
            <a:ext cx="1447800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88" name="Line 24"/>
          <p:cNvSpPr>
            <a:spLocks noChangeShapeType="1"/>
          </p:cNvSpPr>
          <p:nvPr/>
        </p:nvSpPr>
        <p:spPr bwMode="auto">
          <a:xfrm>
            <a:off x="2362200" y="4724400"/>
            <a:ext cx="1447800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89" name="Text Box 25"/>
          <p:cNvSpPr txBox="1">
            <a:spLocks noChangeArrowheads="1"/>
          </p:cNvSpPr>
          <p:nvPr/>
        </p:nvSpPr>
        <p:spPr bwMode="auto">
          <a:xfrm>
            <a:off x="2438400" y="2057400"/>
            <a:ext cx="838200" cy="366713"/>
          </a:xfrm>
          <a:prstGeom prst="rect">
            <a:avLst/>
          </a:prstGeom>
          <a:noFill/>
          <a:ln w="5715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UT</a:t>
            </a:r>
          </a:p>
        </p:txBody>
      </p:sp>
      <p:sp>
        <p:nvSpPr>
          <p:cNvPr id="139290" name="Text Box 26"/>
          <p:cNvSpPr txBox="1">
            <a:spLocks noChangeArrowheads="1"/>
          </p:cNvSpPr>
          <p:nvPr/>
        </p:nvSpPr>
        <p:spPr bwMode="auto">
          <a:xfrm>
            <a:off x="2438400" y="3124200"/>
            <a:ext cx="990600" cy="366713"/>
          </a:xfrm>
          <a:prstGeom prst="rect">
            <a:avLst/>
          </a:prstGeom>
          <a:noFill/>
          <a:ln w="5715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MT</a:t>
            </a:r>
          </a:p>
        </p:txBody>
      </p:sp>
      <p:sp>
        <p:nvSpPr>
          <p:cNvPr id="139291" name="Text Box 27"/>
          <p:cNvSpPr txBox="1">
            <a:spLocks noChangeArrowheads="1"/>
          </p:cNvSpPr>
          <p:nvPr/>
        </p:nvSpPr>
        <p:spPr bwMode="auto">
          <a:xfrm>
            <a:off x="2438400" y="4267200"/>
            <a:ext cx="1219200" cy="366713"/>
          </a:xfrm>
          <a:prstGeom prst="rect">
            <a:avLst/>
          </a:prstGeom>
          <a:noFill/>
          <a:ln w="5715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LT</a:t>
            </a:r>
          </a:p>
        </p:txBody>
      </p:sp>
      <p:sp>
        <p:nvSpPr>
          <p:cNvPr id="139292" name="Line 28"/>
          <p:cNvSpPr>
            <a:spLocks noChangeShapeType="1"/>
          </p:cNvSpPr>
          <p:nvPr/>
        </p:nvSpPr>
        <p:spPr bwMode="auto">
          <a:xfrm flipV="1">
            <a:off x="3733800" y="1905000"/>
            <a:ext cx="914400" cy="533400"/>
          </a:xfrm>
          <a:prstGeom prst="line">
            <a:avLst/>
          </a:prstGeom>
          <a:noFill/>
          <a:ln w="57150" cap="sq">
            <a:solidFill>
              <a:srgbClr val="0066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93" name="Line 29"/>
          <p:cNvSpPr>
            <a:spLocks noChangeShapeType="1"/>
          </p:cNvSpPr>
          <p:nvPr/>
        </p:nvSpPr>
        <p:spPr bwMode="auto">
          <a:xfrm>
            <a:off x="3810000" y="2438400"/>
            <a:ext cx="990600" cy="381000"/>
          </a:xfrm>
          <a:prstGeom prst="line">
            <a:avLst/>
          </a:prstGeom>
          <a:noFill/>
          <a:ln w="57150" cap="sq">
            <a:solidFill>
              <a:srgbClr val="FF99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94" name="Line 30"/>
          <p:cNvSpPr>
            <a:spLocks noChangeShapeType="1"/>
          </p:cNvSpPr>
          <p:nvPr/>
        </p:nvSpPr>
        <p:spPr bwMode="auto">
          <a:xfrm flipV="1">
            <a:off x="3733800" y="3124200"/>
            <a:ext cx="990600" cy="457200"/>
          </a:xfrm>
          <a:prstGeom prst="line">
            <a:avLst/>
          </a:prstGeom>
          <a:noFill/>
          <a:ln w="57150" cap="sq">
            <a:solidFill>
              <a:srgbClr val="0066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95" name="Line 31"/>
          <p:cNvSpPr>
            <a:spLocks noChangeShapeType="1"/>
          </p:cNvSpPr>
          <p:nvPr/>
        </p:nvSpPr>
        <p:spPr bwMode="auto">
          <a:xfrm>
            <a:off x="3733800" y="3581400"/>
            <a:ext cx="990600" cy="457200"/>
          </a:xfrm>
          <a:prstGeom prst="line">
            <a:avLst/>
          </a:prstGeom>
          <a:noFill/>
          <a:ln w="57150" cap="sq">
            <a:solidFill>
              <a:srgbClr val="FF99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96" name="Line 32"/>
          <p:cNvSpPr>
            <a:spLocks noChangeShapeType="1"/>
          </p:cNvSpPr>
          <p:nvPr/>
        </p:nvSpPr>
        <p:spPr bwMode="auto">
          <a:xfrm flipV="1">
            <a:off x="3810000" y="4191000"/>
            <a:ext cx="914400" cy="533400"/>
          </a:xfrm>
          <a:prstGeom prst="line">
            <a:avLst/>
          </a:prstGeom>
          <a:noFill/>
          <a:ln w="57150" cap="sq">
            <a:solidFill>
              <a:srgbClr val="0066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97" name="Line 33"/>
          <p:cNvSpPr>
            <a:spLocks noChangeShapeType="1"/>
          </p:cNvSpPr>
          <p:nvPr/>
        </p:nvSpPr>
        <p:spPr bwMode="auto">
          <a:xfrm>
            <a:off x="3810000" y="4724400"/>
            <a:ext cx="914400" cy="533400"/>
          </a:xfrm>
          <a:prstGeom prst="line">
            <a:avLst/>
          </a:prstGeom>
          <a:noFill/>
          <a:ln w="57150" cap="sq">
            <a:solidFill>
              <a:srgbClr val="FF99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299" name="Line 35"/>
          <p:cNvSpPr>
            <a:spLocks noChangeShapeType="1"/>
          </p:cNvSpPr>
          <p:nvPr/>
        </p:nvSpPr>
        <p:spPr bwMode="auto">
          <a:xfrm>
            <a:off x="4724400" y="1905000"/>
            <a:ext cx="1600200" cy="0"/>
          </a:xfrm>
          <a:prstGeom prst="line">
            <a:avLst/>
          </a:prstGeom>
          <a:noFill/>
          <a:ln w="57150" cap="sq">
            <a:solidFill>
              <a:srgbClr val="CC66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300" name="Line 36"/>
          <p:cNvSpPr>
            <a:spLocks noChangeShapeType="1"/>
          </p:cNvSpPr>
          <p:nvPr/>
        </p:nvSpPr>
        <p:spPr bwMode="auto">
          <a:xfrm flipV="1">
            <a:off x="4724400" y="1905000"/>
            <a:ext cx="1600200" cy="1219200"/>
          </a:xfrm>
          <a:prstGeom prst="line">
            <a:avLst/>
          </a:prstGeom>
          <a:noFill/>
          <a:ln w="57150" cap="sq">
            <a:solidFill>
              <a:srgbClr val="CC66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301" name="Line 37"/>
          <p:cNvSpPr>
            <a:spLocks noChangeShapeType="1"/>
          </p:cNvSpPr>
          <p:nvPr/>
        </p:nvSpPr>
        <p:spPr bwMode="auto">
          <a:xfrm>
            <a:off x="6324600" y="1905000"/>
            <a:ext cx="1981200" cy="0"/>
          </a:xfrm>
          <a:prstGeom prst="line">
            <a:avLst/>
          </a:prstGeom>
          <a:noFill/>
          <a:ln w="57150" cap="sq">
            <a:solidFill>
              <a:srgbClr val="CC66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302" name="Line 38"/>
          <p:cNvSpPr>
            <a:spLocks noChangeShapeType="1"/>
          </p:cNvSpPr>
          <p:nvPr/>
        </p:nvSpPr>
        <p:spPr bwMode="auto">
          <a:xfrm>
            <a:off x="4724400" y="4191000"/>
            <a:ext cx="3657600" cy="0"/>
          </a:xfrm>
          <a:prstGeom prst="line">
            <a:avLst/>
          </a:prstGeom>
          <a:noFill/>
          <a:ln w="57150" cap="sq">
            <a:solidFill>
              <a:srgbClr val="CC00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303" name="Line 39"/>
          <p:cNvSpPr>
            <a:spLocks noChangeShapeType="1"/>
          </p:cNvSpPr>
          <p:nvPr/>
        </p:nvSpPr>
        <p:spPr bwMode="auto">
          <a:xfrm>
            <a:off x="4800600" y="2819400"/>
            <a:ext cx="2057400" cy="2590800"/>
          </a:xfrm>
          <a:prstGeom prst="line">
            <a:avLst/>
          </a:prstGeom>
          <a:noFill/>
          <a:ln w="57150" cap="sq">
            <a:solidFill>
              <a:srgbClr val="00CC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304" name="Line 40"/>
          <p:cNvSpPr>
            <a:spLocks noChangeShapeType="1"/>
          </p:cNvSpPr>
          <p:nvPr/>
        </p:nvSpPr>
        <p:spPr bwMode="auto">
          <a:xfrm>
            <a:off x="4724400" y="4038600"/>
            <a:ext cx="2133600" cy="1371600"/>
          </a:xfrm>
          <a:prstGeom prst="line">
            <a:avLst/>
          </a:prstGeom>
          <a:noFill/>
          <a:ln w="57150" cap="sq">
            <a:solidFill>
              <a:srgbClr val="00CC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305" name="Line 41"/>
          <p:cNvSpPr>
            <a:spLocks noChangeShapeType="1"/>
          </p:cNvSpPr>
          <p:nvPr/>
        </p:nvSpPr>
        <p:spPr bwMode="auto">
          <a:xfrm>
            <a:off x="4724400" y="5257800"/>
            <a:ext cx="2133600" cy="152400"/>
          </a:xfrm>
          <a:prstGeom prst="line">
            <a:avLst/>
          </a:prstGeom>
          <a:noFill/>
          <a:ln w="57150" cap="sq">
            <a:solidFill>
              <a:srgbClr val="00CC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306" name="Line 42"/>
          <p:cNvSpPr>
            <a:spLocks noChangeShapeType="1"/>
          </p:cNvSpPr>
          <p:nvPr/>
        </p:nvSpPr>
        <p:spPr bwMode="auto">
          <a:xfrm>
            <a:off x="6858000" y="5410200"/>
            <a:ext cx="1524000" cy="0"/>
          </a:xfrm>
          <a:prstGeom prst="line">
            <a:avLst/>
          </a:prstGeom>
          <a:noFill/>
          <a:ln w="57150" cap="sq">
            <a:solidFill>
              <a:srgbClr val="00CC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9307" name="Text Box 43"/>
          <p:cNvSpPr txBox="1">
            <a:spLocks noChangeArrowheads="1"/>
          </p:cNvSpPr>
          <p:nvPr/>
        </p:nvSpPr>
        <p:spPr bwMode="auto">
          <a:xfrm>
            <a:off x="5791200" y="1447800"/>
            <a:ext cx="21336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Lateral cord</a:t>
            </a:r>
          </a:p>
        </p:txBody>
      </p:sp>
      <p:sp>
        <p:nvSpPr>
          <p:cNvPr id="139308" name="Text Box 44"/>
          <p:cNvSpPr txBox="1">
            <a:spLocks noChangeArrowheads="1"/>
          </p:cNvSpPr>
          <p:nvPr/>
        </p:nvSpPr>
        <p:spPr bwMode="auto">
          <a:xfrm>
            <a:off x="6096000" y="3657600"/>
            <a:ext cx="19812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Medial cord</a:t>
            </a:r>
          </a:p>
        </p:txBody>
      </p:sp>
      <p:sp>
        <p:nvSpPr>
          <p:cNvPr id="139309" name="Text Box 45"/>
          <p:cNvSpPr txBox="1">
            <a:spLocks noChangeArrowheads="1"/>
          </p:cNvSpPr>
          <p:nvPr/>
        </p:nvSpPr>
        <p:spPr bwMode="auto">
          <a:xfrm>
            <a:off x="6934200" y="5029200"/>
            <a:ext cx="17526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Posterior cord</a:t>
            </a:r>
          </a:p>
        </p:txBody>
      </p:sp>
      <p:sp>
        <p:nvSpPr>
          <p:cNvPr id="8232" name="Text Box 46"/>
          <p:cNvSpPr txBox="1">
            <a:spLocks noChangeArrowheads="1"/>
          </p:cNvSpPr>
          <p:nvPr/>
        </p:nvSpPr>
        <p:spPr bwMode="auto">
          <a:xfrm>
            <a:off x="2133600" y="381000"/>
            <a:ext cx="4419600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3399"/>
                </a:solidFill>
              </a:rPr>
              <a:t>Formation of Brachial plexus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9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9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9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9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9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39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9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39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39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39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39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39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3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39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39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3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39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39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39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39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39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39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39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139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139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139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139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139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39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39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39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39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39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9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1" grpId="0" animBg="1"/>
      <p:bldP spid="139272" grpId="0" animBg="1"/>
      <p:bldP spid="139273" grpId="0" animBg="1"/>
      <p:bldP spid="139274" grpId="0" animBg="1"/>
      <p:bldP spid="139275" grpId="0" animBg="1"/>
      <p:bldP spid="139276" grpId="0"/>
      <p:bldP spid="139277" grpId="0"/>
      <p:bldP spid="139278" grpId="0"/>
      <p:bldP spid="139279" grpId="0"/>
      <p:bldP spid="139280" grpId="0"/>
      <p:bldP spid="139281" grpId="0" animBg="1"/>
      <p:bldP spid="139282" grpId="0" animBg="1"/>
      <p:bldP spid="139283" grpId="0" animBg="1"/>
      <p:bldP spid="139284" grpId="0" animBg="1"/>
      <p:bldP spid="139285" grpId="0" animBg="1"/>
      <p:bldP spid="139286" grpId="0" animBg="1"/>
      <p:bldP spid="139287" grpId="0" animBg="1"/>
      <p:bldP spid="139288" grpId="0" animBg="1"/>
      <p:bldP spid="139289" grpId="0"/>
      <p:bldP spid="139290" grpId="0"/>
      <p:bldP spid="139291" grpId="0"/>
      <p:bldP spid="139292" grpId="0" animBg="1"/>
      <p:bldP spid="139292" grpId="1" animBg="1"/>
      <p:bldP spid="139293" grpId="0" animBg="1"/>
      <p:bldP spid="139294" grpId="0" animBg="1"/>
      <p:bldP spid="139294" grpId="1" animBg="1"/>
      <p:bldP spid="139295" grpId="0" animBg="1"/>
      <p:bldP spid="139296" grpId="0" animBg="1"/>
      <p:bldP spid="139296" grpId="1" animBg="1"/>
      <p:bldP spid="139297" grpId="0" animBg="1"/>
      <p:bldP spid="139299" grpId="0" animBg="1"/>
      <p:bldP spid="139300" grpId="0" animBg="1"/>
      <p:bldP spid="139301" grpId="0" animBg="1"/>
      <p:bldP spid="139302" grpId="0" animBg="1"/>
      <p:bldP spid="139303" grpId="0" animBg="1"/>
      <p:bldP spid="139304" grpId="0" animBg="1"/>
      <p:bldP spid="139305" grpId="0" animBg="1"/>
      <p:bldP spid="139306" grpId="0" animBg="1"/>
      <p:bldP spid="139307" grpId="0"/>
      <p:bldP spid="139308" grpId="0"/>
      <p:bldP spid="13930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6400800"/>
          </a:xfrm>
        </p:spPr>
        <p:txBody>
          <a:bodyPr/>
          <a:lstStyle/>
          <a:p>
            <a:pPr lvl="2" eaLnBrk="1" hangingPunct="1"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sz="2400" b="1" u="sng" smtClean="0">
                <a:solidFill>
                  <a:srgbClr val="CC6600"/>
                </a:solidFill>
              </a:rPr>
              <a:t>Posterior branch</a:t>
            </a:r>
            <a:r>
              <a:rPr lang="en-US" sz="2400" smtClean="0"/>
              <a:t> </a:t>
            </a:r>
          </a:p>
          <a:p>
            <a:pPr lvl="2" eaLnBrk="1" hangingPunct="1"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sz="2800" b="1" smtClean="0"/>
              <a:t>supplies</a:t>
            </a:r>
            <a:r>
              <a:rPr lang="en-US" sz="2400" b="1" smtClean="0"/>
              <a:t> </a:t>
            </a:r>
          </a:p>
          <a:p>
            <a:pPr lvl="3" eaLnBrk="1" hangingPunct="1">
              <a:buClr>
                <a:schemeClr val="tx1"/>
              </a:buClr>
              <a:buSzTx/>
            </a:pPr>
            <a:endParaRPr lang="en-US" sz="2500" b="1" smtClean="0"/>
          </a:p>
          <a:p>
            <a:pPr lvl="3" eaLnBrk="1" hangingPunct="1">
              <a:buClr>
                <a:schemeClr val="tx1"/>
              </a:buClr>
              <a:buSzTx/>
            </a:pPr>
            <a:r>
              <a:rPr lang="en-US" sz="2500" smtClean="0"/>
              <a:t>Teres minor</a:t>
            </a:r>
          </a:p>
          <a:p>
            <a:pPr lvl="4" eaLnBrk="1" hangingPunct="1">
              <a:buClr>
                <a:schemeClr val="tx1"/>
              </a:buClr>
              <a:buSzTx/>
            </a:pPr>
            <a:r>
              <a:rPr lang="en-US" sz="2500" smtClean="0"/>
              <a:t>Branch to Teres minor has a </a:t>
            </a:r>
            <a:r>
              <a:rPr lang="en-US" sz="2500" b="1" smtClean="0"/>
              <a:t>pseudoganglion</a:t>
            </a:r>
          </a:p>
          <a:p>
            <a:pPr lvl="3" eaLnBrk="1" hangingPunct="1">
              <a:buClr>
                <a:schemeClr val="tx1"/>
              </a:buClr>
              <a:buSzTx/>
            </a:pPr>
            <a:r>
              <a:rPr lang="en-US" sz="2500" smtClean="0"/>
              <a:t>posterior and lower part of Deltoid.  </a:t>
            </a:r>
            <a:endParaRPr lang="en-US" sz="2400" smtClean="0"/>
          </a:p>
          <a:p>
            <a:pPr lvl="3" eaLnBrk="1" hangingPunct="1">
              <a:buClr>
                <a:schemeClr val="tx1"/>
              </a:buClr>
              <a:buSzTx/>
            </a:pPr>
            <a:r>
              <a:rPr lang="en-US" sz="2400" smtClean="0"/>
              <a:t>upper part of long head of Triceps</a:t>
            </a:r>
          </a:p>
          <a:p>
            <a:pPr lvl="3" eaLnBrk="1" hangingPunct="1">
              <a:buClr>
                <a:schemeClr val="tx1"/>
              </a:buClr>
              <a:buSzTx/>
            </a:pPr>
            <a:r>
              <a:rPr lang="en-US" sz="2400" smtClean="0"/>
              <a:t>upper lateral cutaneous nerve of arm</a:t>
            </a:r>
            <a:endParaRPr lang="en-US" sz="2500" smtClean="0"/>
          </a:p>
          <a:p>
            <a:pPr lvl="4" eaLnBrk="1" hangingPunct="1">
              <a:buClr>
                <a:schemeClr val="tx1"/>
              </a:buClr>
              <a:buSzTx/>
            </a:pPr>
            <a:r>
              <a:rPr lang="en-US" smtClean="0"/>
              <a:t>(Continuation of posterior branch which pierces deep fascia low on posterior border of Deltoid).</a:t>
            </a:r>
          </a:p>
          <a:p>
            <a:pPr lvl="3" eaLnBrk="1" hangingPunct="1">
              <a:buClr>
                <a:schemeClr val="tx1"/>
              </a:buClr>
              <a:buSzTx/>
            </a:pPr>
            <a:endParaRPr lang="en-US" smtClean="0"/>
          </a:p>
          <a:p>
            <a:pPr lvl="1" eaLnBrk="1" hangingPunct="1">
              <a:buClr>
                <a:schemeClr val="tx1"/>
              </a:buClr>
              <a:buSzTx/>
            </a:pPr>
            <a:endParaRPr lang="en-US" sz="3400" b="1" smtClean="0"/>
          </a:p>
          <a:p>
            <a:pPr eaLnBrk="1" hangingPunct="1">
              <a:buClr>
                <a:schemeClr val="tx1"/>
              </a:buClr>
              <a:buSzTx/>
            </a:pPr>
            <a:endParaRPr lang="en-US" sz="3400" smtClean="0"/>
          </a:p>
        </p:txBody>
      </p:sp>
      <p:pic>
        <p:nvPicPr>
          <p:cNvPr id="54275" name="Picture 4" descr="scan0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495800"/>
            <a:ext cx="24384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scan0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849438"/>
            <a:ext cx="3124200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5" descr="scan0012"/>
          <p:cNvPicPr>
            <a:picLocks noChangeAspect="1" noChangeArrowheads="1"/>
          </p:cNvPicPr>
          <p:nvPr/>
        </p:nvPicPr>
        <p:blipFill>
          <a:blip r:embed="rId3" cstate="print"/>
          <a:srcRect l="17073" r="29268" b="50896"/>
          <a:stretch>
            <a:fillRect/>
          </a:stretch>
        </p:blipFill>
        <p:spPr bwMode="auto">
          <a:xfrm>
            <a:off x="3429000" y="762000"/>
            <a:ext cx="5715000" cy="519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82663"/>
            <a:ext cx="7696200" cy="57800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109538"/>
            <a:ext cx="792480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FF3399"/>
                </a:solidFill>
              </a:rPr>
              <a:t>AXILLARY NERVE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427038"/>
          </a:xfrm>
          <a:noFill/>
        </p:spPr>
        <p:txBody>
          <a:bodyPr/>
          <a:lstStyle/>
          <a:p>
            <a:pPr algn="ctr" eaLnBrk="1" hangingPunct="1"/>
            <a:r>
              <a:rPr lang="en-US" sz="2500" dirty="0" smtClean="0">
                <a:solidFill>
                  <a:srgbClr val="FF3399"/>
                </a:solidFill>
              </a:rPr>
              <a:t>BRACHIAL PLEXUS- </a:t>
            </a:r>
            <a:r>
              <a:rPr lang="en-US" sz="2500" dirty="0" smtClean="0">
                <a:solidFill>
                  <a:srgbClr val="FF3399"/>
                </a:solidFill>
              </a:rPr>
              <a:t>POSTERIOR </a:t>
            </a:r>
            <a:r>
              <a:rPr lang="en-US" sz="2500" dirty="0" smtClean="0">
                <a:solidFill>
                  <a:srgbClr val="FF3399"/>
                </a:solidFill>
              </a:rPr>
              <a:t>CORD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4495800" cy="6019800"/>
          </a:xfrm>
        </p:spPr>
        <p:txBody>
          <a:bodyPr/>
          <a:lstStyle/>
          <a:p>
            <a:pPr marL="571500" indent="-571500"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92D050"/>
                </a:solidFill>
                <a:latin typeface="Algerian" pitchFamily="82" charset="0"/>
              </a:rPr>
              <a:t>RADIAL </a:t>
            </a:r>
            <a:r>
              <a:rPr lang="en-US" sz="2800" b="1" dirty="0" smtClean="0">
                <a:solidFill>
                  <a:srgbClr val="92D050"/>
                </a:solidFill>
                <a:latin typeface="Algerian" pitchFamily="82" charset="0"/>
              </a:rPr>
              <a:t>NERVE</a:t>
            </a:r>
            <a:endParaRPr lang="en-US" sz="2800" b="1" dirty="0" smtClean="0">
              <a:solidFill>
                <a:srgbClr val="92D050"/>
              </a:solidFill>
              <a:latin typeface="Algerian" pitchFamily="82" charset="0"/>
            </a:endParaRPr>
          </a:p>
          <a:p>
            <a:pPr marL="571500" indent="-571500" eaLnBrk="1" hangingPunct="1">
              <a:buClr>
                <a:schemeClr val="tx1"/>
              </a:buClr>
            </a:pPr>
            <a:endParaRPr lang="en-US" sz="2000" dirty="0" smtClean="0">
              <a:solidFill>
                <a:srgbClr val="3366CC"/>
              </a:solidFill>
            </a:endParaRPr>
          </a:p>
          <a:p>
            <a:pPr marL="571500" indent="-571500" eaLnBrk="1" hangingPunct="1">
              <a:buClr>
                <a:schemeClr val="tx1"/>
              </a:buClr>
            </a:pPr>
            <a:r>
              <a:rPr lang="en-US" sz="2000" dirty="0" smtClean="0"/>
              <a:t>Derived from C 5,6,7,8 and T 1. </a:t>
            </a:r>
          </a:p>
          <a:p>
            <a:pPr marL="571500" indent="-571500" eaLnBrk="1" hangingPunct="1">
              <a:buClr>
                <a:schemeClr val="tx1"/>
              </a:buClr>
            </a:pPr>
            <a:r>
              <a:rPr lang="en-US" sz="2000" dirty="0" smtClean="0"/>
              <a:t>Largest </a:t>
            </a:r>
            <a:r>
              <a:rPr lang="en-US" sz="2000" dirty="0" err="1" smtClean="0"/>
              <a:t>br</a:t>
            </a:r>
            <a:r>
              <a:rPr lang="en-US" sz="2000" dirty="0" smtClean="0"/>
              <a:t> of the whole plexus</a:t>
            </a:r>
          </a:p>
          <a:p>
            <a:pPr marL="571500" indent="-571500" eaLnBrk="1" hangingPunct="1">
              <a:buClr>
                <a:schemeClr val="tx1"/>
              </a:buClr>
            </a:pPr>
            <a:endParaRPr lang="en-US" sz="2000" dirty="0" smtClean="0"/>
          </a:p>
          <a:p>
            <a:pPr marL="571500" indent="-571500" eaLnBrk="1" hangingPunct="1">
              <a:buClr>
                <a:schemeClr val="tx1"/>
              </a:buClr>
            </a:pPr>
            <a:r>
              <a:rPr lang="en-US" sz="2400" b="1" dirty="0" smtClean="0"/>
              <a:t>Course</a:t>
            </a:r>
            <a:r>
              <a:rPr lang="en-US" sz="2400" dirty="0" smtClean="0"/>
              <a:t>: </a:t>
            </a:r>
          </a:p>
          <a:p>
            <a:pPr marL="836613" lvl="1" indent="-438150" eaLnBrk="1" hangingPunct="1">
              <a:buClr>
                <a:schemeClr val="tx1"/>
              </a:buClr>
            </a:pPr>
            <a:r>
              <a:rPr lang="en-US" sz="2400" dirty="0" smtClean="0"/>
              <a:t>Pass down behind third part of </a:t>
            </a:r>
            <a:r>
              <a:rPr lang="en-US" sz="2400" dirty="0" err="1" smtClean="0"/>
              <a:t>axillary</a:t>
            </a:r>
            <a:r>
              <a:rPr lang="en-US" sz="2400" dirty="0" smtClean="0"/>
              <a:t> and </a:t>
            </a:r>
            <a:r>
              <a:rPr lang="en-US" sz="2400" dirty="0" err="1" smtClean="0"/>
              <a:t>infront</a:t>
            </a:r>
            <a:r>
              <a:rPr lang="en-US" sz="2400" dirty="0" smtClean="0"/>
              <a:t> of </a:t>
            </a:r>
            <a:r>
              <a:rPr lang="en-US" sz="2400" dirty="0" err="1" smtClean="0"/>
              <a:t>msl</a:t>
            </a:r>
            <a:r>
              <a:rPr lang="en-US" sz="2400" dirty="0" smtClean="0"/>
              <a:t> of post wall of </a:t>
            </a:r>
            <a:r>
              <a:rPr lang="en-US" sz="2400" dirty="0" err="1" smtClean="0"/>
              <a:t>axilla</a:t>
            </a:r>
            <a:r>
              <a:rPr lang="en-US" sz="2400" dirty="0" smtClean="0"/>
              <a:t>.</a:t>
            </a:r>
          </a:p>
          <a:p>
            <a:pPr marL="836613" lvl="1" indent="-438150" eaLnBrk="1" hangingPunct="1">
              <a:buClr>
                <a:schemeClr val="tx1"/>
              </a:buClr>
            </a:pPr>
            <a:r>
              <a:rPr lang="en-US" sz="2400" dirty="0" smtClean="0"/>
              <a:t>Leaves </a:t>
            </a:r>
            <a:r>
              <a:rPr lang="en-US" sz="2400" dirty="0" err="1" smtClean="0"/>
              <a:t>axilla</a:t>
            </a:r>
            <a:r>
              <a:rPr lang="en-US" sz="2400" dirty="0" smtClean="0"/>
              <a:t> through </a:t>
            </a:r>
            <a:r>
              <a:rPr lang="en-US" sz="2400" b="1" dirty="0" smtClean="0"/>
              <a:t>Triangular space</a:t>
            </a:r>
          </a:p>
          <a:p>
            <a:pPr marL="836613" lvl="1" indent="-438150" eaLnBrk="1" hangingPunct="1">
              <a:buClr>
                <a:schemeClr val="tx1"/>
              </a:buClr>
            </a:pPr>
            <a:r>
              <a:rPr lang="en-US" sz="2400" dirty="0" smtClean="0"/>
              <a:t>Enter radial groove to pass </a:t>
            </a:r>
            <a:r>
              <a:rPr lang="en-US" sz="2400" dirty="0" err="1" smtClean="0"/>
              <a:t>bt</a:t>
            </a:r>
            <a:r>
              <a:rPr lang="en-US" sz="2400" dirty="0" smtClean="0"/>
              <a:t> long and medial heads of triceps</a:t>
            </a:r>
            <a:r>
              <a:rPr lang="en-US" sz="3200" dirty="0" smtClean="0"/>
              <a:t>.</a:t>
            </a: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143000"/>
            <a:ext cx="4222750" cy="5156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04800"/>
            <a:ext cx="4978400" cy="63150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915400" cy="6477000"/>
          </a:xfrm>
        </p:spPr>
        <p:txBody>
          <a:bodyPr/>
          <a:lstStyle/>
          <a:p>
            <a:pPr lvl="1" eaLnBrk="1" hangingPunct="1">
              <a:buClr>
                <a:schemeClr val="tx1"/>
              </a:buClr>
              <a:buSzTx/>
            </a:pPr>
            <a:r>
              <a:rPr lang="en-US" sz="3200" b="1" smtClean="0"/>
              <a:t>Supply :</a:t>
            </a:r>
            <a:r>
              <a:rPr lang="en-US" sz="2800" u="sng" smtClean="0"/>
              <a:t> </a:t>
            </a:r>
          </a:p>
          <a:p>
            <a:pPr lvl="2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3200" smtClean="0"/>
              <a:t>Triceps, </a:t>
            </a:r>
          </a:p>
          <a:p>
            <a:pPr lvl="2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3200" smtClean="0"/>
              <a:t>anconeus, </a:t>
            </a:r>
          </a:p>
          <a:p>
            <a:pPr lvl="2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3200" smtClean="0"/>
              <a:t>Brachioradialis</a:t>
            </a:r>
          </a:p>
          <a:p>
            <a:pPr lvl="2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3200" smtClean="0"/>
              <a:t>Extensor msl of forearm</a:t>
            </a:r>
          </a:p>
          <a:p>
            <a:pPr lvl="2" eaLnBrk="1" hangingPunct="1">
              <a:buClr>
                <a:schemeClr val="tx1"/>
              </a:buClr>
              <a:buSzTx/>
              <a:buFont typeface="Wingdings" pitchFamily="2" charset="2"/>
              <a:buChar char="q"/>
            </a:pPr>
            <a:r>
              <a:rPr lang="en-US" sz="3200" smtClean="0"/>
              <a:t>Supply skin </a:t>
            </a:r>
          </a:p>
          <a:p>
            <a:pPr lvl="3" eaLnBrk="1" hangingPunct="1">
              <a:buClr>
                <a:schemeClr val="tx1"/>
              </a:buClr>
              <a:buSzTx/>
            </a:pPr>
            <a:r>
              <a:rPr lang="en-US" sz="2800" smtClean="0"/>
              <a:t>post aspect of arm, </a:t>
            </a:r>
          </a:p>
          <a:p>
            <a:pPr lvl="3" eaLnBrk="1" hangingPunct="1">
              <a:buClr>
                <a:schemeClr val="tx1"/>
              </a:buClr>
              <a:buSzTx/>
            </a:pPr>
            <a:r>
              <a:rPr lang="en-US" sz="2800" smtClean="0"/>
              <a:t>forearm and </a:t>
            </a:r>
          </a:p>
          <a:p>
            <a:pPr lvl="3" eaLnBrk="1" hangingPunct="1">
              <a:buClr>
                <a:schemeClr val="tx1"/>
              </a:buClr>
              <a:buSzTx/>
            </a:pPr>
            <a:r>
              <a:rPr lang="en-US" sz="2800" smtClean="0"/>
              <a:t>hand ( radial 3 ½ fingers excl nail beds and dorsum)</a:t>
            </a:r>
          </a:p>
          <a:p>
            <a:pPr eaLnBrk="1" hangingPunct="1">
              <a:buClr>
                <a:schemeClr val="tx1"/>
              </a:buClr>
              <a:buSzTx/>
            </a:pPr>
            <a:endParaRPr lang="en-US" sz="3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scan0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28600"/>
            <a:ext cx="6553200" cy="650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Rectangle 5"/>
          <p:cNvSpPr>
            <a:spLocks noChangeArrowheads="1"/>
          </p:cNvSpPr>
          <p:nvPr/>
        </p:nvSpPr>
        <p:spPr bwMode="auto">
          <a:xfrm>
            <a:off x="5334000" y="3429000"/>
            <a:ext cx="990600" cy="3048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3600" dirty="0" smtClean="0">
                <a:solidFill>
                  <a:srgbClr val="FF3399"/>
                </a:solidFill>
                <a:latin typeface="Algerian" pitchFamily="82" charset="0"/>
              </a:rPr>
              <a:t>APPLIED ANATOMY</a:t>
            </a:r>
            <a:endParaRPr lang="en-US" sz="3600" dirty="0" smtClean="0">
              <a:solidFill>
                <a:srgbClr val="FF3399"/>
              </a:solidFill>
              <a:latin typeface="Algerian" pitchFamily="82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610600" cy="55626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endParaRPr lang="en-US" b="1" dirty="0" smtClean="0"/>
          </a:p>
          <a:p>
            <a:pPr marL="609600" indent="-609600" eaLnBrk="1" hangingPunct="1">
              <a:buClr>
                <a:schemeClr val="tx1"/>
              </a:buClr>
              <a:buSzPct val="100000"/>
              <a:buFontTx/>
              <a:buAutoNum type="arabicPeriod"/>
            </a:pPr>
            <a:r>
              <a:rPr lang="en-US" dirty="0" smtClean="0"/>
              <a:t>Lesion of </a:t>
            </a:r>
            <a:r>
              <a:rPr lang="en-US" dirty="0" err="1" smtClean="0"/>
              <a:t>Suprascapular</a:t>
            </a:r>
            <a:r>
              <a:rPr lang="en-US" dirty="0" smtClean="0"/>
              <a:t> N</a:t>
            </a:r>
          </a:p>
          <a:p>
            <a:pPr marL="609600" indent="-609600" eaLnBrk="1" hangingPunct="1">
              <a:buClr>
                <a:schemeClr val="tx1"/>
              </a:buClr>
              <a:buSzPct val="100000"/>
              <a:buFontTx/>
              <a:buAutoNum type="arabicPeriod"/>
            </a:pPr>
            <a:r>
              <a:rPr lang="en-US" dirty="0" smtClean="0"/>
              <a:t>Lesion of Long Thoracic N of Bell</a:t>
            </a:r>
          </a:p>
          <a:p>
            <a:pPr marL="609600" indent="-609600" eaLnBrk="1" hangingPunct="1">
              <a:buClr>
                <a:schemeClr val="tx1"/>
              </a:buClr>
              <a:buSzPct val="100000"/>
              <a:buFontTx/>
              <a:buAutoNum type="arabicPeriod"/>
            </a:pPr>
            <a:r>
              <a:rPr lang="en-US" b="1" dirty="0" smtClean="0"/>
              <a:t>Upper trunk</a:t>
            </a:r>
            <a:r>
              <a:rPr lang="en-US" dirty="0" smtClean="0"/>
              <a:t> palsy</a:t>
            </a:r>
          </a:p>
          <a:p>
            <a:pPr marL="609600" indent="-609600" eaLnBrk="1" hangingPunct="1">
              <a:buClr>
                <a:schemeClr val="tx1"/>
              </a:buClr>
              <a:buSzPct val="100000"/>
              <a:buFontTx/>
              <a:buAutoNum type="arabicPeriod"/>
            </a:pPr>
            <a:r>
              <a:rPr lang="en-US" b="1" dirty="0" smtClean="0"/>
              <a:t>Lower trunk</a:t>
            </a:r>
            <a:r>
              <a:rPr lang="en-US" dirty="0" smtClean="0"/>
              <a:t> palsy</a:t>
            </a:r>
          </a:p>
          <a:p>
            <a:pPr marL="609600" indent="-609600" eaLnBrk="1" hangingPunct="1">
              <a:buClr>
                <a:schemeClr val="tx1"/>
              </a:buClr>
              <a:buSzPct val="100000"/>
              <a:buFontTx/>
              <a:buAutoNum type="arabicPeriod"/>
            </a:pPr>
            <a:r>
              <a:rPr lang="en-US" dirty="0" smtClean="0"/>
              <a:t>Cord injuries – Lateral, Medial , Posterior</a:t>
            </a:r>
          </a:p>
          <a:p>
            <a:pPr marL="609600" indent="-609600" eaLnBrk="1" hangingPunct="1">
              <a:buClr>
                <a:schemeClr val="tx1"/>
              </a:buClr>
              <a:buSzPct val="100000"/>
              <a:buFontTx/>
              <a:buAutoNum type="arabicPeriod"/>
            </a:pPr>
            <a:r>
              <a:rPr lang="en-US" dirty="0" smtClean="0"/>
              <a:t>Lesion of </a:t>
            </a:r>
            <a:r>
              <a:rPr lang="en-US" dirty="0" err="1" smtClean="0"/>
              <a:t>Axillary</a:t>
            </a:r>
            <a:r>
              <a:rPr lang="en-US" dirty="0" smtClean="0"/>
              <a:t> N</a:t>
            </a:r>
          </a:p>
          <a:p>
            <a:pPr marL="609600" indent="-609600" eaLnBrk="1" hangingPunct="1">
              <a:buClr>
                <a:schemeClr val="tx1"/>
              </a:buClr>
              <a:buSzPct val="100000"/>
              <a:buFontTx/>
              <a:buAutoNum type="arabicPeriod"/>
            </a:pPr>
            <a:r>
              <a:rPr lang="en-US" dirty="0" smtClean="0"/>
              <a:t>Lesion of </a:t>
            </a:r>
            <a:r>
              <a:rPr lang="en-US" dirty="0" err="1" smtClean="0"/>
              <a:t>Musculocutaneous</a:t>
            </a:r>
            <a:r>
              <a:rPr lang="en-US" dirty="0" smtClean="0"/>
              <a:t> N</a:t>
            </a:r>
          </a:p>
          <a:p>
            <a:pPr marL="609600" indent="-609600" eaLnBrk="1" hangingPunct="1">
              <a:buClr>
                <a:schemeClr val="tx1"/>
              </a:buClr>
              <a:buSzPct val="100000"/>
              <a:buFontTx/>
              <a:buAutoNum type="arabicPeriod"/>
            </a:pPr>
            <a:r>
              <a:rPr lang="en-US" dirty="0" smtClean="0"/>
              <a:t>Variations</a:t>
            </a:r>
          </a:p>
          <a:p>
            <a:pPr marL="609600" indent="-609600" eaLnBrk="1" hangingPunct="1">
              <a:buClr>
                <a:schemeClr val="tx1"/>
              </a:buClr>
              <a:buSzPct val="100000"/>
              <a:buFontTx/>
              <a:buAutoNum type="arabicPeriod"/>
            </a:pPr>
            <a:r>
              <a:rPr lang="en-US" dirty="0" smtClean="0"/>
              <a:t>Brachial plexus block</a:t>
            </a:r>
          </a:p>
          <a:p>
            <a:pPr marL="609600" indent="-609600" eaLnBrk="1" hangingPunct="1">
              <a:buFontTx/>
              <a:buAutoNum type="arabicPeriod"/>
            </a:pPr>
            <a:endParaRPr lang="en-US" dirty="0" smtClean="0">
              <a:solidFill>
                <a:schemeClr val="bg1"/>
              </a:solidFill>
            </a:endParaRPr>
          </a:p>
          <a:p>
            <a:pPr marL="609600" indent="-609600" eaLnBrk="1" hangingPunct="1">
              <a:buFontTx/>
              <a:buAutoNum type="arabicPeriod"/>
            </a:pPr>
            <a:endParaRPr lang="en-US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"/>
          <p:cNvSpPr>
            <a:spLocks noChangeArrowheads="1"/>
          </p:cNvSpPr>
          <p:nvPr/>
        </p:nvSpPr>
        <p:spPr bwMode="auto">
          <a:xfrm>
            <a:off x="5181600" y="228600"/>
            <a:ext cx="3733800" cy="1373188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LESIONS OF SUPRASCAPULAR NERVE</a:t>
            </a:r>
          </a:p>
        </p:txBody>
      </p:sp>
      <p:pic>
        <p:nvPicPr>
          <p:cNvPr id="64515" name="Picture 5"/>
          <p:cNvPicPr>
            <a:picLocks noChangeAspect="1" noChangeArrowheads="1"/>
          </p:cNvPicPr>
          <p:nvPr/>
        </p:nvPicPr>
        <p:blipFill>
          <a:blip r:embed="rId2" cstate="print"/>
          <a:srcRect r="32785"/>
          <a:stretch>
            <a:fillRect/>
          </a:stretch>
        </p:blipFill>
        <p:spPr bwMode="auto">
          <a:xfrm>
            <a:off x="5105400" y="1828800"/>
            <a:ext cx="3878263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64516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"/>
            <a:ext cx="4800600" cy="6705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>
                <a:solidFill>
                  <a:srgbClr val="C00000"/>
                </a:solidFill>
              </a:rPr>
              <a:t>COMMONEST CAUSES  </a:t>
            </a:r>
          </a:p>
          <a:p>
            <a:pPr eaLnBrk="1" hangingPunct="1"/>
            <a:endParaRPr lang="en-US" smtClean="0">
              <a:solidFill>
                <a:srgbClr val="FFFF66"/>
              </a:solidFill>
            </a:endParaRPr>
          </a:p>
          <a:p>
            <a:pPr lvl="1" eaLnBrk="1" hangingPunct="1"/>
            <a:r>
              <a:rPr lang="en-US" smtClean="0"/>
              <a:t>Entrapment neuropathy </a:t>
            </a:r>
          </a:p>
          <a:p>
            <a:pPr lvl="2" eaLnBrk="1" hangingPunct="1"/>
            <a:r>
              <a:rPr lang="en-US" smtClean="0"/>
              <a:t>may occur in scapular notch. </a:t>
            </a:r>
          </a:p>
          <a:p>
            <a:pPr lvl="1" eaLnBrk="1" hangingPunct="1"/>
            <a:r>
              <a:rPr lang="en-US" smtClean="0"/>
              <a:t>trauma to </a:t>
            </a:r>
          </a:p>
          <a:p>
            <a:pPr lvl="2" eaLnBrk="1" hangingPunct="1"/>
            <a:r>
              <a:rPr lang="en-US" smtClean="0"/>
              <a:t>scapula and shoulder. </a:t>
            </a:r>
          </a:p>
          <a:p>
            <a:pPr lvl="1" eaLnBrk="1" hangingPunct="1"/>
            <a:r>
              <a:rPr lang="en-US" smtClean="0"/>
              <a:t>Pain in shoulder and</a:t>
            </a:r>
          </a:p>
          <a:p>
            <a:pPr lvl="1" eaLnBrk="1" hangingPunct="1"/>
            <a:r>
              <a:rPr lang="en-US" smtClean="0"/>
              <a:t>weakness and wasting</a:t>
            </a:r>
          </a:p>
          <a:p>
            <a:pPr lvl="1" eaLnBrk="1" hangingPunct="1">
              <a:buFontTx/>
              <a:buNone/>
            </a:pPr>
            <a:r>
              <a:rPr lang="en-US" smtClean="0"/>
              <a:t>	of</a:t>
            </a:r>
          </a:p>
          <a:p>
            <a:pPr lvl="2" eaLnBrk="1" hangingPunct="1"/>
            <a:r>
              <a:rPr lang="en-US" smtClean="0"/>
              <a:t>supraspinatus and</a:t>
            </a:r>
          </a:p>
          <a:p>
            <a:pPr lvl="2" eaLnBrk="1" hangingPunct="1"/>
            <a:r>
              <a:rPr lang="en-US" smtClean="0"/>
              <a:t>infraspinatus.</a:t>
            </a:r>
          </a:p>
          <a:p>
            <a:pPr eaLnBrk="1" hangingPunct="1"/>
            <a:endParaRPr lang="en-US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76200" y="1196975"/>
            <a:ext cx="89916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COMMONEST CAUSES</a:t>
            </a:r>
          </a:p>
          <a:p>
            <a:pPr lvl="1">
              <a:buFontTx/>
              <a:buChar char="•"/>
            </a:pPr>
            <a:r>
              <a:rPr lang="en-US" sz="2400" b="0"/>
              <a:t>Sudden heavy loads on shoulder</a:t>
            </a:r>
          </a:p>
          <a:p>
            <a:pPr lvl="1">
              <a:buFontTx/>
              <a:buChar char="•"/>
            </a:pPr>
            <a:r>
              <a:rPr lang="en-US" sz="2400" b="0"/>
              <a:t>Carrying heavy loads on shoulder</a:t>
            </a:r>
          </a:p>
          <a:p>
            <a:endParaRPr lang="en-US" sz="2400" b="0"/>
          </a:p>
          <a:p>
            <a:r>
              <a:rPr lang="en-US" sz="2400" b="0"/>
              <a:t>Symptom and sign </a:t>
            </a:r>
          </a:p>
          <a:p>
            <a:pPr lvl="1">
              <a:buFont typeface="Wingdings" pitchFamily="2" charset="2"/>
              <a:buChar char="q"/>
            </a:pPr>
            <a:r>
              <a:rPr lang="en-US" sz="2400" b="0"/>
              <a:t>Winging of scapula </a:t>
            </a:r>
          </a:p>
          <a:p>
            <a:pPr lvl="2">
              <a:buFont typeface="Arial" charset="0"/>
              <a:buChar char="–"/>
            </a:pPr>
            <a:r>
              <a:rPr lang="en-US" sz="2400" b="0"/>
              <a:t> prominence of medial border of scapula</a:t>
            </a:r>
          </a:p>
          <a:p>
            <a:pPr lvl="1">
              <a:buFont typeface="Wingdings" pitchFamily="2" charset="2"/>
              <a:buChar char="q"/>
            </a:pPr>
            <a:r>
              <a:rPr lang="en-US" sz="2400" b="0"/>
              <a:t>may be the only clinical manifestation.</a:t>
            </a:r>
          </a:p>
          <a:p>
            <a:pPr lvl="1">
              <a:buFont typeface="Wingdings" pitchFamily="2" charset="2"/>
              <a:buChar char="q"/>
            </a:pPr>
            <a:r>
              <a:rPr lang="en-US" sz="2400" b="0"/>
              <a:t>Loss of pushing and punching actions.</a:t>
            </a:r>
          </a:p>
          <a:p>
            <a:pPr lvl="1">
              <a:buFont typeface="Wingdings" pitchFamily="2" charset="2"/>
              <a:buChar char="q"/>
            </a:pPr>
            <a:r>
              <a:rPr lang="en-US" sz="2400" b="0"/>
              <a:t>Abduction of arm affected.</a:t>
            </a:r>
          </a:p>
          <a:p>
            <a:pPr>
              <a:buFontTx/>
              <a:buChar char="•"/>
            </a:pPr>
            <a:endParaRPr lang="en-US" sz="2400" b="0" u="sng"/>
          </a:p>
          <a:p>
            <a:r>
              <a:rPr lang="en-US" sz="2400" b="0"/>
              <a:t>Demonstrated by </a:t>
            </a:r>
          </a:p>
          <a:p>
            <a:pPr lvl="1">
              <a:buFont typeface="Wingdings" pitchFamily="2" charset="2"/>
              <a:buChar char="q"/>
            </a:pPr>
            <a:r>
              <a:rPr lang="en-US" sz="2400" b="0"/>
              <a:t>asking the patient to push against resistance with the forearm extended at the elbow and flexed to 90° at the shoulder.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76200" y="76200"/>
            <a:ext cx="906780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endParaRPr lang="en-US" sz="4000">
              <a:solidFill>
                <a:srgbClr val="000099"/>
              </a:solidFill>
            </a:endParaRPr>
          </a:p>
        </p:txBody>
      </p:sp>
      <p:sp>
        <p:nvSpPr>
          <p:cNvPr id="65540" name="Rectangle 4" descr="Water droplets"/>
          <p:cNvSpPr>
            <a:spLocks noChangeArrowheads="1"/>
          </p:cNvSpPr>
          <p:nvPr/>
        </p:nvSpPr>
        <p:spPr bwMode="auto">
          <a:xfrm>
            <a:off x="0" y="288925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solidFill>
                  <a:srgbClr val="3366CC"/>
                </a:solidFill>
              </a:rPr>
              <a:t>LESIONS OF NERVE OF BELL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543800" cy="487363"/>
          </a:xfrm>
        </p:spPr>
        <p:txBody>
          <a:bodyPr/>
          <a:lstStyle/>
          <a:p>
            <a:pPr algn="ctr" eaLnBrk="1" hangingPunct="1"/>
            <a:r>
              <a:rPr lang="en-US" sz="3500" smtClean="0">
                <a:solidFill>
                  <a:srgbClr val="FF3399"/>
                </a:solidFill>
              </a:rPr>
              <a:t>BRACHIAL PLEXUS</a:t>
            </a:r>
          </a:p>
        </p:txBody>
      </p:sp>
      <p:pic>
        <p:nvPicPr>
          <p:cNvPr id="921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5495"/>
          <a:stretch>
            <a:fillRect/>
          </a:stretch>
        </p:blipFill>
        <p:spPr>
          <a:xfrm>
            <a:off x="152400" y="1090613"/>
            <a:ext cx="8807450" cy="5040312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scan00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81000"/>
            <a:ext cx="5715000" cy="542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3" name="Rectangle 5"/>
          <p:cNvSpPr>
            <a:spLocks noChangeArrowheads="1"/>
          </p:cNvSpPr>
          <p:nvPr/>
        </p:nvSpPr>
        <p:spPr bwMode="auto">
          <a:xfrm>
            <a:off x="152400" y="2209800"/>
            <a:ext cx="1828800" cy="685800"/>
          </a:xfrm>
          <a:prstGeom prst="rect">
            <a:avLst/>
          </a:prstGeom>
          <a:noFill/>
          <a:ln w="9525">
            <a:solidFill>
              <a:srgbClr val="FF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4" name="Text Box 6"/>
          <p:cNvSpPr txBox="1">
            <a:spLocks noChangeArrowheads="1"/>
          </p:cNvSpPr>
          <p:nvPr/>
        </p:nvSpPr>
        <p:spPr bwMode="auto">
          <a:xfrm>
            <a:off x="5943600" y="1771650"/>
            <a:ext cx="3124200" cy="26543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Serratus anterior keeps the medial border of scapula in close apposition to the thoracic wall</a:t>
            </a:r>
          </a:p>
        </p:txBody>
      </p:sp>
      <p:sp>
        <p:nvSpPr>
          <p:cNvPr id="66565" name="Text Box 9"/>
          <p:cNvSpPr txBox="1">
            <a:spLocks noChangeArrowheads="1"/>
          </p:cNvSpPr>
          <p:nvPr/>
        </p:nvSpPr>
        <p:spPr bwMode="auto">
          <a:xfrm>
            <a:off x="6172200" y="5181600"/>
            <a:ext cx="1981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66FF"/>
                </a:solidFill>
              </a:rPr>
              <a:t>Scapula medial border</a:t>
            </a:r>
          </a:p>
        </p:txBody>
      </p:sp>
      <p:sp>
        <p:nvSpPr>
          <p:cNvPr id="66566" name="Line 10"/>
          <p:cNvSpPr>
            <a:spLocks noChangeShapeType="1"/>
          </p:cNvSpPr>
          <p:nvPr/>
        </p:nvSpPr>
        <p:spPr bwMode="auto">
          <a:xfrm>
            <a:off x="2743200" y="4876800"/>
            <a:ext cx="3352800" cy="45720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4" descr="wingedscapu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667000"/>
            <a:ext cx="3990975" cy="4010025"/>
          </a:xfrm>
          <a:prstGeom prst="rect">
            <a:avLst/>
          </a:prstGeom>
          <a:noFill/>
          <a:ln w="9525">
            <a:solidFill>
              <a:srgbClr val="66FF66"/>
            </a:solidFill>
            <a:miter lim="800000"/>
            <a:headEnd/>
            <a:tailEnd/>
          </a:ln>
        </p:spPr>
      </p:pic>
      <p:pic>
        <p:nvPicPr>
          <p:cNvPr id="67587" name="Picture 5" descr="winging of scapu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176213"/>
            <a:ext cx="5943600" cy="4014787"/>
          </a:xfrm>
          <a:prstGeom prst="rect">
            <a:avLst/>
          </a:prstGeom>
          <a:noFill/>
          <a:ln w="9525">
            <a:solidFill>
              <a:srgbClr val="FF66FF"/>
            </a:solidFill>
            <a:miter lim="800000"/>
            <a:headEnd/>
            <a:tailEnd/>
          </a:ln>
        </p:spPr>
      </p:pic>
      <p:sp>
        <p:nvSpPr>
          <p:cNvPr id="67588" name="Text Box 6"/>
          <p:cNvSpPr txBox="1">
            <a:spLocks noChangeArrowheads="1"/>
          </p:cNvSpPr>
          <p:nvPr/>
        </p:nvSpPr>
        <p:spPr bwMode="auto">
          <a:xfrm>
            <a:off x="4495800" y="4953000"/>
            <a:ext cx="464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3366CC"/>
                </a:solidFill>
              </a:rPr>
              <a:t>Winging of scapula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228600" y="790575"/>
            <a:ext cx="876300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defRPr/>
            </a:pPr>
            <a:endParaRPr lang="en-US" sz="2400" dirty="0">
              <a:solidFill>
                <a:srgbClr val="000066"/>
              </a:solidFill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3200" dirty="0">
                <a:solidFill>
                  <a:srgbClr val="000000"/>
                </a:solidFill>
              </a:rPr>
              <a:t>Commonest causes</a:t>
            </a:r>
            <a:endParaRPr lang="en-US" sz="4000" dirty="0">
              <a:solidFill>
                <a:srgbClr val="000000"/>
              </a:solidFill>
            </a:endParaRP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400" b="0" dirty="0">
                <a:solidFill>
                  <a:srgbClr val="000000"/>
                </a:solidFill>
              </a:rPr>
              <a:t>Dislocations of shoulder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400" b="0" dirty="0">
                <a:solidFill>
                  <a:srgbClr val="000000"/>
                </a:solidFill>
              </a:rPr>
              <a:t>Fractures of upper end </a:t>
            </a:r>
            <a:r>
              <a:rPr lang="en-US" sz="2400" b="0" dirty="0" err="1">
                <a:solidFill>
                  <a:srgbClr val="000000"/>
                </a:solidFill>
              </a:rPr>
              <a:t>humerus</a:t>
            </a:r>
            <a:endParaRPr lang="en-US" sz="2400" b="0" dirty="0">
              <a:solidFill>
                <a:srgbClr val="000000"/>
              </a:solidFill>
            </a:endParaRP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400" b="0" dirty="0">
                <a:solidFill>
                  <a:srgbClr val="000000"/>
                </a:solidFill>
              </a:rPr>
              <a:t>Misplaced injections into deltoid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sz="2400" b="0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</a:rPr>
              <a:t>Symptom and sign</a:t>
            </a:r>
          </a:p>
          <a:p>
            <a:pPr marL="1257300" lvl="2" indent="-342900">
              <a:buFont typeface="Arial" pitchFamily="34" charset="0"/>
              <a:buChar char="•"/>
              <a:defRPr/>
            </a:pPr>
            <a:endParaRPr lang="en-US" sz="2400" dirty="0">
              <a:solidFill>
                <a:srgbClr val="000000"/>
              </a:solidFill>
            </a:endParaRP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2400" b="0" dirty="0">
                <a:solidFill>
                  <a:srgbClr val="000000"/>
                </a:solidFill>
              </a:rPr>
              <a:t>Wasting and weakness of </a:t>
            </a:r>
            <a:r>
              <a:rPr lang="en-US" sz="2800" b="0" dirty="0">
                <a:solidFill>
                  <a:srgbClr val="000000"/>
                </a:solidFill>
              </a:rPr>
              <a:t>Deltoid</a:t>
            </a:r>
            <a:r>
              <a:rPr lang="en-US" sz="2400" b="0" dirty="0">
                <a:solidFill>
                  <a:srgbClr val="000000"/>
                </a:solidFill>
              </a:rPr>
              <a:t>- </a:t>
            </a:r>
          </a:p>
          <a:p>
            <a:pPr marL="1714500" lvl="3" indent="-342900">
              <a:buFont typeface="Arial" pitchFamily="34" charset="0"/>
              <a:buChar char="•"/>
              <a:defRPr/>
            </a:pPr>
            <a:r>
              <a:rPr lang="en-US" sz="2400" b="0" dirty="0">
                <a:solidFill>
                  <a:srgbClr val="000000"/>
                </a:solidFill>
              </a:rPr>
              <a:t>abduction of shoulder affected.</a:t>
            </a:r>
          </a:p>
          <a:p>
            <a:pPr marL="1257300" lvl="2" indent="-342900">
              <a:buFont typeface="Arial" pitchFamily="34" charset="0"/>
              <a:buChar char="•"/>
              <a:defRPr/>
            </a:pPr>
            <a:r>
              <a:rPr lang="en-US" sz="2400" b="0" dirty="0">
                <a:solidFill>
                  <a:srgbClr val="000000"/>
                </a:solidFill>
              </a:rPr>
              <a:t>sensory loss </a:t>
            </a:r>
          </a:p>
          <a:p>
            <a:pPr marL="1714500" lvl="3" indent="-342900">
              <a:buFont typeface="Arial" pitchFamily="34" charset="0"/>
              <a:buChar char="•"/>
              <a:defRPr/>
            </a:pPr>
            <a:r>
              <a:rPr lang="en-US" sz="2400" b="0" dirty="0">
                <a:solidFill>
                  <a:srgbClr val="000000"/>
                </a:solidFill>
              </a:rPr>
              <a:t>on outer aspect of upper arm below </a:t>
            </a:r>
            <a:r>
              <a:rPr lang="en-US" sz="2400" b="0" dirty="0" err="1">
                <a:solidFill>
                  <a:srgbClr val="000000"/>
                </a:solidFill>
              </a:rPr>
              <a:t>acromian</a:t>
            </a:r>
            <a:r>
              <a:rPr lang="en-US" sz="2400" b="0" dirty="0">
                <a:solidFill>
                  <a:srgbClr val="000000"/>
                </a:solidFill>
              </a:rPr>
              <a:t>.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sz="2400" b="0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400" b="0" i="1" dirty="0">
                <a:solidFill>
                  <a:srgbClr val="000000"/>
                </a:solidFill>
              </a:rPr>
              <a:t>Differentiated from a C5 root lesion by finding normal function in the distribution of Suprascapular nerve</a:t>
            </a:r>
            <a:r>
              <a:rPr lang="en-US" sz="2400" i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0" y="-42863"/>
            <a:ext cx="9144000" cy="701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endParaRPr lang="en-US" sz="4000">
              <a:solidFill>
                <a:srgbClr val="000099"/>
              </a:solidFill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152400" y="1524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3366CC"/>
                </a:solidFill>
              </a:rPr>
              <a:t>LESIONS OF AXILLARY NERVE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solidFill>
                  <a:srgbClr val="3366CC"/>
                </a:solidFill>
              </a:rPr>
              <a:t>LESIONS OF AXILLARY NERVE</a:t>
            </a:r>
            <a:r>
              <a:rPr lang="en-US" sz="4000" smtClean="0">
                <a:solidFill>
                  <a:srgbClr val="000066"/>
                </a:solidFill>
              </a:rPr>
              <a:t/>
            </a:r>
            <a:br>
              <a:rPr lang="en-US" sz="4000" smtClean="0">
                <a:solidFill>
                  <a:srgbClr val="000066"/>
                </a:solidFill>
              </a:rPr>
            </a:br>
            <a:endParaRPr lang="en-US" sz="4000" smtClean="0">
              <a:solidFill>
                <a:srgbClr val="000066"/>
              </a:solidFill>
            </a:endParaRPr>
          </a:p>
        </p:txBody>
      </p:sp>
      <p:pic>
        <p:nvPicPr>
          <p:cNvPr id="6963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" y="982663"/>
            <a:ext cx="8001000" cy="5705475"/>
          </a:xfrm>
          <a:noFill/>
        </p:spPr>
      </p:pic>
      <p:sp>
        <p:nvSpPr>
          <p:cNvPr id="69636" name="Rectangle 6"/>
          <p:cNvSpPr>
            <a:spLocks noChangeArrowheads="1"/>
          </p:cNvSpPr>
          <p:nvPr/>
        </p:nvSpPr>
        <p:spPr bwMode="auto">
          <a:xfrm>
            <a:off x="6096000" y="3124200"/>
            <a:ext cx="24384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 descr="Water droplets"/>
          <p:cNvSpPr>
            <a:spLocks noChangeArrowheads="1"/>
          </p:cNvSpPr>
          <p:nvPr/>
        </p:nvSpPr>
        <p:spPr bwMode="auto">
          <a:xfrm>
            <a:off x="228600" y="381000"/>
            <a:ext cx="671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3366CC"/>
                </a:solidFill>
              </a:rPr>
              <a:t>LESIONS OF MUSCULOCUTANEOUS NERVE</a:t>
            </a:r>
          </a:p>
        </p:txBody>
      </p:sp>
      <p:pic>
        <p:nvPicPr>
          <p:cNvPr id="70659" name="Picture 5" descr="12_20"/>
          <p:cNvPicPr>
            <a:picLocks noChangeAspect="1" noChangeArrowheads="1"/>
          </p:cNvPicPr>
          <p:nvPr/>
        </p:nvPicPr>
        <p:blipFill>
          <a:blip r:embed="rId2" cstate="print"/>
          <a:srcRect t="2139"/>
          <a:stretch>
            <a:fillRect/>
          </a:stretch>
        </p:blipFill>
        <p:spPr bwMode="auto">
          <a:xfrm>
            <a:off x="5181600" y="1981200"/>
            <a:ext cx="3962400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48768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>
                <a:solidFill>
                  <a:srgbClr val="000000"/>
                </a:solidFill>
              </a:rPr>
              <a:t>Commonest causes </a:t>
            </a:r>
          </a:p>
          <a:p>
            <a:pPr lvl="1" eaLnBrk="1" hangingPunct="1"/>
            <a:endParaRPr lang="en-US" smtClean="0">
              <a:solidFill>
                <a:srgbClr val="000000"/>
              </a:solidFill>
            </a:endParaRPr>
          </a:p>
          <a:p>
            <a:pPr lvl="1" eaLnBrk="1" hangingPunct="1"/>
            <a:r>
              <a:rPr lang="en-US" sz="3200" smtClean="0">
                <a:solidFill>
                  <a:srgbClr val="000000"/>
                </a:solidFill>
              </a:rPr>
              <a:t>Isolated lesion is rare.</a:t>
            </a:r>
          </a:p>
          <a:p>
            <a:pPr lvl="1" eaLnBrk="1" hangingPunct="1"/>
            <a:endParaRPr lang="en-US" sz="3200" smtClean="0">
              <a:solidFill>
                <a:srgbClr val="000000"/>
              </a:solidFill>
            </a:endParaRPr>
          </a:p>
          <a:p>
            <a:pPr lvl="1" eaLnBrk="1" hangingPunct="1"/>
            <a:r>
              <a:rPr lang="en-US" sz="3200" smtClean="0">
                <a:solidFill>
                  <a:srgbClr val="000000"/>
                </a:solidFill>
              </a:rPr>
              <a:t>injuries to </a:t>
            </a:r>
          </a:p>
          <a:p>
            <a:pPr lvl="2" eaLnBrk="1" hangingPunct="1"/>
            <a:r>
              <a:rPr lang="en-US" sz="2800" smtClean="0">
                <a:solidFill>
                  <a:srgbClr val="000000"/>
                </a:solidFill>
              </a:rPr>
              <a:t>upper arm and </a:t>
            </a:r>
          </a:p>
          <a:p>
            <a:pPr lvl="2" eaLnBrk="1" hangingPunct="1"/>
            <a:r>
              <a:rPr lang="en-US" sz="2800" smtClean="0">
                <a:solidFill>
                  <a:srgbClr val="000000"/>
                </a:solidFill>
              </a:rPr>
              <a:t>shoulder including fracture of humerus. </a:t>
            </a:r>
          </a:p>
          <a:p>
            <a:pPr eaLnBrk="1" hangingPunct="1"/>
            <a:endParaRPr lang="en-US" sz="36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55638"/>
            <a:ext cx="8229600" cy="411162"/>
          </a:xfrm>
        </p:spPr>
        <p:txBody>
          <a:bodyPr/>
          <a:lstStyle/>
          <a:p>
            <a:pPr eaLnBrk="1" hangingPunct="1"/>
            <a:r>
              <a:rPr lang="en-US" sz="2400" smtClean="0">
                <a:solidFill>
                  <a:srgbClr val="0070C0"/>
                </a:solidFill>
              </a:rPr>
              <a:t>LESIONS OF MUSCULOCUTANEOUS NERVE</a:t>
            </a:r>
            <a:r>
              <a:rPr lang="en-US" sz="2800" smtClean="0">
                <a:solidFill>
                  <a:schemeClr val="accent1"/>
                </a:solidFill>
              </a:rPr>
              <a:t/>
            </a:r>
            <a:br>
              <a:rPr lang="en-US" sz="2800" smtClean="0">
                <a:solidFill>
                  <a:schemeClr val="accent1"/>
                </a:solidFill>
              </a:rPr>
            </a:br>
            <a:endParaRPr lang="en-US" sz="2800" smtClean="0">
              <a:solidFill>
                <a:schemeClr val="accent1"/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8991600" cy="6019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/>
              <a:t>Symptom and sign</a:t>
            </a:r>
          </a:p>
          <a:p>
            <a:pPr lvl="1" eaLnBrk="1" hangingPunct="1"/>
            <a:r>
              <a:rPr lang="en-US" smtClean="0"/>
              <a:t>Marked weakness of elbow flexion</a:t>
            </a:r>
          </a:p>
          <a:p>
            <a:pPr lvl="2" eaLnBrk="1" hangingPunct="1"/>
            <a:r>
              <a:rPr lang="en-US" smtClean="0"/>
              <a:t> because of </a:t>
            </a:r>
            <a:r>
              <a:rPr lang="en-US" i="1" smtClean="0"/>
              <a:t>paralysis</a:t>
            </a:r>
            <a:r>
              <a:rPr lang="en-US" smtClean="0"/>
              <a:t> of </a:t>
            </a:r>
          </a:p>
          <a:p>
            <a:pPr lvl="3" eaLnBrk="1" hangingPunct="1"/>
            <a:r>
              <a:rPr lang="en-US" sz="2400" smtClean="0"/>
              <a:t>biceps brachii and much of </a:t>
            </a:r>
          </a:p>
          <a:p>
            <a:pPr lvl="3" eaLnBrk="1" hangingPunct="1"/>
            <a:r>
              <a:rPr lang="en-US" sz="2400" smtClean="0"/>
              <a:t>brachialis</a:t>
            </a:r>
          </a:p>
          <a:p>
            <a:pPr lvl="1" eaLnBrk="1" hangingPunct="1"/>
            <a:endParaRPr lang="en-US" sz="3200" smtClean="0"/>
          </a:p>
          <a:p>
            <a:pPr lvl="1" eaLnBrk="1" hangingPunct="1"/>
            <a:r>
              <a:rPr lang="en-US" smtClean="0"/>
              <a:t>Sensory impairment </a:t>
            </a:r>
          </a:p>
          <a:p>
            <a:pPr lvl="2" eaLnBrk="1" hangingPunct="1"/>
            <a:r>
              <a:rPr lang="en-US" smtClean="0"/>
              <a:t>on the extensor aspect of the forearm in the distribution of lateral cutaneous nerve of the forearm.</a:t>
            </a:r>
          </a:p>
          <a:p>
            <a:pPr lvl="1" eaLnBrk="1" hangingPunct="1"/>
            <a:endParaRPr lang="en-US" smtClean="0"/>
          </a:p>
          <a:p>
            <a:pPr lvl="1" eaLnBrk="1" hangingPunct="1"/>
            <a:r>
              <a:rPr lang="en-US" smtClean="0"/>
              <a:t>Pain and paraesthesia </a:t>
            </a:r>
          </a:p>
          <a:p>
            <a:pPr lvl="2" eaLnBrk="1" hangingPunct="1"/>
            <a:r>
              <a:rPr lang="en-US" smtClean="0"/>
              <a:t>may be aggravated by elbow extension</a:t>
            </a:r>
            <a:r>
              <a:rPr lang="en-US" sz="2800" smtClean="0"/>
              <a:t>.</a:t>
            </a:r>
          </a:p>
          <a:p>
            <a:pPr eaLnBrk="1" hangingPunct="1"/>
            <a:endParaRPr lang="en-US" sz="36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4" descr="Water droplets"/>
          <p:cNvSpPr>
            <a:spLocks noChangeArrowheads="1"/>
          </p:cNvSpPr>
          <p:nvPr/>
        </p:nvSpPr>
        <p:spPr bwMode="auto">
          <a:xfrm>
            <a:off x="0" y="76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rgbClr val="0070C0"/>
                </a:solidFill>
              </a:rPr>
              <a:t>UPPER TRUNK PALSIES</a:t>
            </a:r>
            <a:r>
              <a:rPr lang="en-US" sz="2000">
                <a:solidFill>
                  <a:srgbClr val="0070C0"/>
                </a:solidFill>
              </a:rPr>
              <a:t> </a:t>
            </a:r>
            <a:r>
              <a:rPr lang="en-US" sz="2000">
                <a:solidFill>
                  <a:schemeClr val="bg1"/>
                </a:solidFill>
              </a:rPr>
              <a:t>–</a:t>
            </a:r>
            <a:r>
              <a:rPr lang="en-US" sz="2000">
                <a:solidFill>
                  <a:srgbClr val="000066"/>
                </a:solidFill>
              </a:rPr>
              <a:t> </a:t>
            </a:r>
            <a:r>
              <a:rPr lang="en-US" sz="2400">
                <a:solidFill>
                  <a:srgbClr val="FF0066"/>
                </a:solidFill>
              </a:rPr>
              <a:t>ERB’S PALSY</a:t>
            </a:r>
          </a:p>
        </p:txBody>
      </p:sp>
      <p:sp>
        <p:nvSpPr>
          <p:cNvPr id="72707" name="Line 10"/>
          <p:cNvSpPr>
            <a:spLocks noChangeShapeType="1"/>
          </p:cNvSpPr>
          <p:nvPr/>
        </p:nvSpPr>
        <p:spPr bwMode="auto">
          <a:xfrm>
            <a:off x="2514600" y="914400"/>
            <a:ext cx="914400" cy="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08" name="Line 11"/>
          <p:cNvSpPr>
            <a:spLocks noChangeShapeType="1"/>
          </p:cNvSpPr>
          <p:nvPr/>
        </p:nvSpPr>
        <p:spPr bwMode="auto">
          <a:xfrm>
            <a:off x="2514600" y="1295400"/>
            <a:ext cx="914400" cy="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09" name="Line 12"/>
          <p:cNvSpPr>
            <a:spLocks noChangeShapeType="1"/>
          </p:cNvSpPr>
          <p:nvPr/>
        </p:nvSpPr>
        <p:spPr bwMode="auto">
          <a:xfrm flipH="1" flipV="1">
            <a:off x="3429000" y="914400"/>
            <a:ext cx="609600" cy="22860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0" name="Line 13"/>
          <p:cNvSpPr>
            <a:spLocks noChangeShapeType="1"/>
          </p:cNvSpPr>
          <p:nvPr/>
        </p:nvSpPr>
        <p:spPr bwMode="auto">
          <a:xfrm flipH="1">
            <a:off x="3429000" y="1143000"/>
            <a:ext cx="609600" cy="15240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1" name="Line 14"/>
          <p:cNvSpPr>
            <a:spLocks noChangeShapeType="1"/>
          </p:cNvSpPr>
          <p:nvPr/>
        </p:nvSpPr>
        <p:spPr bwMode="auto">
          <a:xfrm>
            <a:off x="4038600" y="1143000"/>
            <a:ext cx="1143000" cy="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2" name="Line 16"/>
          <p:cNvSpPr>
            <a:spLocks noChangeShapeType="1"/>
          </p:cNvSpPr>
          <p:nvPr/>
        </p:nvSpPr>
        <p:spPr bwMode="auto">
          <a:xfrm flipH="1">
            <a:off x="5181600" y="762000"/>
            <a:ext cx="685800" cy="38100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3" name="Line 17"/>
          <p:cNvSpPr>
            <a:spLocks noChangeShapeType="1"/>
          </p:cNvSpPr>
          <p:nvPr/>
        </p:nvSpPr>
        <p:spPr bwMode="auto">
          <a:xfrm flipH="1" flipV="1">
            <a:off x="5181600" y="1143000"/>
            <a:ext cx="762000" cy="30480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4" name="Line 18"/>
          <p:cNvSpPr>
            <a:spLocks noChangeShapeType="1"/>
          </p:cNvSpPr>
          <p:nvPr/>
        </p:nvSpPr>
        <p:spPr bwMode="auto">
          <a:xfrm>
            <a:off x="5867400" y="762000"/>
            <a:ext cx="685800" cy="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5" name="Line 19"/>
          <p:cNvSpPr>
            <a:spLocks noChangeShapeType="1"/>
          </p:cNvSpPr>
          <p:nvPr/>
        </p:nvSpPr>
        <p:spPr bwMode="auto">
          <a:xfrm>
            <a:off x="5943600" y="1447800"/>
            <a:ext cx="685800" cy="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6" name="Line 21"/>
          <p:cNvSpPr>
            <a:spLocks noChangeShapeType="1"/>
          </p:cNvSpPr>
          <p:nvPr/>
        </p:nvSpPr>
        <p:spPr bwMode="auto">
          <a:xfrm>
            <a:off x="4648200" y="1143000"/>
            <a:ext cx="838200" cy="38100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7" name="Oval 23"/>
          <p:cNvSpPr>
            <a:spLocks noChangeArrowheads="1"/>
          </p:cNvSpPr>
          <p:nvPr/>
        </p:nvSpPr>
        <p:spPr bwMode="auto">
          <a:xfrm>
            <a:off x="3657600" y="914400"/>
            <a:ext cx="2133600" cy="457200"/>
          </a:xfrm>
          <a:prstGeom prst="ellipse">
            <a:avLst/>
          </a:prstGeom>
          <a:noFill/>
          <a:ln w="19050">
            <a:solidFill>
              <a:srgbClr val="FF3399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66"/>
              </a:solidFill>
            </a:endParaRPr>
          </a:p>
        </p:txBody>
      </p:sp>
      <p:sp>
        <p:nvSpPr>
          <p:cNvPr id="72718" name="Text Box 24"/>
          <p:cNvSpPr txBox="1">
            <a:spLocks noChangeArrowheads="1"/>
          </p:cNvSpPr>
          <p:nvPr/>
        </p:nvSpPr>
        <p:spPr bwMode="auto">
          <a:xfrm>
            <a:off x="6553200" y="6858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CC9900"/>
                </a:solidFill>
              </a:rPr>
              <a:t> </a:t>
            </a:r>
            <a:r>
              <a:rPr lang="en-US" sz="1200">
                <a:solidFill>
                  <a:srgbClr val="CC9900"/>
                </a:solidFill>
              </a:rPr>
              <a:t>6</a:t>
            </a:r>
          </a:p>
        </p:txBody>
      </p:sp>
      <p:sp>
        <p:nvSpPr>
          <p:cNvPr id="72719" name="Text Box 25"/>
          <p:cNvSpPr txBox="1">
            <a:spLocks noChangeArrowheads="1"/>
          </p:cNvSpPr>
          <p:nvPr/>
        </p:nvSpPr>
        <p:spPr bwMode="auto">
          <a:xfrm>
            <a:off x="6629400" y="1295400"/>
            <a:ext cx="685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CC9900"/>
                </a:solidFill>
              </a:rPr>
              <a:t>7</a:t>
            </a:r>
          </a:p>
        </p:txBody>
      </p:sp>
      <p:sp>
        <p:nvSpPr>
          <p:cNvPr id="72720" name="Text Box 26"/>
          <p:cNvSpPr txBox="1">
            <a:spLocks noChangeArrowheads="1"/>
          </p:cNvSpPr>
          <p:nvPr/>
        </p:nvSpPr>
        <p:spPr bwMode="auto">
          <a:xfrm>
            <a:off x="4953000" y="1066800"/>
            <a:ext cx="304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CC9900"/>
                </a:solidFill>
              </a:rPr>
              <a:t>5</a:t>
            </a:r>
          </a:p>
        </p:txBody>
      </p:sp>
      <p:sp>
        <p:nvSpPr>
          <p:cNvPr id="72721" name="Line 27"/>
          <p:cNvSpPr>
            <a:spLocks noChangeShapeType="1"/>
          </p:cNvSpPr>
          <p:nvPr/>
        </p:nvSpPr>
        <p:spPr bwMode="auto">
          <a:xfrm flipV="1">
            <a:off x="4648200" y="685800"/>
            <a:ext cx="838200" cy="45720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22" name="Text Box 28"/>
          <p:cNvSpPr txBox="1">
            <a:spLocks noChangeArrowheads="1"/>
          </p:cNvSpPr>
          <p:nvPr/>
        </p:nvSpPr>
        <p:spPr bwMode="auto">
          <a:xfrm>
            <a:off x="5486400" y="533400"/>
            <a:ext cx="228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CC9900"/>
                </a:solidFill>
              </a:rPr>
              <a:t>3</a:t>
            </a:r>
          </a:p>
        </p:txBody>
      </p:sp>
      <p:sp>
        <p:nvSpPr>
          <p:cNvPr id="72723" name="Text Box 29"/>
          <p:cNvSpPr txBox="1">
            <a:spLocks noChangeArrowheads="1"/>
          </p:cNvSpPr>
          <p:nvPr/>
        </p:nvSpPr>
        <p:spPr bwMode="auto">
          <a:xfrm>
            <a:off x="5486400" y="1371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CC9900"/>
                </a:solidFill>
              </a:rPr>
              <a:t>4</a:t>
            </a:r>
          </a:p>
        </p:txBody>
      </p:sp>
      <p:sp>
        <p:nvSpPr>
          <p:cNvPr id="72724" name="Text Box 30"/>
          <p:cNvSpPr txBox="1">
            <a:spLocks noChangeArrowheads="1"/>
          </p:cNvSpPr>
          <p:nvPr/>
        </p:nvSpPr>
        <p:spPr bwMode="auto">
          <a:xfrm>
            <a:off x="1981200" y="76200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C 5</a:t>
            </a:r>
          </a:p>
        </p:txBody>
      </p:sp>
      <p:sp>
        <p:nvSpPr>
          <p:cNvPr id="72725" name="Text Box 31"/>
          <p:cNvSpPr txBox="1">
            <a:spLocks noChangeArrowheads="1"/>
          </p:cNvSpPr>
          <p:nvPr/>
        </p:nvSpPr>
        <p:spPr bwMode="auto">
          <a:xfrm>
            <a:off x="1981200" y="1103313"/>
            <a:ext cx="539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C 6</a:t>
            </a:r>
          </a:p>
        </p:txBody>
      </p:sp>
      <p:sp>
        <p:nvSpPr>
          <p:cNvPr id="72726" name="Text Box 32"/>
          <p:cNvSpPr txBox="1">
            <a:spLocks noChangeArrowheads="1"/>
          </p:cNvSpPr>
          <p:nvPr/>
        </p:nvSpPr>
        <p:spPr bwMode="auto">
          <a:xfrm>
            <a:off x="2895600" y="68580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CC9900"/>
                </a:solidFill>
              </a:rPr>
              <a:t>1</a:t>
            </a:r>
          </a:p>
        </p:txBody>
      </p:sp>
      <p:sp>
        <p:nvSpPr>
          <p:cNvPr id="72727" name="Text Box 34"/>
          <p:cNvSpPr txBox="1">
            <a:spLocks noChangeArrowheads="1"/>
          </p:cNvSpPr>
          <p:nvPr/>
        </p:nvSpPr>
        <p:spPr bwMode="auto">
          <a:xfrm>
            <a:off x="2895600" y="1219200"/>
            <a:ext cx="304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CC9900"/>
                </a:solidFill>
              </a:rPr>
              <a:t>2</a:t>
            </a:r>
          </a:p>
        </p:txBody>
      </p:sp>
      <p:sp>
        <p:nvSpPr>
          <p:cNvPr id="72728" name="Text Box 35"/>
          <p:cNvSpPr txBox="1">
            <a:spLocks noChangeArrowheads="1"/>
          </p:cNvSpPr>
          <p:nvPr/>
        </p:nvSpPr>
        <p:spPr bwMode="auto">
          <a:xfrm>
            <a:off x="6858000" y="533400"/>
            <a:ext cx="2209800" cy="15557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70C0"/>
                </a:solidFill>
              </a:rPr>
              <a:t>1&amp;2 – NERVE ROOTS</a:t>
            </a:r>
          </a:p>
          <a:p>
            <a:pPr>
              <a:spcBef>
                <a:spcPct val="50000"/>
              </a:spcBef>
            </a:pPr>
            <a:r>
              <a:rPr lang="en-US" sz="1200">
                <a:solidFill>
                  <a:srgbClr val="0070C0"/>
                </a:solidFill>
              </a:rPr>
              <a:t>3- SUPRASCAPULAR N</a:t>
            </a:r>
          </a:p>
          <a:p>
            <a:pPr>
              <a:spcBef>
                <a:spcPct val="50000"/>
              </a:spcBef>
            </a:pPr>
            <a:r>
              <a:rPr lang="en-US" sz="1200">
                <a:solidFill>
                  <a:srgbClr val="0070C0"/>
                </a:solidFill>
              </a:rPr>
              <a:t>4- SUBCLAVIUS N</a:t>
            </a:r>
          </a:p>
          <a:p>
            <a:pPr>
              <a:spcBef>
                <a:spcPct val="50000"/>
              </a:spcBef>
            </a:pPr>
            <a:r>
              <a:rPr lang="en-US" sz="1200">
                <a:solidFill>
                  <a:srgbClr val="0070C0"/>
                </a:solidFill>
              </a:rPr>
              <a:t>5- UPPER TRUNK</a:t>
            </a:r>
          </a:p>
          <a:p>
            <a:pPr>
              <a:spcBef>
                <a:spcPct val="50000"/>
              </a:spcBef>
            </a:pPr>
            <a:r>
              <a:rPr lang="en-US" sz="1200">
                <a:solidFill>
                  <a:srgbClr val="0070C0"/>
                </a:solidFill>
              </a:rPr>
              <a:t>6 &amp; 7- ANT/POST DIVISIONS OF UT</a:t>
            </a:r>
          </a:p>
        </p:txBody>
      </p:sp>
      <p:sp>
        <p:nvSpPr>
          <p:cNvPr id="72729" name="Line 36"/>
          <p:cNvSpPr>
            <a:spLocks noChangeShapeType="1"/>
          </p:cNvSpPr>
          <p:nvPr/>
        </p:nvSpPr>
        <p:spPr bwMode="auto">
          <a:xfrm>
            <a:off x="4572000" y="1371600"/>
            <a:ext cx="0" cy="228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730" name="Text Box 37"/>
          <p:cNvSpPr txBox="1">
            <a:spLocks noChangeArrowheads="1"/>
          </p:cNvSpPr>
          <p:nvPr/>
        </p:nvSpPr>
        <p:spPr bwMode="auto">
          <a:xfrm>
            <a:off x="3962400" y="1600200"/>
            <a:ext cx="1371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FF0066"/>
                </a:solidFill>
              </a:rPr>
              <a:t>ERB’S POINT</a:t>
            </a:r>
          </a:p>
        </p:txBody>
      </p:sp>
      <p:sp>
        <p:nvSpPr>
          <p:cNvPr id="72731" name="Rectangle 4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686800" cy="4572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 smtClean="0"/>
              <a:t>Site of Injury</a:t>
            </a:r>
          </a:p>
          <a:p>
            <a:pPr eaLnBrk="1" hangingPunct="1">
              <a:buFontTx/>
              <a:buNone/>
            </a:pPr>
            <a:r>
              <a:rPr lang="en-US" sz="2400" b="1" smtClean="0"/>
              <a:t>Erb’s point </a:t>
            </a:r>
          </a:p>
          <a:p>
            <a:pPr lvl="1" eaLnBrk="1" hangingPunct="1"/>
            <a:r>
              <a:rPr lang="en-US" sz="2000" smtClean="0"/>
              <a:t>meeting of six N in upper trk. </a:t>
            </a:r>
          </a:p>
          <a:p>
            <a:pPr lvl="1" eaLnBrk="1" hangingPunct="1"/>
            <a:r>
              <a:rPr lang="en-US" sz="2000" smtClean="0"/>
              <a:t>Nerves arising from upper trk, lat and post cord involved.</a:t>
            </a:r>
          </a:p>
          <a:p>
            <a:pPr eaLnBrk="1" hangingPunct="1">
              <a:buFontTx/>
              <a:buNone/>
            </a:pPr>
            <a:endParaRPr lang="en-US" sz="2400" u="sng" smtClean="0"/>
          </a:p>
          <a:p>
            <a:pPr eaLnBrk="1" hangingPunct="1">
              <a:buFontTx/>
              <a:buNone/>
            </a:pPr>
            <a:r>
              <a:rPr lang="en-US" sz="2400" u="sng" smtClean="0"/>
              <a:t>Cause of injury</a:t>
            </a:r>
          </a:p>
          <a:p>
            <a:pPr lvl="1" eaLnBrk="1" hangingPunct="1"/>
            <a:r>
              <a:rPr lang="en-US" sz="2000" smtClean="0"/>
              <a:t>Separation of head from shoulder due birth </a:t>
            </a:r>
          </a:p>
          <a:p>
            <a:pPr lvl="2" eaLnBrk="1" hangingPunct="1"/>
            <a:r>
              <a:rPr lang="en-US" sz="1800" smtClean="0"/>
              <a:t>ERB DUCHENNE PARALYSIS </a:t>
            </a:r>
          </a:p>
          <a:p>
            <a:pPr lvl="1" eaLnBrk="1" hangingPunct="1"/>
            <a:r>
              <a:rPr lang="en-US" sz="2000" smtClean="0"/>
              <a:t>fall on shoulder.</a:t>
            </a:r>
          </a:p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>
              <a:buFontTx/>
              <a:buNone/>
            </a:pPr>
            <a:r>
              <a:rPr lang="en-US" sz="2400" smtClean="0"/>
              <a:t>Nerve roots involved </a:t>
            </a:r>
          </a:p>
          <a:p>
            <a:pPr lvl="1" eaLnBrk="1" hangingPunct="1"/>
            <a:r>
              <a:rPr lang="en-US" sz="2000" smtClean="0"/>
              <a:t> C5, C6</a:t>
            </a:r>
          </a:p>
          <a:p>
            <a:pPr eaLnBrk="1" hangingPunct="1"/>
            <a:endParaRPr lang="en-US" sz="2800" smtClean="0">
              <a:solidFill>
                <a:schemeClr val="bg1"/>
              </a:solidFill>
            </a:endParaRPr>
          </a:p>
          <a:p>
            <a:pPr eaLnBrk="1" hangingPunct="1"/>
            <a:endParaRPr lang="en-US" sz="28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4" descr="scan0020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lum contrast="12000"/>
          </a:blip>
          <a:srcRect b="16022"/>
          <a:stretch>
            <a:fillRect/>
          </a:stretch>
        </p:blipFill>
        <p:spPr>
          <a:xfrm>
            <a:off x="152400" y="1106488"/>
            <a:ext cx="8915400" cy="4456112"/>
          </a:xfrm>
          <a:noFill/>
        </p:spPr>
      </p:pic>
      <p:sp>
        <p:nvSpPr>
          <p:cNvPr id="73731" name="Text Box 6"/>
          <p:cNvSpPr txBox="1">
            <a:spLocks noChangeArrowheads="1"/>
          </p:cNvSpPr>
          <p:nvPr/>
        </p:nvSpPr>
        <p:spPr bwMode="auto">
          <a:xfrm>
            <a:off x="304800" y="3886200"/>
            <a:ext cx="838200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C 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scan0055"/>
          <p:cNvPicPr>
            <a:picLocks noChangeAspect="1" noChangeArrowheads="1"/>
          </p:cNvPicPr>
          <p:nvPr/>
        </p:nvPicPr>
        <p:blipFill>
          <a:blip r:embed="rId2" cstate="print"/>
          <a:srcRect t="1155" r="48848" b="67447"/>
          <a:stretch>
            <a:fillRect/>
          </a:stretch>
        </p:blipFill>
        <p:spPr bwMode="auto">
          <a:xfrm>
            <a:off x="152400" y="381000"/>
            <a:ext cx="8991600" cy="487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5" name="Rectangle 5"/>
          <p:cNvSpPr>
            <a:spLocks noChangeArrowheads="1"/>
          </p:cNvSpPr>
          <p:nvPr/>
        </p:nvSpPr>
        <p:spPr bwMode="auto">
          <a:xfrm>
            <a:off x="533400" y="4876800"/>
            <a:ext cx="16764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6" name="Rectangle 6"/>
          <p:cNvSpPr>
            <a:spLocks noChangeArrowheads="1"/>
          </p:cNvSpPr>
          <p:nvPr/>
        </p:nvSpPr>
        <p:spPr bwMode="auto">
          <a:xfrm>
            <a:off x="3048000" y="5638800"/>
            <a:ext cx="3397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3399"/>
                </a:solidFill>
              </a:rPr>
              <a:t>ERB DUCHENNE PARALYSIS</a:t>
            </a:r>
          </a:p>
        </p:txBody>
      </p:sp>
      <p:sp>
        <p:nvSpPr>
          <p:cNvPr id="74757" name="Rectangle 7"/>
          <p:cNvSpPr>
            <a:spLocks noChangeArrowheads="1"/>
          </p:cNvSpPr>
          <p:nvPr/>
        </p:nvSpPr>
        <p:spPr bwMode="auto">
          <a:xfrm>
            <a:off x="304800" y="4191000"/>
            <a:ext cx="19812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7038"/>
            <a:ext cx="8229600" cy="563562"/>
          </a:xfrm>
        </p:spPr>
        <p:txBody>
          <a:bodyPr/>
          <a:lstStyle/>
          <a:p>
            <a:pPr eaLnBrk="1" hangingPunct="1"/>
            <a:r>
              <a:rPr lang="en-US" sz="2400" smtClean="0">
                <a:solidFill>
                  <a:srgbClr val="FF3399"/>
                </a:solidFill>
              </a:rPr>
              <a:t>UPPER </a:t>
            </a:r>
            <a:r>
              <a:rPr lang="en-US" sz="2000" smtClean="0">
                <a:solidFill>
                  <a:srgbClr val="FF3399"/>
                </a:solidFill>
              </a:rPr>
              <a:t>TRUNK</a:t>
            </a:r>
            <a:r>
              <a:rPr lang="en-US" sz="2400" smtClean="0">
                <a:solidFill>
                  <a:srgbClr val="FF3399"/>
                </a:solidFill>
              </a:rPr>
              <a:t> PALSIES – ERB’S PALSY</a:t>
            </a:r>
            <a:r>
              <a:rPr lang="en-US" sz="2000" smtClean="0">
                <a:solidFill>
                  <a:srgbClr val="FF3399"/>
                </a:solidFill>
              </a:rPr>
              <a:t/>
            </a:r>
            <a:br>
              <a:rPr lang="en-US" sz="2000" smtClean="0">
                <a:solidFill>
                  <a:srgbClr val="FF3399"/>
                </a:solidFill>
              </a:rPr>
            </a:br>
            <a:endParaRPr lang="en-US" sz="2000" smtClean="0">
              <a:solidFill>
                <a:srgbClr val="FF3399"/>
              </a:solidFill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5800"/>
            <a:ext cx="8915400" cy="594360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smtClean="0">
                <a:solidFill>
                  <a:srgbClr val="3366CC"/>
                </a:solidFill>
              </a:rPr>
              <a:t>Muscle paralysed/action affected/nerve involved</a:t>
            </a:r>
          </a:p>
          <a:p>
            <a:pPr lvl="1" eaLnBrk="1" hangingPunct="1"/>
            <a:r>
              <a:rPr lang="en-US" sz="2400" b="1" smtClean="0"/>
              <a:t>Lat cord</a:t>
            </a:r>
            <a:r>
              <a:rPr lang="en-US" sz="2400" smtClean="0"/>
              <a:t> </a:t>
            </a:r>
          </a:p>
          <a:p>
            <a:pPr lvl="2" eaLnBrk="1" hangingPunct="1"/>
            <a:r>
              <a:rPr lang="en-US" sz="2000" smtClean="0"/>
              <a:t>Biceps, – flexion at elbow, supination affected – Musculocut N </a:t>
            </a:r>
          </a:p>
          <a:p>
            <a:pPr lvl="2" eaLnBrk="1" hangingPunct="1"/>
            <a:r>
              <a:rPr lang="en-US" sz="2000" smtClean="0"/>
              <a:t>Brachialis - flexion at elbow - Musculocut N </a:t>
            </a:r>
          </a:p>
          <a:p>
            <a:pPr lvl="1" eaLnBrk="1" hangingPunct="1"/>
            <a:endParaRPr lang="en-US" sz="2400" smtClean="0"/>
          </a:p>
          <a:p>
            <a:pPr lvl="1" eaLnBrk="1" hangingPunct="1"/>
            <a:r>
              <a:rPr lang="en-US" sz="2400" b="1" smtClean="0"/>
              <a:t>Post cord</a:t>
            </a:r>
          </a:p>
          <a:p>
            <a:pPr lvl="2" eaLnBrk="1" hangingPunct="1"/>
            <a:r>
              <a:rPr lang="en-US" sz="2000" smtClean="0"/>
              <a:t>Deltoid – abduction and lat rotation at shoulder jt affected – Axillary </a:t>
            </a:r>
          </a:p>
          <a:p>
            <a:pPr lvl="2" eaLnBrk="1" hangingPunct="1"/>
            <a:r>
              <a:rPr lang="en-US" sz="2000" smtClean="0"/>
              <a:t>Brachioradialis – flexion at elbow ,supination from pronation affected – Radial </a:t>
            </a:r>
          </a:p>
          <a:p>
            <a:pPr lvl="2" eaLnBrk="1" hangingPunct="1"/>
            <a:r>
              <a:rPr lang="en-US" sz="2000" smtClean="0"/>
              <a:t>Supinator – supination affected – radial N </a:t>
            </a:r>
          </a:p>
          <a:p>
            <a:pPr lvl="1" eaLnBrk="1" hangingPunct="1"/>
            <a:endParaRPr lang="en-US" sz="2400" smtClean="0"/>
          </a:p>
          <a:p>
            <a:pPr lvl="1" eaLnBrk="1" hangingPunct="1"/>
            <a:r>
              <a:rPr lang="en-US" sz="2400" b="1" smtClean="0"/>
              <a:t>Upper trunk</a:t>
            </a:r>
          </a:p>
          <a:p>
            <a:pPr lvl="2" eaLnBrk="1" hangingPunct="1"/>
            <a:r>
              <a:rPr lang="en-US" sz="2000" smtClean="0"/>
              <a:t>Supraspinatus – abduction of shoulder – suprascapular N </a:t>
            </a:r>
          </a:p>
          <a:p>
            <a:pPr lvl="2" eaLnBrk="1" hangingPunct="1"/>
            <a:r>
              <a:rPr lang="en-US" sz="2000" smtClean="0"/>
              <a:t>Infraspinatus – lat rotation of humerus – suprascapular N </a:t>
            </a:r>
          </a:p>
          <a:p>
            <a:pPr eaLnBrk="1" hangingPunct="1"/>
            <a:endParaRPr lang="en-U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0" y="190500"/>
            <a:ext cx="8001000" cy="571500"/>
          </a:xfrm>
          <a:noFill/>
        </p:spPr>
        <p:txBody>
          <a:bodyPr/>
          <a:lstStyle/>
          <a:p>
            <a:pPr algn="ctr" eaLnBrk="1" hangingPunct="1"/>
            <a:r>
              <a:rPr lang="en-US" sz="3400" smtClean="0">
                <a:solidFill>
                  <a:srgbClr val="FF3399"/>
                </a:solidFill>
              </a:rPr>
              <a:t>BRACHIAL PLEXUS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0" y="3200400"/>
            <a:ext cx="2971800" cy="3276600"/>
          </a:xfrm>
          <a:solidFill>
            <a:srgbClr val="003366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1600" b="1" smtClean="0">
                <a:solidFill>
                  <a:srgbClr val="DDDDDD"/>
                </a:solidFill>
              </a:rPr>
              <a:t>MAJOR NERVES</a:t>
            </a:r>
          </a:p>
          <a:p>
            <a:pPr eaLnBrk="1" hangingPunct="1">
              <a:buFont typeface="Wingdings" pitchFamily="2" charset="2"/>
              <a:buNone/>
            </a:pPr>
            <a:endParaRPr lang="en-US" sz="1600" b="1" smtClean="0">
              <a:solidFill>
                <a:srgbClr val="DDDDDD"/>
              </a:solidFill>
            </a:endParaRPr>
          </a:p>
          <a:p>
            <a:pPr marL="742950" lvl="1" indent="-285750" eaLnBrk="1" hangingPunct="1">
              <a:buClr>
                <a:srgbClr val="FF0000"/>
              </a:buClr>
            </a:pPr>
            <a:r>
              <a:rPr lang="en-US" sz="2400" b="1" smtClean="0">
                <a:solidFill>
                  <a:schemeClr val="bg1"/>
                </a:solidFill>
              </a:rPr>
              <a:t>Axillary</a:t>
            </a:r>
          </a:p>
          <a:p>
            <a:pPr marL="742950" lvl="1" indent="-285750" eaLnBrk="1" hangingPunct="1">
              <a:buClr>
                <a:srgbClr val="FF0000"/>
              </a:buClr>
            </a:pPr>
            <a:r>
              <a:rPr lang="en-US" sz="2400" b="1" smtClean="0">
                <a:solidFill>
                  <a:schemeClr val="bg1"/>
                </a:solidFill>
              </a:rPr>
              <a:t>Radial</a:t>
            </a:r>
          </a:p>
          <a:p>
            <a:pPr marL="742950" lvl="1" indent="-285750" eaLnBrk="1" hangingPunct="1">
              <a:buClr>
                <a:srgbClr val="FF0000"/>
              </a:buClr>
            </a:pPr>
            <a:r>
              <a:rPr lang="en-US" sz="2400" b="1" smtClean="0">
                <a:solidFill>
                  <a:schemeClr val="bg1"/>
                </a:solidFill>
              </a:rPr>
              <a:t>Musculocuta.</a:t>
            </a:r>
          </a:p>
          <a:p>
            <a:pPr marL="742950" lvl="1" indent="-285750" eaLnBrk="1" hangingPunct="1">
              <a:buClr>
                <a:srgbClr val="FF0000"/>
              </a:buClr>
            </a:pPr>
            <a:r>
              <a:rPr lang="en-US" sz="2400" b="1" smtClean="0">
                <a:solidFill>
                  <a:schemeClr val="bg1"/>
                </a:solidFill>
              </a:rPr>
              <a:t>Ulnar</a:t>
            </a:r>
          </a:p>
          <a:p>
            <a:pPr marL="742950" lvl="1" indent="-285750" eaLnBrk="1" hangingPunct="1">
              <a:buClr>
                <a:srgbClr val="FF0000"/>
              </a:buClr>
            </a:pPr>
            <a:r>
              <a:rPr lang="en-US" sz="2400" b="1" smtClean="0">
                <a:solidFill>
                  <a:schemeClr val="bg1"/>
                </a:solidFill>
              </a:rPr>
              <a:t>Median</a:t>
            </a:r>
          </a:p>
        </p:txBody>
      </p:sp>
      <p:pic>
        <p:nvPicPr>
          <p:cNvPr id="10244" name="Picture 4" descr="12_17"/>
          <p:cNvPicPr>
            <a:picLocks noChangeAspect="1" noChangeArrowheads="1"/>
          </p:cNvPicPr>
          <p:nvPr/>
        </p:nvPicPr>
        <p:blipFill>
          <a:blip r:embed="rId2" cstate="print"/>
          <a:srcRect t="1932"/>
          <a:stretch>
            <a:fillRect/>
          </a:stretch>
        </p:blipFill>
        <p:spPr bwMode="auto">
          <a:xfrm>
            <a:off x="76200" y="1025525"/>
            <a:ext cx="5943600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76200" y="2590800"/>
            <a:ext cx="1371600" cy="3048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Rectangle 10"/>
          <p:cNvSpPr>
            <a:spLocks noChangeArrowheads="1"/>
          </p:cNvSpPr>
          <p:nvPr/>
        </p:nvSpPr>
        <p:spPr bwMode="auto">
          <a:xfrm>
            <a:off x="76200" y="2895600"/>
            <a:ext cx="1371600" cy="3048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Rectangle 11"/>
          <p:cNvSpPr>
            <a:spLocks noChangeArrowheads="1"/>
          </p:cNvSpPr>
          <p:nvPr/>
        </p:nvSpPr>
        <p:spPr bwMode="auto">
          <a:xfrm>
            <a:off x="76200" y="3200400"/>
            <a:ext cx="1066800" cy="6096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" name="Rectangle 12"/>
          <p:cNvSpPr>
            <a:spLocks noChangeArrowheads="1"/>
          </p:cNvSpPr>
          <p:nvPr/>
        </p:nvSpPr>
        <p:spPr bwMode="auto">
          <a:xfrm>
            <a:off x="1219200" y="4724400"/>
            <a:ext cx="609600" cy="4572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" name="Rectangle 13"/>
          <p:cNvSpPr>
            <a:spLocks noChangeArrowheads="1"/>
          </p:cNvSpPr>
          <p:nvPr/>
        </p:nvSpPr>
        <p:spPr bwMode="auto">
          <a:xfrm>
            <a:off x="304800" y="4724400"/>
            <a:ext cx="838200" cy="457200"/>
          </a:xfrm>
          <a:prstGeom prst="rect">
            <a:avLst/>
          </a:prstGeom>
          <a:noFill/>
          <a:ln w="12700" cap="sq">
            <a:solidFill>
              <a:srgbClr val="FF33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 descr="Water droplets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381000"/>
          </a:xfrm>
          <a:noFill/>
        </p:spPr>
        <p:txBody>
          <a:bodyPr/>
          <a:lstStyle/>
          <a:p>
            <a:pPr eaLnBrk="1" hangingPunct="1"/>
            <a:r>
              <a:rPr lang="en-US" sz="2400" smtClean="0">
                <a:solidFill>
                  <a:schemeClr val="bg1"/>
                </a:solidFill>
              </a:rPr>
              <a:t>UPPER TRUNK PALSIES – ERB’S PALSY Cont’d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8763000" cy="6096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200" b="1" smtClean="0"/>
              <a:t>Symptom and sign</a:t>
            </a:r>
          </a:p>
          <a:p>
            <a:pPr lvl="1" eaLnBrk="1" hangingPunct="1"/>
            <a:r>
              <a:rPr lang="en-US" sz="3200" smtClean="0"/>
              <a:t>position of limb- 	</a:t>
            </a:r>
          </a:p>
          <a:p>
            <a:pPr lvl="2" eaLnBrk="1" hangingPunct="1"/>
            <a:r>
              <a:rPr lang="en-US" sz="3200" smtClean="0"/>
              <a:t>Arm hangs by side 		</a:t>
            </a:r>
            <a:endParaRPr lang="en-US" smtClean="0"/>
          </a:p>
          <a:p>
            <a:pPr lvl="3" eaLnBrk="1" hangingPunct="1"/>
            <a:r>
              <a:rPr lang="en-US" sz="2800" smtClean="0"/>
              <a:t>Adducted 			</a:t>
            </a:r>
            <a:r>
              <a:rPr lang="en-US" sz="2400" smtClean="0"/>
              <a:t>(no abduction)</a:t>
            </a:r>
          </a:p>
          <a:p>
            <a:pPr lvl="2" eaLnBrk="1" hangingPunct="1"/>
            <a:r>
              <a:rPr lang="en-US" sz="3200" smtClean="0"/>
              <a:t>medially rotated.		</a:t>
            </a:r>
            <a:r>
              <a:rPr lang="en-US" smtClean="0"/>
              <a:t>(no lateral rotation)</a:t>
            </a:r>
          </a:p>
          <a:p>
            <a:pPr lvl="2" eaLnBrk="1" hangingPunct="1"/>
            <a:r>
              <a:rPr lang="en-US" sz="3200" smtClean="0"/>
              <a:t>Extension at elbow.       	</a:t>
            </a:r>
            <a:r>
              <a:rPr lang="en-US" smtClean="0"/>
              <a:t>(no flexion)</a:t>
            </a:r>
          </a:p>
          <a:p>
            <a:pPr lvl="2" eaLnBrk="1" hangingPunct="1"/>
            <a:r>
              <a:rPr lang="en-US" sz="3200" smtClean="0"/>
              <a:t>Forearm is pronated.  	</a:t>
            </a:r>
            <a:r>
              <a:rPr lang="en-US" smtClean="0"/>
              <a:t>(no supination</a:t>
            </a:r>
            <a:r>
              <a:rPr lang="en-US" sz="2000" smtClean="0"/>
              <a:t>)</a:t>
            </a:r>
          </a:p>
          <a:p>
            <a:pPr lvl="1" eaLnBrk="1" hangingPunct="1"/>
            <a:endParaRPr lang="en-US" b="1" smtClean="0"/>
          </a:p>
          <a:p>
            <a:pPr lvl="1" eaLnBrk="1" hangingPunct="1"/>
            <a:endParaRPr lang="en-US" b="1" smtClean="0"/>
          </a:p>
          <a:p>
            <a:pPr lvl="1" eaLnBrk="1" hangingPunct="1"/>
            <a:r>
              <a:rPr lang="en-US" b="1" smtClean="0"/>
              <a:t>POLICEMAN’S TIP OR WAITER TIP HAND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4" descr="scan0055"/>
          <p:cNvPicPr>
            <a:picLocks noChangeAspect="1" noChangeArrowheads="1"/>
          </p:cNvPicPr>
          <p:nvPr/>
        </p:nvPicPr>
        <p:blipFill>
          <a:blip r:embed="rId2" cstate="print"/>
          <a:srcRect l="17703" t="35408" r="67181" b="26534"/>
          <a:stretch>
            <a:fillRect/>
          </a:stretch>
        </p:blipFill>
        <p:spPr bwMode="auto">
          <a:xfrm>
            <a:off x="304800" y="457200"/>
            <a:ext cx="277812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Text Box 5"/>
          <p:cNvSpPr txBox="1">
            <a:spLocks noChangeArrowheads="1"/>
          </p:cNvSpPr>
          <p:nvPr/>
        </p:nvSpPr>
        <p:spPr bwMode="auto">
          <a:xfrm>
            <a:off x="3810000" y="228600"/>
            <a:ext cx="449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3366CC"/>
                </a:solidFill>
              </a:rPr>
              <a:t>Waiters tip deformity</a:t>
            </a:r>
          </a:p>
        </p:txBody>
      </p:sp>
      <p:pic>
        <p:nvPicPr>
          <p:cNvPr id="77828" name="Picture 6" descr="scan0023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25665" b="15492"/>
          <a:stretch>
            <a:fillRect/>
          </a:stretch>
        </p:blipFill>
        <p:spPr bwMode="auto">
          <a:xfrm>
            <a:off x="3581400" y="914400"/>
            <a:ext cx="475297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9" name="Rectangle 7"/>
          <p:cNvSpPr>
            <a:spLocks noChangeArrowheads="1"/>
          </p:cNvSpPr>
          <p:nvPr/>
        </p:nvSpPr>
        <p:spPr bwMode="auto">
          <a:xfrm>
            <a:off x="4038600" y="5791200"/>
            <a:ext cx="12192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brach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433546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1" name="Picture 5" descr="A00077F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8525" y="1447800"/>
            <a:ext cx="426561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2" name="Rectangle 6"/>
          <p:cNvSpPr>
            <a:spLocks noChangeArrowheads="1"/>
          </p:cNvSpPr>
          <p:nvPr/>
        </p:nvSpPr>
        <p:spPr bwMode="auto">
          <a:xfrm>
            <a:off x="4724400" y="460375"/>
            <a:ext cx="321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3366CC"/>
                </a:solidFill>
              </a:rPr>
              <a:t>Waiters tip deformity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 descr="Water droplets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229600" cy="411162"/>
          </a:xfrm>
          <a:noFill/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3366CC"/>
                </a:solidFill>
              </a:rPr>
              <a:t>LOWER TRUNK PALSIES</a:t>
            </a:r>
            <a:r>
              <a:rPr lang="en-US" sz="1800" smtClean="0">
                <a:solidFill>
                  <a:srgbClr val="3366CC"/>
                </a:solidFill>
              </a:rPr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991600" cy="5638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b="1" smtClean="0"/>
              <a:t>Site of Injury</a:t>
            </a:r>
          </a:p>
          <a:p>
            <a:pPr marL="990600" lvl="1" indent="-533400" eaLnBrk="1" hangingPunct="1">
              <a:buClr>
                <a:srgbClr val="FF3300"/>
              </a:buClr>
            </a:pPr>
            <a:r>
              <a:rPr lang="en-US" sz="2400" smtClean="0"/>
              <a:t>Lower trunk injured (C 8, T1).</a:t>
            </a:r>
          </a:p>
          <a:p>
            <a:pPr marL="990600" lvl="1" indent="-533400" eaLnBrk="1" hangingPunct="1">
              <a:buClr>
                <a:srgbClr val="FF3300"/>
              </a:buClr>
            </a:pPr>
            <a:r>
              <a:rPr lang="en-US" sz="2400" smtClean="0"/>
              <a:t> Medial Cord involved. </a:t>
            </a:r>
          </a:p>
          <a:p>
            <a:pPr marL="1371600" lvl="2" indent="-457200" eaLnBrk="1" hangingPunct="1">
              <a:buClr>
                <a:srgbClr val="FF3300"/>
              </a:buClr>
            </a:pPr>
            <a:r>
              <a:rPr lang="en-US" sz="2000" smtClean="0"/>
              <a:t>ulnar, </a:t>
            </a:r>
          </a:p>
          <a:p>
            <a:pPr marL="1371600" lvl="2" indent="-457200" eaLnBrk="1" hangingPunct="1">
              <a:buClr>
                <a:srgbClr val="FF3300"/>
              </a:buClr>
            </a:pPr>
            <a:r>
              <a:rPr lang="en-US" sz="2000" smtClean="0"/>
              <a:t>medial cut N of Arm and forearm</a:t>
            </a:r>
          </a:p>
          <a:p>
            <a:pPr marL="609600" indent="-609600" eaLnBrk="1" hangingPunct="1">
              <a:buFontTx/>
              <a:buNone/>
            </a:pPr>
            <a:r>
              <a:rPr lang="en-US" sz="2800" b="1" smtClean="0"/>
              <a:t>Cause of injury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sz="2400" smtClean="0"/>
              <a:t>Birth injury (klumpke’s paralysis)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sz="2400" smtClean="0"/>
              <a:t>Cervical rib </a:t>
            </a:r>
          </a:p>
          <a:p>
            <a:pPr marL="1371600" lvl="2" indent="-457200" eaLnBrk="1" hangingPunct="1">
              <a:buFontTx/>
              <a:buChar char="–"/>
            </a:pPr>
            <a:r>
              <a:rPr lang="en-US" sz="2000" smtClean="0"/>
              <a:t>lower trk present anterior to S medius border and lies on 1</a:t>
            </a:r>
            <a:r>
              <a:rPr lang="en-US" sz="2000" baseline="30000" smtClean="0"/>
              <a:t>st</a:t>
            </a:r>
            <a:r>
              <a:rPr lang="en-US" sz="2000" smtClean="0"/>
              <a:t> rib. </a:t>
            </a:r>
          </a:p>
          <a:p>
            <a:pPr marL="1371600" lvl="2" indent="-457200" eaLnBrk="1" hangingPunct="1">
              <a:buFontTx/>
              <a:buChar char="–"/>
            </a:pPr>
            <a:r>
              <a:rPr lang="en-US" sz="2000" smtClean="0"/>
              <a:t>If elevated by cervical rib the lower trk gets compressed. The cervical rib forces its way bt nerve and first rib.</a:t>
            </a:r>
          </a:p>
          <a:p>
            <a:pPr marL="990600" lvl="1" indent="-533400" eaLnBrk="1" hangingPunct="1">
              <a:buClr>
                <a:srgbClr val="FF3300"/>
              </a:buClr>
              <a:buFontTx/>
              <a:buAutoNum type="arabicPeriod"/>
            </a:pPr>
            <a:r>
              <a:rPr lang="en-US" sz="2400" smtClean="0"/>
              <a:t>Undue abduction of arm while holding something with hands during fall from height.</a:t>
            </a:r>
          </a:p>
          <a:p>
            <a:pPr marL="990600" lvl="1" indent="-533400" eaLnBrk="1" hangingPunct="1">
              <a:buClr>
                <a:srgbClr val="FF3300"/>
              </a:buClr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 descr="scan0055"/>
          <p:cNvPicPr>
            <a:picLocks noChangeAspect="1" noChangeArrowheads="1"/>
          </p:cNvPicPr>
          <p:nvPr/>
        </p:nvPicPr>
        <p:blipFill>
          <a:blip r:embed="rId2" cstate="print"/>
          <a:srcRect l="53482" t="2" r="4855" b="62494"/>
          <a:stretch>
            <a:fillRect/>
          </a:stretch>
        </p:blipFill>
        <p:spPr bwMode="auto">
          <a:xfrm>
            <a:off x="358775" y="152400"/>
            <a:ext cx="8099425" cy="643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5"/>
          <p:cNvSpPr>
            <a:spLocks noChangeArrowheads="1"/>
          </p:cNvSpPr>
          <p:nvPr/>
        </p:nvSpPr>
        <p:spPr bwMode="auto">
          <a:xfrm>
            <a:off x="685800" y="5791200"/>
            <a:ext cx="16002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0" name="Rectangle 6"/>
          <p:cNvSpPr>
            <a:spLocks noChangeArrowheads="1"/>
          </p:cNvSpPr>
          <p:nvPr/>
        </p:nvSpPr>
        <p:spPr bwMode="auto">
          <a:xfrm>
            <a:off x="4356100" y="76200"/>
            <a:ext cx="4025900" cy="519113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800100" lvl="1" indent="-3429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klumpke’s paralysis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scan0055"/>
          <p:cNvPicPr>
            <a:picLocks noChangeAspect="1" noChangeArrowheads="1"/>
          </p:cNvPicPr>
          <p:nvPr/>
        </p:nvPicPr>
        <p:blipFill>
          <a:blip r:embed="rId2" cstate="print"/>
          <a:srcRect l="53482" t="46027" r="6406" b="7620"/>
          <a:stretch>
            <a:fillRect/>
          </a:stretch>
        </p:blipFill>
        <p:spPr bwMode="auto">
          <a:xfrm>
            <a:off x="228600" y="257175"/>
            <a:ext cx="617220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Rectangle 5"/>
          <p:cNvSpPr>
            <a:spLocks noChangeArrowheads="1"/>
          </p:cNvSpPr>
          <p:nvPr/>
        </p:nvSpPr>
        <p:spPr bwMode="auto">
          <a:xfrm>
            <a:off x="76200" y="5791200"/>
            <a:ext cx="12192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4" name="Rectangle 6"/>
          <p:cNvSpPr>
            <a:spLocks noChangeArrowheads="1"/>
          </p:cNvSpPr>
          <p:nvPr/>
        </p:nvSpPr>
        <p:spPr bwMode="auto">
          <a:xfrm>
            <a:off x="6248400" y="3214688"/>
            <a:ext cx="2667000" cy="366712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FFCC"/>
                </a:solidFill>
              </a:rPr>
              <a:t>during fall from height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 descr="scan0021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l="13130" r="6599" b="7906"/>
          <a:stretch>
            <a:fillRect/>
          </a:stretch>
        </p:blipFill>
        <p:spPr bwMode="auto">
          <a:xfrm>
            <a:off x="227013" y="152400"/>
            <a:ext cx="498316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5" descr="scan0022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22382" t="37700" r="20650" b="9004"/>
          <a:stretch>
            <a:fillRect/>
          </a:stretch>
        </p:blipFill>
        <p:spPr bwMode="auto">
          <a:xfrm>
            <a:off x="3124200" y="3505200"/>
            <a:ext cx="56388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8" name="Text Box 6"/>
          <p:cNvSpPr txBox="1">
            <a:spLocks noChangeArrowheads="1"/>
          </p:cNvSpPr>
          <p:nvPr/>
        </p:nvSpPr>
        <p:spPr bwMode="auto">
          <a:xfrm>
            <a:off x="5715000" y="1447800"/>
            <a:ext cx="3200400" cy="64135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Cervical rib</a:t>
            </a:r>
          </a:p>
        </p:txBody>
      </p:sp>
      <p:sp>
        <p:nvSpPr>
          <p:cNvPr id="82949" name="Rectangle 7"/>
          <p:cNvSpPr>
            <a:spLocks noChangeArrowheads="1"/>
          </p:cNvSpPr>
          <p:nvPr/>
        </p:nvSpPr>
        <p:spPr bwMode="auto">
          <a:xfrm>
            <a:off x="3276600" y="1447800"/>
            <a:ext cx="1752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122238"/>
            <a:ext cx="8229600" cy="563562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rgbClr val="3366CC"/>
                </a:solidFill>
              </a:rPr>
              <a:t>LOWER TRUNK PALSIES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686800" cy="5715000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Tx/>
              <a:buNone/>
            </a:pPr>
            <a:r>
              <a:rPr lang="en-US" sz="4400" b="1" smtClean="0"/>
              <a:t>Muscle Involved</a:t>
            </a:r>
          </a:p>
          <a:p>
            <a:pPr lvl="1" eaLnBrk="1" hangingPunct="1">
              <a:buClr>
                <a:srgbClr val="FF3300"/>
              </a:buClr>
            </a:pPr>
            <a:r>
              <a:rPr lang="en-US" sz="4400" smtClean="0"/>
              <a:t>Ulnar N (C7,8 T1)- </a:t>
            </a:r>
          </a:p>
          <a:p>
            <a:pPr lvl="2" eaLnBrk="1" hangingPunct="1">
              <a:buClr>
                <a:srgbClr val="FF3300"/>
              </a:buClr>
            </a:pPr>
            <a:r>
              <a:rPr lang="en-US" sz="4000" smtClean="0"/>
              <a:t>paralysis of </a:t>
            </a:r>
          </a:p>
          <a:p>
            <a:pPr lvl="3" eaLnBrk="1" hangingPunct="1">
              <a:buClr>
                <a:srgbClr val="FF3300"/>
              </a:buClr>
            </a:pPr>
            <a:r>
              <a:rPr lang="en-US" sz="3600" smtClean="0"/>
              <a:t>Intrinsic muscle of hand, </a:t>
            </a:r>
          </a:p>
          <a:p>
            <a:pPr lvl="3" eaLnBrk="1" hangingPunct="1">
              <a:buClr>
                <a:srgbClr val="FF3300"/>
              </a:buClr>
            </a:pPr>
            <a:r>
              <a:rPr lang="en-US" sz="3600" smtClean="0"/>
              <a:t>ulnar flexors of wrist and fingers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915400" cy="6400800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Tx/>
              <a:buNone/>
            </a:pPr>
            <a:r>
              <a:rPr lang="en-US" b="1" smtClean="0">
                <a:solidFill>
                  <a:srgbClr val="0070C0"/>
                </a:solidFill>
              </a:rPr>
              <a:t>Symptom and Sign</a:t>
            </a:r>
          </a:p>
          <a:p>
            <a:pPr lvl="1" eaLnBrk="1" hangingPunct="1">
              <a:buClr>
                <a:srgbClr val="FF3300"/>
              </a:buClr>
            </a:pPr>
            <a:endParaRPr lang="en-US" b="1" smtClean="0"/>
          </a:p>
          <a:p>
            <a:pPr lvl="1" eaLnBrk="1" hangingPunct="1">
              <a:buClr>
                <a:srgbClr val="FF3300"/>
              </a:buClr>
            </a:pPr>
            <a:r>
              <a:rPr lang="en-US" sz="2400" b="1" smtClean="0"/>
              <a:t>CLAW HAND</a:t>
            </a:r>
            <a:r>
              <a:rPr lang="en-US" sz="2400" smtClean="0"/>
              <a:t> (medial two fingers more affected)– </a:t>
            </a:r>
          </a:p>
          <a:p>
            <a:pPr lvl="2" eaLnBrk="1" hangingPunct="1">
              <a:buClr>
                <a:srgbClr val="FF3300"/>
              </a:buClr>
            </a:pPr>
            <a:r>
              <a:rPr lang="en-US" sz="2400" smtClean="0"/>
              <a:t>due to </a:t>
            </a:r>
            <a:r>
              <a:rPr lang="en-US" sz="2400" b="1" smtClean="0"/>
              <a:t>unopposed</a:t>
            </a:r>
            <a:r>
              <a:rPr lang="en-US" sz="2400" smtClean="0"/>
              <a:t> action of long flexors fingers and extensors and </a:t>
            </a:r>
          </a:p>
          <a:p>
            <a:pPr lvl="2" eaLnBrk="1" hangingPunct="1">
              <a:buClr>
                <a:srgbClr val="FF3300"/>
              </a:buClr>
            </a:pPr>
            <a:r>
              <a:rPr lang="en-US" sz="2400" smtClean="0"/>
              <a:t>paralysis of all interossei and medial two lumbricals.</a:t>
            </a:r>
          </a:p>
          <a:p>
            <a:pPr lvl="2" eaLnBrk="1" hangingPunct="1">
              <a:buClr>
                <a:srgbClr val="FF3300"/>
              </a:buClr>
            </a:pPr>
            <a:endParaRPr lang="en-US" sz="2400" smtClean="0"/>
          </a:p>
          <a:p>
            <a:pPr lvl="2" eaLnBrk="1" hangingPunct="1">
              <a:buClr>
                <a:srgbClr val="FF3300"/>
              </a:buClr>
            </a:pPr>
            <a:r>
              <a:rPr lang="en-US" sz="2400" smtClean="0"/>
              <a:t>FROMENT’S SiGN</a:t>
            </a:r>
          </a:p>
          <a:p>
            <a:pPr lvl="3" eaLnBrk="1" hangingPunct="1">
              <a:buClr>
                <a:srgbClr val="FF3300"/>
              </a:buClr>
            </a:pPr>
            <a:r>
              <a:rPr lang="en-US" smtClean="0"/>
              <a:t>Flexion of distal phalanx of thumb when a piece of paper held bt thumb and index finger</a:t>
            </a:r>
          </a:p>
          <a:p>
            <a:pPr lvl="3" eaLnBrk="1" hangingPunct="1">
              <a:buClr>
                <a:srgbClr val="FF3300"/>
              </a:buClr>
            </a:pPr>
            <a:r>
              <a:rPr lang="en-US" smtClean="0"/>
              <a:t>Due to overaction of FPL and weakness of Add Pol.</a:t>
            </a:r>
          </a:p>
          <a:p>
            <a:pPr lvl="1" eaLnBrk="1" hangingPunct="1">
              <a:buClr>
                <a:srgbClr val="FF3300"/>
              </a:buClr>
            </a:pPr>
            <a:endParaRPr lang="en-US" sz="2800" b="1" smtClean="0"/>
          </a:p>
          <a:p>
            <a:pPr lvl="1" eaLnBrk="1" hangingPunct="1">
              <a:buClr>
                <a:srgbClr val="FF3300"/>
              </a:buClr>
            </a:pPr>
            <a:r>
              <a:rPr lang="en-US" sz="2800" b="1" smtClean="0"/>
              <a:t>Sensory loss </a:t>
            </a:r>
          </a:p>
          <a:p>
            <a:pPr lvl="2" eaLnBrk="1" hangingPunct="1">
              <a:buClr>
                <a:srgbClr val="FF3300"/>
              </a:buClr>
            </a:pPr>
            <a:r>
              <a:rPr lang="en-US" sz="2400" smtClean="0"/>
              <a:t>on ulnar side of hand and forearm</a:t>
            </a:r>
            <a:r>
              <a:rPr lang="en-US" sz="2800" smtClean="0"/>
              <a:t>.</a:t>
            </a:r>
          </a:p>
          <a:p>
            <a:pPr lvl="2" eaLnBrk="1" hangingPunct="1">
              <a:buClr>
                <a:srgbClr val="FF3300"/>
              </a:buClr>
            </a:pPr>
            <a:endParaRPr lang="en-US" sz="2800" smtClean="0">
              <a:solidFill>
                <a:schemeClr val="bg1"/>
              </a:solidFill>
            </a:endParaRPr>
          </a:p>
          <a:p>
            <a:pPr eaLnBrk="1" hangingPunct="1"/>
            <a:endParaRPr lang="en-US" smtClean="0">
              <a:solidFill>
                <a:schemeClr val="bg1"/>
              </a:solidFill>
            </a:endParaRP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458200" cy="6248400"/>
          </a:xfrm>
        </p:spPr>
        <p:txBody>
          <a:bodyPr/>
          <a:lstStyle/>
          <a:p>
            <a:pPr lvl="1" eaLnBrk="1" hangingPunct="1">
              <a:buClr>
                <a:srgbClr val="FF3300"/>
              </a:buClr>
              <a:buFontTx/>
              <a:buNone/>
            </a:pPr>
            <a:r>
              <a:rPr lang="en-US" b="1" smtClean="0">
                <a:solidFill>
                  <a:srgbClr val="3366CC"/>
                </a:solidFill>
              </a:rPr>
              <a:t>HORNER’s</a:t>
            </a:r>
            <a:r>
              <a:rPr lang="en-US" smtClean="0">
                <a:solidFill>
                  <a:srgbClr val="3366CC"/>
                </a:solidFill>
              </a:rPr>
              <a:t> syndrome </a:t>
            </a:r>
            <a:r>
              <a:rPr lang="en-US" smtClean="0"/>
              <a:t>– </a:t>
            </a:r>
          </a:p>
          <a:p>
            <a:pPr lvl="2" eaLnBrk="1" hangingPunct="1">
              <a:buClr>
                <a:srgbClr val="FF3300"/>
              </a:buClr>
            </a:pPr>
            <a:r>
              <a:rPr lang="en-US" sz="2800" smtClean="0"/>
              <a:t>Ptosis and reverse ptosis, </a:t>
            </a:r>
          </a:p>
          <a:p>
            <a:pPr lvl="2" eaLnBrk="1" hangingPunct="1">
              <a:buClr>
                <a:srgbClr val="FF3300"/>
              </a:buClr>
            </a:pPr>
            <a:r>
              <a:rPr lang="en-US" sz="2800" smtClean="0"/>
              <a:t>miosis, </a:t>
            </a:r>
          </a:p>
          <a:p>
            <a:pPr lvl="2" eaLnBrk="1" hangingPunct="1">
              <a:buClr>
                <a:srgbClr val="FF3300"/>
              </a:buClr>
            </a:pPr>
            <a:r>
              <a:rPr lang="en-US" sz="2800" smtClean="0"/>
              <a:t>anhydrosis, </a:t>
            </a:r>
          </a:p>
          <a:p>
            <a:pPr lvl="2" eaLnBrk="1" hangingPunct="1">
              <a:buClr>
                <a:srgbClr val="FF3300"/>
              </a:buClr>
            </a:pPr>
            <a:r>
              <a:rPr lang="en-US" sz="2800" smtClean="0"/>
              <a:t>enopthalmos, </a:t>
            </a:r>
          </a:p>
          <a:p>
            <a:pPr lvl="2" eaLnBrk="1" hangingPunct="1">
              <a:buClr>
                <a:srgbClr val="FF3300"/>
              </a:buClr>
            </a:pPr>
            <a:r>
              <a:rPr lang="en-US" sz="2800" smtClean="0"/>
              <a:t>Ciliospinal reflex</a:t>
            </a:r>
          </a:p>
          <a:p>
            <a:pPr lvl="2" eaLnBrk="1" hangingPunct="1">
              <a:buClr>
                <a:srgbClr val="FF3300"/>
              </a:buClr>
            </a:pPr>
            <a:r>
              <a:rPr lang="en-US" sz="2800" smtClean="0"/>
              <a:t>hererochromia</a:t>
            </a:r>
          </a:p>
          <a:p>
            <a:pPr lvl="1" eaLnBrk="1" hangingPunct="1">
              <a:buClr>
                <a:srgbClr val="FF3300"/>
              </a:buClr>
            </a:pPr>
            <a:endParaRPr lang="en-US" sz="3200" smtClean="0"/>
          </a:p>
          <a:p>
            <a:pPr lvl="1" eaLnBrk="1" hangingPunct="1">
              <a:buClr>
                <a:srgbClr val="FF3300"/>
              </a:buClr>
            </a:pPr>
            <a:r>
              <a:rPr lang="en-US" sz="3200" smtClean="0"/>
              <a:t>Due to disruption of sympathetic fibres to head and neck which travels via T1 nerve.</a:t>
            </a:r>
          </a:p>
          <a:p>
            <a:pPr eaLnBrk="1" hangingPunct="1"/>
            <a:endParaRPr lang="en-US" sz="3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3399"/>
                </a:solidFill>
              </a:rPr>
              <a:t>BRANCHES</a:t>
            </a:r>
            <a:endParaRPr lang="en-US" dirty="0" smtClean="0">
              <a:solidFill>
                <a:srgbClr val="FF3399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286000"/>
          <a:ext cx="8229600" cy="2895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600200"/>
                <a:gridCol w="1143000"/>
                <a:gridCol w="1371600"/>
                <a:gridCol w="1371600"/>
              </a:tblGrid>
              <a:tr h="134134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FF00"/>
                          </a:solidFill>
                        </a:rPr>
                        <a:t>Roots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FF00"/>
                          </a:solidFill>
                        </a:rPr>
                        <a:t>Trunks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FF00"/>
                          </a:solidFill>
                        </a:rPr>
                        <a:t>Divisions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FF00"/>
                          </a:solidFill>
                        </a:rPr>
                        <a:t>Cords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77128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Lateral</a:t>
                      </a:r>
                      <a:endParaRPr lang="en-US" sz="2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Medial</a:t>
                      </a:r>
                      <a:endParaRPr lang="en-US" sz="2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Posterior</a:t>
                      </a:r>
                      <a:endParaRPr lang="en-US" sz="2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77712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C6600"/>
                          </a:solidFill>
                        </a:rPr>
                        <a:t>3</a:t>
                      </a:r>
                      <a:endParaRPr lang="en-US" sz="4000" b="1" dirty="0">
                        <a:solidFill>
                          <a:srgbClr val="CC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C6600"/>
                          </a:solidFill>
                        </a:rPr>
                        <a:t>1</a:t>
                      </a:r>
                      <a:endParaRPr lang="en-US" sz="4000" b="1" dirty="0">
                        <a:solidFill>
                          <a:srgbClr val="CC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C6600"/>
                          </a:solidFill>
                        </a:rPr>
                        <a:t>NIL</a:t>
                      </a:r>
                      <a:endParaRPr lang="en-US" sz="4000" b="1" dirty="0">
                        <a:solidFill>
                          <a:srgbClr val="CC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C6600"/>
                          </a:solidFill>
                        </a:rPr>
                        <a:t>3</a:t>
                      </a:r>
                      <a:endParaRPr lang="en-US" sz="4000" b="1" dirty="0">
                        <a:solidFill>
                          <a:srgbClr val="CC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C6600"/>
                          </a:solidFill>
                        </a:rPr>
                        <a:t>5</a:t>
                      </a:r>
                      <a:endParaRPr lang="en-US" sz="4000" b="1" dirty="0">
                        <a:solidFill>
                          <a:srgbClr val="CC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C6600"/>
                          </a:solidFill>
                        </a:rPr>
                        <a:t>5</a:t>
                      </a:r>
                      <a:endParaRPr lang="en-US" sz="4000" b="1" dirty="0">
                        <a:solidFill>
                          <a:srgbClr val="CC66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4"/>
          <p:cNvPicPr>
            <a:picLocks noChangeAspect="1" noChangeArrowheads="1"/>
          </p:cNvPicPr>
          <p:nvPr/>
        </p:nvPicPr>
        <p:blipFill>
          <a:blip r:embed="rId2" cstate="print"/>
          <a:srcRect l="45332" t="13286" r="39507" b="54073"/>
          <a:stretch>
            <a:fillRect/>
          </a:stretch>
        </p:blipFill>
        <p:spPr bwMode="auto">
          <a:xfrm>
            <a:off x="296863" y="381000"/>
            <a:ext cx="4351337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3" name="Picture 5"/>
          <p:cNvPicPr>
            <a:picLocks noChangeAspect="1" noChangeArrowheads="1"/>
          </p:cNvPicPr>
          <p:nvPr/>
        </p:nvPicPr>
        <p:blipFill>
          <a:blip r:embed="rId2" cstate="print"/>
          <a:srcRect l="45332" t="45927" r="39507" b="43370"/>
          <a:stretch>
            <a:fillRect/>
          </a:stretch>
        </p:blipFill>
        <p:spPr bwMode="auto">
          <a:xfrm>
            <a:off x="4572000" y="381000"/>
            <a:ext cx="4572000" cy="436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Text Box 6"/>
          <p:cNvSpPr txBox="1">
            <a:spLocks noChangeArrowheads="1"/>
          </p:cNvSpPr>
          <p:nvPr/>
        </p:nvSpPr>
        <p:spPr bwMode="auto">
          <a:xfrm>
            <a:off x="4876800" y="5334000"/>
            <a:ext cx="3962400" cy="519113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Klumpke’s paralysis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4" descr="art-mos585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825"/>
          <a:stretch>
            <a:fillRect/>
          </a:stretch>
        </p:blipFill>
        <p:spPr>
          <a:xfrm>
            <a:off x="609600" y="392113"/>
            <a:ext cx="8001000" cy="5349875"/>
          </a:xfrm>
          <a:noFill/>
        </p:spPr>
      </p:pic>
      <p:sp>
        <p:nvSpPr>
          <p:cNvPr id="88067" name="Text Box 7"/>
          <p:cNvSpPr txBox="1">
            <a:spLocks noChangeArrowheads="1"/>
          </p:cNvSpPr>
          <p:nvPr/>
        </p:nvSpPr>
        <p:spPr bwMode="auto">
          <a:xfrm>
            <a:off x="2057400" y="6019800"/>
            <a:ext cx="548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3366CC"/>
                </a:solidFill>
              </a:rPr>
              <a:t>Loss of dorsal interrossei muscles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5486400"/>
            <a:ext cx="8305800" cy="1143000"/>
          </a:xfrm>
        </p:spPr>
        <p:txBody>
          <a:bodyPr/>
          <a:lstStyle/>
          <a:p>
            <a:pPr algn="ctr" eaLnBrk="1" hangingPunct="1"/>
            <a:r>
              <a:rPr lang="en-US" smtClean="0">
                <a:solidFill>
                  <a:srgbClr val="3366CC"/>
                </a:solidFill>
              </a:rPr>
              <a:t>Froment’s sign</a:t>
            </a:r>
          </a:p>
        </p:txBody>
      </p:sp>
      <p:pic>
        <p:nvPicPr>
          <p:cNvPr id="89091" name="Picture 4" descr="froment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802"/>
          <a:stretch>
            <a:fillRect/>
          </a:stretch>
        </p:blipFill>
        <p:spPr>
          <a:xfrm>
            <a:off x="304800" y="638175"/>
            <a:ext cx="7620000" cy="502602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4" descr="scan0026"/>
          <p:cNvPicPr>
            <a:picLocks noChangeAspect="1" noChangeArrowheads="1"/>
          </p:cNvPicPr>
          <p:nvPr/>
        </p:nvPicPr>
        <p:blipFill>
          <a:blip r:embed="rId2" cstate="print"/>
          <a:srcRect l="12910" t="7826" r="16084" b="16615"/>
          <a:stretch>
            <a:fillRect/>
          </a:stretch>
        </p:blipFill>
        <p:spPr bwMode="auto">
          <a:xfrm>
            <a:off x="228600" y="152400"/>
            <a:ext cx="44958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Text Box 5"/>
          <p:cNvSpPr txBox="1">
            <a:spLocks noChangeArrowheads="1"/>
          </p:cNvSpPr>
          <p:nvPr/>
        </p:nvSpPr>
        <p:spPr bwMode="auto">
          <a:xfrm>
            <a:off x="5257800" y="4267200"/>
            <a:ext cx="3124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3366CC"/>
                </a:solidFill>
              </a:rPr>
              <a:t>Claw hand</a:t>
            </a:r>
          </a:p>
        </p:txBody>
      </p:sp>
      <p:pic>
        <p:nvPicPr>
          <p:cNvPr id="90116" name="Picture 6" descr="Copy of 6700515f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52400"/>
            <a:ext cx="4044950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7" name="Picture 7" descr="6700515f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200400"/>
            <a:ext cx="4419600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 descr="ne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819150"/>
            <a:ext cx="8915400" cy="5356225"/>
          </a:xfrm>
          <a:prstGeom prst="rect">
            <a:avLst/>
          </a:prstGeom>
          <a:noFill/>
          <a:ln w="9525">
            <a:solidFill>
              <a:srgbClr val="FF3399"/>
            </a:solidFill>
            <a:miter lim="800000"/>
            <a:headEnd/>
            <a:tailEnd/>
          </a:ln>
        </p:spPr>
      </p:pic>
      <p:sp>
        <p:nvSpPr>
          <p:cNvPr id="91139" name="Rectangle 5"/>
          <p:cNvSpPr>
            <a:spLocks noChangeArrowheads="1"/>
          </p:cNvSpPr>
          <p:nvPr/>
        </p:nvSpPr>
        <p:spPr bwMode="auto">
          <a:xfrm>
            <a:off x="3886200" y="6248400"/>
            <a:ext cx="1765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3366CC"/>
                </a:solidFill>
              </a:rPr>
              <a:t>HORNER’s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3429000" cy="487363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3366CC"/>
                </a:solidFill>
              </a:rPr>
              <a:t>Cord injuries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85800"/>
            <a:ext cx="9067800" cy="5943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smtClean="0"/>
              <a:t>Associated with traction (RTA/penetrating wounds)</a:t>
            </a:r>
          </a:p>
          <a:p>
            <a:pPr lvl="1" eaLnBrk="1" hangingPunct="1">
              <a:buFontTx/>
              <a:buNone/>
            </a:pPr>
            <a:r>
              <a:rPr lang="en-US" sz="2400" b="1" smtClean="0"/>
              <a:t>			</a:t>
            </a:r>
            <a:r>
              <a:rPr lang="en-US" sz="2400" b="1" smtClean="0">
                <a:solidFill>
                  <a:srgbClr val="3366CC"/>
                </a:solidFill>
              </a:rPr>
              <a:t>Motor loss	</a:t>
            </a:r>
            <a:r>
              <a:rPr lang="en-US" sz="2000" b="1" smtClean="0"/>
              <a:t>		</a:t>
            </a:r>
            <a:r>
              <a:rPr lang="en-US" sz="2400" b="1" smtClean="0">
                <a:solidFill>
                  <a:srgbClr val="3366CC"/>
                </a:solidFill>
              </a:rPr>
              <a:t>Sensory loss</a:t>
            </a:r>
          </a:p>
          <a:p>
            <a:pPr lvl="1" eaLnBrk="1" hangingPunct="1">
              <a:buFontTx/>
              <a:buNone/>
            </a:pPr>
            <a:endParaRPr lang="en-US" sz="2400" b="1" smtClean="0"/>
          </a:p>
          <a:p>
            <a:pPr eaLnBrk="1" hangingPunct="1">
              <a:buFontTx/>
              <a:buNone/>
            </a:pPr>
            <a:r>
              <a:rPr lang="en-US" sz="2800" b="1" smtClean="0">
                <a:solidFill>
                  <a:srgbClr val="00B050"/>
                </a:solidFill>
              </a:rPr>
              <a:t>Lateral</a:t>
            </a:r>
            <a:r>
              <a:rPr lang="en-US" sz="2800" b="1" smtClean="0"/>
              <a:t>	</a:t>
            </a:r>
            <a:r>
              <a:rPr lang="en-US" sz="2000" smtClean="0"/>
              <a:t>Biceps,Brachialis		Lateral forearm</a:t>
            </a:r>
          </a:p>
          <a:p>
            <a:pPr eaLnBrk="1" hangingPunct="1">
              <a:buFontTx/>
              <a:buNone/>
            </a:pPr>
            <a:r>
              <a:rPr lang="en-US" sz="2000" smtClean="0"/>
              <a:t>(</a:t>
            </a:r>
            <a:r>
              <a:rPr lang="en-US" sz="1400" smtClean="0"/>
              <a:t>musculocutaneous)     </a:t>
            </a:r>
            <a:r>
              <a:rPr lang="en-US" sz="2000" smtClean="0"/>
              <a:t>FCRL, PT</a:t>
            </a:r>
          </a:p>
          <a:p>
            <a:pPr eaLnBrk="1" hangingPunct="1">
              <a:buFontTx/>
              <a:buNone/>
            </a:pPr>
            <a:r>
              <a:rPr lang="en-US" sz="2800" b="1" smtClean="0">
                <a:solidFill>
                  <a:srgbClr val="00B050"/>
                </a:solidFill>
              </a:rPr>
              <a:t>Medial</a:t>
            </a:r>
            <a:r>
              <a:rPr lang="en-US" sz="2800" b="1" smtClean="0"/>
              <a:t>	</a:t>
            </a:r>
            <a:r>
              <a:rPr lang="en-US" sz="2000" smtClean="0"/>
              <a:t>Wrist flexor			front/medial arm</a:t>
            </a:r>
          </a:p>
          <a:p>
            <a:pPr eaLnBrk="1" hangingPunct="1">
              <a:buFontTx/>
              <a:buNone/>
            </a:pPr>
            <a:r>
              <a:rPr lang="en-US" sz="2000" smtClean="0"/>
              <a:t>(</a:t>
            </a:r>
            <a:r>
              <a:rPr lang="en-US" sz="1400" smtClean="0"/>
              <a:t>ulnar/median</a:t>
            </a:r>
            <a:r>
              <a:rPr lang="en-US" sz="2000" smtClean="0"/>
              <a:t>)	Long flexors fingers		medial forearm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		intrinsic msl hand		Ant surf- palm/hand</a:t>
            </a:r>
          </a:p>
          <a:p>
            <a:pPr eaLnBrk="1" hangingPunct="1">
              <a:buFontTx/>
              <a:buNone/>
            </a:pPr>
            <a:r>
              <a:rPr lang="en-US" sz="2000" smtClean="0"/>
              <a:t>							Post surf- hand 						             		(except radial)</a:t>
            </a:r>
          </a:p>
          <a:p>
            <a:pPr eaLnBrk="1" hangingPunct="1">
              <a:buFontTx/>
              <a:buNone/>
            </a:pPr>
            <a:r>
              <a:rPr lang="en-US" sz="2800" b="1" smtClean="0">
                <a:solidFill>
                  <a:srgbClr val="00B050"/>
                </a:solidFill>
              </a:rPr>
              <a:t>Post	</a:t>
            </a:r>
            <a:r>
              <a:rPr lang="en-US" sz="2800" b="1" smtClean="0"/>
              <a:t>	</a:t>
            </a:r>
            <a:r>
              <a:rPr lang="en-US" sz="2000" smtClean="0"/>
              <a:t>Internal rot sh jt			shoulder</a:t>
            </a:r>
          </a:p>
          <a:p>
            <a:pPr eaLnBrk="1" hangingPunct="1">
              <a:buFontTx/>
              <a:buNone/>
            </a:pPr>
            <a:r>
              <a:rPr lang="en-US" sz="2000" smtClean="0"/>
              <a:t>(</a:t>
            </a:r>
            <a:r>
              <a:rPr lang="en-US" sz="1400" smtClean="0"/>
              <a:t>axillary,</a:t>
            </a:r>
            <a:r>
              <a:rPr lang="en-US" sz="2000" smtClean="0"/>
              <a:t>		Abduction sh jt			arm- post</a:t>
            </a:r>
          </a:p>
          <a:p>
            <a:pPr eaLnBrk="1" hangingPunct="1">
              <a:buFontTx/>
              <a:buNone/>
            </a:pPr>
            <a:r>
              <a:rPr lang="en-US" sz="1400" smtClean="0"/>
              <a:t>Subscapular,</a:t>
            </a:r>
            <a:r>
              <a:rPr lang="en-US" sz="2000" smtClean="0"/>
              <a:t>	extension- elbow,		Metacarpals- 1 &amp;2</a:t>
            </a:r>
          </a:p>
          <a:p>
            <a:pPr eaLnBrk="1" hangingPunct="1">
              <a:buFontTx/>
              <a:buNone/>
            </a:pPr>
            <a:r>
              <a:rPr lang="en-US" sz="1400" smtClean="0"/>
              <a:t>Radial)	</a:t>
            </a:r>
            <a:r>
              <a:rPr lang="en-US" sz="2000" smtClean="0"/>
              <a:t>	wrist, MCP jt			(dorsum), web- 1st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563563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rgbClr val="C00000"/>
                </a:solidFill>
              </a:rPr>
              <a:t>Variations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458200" cy="58674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b="1" smtClean="0"/>
              <a:t>Prefixed and Post fixed</a:t>
            </a:r>
          </a:p>
          <a:p>
            <a:pPr marL="990600" lvl="1" indent="-533400" eaLnBrk="1" hangingPunct="1">
              <a:buFontTx/>
              <a:buChar char="•"/>
            </a:pPr>
            <a:r>
              <a:rPr lang="en-US" smtClean="0"/>
              <a:t>Post fixed – inf trk compressed by 1</a:t>
            </a:r>
            <a:r>
              <a:rPr lang="en-US" baseline="30000" smtClean="0"/>
              <a:t>st</a:t>
            </a:r>
            <a:r>
              <a:rPr lang="en-US" smtClean="0"/>
              <a:t> rib – neurovascular sym in upper limb</a:t>
            </a:r>
          </a:p>
          <a:p>
            <a:pPr marL="990600" lvl="1" indent="-533400" eaLnBrk="1" hangingPunct="1">
              <a:buFontTx/>
              <a:buNone/>
            </a:pPr>
            <a:endParaRPr lang="en-US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b="1" smtClean="0"/>
              <a:t>Variation</a:t>
            </a:r>
            <a:r>
              <a:rPr lang="en-US" smtClean="0"/>
              <a:t> in formations</a:t>
            </a:r>
          </a:p>
          <a:p>
            <a:pPr marL="990600" lvl="1" indent="-533400" eaLnBrk="1" hangingPunct="1">
              <a:buFontTx/>
              <a:buChar char="•"/>
            </a:pPr>
            <a:r>
              <a:rPr lang="en-US" smtClean="0"/>
              <a:t>Trk divisions/cord formation absent - terminal br unchanged</a:t>
            </a:r>
          </a:p>
          <a:p>
            <a:pPr marL="990600" lvl="1" indent="-533400" eaLnBrk="1" hangingPunct="1">
              <a:buFontTx/>
              <a:buChar char="•"/>
            </a:pPr>
            <a:r>
              <a:rPr lang="en-US" smtClean="0"/>
              <a:t>Median Nerve with two roots : </a:t>
            </a:r>
          </a:p>
          <a:p>
            <a:pPr marL="1371600" lvl="2" indent="-457200" eaLnBrk="1" hangingPunct="1"/>
            <a:r>
              <a:rPr lang="en-US" smtClean="0"/>
              <a:t>due to three brs from medial cord, two forming Median Ner and one forming ulnar 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487363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3366CC"/>
                </a:solidFill>
              </a:rPr>
              <a:t>Brachial plexus block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791200"/>
          </a:xfrm>
        </p:spPr>
        <p:txBody>
          <a:bodyPr/>
          <a:lstStyle/>
          <a:p>
            <a:pPr eaLnBrk="1" hangingPunct="1"/>
            <a:r>
              <a:rPr lang="en-US" sz="2800" smtClean="0"/>
              <a:t>Injection of anaesthetic soln into axillary sheath with brs of brachial plexus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Sensation blocked</a:t>
            </a:r>
          </a:p>
          <a:p>
            <a:pPr lvl="1" eaLnBrk="1" hangingPunct="1"/>
            <a:r>
              <a:rPr lang="en-US" sz="2400" smtClean="0"/>
              <a:t> in deep structure of upper limb and </a:t>
            </a:r>
          </a:p>
          <a:p>
            <a:pPr lvl="1" eaLnBrk="1" hangingPunct="1"/>
            <a:r>
              <a:rPr lang="en-US" sz="2400" smtClean="0"/>
              <a:t>skin distal to middle of arm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Use :</a:t>
            </a:r>
          </a:p>
          <a:p>
            <a:pPr lvl="1" eaLnBrk="1" hangingPunct="1"/>
            <a:r>
              <a:rPr lang="en-US" sz="2400" smtClean="0"/>
              <a:t>Surgery on upper limb without GA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Approaches</a:t>
            </a:r>
          </a:p>
          <a:p>
            <a:pPr lvl="1" eaLnBrk="1" hangingPunct="1"/>
            <a:r>
              <a:rPr lang="en-US" sz="2400" smtClean="0"/>
              <a:t>Interscalene, supraclavicular, axillary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r PRAVEEN  ANATOMY COMPLETE\PRAVEENS ANATOMY WORLD 3.3.2024\PRAVEENS ANATOMY WORLD 22.7.2025\1. ATLAS\2. GROSS ANATOMY\1. UPPER LIMB\6. Shoulder Region\Thank-You-for-Having-Us-Word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434" y="365526"/>
            <a:ext cx="6789683" cy="6035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28600" y="990600"/>
            <a:ext cx="8686800" cy="5940088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sz="2800" dirty="0">
                <a:solidFill>
                  <a:srgbClr val="3366CC"/>
                </a:solidFill>
              </a:rPr>
              <a:t>FROM ROOTS</a:t>
            </a:r>
            <a:r>
              <a:rPr lang="en-US" sz="3200" b="0" dirty="0"/>
              <a:t>	</a:t>
            </a:r>
            <a:r>
              <a:rPr lang="en-US" sz="2800" b="0" dirty="0"/>
              <a:t>	</a:t>
            </a:r>
          </a:p>
          <a:p>
            <a:pPr marL="342900" indent="-342900">
              <a:buFontTx/>
              <a:buAutoNum type="arabicPeriod"/>
            </a:pPr>
            <a:r>
              <a:rPr lang="en-US" sz="2800" b="0" dirty="0" smtClean="0"/>
              <a:t>Dorsal </a:t>
            </a:r>
            <a:r>
              <a:rPr lang="en-US" sz="2800" b="0" dirty="0"/>
              <a:t>scapular nerve 	C5</a:t>
            </a:r>
          </a:p>
          <a:p>
            <a:pPr marL="342900" indent="-342900">
              <a:buFontTx/>
              <a:buAutoNum type="arabicPeriod"/>
            </a:pPr>
            <a:r>
              <a:rPr lang="en-US" sz="2800" b="0" dirty="0"/>
              <a:t>Nerve to </a:t>
            </a:r>
            <a:r>
              <a:rPr lang="en-US" sz="2800" b="0" dirty="0" err="1"/>
              <a:t>subclavius</a:t>
            </a:r>
            <a:r>
              <a:rPr lang="en-US" sz="2800" b="0" dirty="0"/>
              <a:t> 	C5, 6</a:t>
            </a:r>
          </a:p>
          <a:p>
            <a:pPr marL="342900" indent="-342900">
              <a:buFontTx/>
              <a:buAutoNum type="arabicPeriod"/>
            </a:pPr>
            <a:r>
              <a:rPr lang="en-US" sz="2800" b="0" dirty="0"/>
              <a:t>Long thoracic nerve	C5, 6 (</a:t>
            </a:r>
            <a:r>
              <a:rPr lang="en-US" sz="2800" b="0" dirty="0" smtClean="0"/>
              <a:t>7)</a:t>
            </a:r>
          </a:p>
          <a:p>
            <a:pPr marL="342900" indent="-342900">
              <a:buFontTx/>
              <a:buAutoNum type="arabicPeriod"/>
            </a:pPr>
            <a:r>
              <a:rPr lang="en-US" sz="2800" b="0" dirty="0" smtClean="0"/>
              <a:t> </a:t>
            </a:r>
            <a:r>
              <a:rPr lang="en-US" sz="2800" b="0" dirty="0" smtClean="0"/>
              <a:t>Unnamed </a:t>
            </a:r>
            <a:r>
              <a:rPr lang="en-US" sz="2800" b="0" dirty="0"/>
              <a:t>muscular branches from all roots- </a:t>
            </a:r>
            <a:r>
              <a:rPr lang="en-US" sz="2800" b="0" dirty="0" err="1"/>
              <a:t>scaleni</a:t>
            </a:r>
            <a:r>
              <a:rPr lang="en-US" sz="2800" b="0" dirty="0"/>
              <a:t> / </a:t>
            </a:r>
            <a:r>
              <a:rPr lang="en-US" sz="2800" b="0" dirty="0" err="1"/>
              <a:t>longus</a:t>
            </a:r>
            <a:r>
              <a:rPr lang="en-US" sz="2800" b="0" dirty="0"/>
              <a:t> </a:t>
            </a:r>
            <a:r>
              <a:rPr lang="en-US" sz="2800" b="0" dirty="0" err="1" smtClean="0"/>
              <a:t>colli</a:t>
            </a:r>
            <a:endParaRPr lang="en-US" sz="2800" b="0" dirty="0"/>
          </a:p>
          <a:p>
            <a:pPr marL="342900" indent="-342900"/>
            <a:r>
              <a:rPr lang="en-US" sz="2800" b="0" dirty="0" smtClean="0"/>
              <a:t>5</a:t>
            </a:r>
            <a:r>
              <a:rPr lang="en-US" sz="2800" b="0" dirty="0" smtClean="0"/>
              <a:t>. C5 </a:t>
            </a:r>
            <a:r>
              <a:rPr lang="en-US" sz="2800" b="0" dirty="0"/>
              <a:t>root of </a:t>
            </a:r>
            <a:r>
              <a:rPr lang="en-US" sz="2800" b="0" dirty="0" err="1"/>
              <a:t>Phrenic</a:t>
            </a:r>
            <a:r>
              <a:rPr lang="en-US" sz="2800" b="0" dirty="0"/>
              <a:t> nerve</a:t>
            </a:r>
          </a:p>
          <a:p>
            <a:pPr marL="342900" indent="-342900"/>
            <a:endParaRPr lang="en-US" sz="2800" b="0" dirty="0"/>
          </a:p>
          <a:p>
            <a:pPr marL="342900" indent="-342900"/>
            <a:r>
              <a:rPr lang="en-US" sz="2800" dirty="0">
                <a:solidFill>
                  <a:srgbClr val="3366CC"/>
                </a:solidFill>
              </a:rPr>
              <a:t>FROM </a:t>
            </a:r>
            <a:r>
              <a:rPr lang="en-US" sz="2800" dirty="0" smtClean="0">
                <a:solidFill>
                  <a:srgbClr val="3366CC"/>
                </a:solidFill>
              </a:rPr>
              <a:t>TRUNK  </a:t>
            </a:r>
            <a:r>
              <a:rPr lang="en-US" sz="2400" dirty="0" smtClean="0">
                <a:solidFill>
                  <a:srgbClr val="FF0000"/>
                </a:solidFill>
              </a:rPr>
              <a:t>(UPPER TRUNK ONLY)</a:t>
            </a:r>
            <a:r>
              <a:rPr lang="en-US" sz="2800" dirty="0"/>
              <a:t>		</a:t>
            </a:r>
          </a:p>
          <a:p>
            <a:pPr marL="342900" indent="-342900">
              <a:buFontTx/>
              <a:buAutoNum type="arabicPeriod"/>
            </a:pPr>
            <a:r>
              <a:rPr lang="en-US" sz="3200" b="0" dirty="0" err="1"/>
              <a:t>Suprascapular</a:t>
            </a:r>
            <a:r>
              <a:rPr lang="en-US" sz="3200" b="0" dirty="0"/>
              <a:t> nerve	C5, </a:t>
            </a:r>
            <a:r>
              <a:rPr lang="en-US" sz="3200" b="0" dirty="0" smtClean="0"/>
              <a:t>6</a:t>
            </a:r>
          </a:p>
          <a:p>
            <a:pPr marL="342900" indent="-342900">
              <a:buFontTx/>
              <a:buAutoNum type="arabicPeriod"/>
            </a:pPr>
            <a:r>
              <a:rPr lang="en-US" sz="3200" b="0" dirty="0" smtClean="0"/>
              <a:t>Nerve to </a:t>
            </a:r>
            <a:r>
              <a:rPr lang="en-US" sz="3200" b="0" dirty="0" err="1" smtClean="0"/>
              <a:t>Subclavius</a:t>
            </a:r>
            <a:endParaRPr lang="en-US" sz="3200" b="0" dirty="0"/>
          </a:p>
          <a:p>
            <a:pPr marL="342900" indent="-342900">
              <a:buFontTx/>
              <a:buAutoNum type="arabicPeriod"/>
            </a:pPr>
            <a:endParaRPr lang="en-US" sz="3200" b="0" dirty="0"/>
          </a:p>
          <a:p>
            <a:pPr marL="1714500" lvl="3" indent="-342900">
              <a:buFont typeface="Wingdings" pitchFamily="2" charset="2"/>
              <a:buChar char="v"/>
            </a:pPr>
            <a:r>
              <a:rPr lang="en-US" sz="2800" b="0" i="1" dirty="0"/>
              <a:t>No branches arise from Divisions</a:t>
            </a:r>
          </a:p>
        </p:txBody>
      </p:sp>
      <p:sp>
        <p:nvSpPr>
          <p:cNvPr id="12291" name="Rectangle 3" descr="Purple mesh"/>
          <p:cNvSpPr>
            <a:spLocks noChangeArrowheads="1"/>
          </p:cNvSpPr>
          <p:nvPr/>
        </p:nvSpPr>
        <p:spPr bwMode="auto">
          <a:xfrm>
            <a:off x="533400" y="152400"/>
            <a:ext cx="8229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rgbClr val="FF3399"/>
                </a:solidFill>
              </a:rPr>
              <a:t>BRACHIAL PLEXUS:NERVES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1660</TotalTime>
  <Words>2188</Words>
  <Application>Microsoft Office PowerPoint</Application>
  <PresentationFormat>On-screen Show (4:3)</PresentationFormat>
  <Paragraphs>571</Paragraphs>
  <Slides>88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89" baseType="lpstr">
      <vt:lpstr>Network</vt:lpstr>
      <vt:lpstr>UPPER LIMB BRACHIAL  PLEXUS</vt:lpstr>
      <vt:lpstr>BRACHIAL PLEXUS</vt:lpstr>
      <vt:lpstr>Slide 3</vt:lpstr>
      <vt:lpstr>BRACHIAL PLEXUS</vt:lpstr>
      <vt:lpstr>Slide 5</vt:lpstr>
      <vt:lpstr>BRACHIAL PLEXUS</vt:lpstr>
      <vt:lpstr>BRACHIAL PLEXUS</vt:lpstr>
      <vt:lpstr>BRANCHES</vt:lpstr>
      <vt:lpstr>Slide 9</vt:lpstr>
      <vt:lpstr>Slide 10</vt:lpstr>
      <vt:lpstr>Slide 11</vt:lpstr>
      <vt:lpstr>BRACHIAL PLEXUS: NERVES</vt:lpstr>
      <vt:lpstr>Slide 13</vt:lpstr>
      <vt:lpstr>Slide 14</vt:lpstr>
      <vt:lpstr>Slide 15</vt:lpstr>
      <vt:lpstr>Slide 16</vt:lpstr>
      <vt:lpstr>Slide 17</vt:lpstr>
      <vt:lpstr>      BRACHIAL PLEXUS- ROOTS </vt:lpstr>
      <vt:lpstr>Slide 19</vt:lpstr>
      <vt:lpstr>Slide 20</vt:lpstr>
      <vt:lpstr>BRACHIAL PLEXUS: UPPER TRUNK NERVES</vt:lpstr>
      <vt:lpstr>Slide 22</vt:lpstr>
      <vt:lpstr>Slide 23</vt:lpstr>
      <vt:lpstr>Slide 24</vt:lpstr>
      <vt:lpstr>BRACHIAL PLEXUS - LAT CORD</vt:lpstr>
      <vt:lpstr>Slide 26</vt:lpstr>
      <vt:lpstr>Slide 27</vt:lpstr>
      <vt:lpstr>Slide 28</vt:lpstr>
      <vt:lpstr>- LAT ERAL CORD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BRACHIAL PLEXUS- MEDIAL CORD cont’d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BRACHIAL PLEXUS- POSTERIOR CORD </vt:lpstr>
      <vt:lpstr>BRACHIAL PLEXUS- Axillary Nerve</vt:lpstr>
      <vt:lpstr>Slide 49</vt:lpstr>
      <vt:lpstr>Slide 50</vt:lpstr>
      <vt:lpstr>Slide 51</vt:lpstr>
      <vt:lpstr>Slide 52</vt:lpstr>
      <vt:lpstr>BRACHIAL PLEXUS- POSTERIOR CORD </vt:lpstr>
      <vt:lpstr>Slide 54</vt:lpstr>
      <vt:lpstr>Slide 55</vt:lpstr>
      <vt:lpstr>Slide 56</vt:lpstr>
      <vt:lpstr>APPLIED ANATOMY</vt:lpstr>
      <vt:lpstr>Slide 58</vt:lpstr>
      <vt:lpstr>Slide 59</vt:lpstr>
      <vt:lpstr>Slide 60</vt:lpstr>
      <vt:lpstr>Slide 61</vt:lpstr>
      <vt:lpstr>Slide 62</vt:lpstr>
      <vt:lpstr>LESIONS OF AXILLARY NERVE </vt:lpstr>
      <vt:lpstr>Slide 64</vt:lpstr>
      <vt:lpstr>LESIONS OF MUSCULOCUTANEOUS NERVE </vt:lpstr>
      <vt:lpstr>Slide 66</vt:lpstr>
      <vt:lpstr>Slide 67</vt:lpstr>
      <vt:lpstr>Slide 68</vt:lpstr>
      <vt:lpstr>UPPER TRUNK PALSIES – ERB’S PALSY </vt:lpstr>
      <vt:lpstr>UPPER TRUNK PALSIES – ERB’S PALSY Cont’d</vt:lpstr>
      <vt:lpstr>Slide 71</vt:lpstr>
      <vt:lpstr>Slide 72</vt:lpstr>
      <vt:lpstr>LOWER TRUNK PALSIES </vt:lpstr>
      <vt:lpstr>Slide 74</vt:lpstr>
      <vt:lpstr>Slide 75</vt:lpstr>
      <vt:lpstr>Slide 76</vt:lpstr>
      <vt:lpstr>LOWER TRUNK PALSIES</vt:lpstr>
      <vt:lpstr>Slide 78</vt:lpstr>
      <vt:lpstr>Slide 79</vt:lpstr>
      <vt:lpstr>Slide 80</vt:lpstr>
      <vt:lpstr>Slide 81</vt:lpstr>
      <vt:lpstr>Froment’s sign</vt:lpstr>
      <vt:lpstr>Slide 83</vt:lpstr>
      <vt:lpstr>Slide 84</vt:lpstr>
      <vt:lpstr>Cord injuries</vt:lpstr>
      <vt:lpstr>Variations</vt:lpstr>
      <vt:lpstr>Brachial plexus block</vt:lpstr>
      <vt:lpstr>Slide 88</vt:lpstr>
    </vt:vector>
  </TitlesOfParts>
  <Company>BRO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Sushil Kumar</dc:creator>
  <cp:lastModifiedBy>DELL</cp:lastModifiedBy>
  <cp:revision>178</cp:revision>
  <dcterms:created xsi:type="dcterms:W3CDTF">2004-09-09T10:58:58Z</dcterms:created>
  <dcterms:modified xsi:type="dcterms:W3CDTF">2025-11-14T09:45:29Z</dcterms:modified>
</cp:coreProperties>
</file>