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88" r:id="rId2"/>
    <p:sldId id="257" r:id="rId3"/>
    <p:sldId id="289" r:id="rId4"/>
    <p:sldId id="258" r:id="rId5"/>
    <p:sldId id="290" r:id="rId6"/>
    <p:sldId id="259" r:id="rId7"/>
    <p:sldId id="260" r:id="rId8"/>
    <p:sldId id="291" r:id="rId9"/>
    <p:sldId id="292" r:id="rId10"/>
    <p:sldId id="261" r:id="rId11"/>
    <p:sldId id="262" r:id="rId12"/>
    <p:sldId id="293" r:id="rId13"/>
    <p:sldId id="263" r:id="rId14"/>
    <p:sldId id="264" r:id="rId15"/>
    <p:sldId id="265" r:id="rId16"/>
    <p:sldId id="266" r:id="rId17"/>
    <p:sldId id="271" r:id="rId18"/>
    <p:sldId id="267" r:id="rId19"/>
    <p:sldId id="268" r:id="rId20"/>
    <p:sldId id="294" r:id="rId21"/>
    <p:sldId id="297" r:id="rId22"/>
    <p:sldId id="298" r:id="rId23"/>
    <p:sldId id="299" r:id="rId24"/>
    <p:sldId id="300" r:id="rId25"/>
    <p:sldId id="269" r:id="rId26"/>
    <p:sldId id="296" r:id="rId27"/>
    <p:sldId id="295" r:id="rId28"/>
    <p:sldId id="270" r:id="rId29"/>
    <p:sldId id="272" r:id="rId30"/>
    <p:sldId id="302" r:id="rId31"/>
    <p:sldId id="273" r:id="rId32"/>
    <p:sldId id="303" r:id="rId33"/>
    <p:sldId id="274" r:id="rId34"/>
    <p:sldId id="304" r:id="rId35"/>
    <p:sldId id="305" r:id="rId36"/>
    <p:sldId id="275" r:id="rId37"/>
    <p:sldId id="276" r:id="rId38"/>
    <p:sldId id="301" r:id="rId39"/>
    <p:sldId id="277" r:id="rId40"/>
    <p:sldId id="278" r:id="rId41"/>
    <p:sldId id="279" r:id="rId42"/>
    <p:sldId id="280" r:id="rId43"/>
    <p:sldId id="306" r:id="rId44"/>
    <p:sldId id="281" r:id="rId45"/>
    <p:sldId id="282" r:id="rId46"/>
    <p:sldId id="309" r:id="rId47"/>
    <p:sldId id="284" r:id="rId48"/>
    <p:sldId id="285" r:id="rId49"/>
    <p:sldId id="286" r:id="rId50"/>
    <p:sldId id="308" r:id="rId51"/>
    <p:sldId id="3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93E8"/>
    <a:srgbClr val="7C3F81"/>
    <a:srgbClr val="EF8A0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7" autoAdjust="0"/>
  </p:normalViewPr>
  <p:slideViewPr>
    <p:cSldViewPr>
      <p:cViewPr>
        <p:scale>
          <a:sx n="70" d="100"/>
          <a:sy n="70" d="100"/>
        </p:scale>
        <p:origin x="-1386"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8060A-D553-49DD-833E-8F87BDD1799E}" type="datetimeFigureOut">
              <a:rPr lang="en-US" smtClean="0"/>
              <a:pPr/>
              <a:t>13-Nov-25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71706-0F89-4FD9-8BB0-1845FFAA181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771706-0F89-4FD9-8BB0-1845FFAA1816}"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13-Nov-25</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13-Nov-25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13-Nov-25</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13-Nov-25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13-Nov-25</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13-Nov-25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13-Nov-25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13-Nov-25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13-Nov-25</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13-Nov-25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13-Nov-25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13-Nov-25</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20040"/>
            <a:ext cx="7242048" cy="1584960"/>
          </a:xfrm>
        </p:spPr>
        <p:txBody>
          <a:bodyPr>
            <a:normAutofit/>
          </a:bodyPr>
          <a:lstStyle/>
          <a:p>
            <a:pPr algn="ctr"/>
            <a:r>
              <a:rPr lang="en-US" sz="3100" b="1" dirty="0" smtClean="0">
                <a:solidFill>
                  <a:srgbClr val="00B0F0"/>
                </a:solidFill>
                <a:latin typeface="Arial Rounded MT Bold" pitchFamily="34" charset="0"/>
              </a:rPr>
              <a:t>GROSS  ANATOMY</a:t>
            </a:r>
            <a:r>
              <a:rPr lang="en-US" sz="3100" b="1" dirty="0" smtClean="0">
                <a:solidFill>
                  <a:srgbClr val="7030A0"/>
                </a:solidFill>
                <a:latin typeface="Algerian" pitchFamily="82" charset="0"/>
              </a:rPr>
              <a:t/>
            </a:r>
            <a:br>
              <a:rPr lang="en-US" sz="3100" b="1" dirty="0" smtClean="0">
                <a:solidFill>
                  <a:srgbClr val="7030A0"/>
                </a:solidFill>
                <a:latin typeface="Algerian" pitchFamily="82" charset="0"/>
              </a:rPr>
            </a:br>
            <a:r>
              <a:rPr lang="en-US" sz="4800" b="1" dirty="0" smtClean="0">
                <a:solidFill>
                  <a:srgbClr val="FF0000"/>
                </a:solidFill>
                <a:latin typeface="Algerian" pitchFamily="82" charset="0"/>
              </a:rPr>
              <a:t>shoulder  joint</a:t>
            </a:r>
          </a:p>
        </p:txBody>
      </p:sp>
      <p:pic>
        <p:nvPicPr>
          <p:cNvPr id="7170" name="Picture 2" descr="D:\Dr PRAVEEN  ANATOMY COMPLETE\PRAVEENS ANATOMY WORLD 3.3.2024\PRAVEENS ANATOMY WORLD 22.7.2025\1. ATLAS\2. GROSS ANATOMY\1. UPPER LIMB\6. Shoulder Region\shoulderrender1.jpg"/>
          <p:cNvPicPr>
            <a:picLocks noGrp="1" noChangeAspect="1" noChangeArrowheads="1"/>
          </p:cNvPicPr>
          <p:nvPr>
            <p:ph sz="half" idx="1"/>
          </p:nvPr>
        </p:nvPicPr>
        <p:blipFill>
          <a:blip r:embed="rId2" cstate="print"/>
          <a:stretch>
            <a:fillRect/>
          </a:stretch>
        </p:blipFill>
        <p:spPr bwMode="auto">
          <a:xfrm>
            <a:off x="304800" y="2667000"/>
            <a:ext cx="3883937" cy="2187951"/>
          </a:xfrm>
          <a:prstGeom prst="rect">
            <a:avLst/>
          </a:prstGeom>
          <a:noFill/>
        </p:spPr>
      </p:pic>
      <p:pic>
        <p:nvPicPr>
          <p:cNvPr id="1026" name="Picture 2" descr="D:\Dr PRAVEEN  ANATOMY COMPLETE\PRAVEENS ANATOMY WORLD 3.3.2024\PRAVEENS ANATOMY WORLD 22.7.2025\1. ATLAS\2. GROSS ANATOMY\1. UPPER LIMB\6. Shoulder Region\artro_13.jpg"/>
          <p:cNvPicPr>
            <a:picLocks noGrp="1" noChangeAspect="1" noChangeArrowheads="1"/>
          </p:cNvPicPr>
          <p:nvPr>
            <p:ph sz="half" idx="2"/>
          </p:nvPr>
        </p:nvPicPr>
        <p:blipFill>
          <a:blip r:embed="rId3" cstate="print"/>
          <a:srcRect/>
          <a:stretch>
            <a:fillRect/>
          </a:stretch>
        </p:blipFill>
        <p:spPr bwMode="auto">
          <a:xfrm>
            <a:off x="4495800" y="2362200"/>
            <a:ext cx="2666999" cy="2666999"/>
          </a:xfrm>
          <a:prstGeom prst="rect">
            <a:avLst/>
          </a:prstGeom>
          <a:noFill/>
        </p:spPr>
      </p:pic>
      <p:sp>
        <p:nvSpPr>
          <p:cNvPr id="6" name="TextBox 5"/>
          <p:cNvSpPr txBox="1"/>
          <p:nvPr/>
        </p:nvSpPr>
        <p:spPr>
          <a:xfrm>
            <a:off x="914400" y="5257800"/>
            <a:ext cx="6172200" cy="1200329"/>
          </a:xfrm>
          <a:prstGeom prst="rect">
            <a:avLst/>
          </a:prstGeom>
          <a:noFill/>
        </p:spPr>
        <p:txBody>
          <a:bodyPr wrap="square" rtlCol="0">
            <a:spAutoFit/>
          </a:bodyPr>
          <a:lstStyle/>
          <a:p>
            <a:pPr algn="ctr">
              <a:buFont typeface="Monotype Sorts" pitchFamily="2" charset="2"/>
              <a:buNone/>
            </a:pPr>
            <a:r>
              <a:rPr lang="en-US" sz="2400" b="1" dirty="0" smtClean="0">
                <a:solidFill>
                  <a:srgbClr val="14E909"/>
                </a:solidFill>
                <a:latin typeface="Arial" pitchFamily="34" charset="0"/>
                <a:cs typeface="Arial" pitchFamily="34" charset="0"/>
              </a:rPr>
              <a:t>Dr. Praveen Kumar Kurrey</a:t>
            </a:r>
          </a:p>
          <a:p>
            <a:pPr algn="ctr">
              <a:buFont typeface="Monotype Sorts" pitchFamily="2" charset="2"/>
              <a:buNone/>
            </a:pPr>
            <a:r>
              <a:rPr lang="en-US" sz="2400" b="1" dirty="0" smtClean="0">
                <a:solidFill>
                  <a:srgbClr val="14E909"/>
                </a:solidFill>
                <a:latin typeface="Arial" pitchFamily="34" charset="0"/>
                <a:cs typeface="Arial" pitchFamily="34" charset="0"/>
              </a:rPr>
              <a:t>M.B.B.S., M.S.,BCME,BCBR</a:t>
            </a:r>
          </a:p>
          <a:p>
            <a:pPr algn="ctr">
              <a:buFont typeface="Monotype Sorts" pitchFamily="2" charset="2"/>
              <a:buNone/>
            </a:pPr>
            <a:r>
              <a:rPr lang="en-US" sz="2400" b="1" dirty="0" smtClean="0">
                <a:solidFill>
                  <a:srgbClr val="14E909"/>
                </a:solidFill>
                <a:latin typeface="Arial" pitchFamily="34" charset="0"/>
                <a:cs typeface="Arial" pitchFamily="34" charset="0"/>
              </a:rPr>
              <a:t>Professor Anatomy</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Shoulder Joint : Anatomy, Physiology, Movement, Exerci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Shoulder Joint : Anatomy, Physiology, Movement, Exerci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0" name="AutoShape 6" descr="https://samarpanphysioclinic.com/wp-content/uploads/2019/08/Shoulder-Joint-Anatomy.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1" name="Picture 7" descr="C:\Users\7\Downloads\Shoulder-Joint-Anatomy.pn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lumMod val="20000"/>
              <a:lumOff val="80000"/>
            </a:schemeClr>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dirty="0">
                <a:latin typeface="Arial" pitchFamily="34" charset="0"/>
                <a:cs typeface="Arial" pitchFamily="34" charset="0"/>
              </a:rPr>
              <a:t>2. </a:t>
            </a:r>
            <a:r>
              <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rPr>
              <a:t>Gleno - humeral ligament -: </a:t>
            </a:r>
            <a:r>
              <a:rPr lang="en-US" sz="2400" dirty="0">
                <a:latin typeface="Arial" pitchFamily="34" charset="0"/>
                <a:cs typeface="Arial" pitchFamily="34" charset="0"/>
              </a:rPr>
              <a:t>These are three fibrous bands derived from the thickening of the ant. part of fibrous capsule.</a:t>
            </a:r>
          </a:p>
          <a:p>
            <a:pPr>
              <a:buNone/>
            </a:pPr>
            <a:r>
              <a:rPr lang="en-US" sz="2800" dirty="0">
                <a:latin typeface="Arial" pitchFamily="34" charset="0"/>
                <a:cs typeface="Arial" pitchFamily="34" charset="0"/>
              </a:rPr>
              <a:t>    </a:t>
            </a:r>
            <a:r>
              <a:rPr lang="en-US" sz="2800" dirty="0">
                <a:solidFill>
                  <a:srgbClr val="00B050"/>
                </a:solidFill>
                <a:latin typeface="Arial" pitchFamily="34" charset="0"/>
                <a:cs typeface="Arial" pitchFamily="34" charset="0"/>
              </a:rPr>
              <a:t>-&gt; </a:t>
            </a:r>
            <a:r>
              <a:rPr lang="en-US" sz="2400" dirty="0">
                <a:solidFill>
                  <a:srgbClr val="00B050"/>
                </a:solidFill>
                <a:latin typeface="Arial" pitchFamily="34" charset="0"/>
                <a:cs typeface="Arial" pitchFamily="34" charset="0"/>
              </a:rPr>
              <a:t>Superior band – </a:t>
            </a:r>
            <a:r>
              <a:rPr lang="en-US" sz="2400" dirty="0">
                <a:latin typeface="Arial" pitchFamily="34" charset="0"/>
                <a:cs typeface="Arial" pitchFamily="34" charset="0"/>
              </a:rPr>
              <a:t>lies parallel</a:t>
            </a:r>
          </a:p>
          <a:p>
            <a:pPr>
              <a:buNone/>
            </a:pPr>
            <a:r>
              <a:rPr lang="en-US" sz="2400" dirty="0">
                <a:latin typeface="Arial" pitchFamily="34" charset="0"/>
                <a:cs typeface="Arial" pitchFamily="34" charset="0"/>
              </a:rPr>
              <a:t>          to the ant. edge of biceps </a:t>
            </a:r>
          </a:p>
          <a:p>
            <a:pPr>
              <a:buNone/>
            </a:pPr>
            <a:r>
              <a:rPr lang="en-US" sz="2400" dirty="0">
                <a:latin typeface="Arial" pitchFamily="34" charset="0"/>
                <a:cs typeface="Arial" pitchFamily="34" charset="0"/>
              </a:rPr>
              <a:t>          tendon and is attached to</a:t>
            </a:r>
          </a:p>
          <a:p>
            <a:pPr>
              <a:buNone/>
            </a:pPr>
            <a:r>
              <a:rPr lang="en-US" sz="2400" dirty="0">
                <a:latin typeface="Arial" pitchFamily="34" charset="0"/>
                <a:cs typeface="Arial" pitchFamily="34" charset="0"/>
              </a:rPr>
              <a:t>          the upper end of lesser </a:t>
            </a:r>
          </a:p>
          <a:p>
            <a:pPr>
              <a:buNone/>
            </a:pPr>
            <a:r>
              <a:rPr lang="en-US" sz="2400" dirty="0">
                <a:latin typeface="Arial" pitchFamily="34" charset="0"/>
                <a:cs typeface="Arial" pitchFamily="34" charset="0"/>
              </a:rPr>
              <a:t>          tubercle.</a:t>
            </a:r>
          </a:p>
          <a:p>
            <a:pPr>
              <a:buNone/>
            </a:pPr>
            <a:r>
              <a:rPr lang="en-US" sz="2400" dirty="0">
                <a:solidFill>
                  <a:srgbClr val="00B050"/>
                </a:solidFill>
                <a:latin typeface="Arial" pitchFamily="34" charset="0"/>
                <a:cs typeface="Arial" pitchFamily="34" charset="0"/>
              </a:rPr>
              <a:t>    -&gt;  Middle band – </a:t>
            </a:r>
            <a:r>
              <a:rPr lang="en-US" sz="2400" dirty="0">
                <a:latin typeface="Arial" pitchFamily="34" charset="0"/>
                <a:cs typeface="Arial" pitchFamily="34" charset="0"/>
              </a:rPr>
              <a:t>is attached to</a:t>
            </a:r>
          </a:p>
          <a:p>
            <a:pPr>
              <a:buNone/>
            </a:pPr>
            <a:r>
              <a:rPr lang="en-US" sz="2400" dirty="0">
                <a:latin typeface="Arial" pitchFamily="34" charset="0"/>
                <a:cs typeface="Arial" pitchFamily="34" charset="0"/>
              </a:rPr>
              <a:t>          the lower part of the lesser </a:t>
            </a:r>
          </a:p>
          <a:p>
            <a:pPr>
              <a:buNone/>
            </a:pPr>
            <a:r>
              <a:rPr lang="en-US" sz="2400" dirty="0">
                <a:latin typeface="Arial" pitchFamily="34" charset="0"/>
                <a:cs typeface="Arial" pitchFamily="34" charset="0"/>
              </a:rPr>
              <a:t>          tubercle.</a:t>
            </a:r>
          </a:p>
          <a:p>
            <a:pPr>
              <a:buNone/>
            </a:pPr>
            <a:r>
              <a:rPr lang="en-US" sz="2400" dirty="0">
                <a:latin typeface="Arial" pitchFamily="34" charset="0"/>
                <a:cs typeface="Arial" pitchFamily="34" charset="0"/>
              </a:rPr>
              <a:t>    </a:t>
            </a:r>
            <a:r>
              <a:rPr lang="en-US" sz="2400" dirty="0">
                <a:solidFill>
                  <a:srgbClr val="00B050"/>
                </a:solidFill>
                <a:latin typeface="Arial" pitchFamily="34" charset="0"/>
                <a:cs typeface="Arial" pitchFamily="34" charset="0"/>
              </a:rPr>
              <a:t>-&gt;  Inferior band –</a:t>
            </a:r>
            <a:r>
              <a:rPr lang="en-US" sz="2400" dirty="0">
                <a:latin typeface="Arial" pitchFamily="34" charset="0"/>
                <a:cs typeface="Arial" pitchFamily="34" charset="0"/>
              </a:rPr>
              <a:t> is attached to </a:t>
            </a:r>
          </a:p>
          <a:p>
            <a:pPr>
              <a:buNone/>
            </a:pPr>
            <a:r>
              <a:rPr lang="en-US" sz="2400" dirty="0">
                <a:latin typeface="Arial" pitchFamily="34" charset="0"/>
                <a:cs typeface="Arial" pitchFamily="34" charset="0"/>
              </a:rPr>
              <a:t>          the lower part of the anatomy-</a:t>
            </a:r>
          </a:p>
          <a:p>
            <a:pPr>
              <a:buNone/>
            </a:pPr>
            <a:r>
              <a:rPr lang="en-US" sz="2400" dirty="0">
                <a:latin typeface="Arial" pitchFamily="34" charset="0"/>
                <a:cs typeface="Arial" pitchFamily="34" charset="0"/>
              </a:rPr>
              <a:t>          cal neck of hummers.</a:t>
            </a:r>
          </a:p>
        </p:txBody>
      </p:sp>
      <p:sp>
        <p:nvSpPr>
          <p:cNvPr id="19458" name="AutoShape 2" descr="Glenohumeral Capsule and Ligaments | SpringerLin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60" name="AutoShape 4" descr="Glenohumeral Capsule and Ligaments | SpringerLin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461" name="Picture 5" descr="C:\Users\7\Downloads\ligs_med.jpeg"/>
          <p:cNvPicPr>
            <a:picLocks noChangeAspect="1" noChangeArrowheads="1"/>
          </p:cNvPicPr>
          <p:nvPr/>
        </p:nvPicPr>
        <p:blipFill>
          <a:blip r:embed="rId2" cstate="print"/>
          <a:srcRect/>
          <a:stretch>
            <a:fillRect/>
          </a:stretch>
        </p:blipFill>
        <p:spPr bwMode="auto">
          <a:xfrm>
            <a:off x="5029200" y="1524000"/>
            <a:ext cx="4114800" cy="533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11"/>
          <p:cNvSpPr txBox="1">
            <a:spLocks noGrp="1"/>
          </p:cNvSpPr>
          <p:nvPr>
            <p:ph type="body" idx="1"/>
          </p:nvPr>
        </p:nvSpPr>
        <p:spPr>
          <a:xfrm>
            <a:off x="304800" y="762000"/>
            <a:ext cx="3581400" cy="5414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600F3"/>
              </a:buClr>
              <a:buSzPts val="1330"/>
              <a:buNone/>
            </a:pPr>
            <a:r>
              <a:rPr lang="en-US" b="1" dirty="0" err="1">
                <a:solidFill>
                  <a:srgbClr val="6600F3"/>
                </a:solidFill>
                <a:latin typeface="Arial"/>
                <a:ea typeface="Arial"/>
                <a:cs typeface="Arial"/>
                <a:sym typeface="Arial"/>
              </a:rPr>
              <a:t>Glenohumeral</a:t>
            </a:r>
            <a:r>
              <a:rPr lang="en-US" b="1" dirty="0">
                <a:solidFill>
                  <a:srgbClr val="6600F3"/>
                </a:solidFill>
                <a:latin typeface="Arial"/>
                <a:ea typeface="Arial"/>
                <a:cs typeface="Arial"/>
                <a:sym typeface="Arial"/>
              </a:rPr>
              <a:t> </a:t>
            </a:r>
            <a:r>
              <a:rPr lang="en-US" b="1" dirty="0" smtClean="0">
                <a:solidFill>
                  <a:srgbClr val="6600F3"/>
                </a:solidFill>
                <a:latin typeface="Arial"/>
                <a:ea typeface="Arial"/>
                <a:cs typeface="Arial"/>
                <a:sym typeface="Arial"/>
              </a:rPr>
              <a:t>Ligaments</a:t>
            </a:r>
            <a:endParaRPr sz="5400" dirty="0">
              <a:latin typeface="Arial"/>
              <a:ea typeface="Arial"/>
              <a:cs typeface="Arial"/>
              <a:sym typeface="Arial"/>
            </a:endParaRPr>
          </a:p>
          <a:p>
            <a:pPr marL="0" lvl="0" indent="0" algn="l" rtl="0">
              <a:lnSpc>
                <a:spcPct val="100000"/>
              </a:lnSpc>
              <a:spcBef>
                <a:spcPts val="1000"/>
              </a:spcBef>
              <a:spcAft>
                <a:spcPts val="0"/>
              </a:spcAft>
              <a:buClr>
                <a:srgbClr val="00FFFF"/>
              </a:buClr>
              <a:buSzPts val="1330"/>
              <a:buNone/>
            </a:pPr>
            <a:r>
              <a:rPr lang="en-US" dirty="0">
                <a:solidFill>
                  <a:srgbClr val="00FFFF"/>
                </a:solidFill>
                <a:latin typeface="Arial"/>
                <a:ea typeface="Arial"/>
                <a:cs typeface="Arial"/>
                <a:sym typeface="Arial"/>
              </a:rPr>
              <a:t>• </a:t>
            </a:r>
            <a:r>
              <a:rPr lang="en-US" dirty="0">
                <a:solidFill>
                  <a:srgbClr val="000000"/>
                </a:solidFill>
                <a:latin typeface="Arial"/>
                <a:ea typeface="Arial"/>
                <a:cs typeface="Arial"/>
                <a:sym typeface="Arial"/>
              </a:rPr>
              <a:t>Capsule of shoulder joint shows three thickenings as superior, middle, and inferior </a:t>
            </a:r>
            <a:r>
              <a:rPr lang="en-US" dirty="0" err="1">
                <a:solidFill>
                  <a:srgbClr val="000000"/>
                </a:solidFill>
                <a:latin typeface="Arial"/>
                <a:ea typeface="Arial"/>
                <a:cs typeface="Arial"/>
                <a:sym typeface="Arial"/>
              </a:rPr>
              <a:t>glenohumeral</a:t>
            </a:r>
            <a:r>
              <a:rPr lang="en-US" dirty="0">
                <a:solidFill>
                  <a:srgbClr val="000000"/>
                </a:solidFill>
                <a:latin typeface="Arial"/>
                <a:ea typeface="Arial"/>
                <a:cs typeface="Arial"/>
                <a:sym typeface="Arial"/>
              </a:rPr>
              <a:t> ligaments</a:t>
            </a:r>
            <a:endParaRPr sz="5400" dirty="0">
              <a:latin typeface="Arial"/>
              <a:ea typeface="Arial"/>
              <a:cs typeface="Arial"/>
              <a:sym typeface="Arial"/>
            </a:endParaRPr>
          </a:p>
        </p:txBody>
      </p:sp>
      <p:sp>
        <p:nvSpPr>
          <p:cNvPr id="175" name="Google Shape;17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12</a:t>
            </a:fld>
            <a:endParaRPr sz="1100">
              <a:latin typeface="Arial"/>
              <a:ea typeface="Arial"/>
              <a:cs typeface="Arial"/>
              <a:sym typeface="Arial"/>
            </a:endParaRPr>
          </a:p>
        </p:txBody>
      </p:sp>
      <p:pic>
        <p:nvPicPr>
          <p:cNvPr id="176" name="Google Shape;176;p11" descr="Diagram&#10;&#10;Description automatically generated"/>
          <p:cNvPicPr preferRelativeResize="0"/>
          <p:nvPr/>
        </p:nvPicPr>
        <p:blipFill rotWithShape="1">
          <a:blip r:embed="rId3" cstate="print">
            <a:alphaModFix/>
          </a:blip>
          <a:srcRect/>
          <a:stretch/>
        </p:blipFill>
        <p:spPr>
          <a:xfrm>
            <a:off x="3581400" y="228600"/>
            <a:ext cx="5562600" cy="71628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763000" cy="6858000"/>
          </a:xfrm>
          <a:solidFill>
            <a:schemeClr val="accent1">
              <a:lumMod val="20000"/>
              <a:lumOff val="80000"/>
            </a:schemeClr>
          </a:solidFill>
        </p:spPr>
        <p:txBody>
          <a:bodyPr/>
          <a:lstStyle/>
          <a:p>
            <a:pPr>
              <a:buNone/>
            </a:pPr>
            <a:r>
              <a:rPr lang="en-US" sz="2800" dirty="0">
                <a:latin typeface="Arial" pitchFamily="34" charset="0"/>
                <a:cs typeface="Arial" pitchFamily="34" charset="0"/>
              </a:rPr>
              <a:t>3</a:t>
            </a:r>
            <a:r>
              <a:rPr lang="en-US" b="1" dirty="0">
                <a:solidFill>
                  <a:srgbClr val="00B0F0"/>
                </a:solidFill>
                <a:latin typeface="Arial" pitchFamily="34" charset="0"/>
                <a:cs typeface="Arial" pitchFamily="34" charset="0"/>
              </a:rPr>
              <a:t>. </a:t>
            </a:r>
            <a:r>
              <a:rPr lang="en-US" sz="2800" b="1" dirty="0" err="1" smtClean="0">
                <a:solidFill>
                  <a:srgbClr val="00B0F0"/>
                </a:solidFill>
                <a:latin typeface="Arial" pitchFamily="34" charset="0"/>
                <a:cs typeface="Arial" pitchFamily="34" charset="0"/>
              </a:rPr>
              <a:t>Coraco</a:t>
            </a:r>
            <a:r>
              <a:rPr lang="en-US" sz="2800" b="1" dirty="0" smtClean="0">
                <a:solidFill>
                  <a:srgbClr val="00B0F0"/>
                </a:solidFill>
                <a:latin typeface="Arial" pitchFamily="34" charset="0"/>
                <a:cs typeface="Arial" pitchFamily="34" charset="0"/>
              </a:rPr>
              <a:t>-humeral </a:t>
            </a:r>
            <a:r>
              <a:rPr lang="en-US" sz="2800" b="1" dirty="0">
                <a:solidFill>
                  <a:srgbClr val="00B0F0"/>
                </a:solidFill>
                <a:latin typeface="Arial" pitchFamily="34" charset="0"/>
                <a:cs typeface="Arial" pitchFamily="34" charset="0"/>
              </a:rPr>
              <a:t>ligament </a:t>
            </a:r>
            <a:r>
              <a:rPr lang="en-US" dirty="0" smtClean="0">
                <a:solidFill>
                  <a:srgbClr val="C00000"/>
                </a:solidFill>
                <a:latin typeface="Arial" pitchFamily="34" charset="0"/>
                <a:cs typeface="Arial" pitchFamily="34" charset="0"/>
              </a:rPr>
              <a:t>–</a:t>
            </a:r>
          </a:p>
          <a:p>
            <a:pPr>
              <a:buNone/>
            </a:pPr>
            <a:r>
              <a:rPr lang="en-US" dirty="0" smtClean="0">
                <a:solidFill>
                  <a:srgbClr val="C00000"/>
                </a:solidFill>
                <a:latin typeface="Arial" pitchFamily="34" charset="0"/>
                <a:cs typeface="Arial" pitchFamily="34" charset="0"/>
              </a:rPr>
              <a:t>    </a:t>
            </a:r>
            <a:r>
              <a:rPr lang="en-US" dirty="0" smtClean="0">
                <a:latin typeface="Arial" pitchFamily="34" charset="0"/>
                <a:cs typeface="Arial" pitchFamily="34" charset="0"/>
              </a:rPr>
              <a:t> </a:t>
            </a:r>
            <a:r>
              <a:rPr lang="en-US" sz="2400" dirty="0">
                <a:latin typeface="Arial" pitchFamily="34" charset="0"/>
                <a:cs typeface="Arial" pitchFamily="34" charset="0"/>
              </a:rPr>
              <a:t>It is a thick band in the upper part of the fibrous capsule </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and </a:t>
            </a:r>
            <a:r>
              <a:rPr lang="en-US" sz="2400" dirty="0">
                <a:latin typeface="Arial" pitchFamily="34" charset="0"/>
                <a:cs typeface="Arial" pitchFamily="34" charset="0"/>
              </a:rPr>
              <a:t>extends from the lateral border of coracoids process </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to </a:t>
            </a:r>
            <a:r>
              <a:rPr lang="en-US" sz="2400" dirty="0">
                <a:latin typeface="Arial" pitchFamily="34" charset="0"/>
                <a:cs typeface="Arial" pitchFamily="34" charset="0"/>
              </a:rPr>
              <a:t>the anatomical neck of hummers.</a:t>
            </a:r>
            <a:endParaRPr lang="en-US" dirty="0">
              <a:latin typeface="Arial" pitchFamily="34" charset="0"/>
              <a:cs typeface="Arial" pitchFamily="34" charset="0"/>
            </a:endParaRPr>
          </a:p>
        </p:txBody>
      </p:sp>
      <p:pic>
        <p:nvPicPr>
          <p:cNvPr id="1026" name="Picture 2" descr="C:\Users\7\Downloads\Screen-Shot-2018-03-28-at-09.05.27-500x407.png"/>
          <p:cNvPicPr>
            <a:picLocks noChangeAspect="1" noChangeArrowheads="1"/>
          </p:cNvPicPr>
          <p:nvPr/>
        </p:nvPicPr>
        <p:blipFill>
          <a:blip r:embed="rId2" cstate="print"/>
          <a:srcRect/>
          <a:stretch>
            <a:fillRect/>
          </a:stretch>
        </p:blipFill>
        <p:spPr bwMode="auto">
          <a:xfrm>
            <a:off x="1371600" y="2296009"/>
            <a:ext cx="6172199" cy="456199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dirty="0">
                <a:latin typeface="Arial" pitchFamily="34" charset="0"/>
                <a:cs typeface="Arial" pitchFamily="34" charset="0"/>
              </a:rPr>
              <a:t>4. </a:t>
            </a:r>
            <a:r>
              <a:rPr lang="en-US" sz="2800" b="1" dirty="0">
                <a:solidFill>
                  <a:srgbClr val="00B050"/>
                </a:solidFill>
                <a:latin typeface="Arial" pitchFamily="34" charset="0"/>
                <a:cs typeface="Arial" pitchFamily="34" charset="0"/>
              </a:rPr>
              <a:t>Transverse humeral ligament</a:t>
            </a:r>
            <a:r>
              <a:rPr lang="en-US" sz="2800" dirty="0">
                <a:solidFill>
                  <a:srgbClr val="C00000"/>
                </a:solidFill>
                <a:latin typeface="Arial" pitchFamily="34" charset="0"/>
                <a:cs typeface="Arial" pitchFamily="34" charset="0"/>
              </a:rPr>
              <a:t> – </a:t>
            </a:r>
            <a:r>
              <a:rPr lang="en-US" sz="2400" dirty="0">
                <a:latin typeface="Arial" pitchFamily="34" charset="0"/>
                <a:cs typeface="Arial" pitchFamily="34" charset="0"/>
              </a:rPr>
              <a:t>It connects the two lips of the upper part of the bicipital groove, and acts as a retinaculum to keep the long tendon of the biceps in position.</a:t>
            </a:r>
            <a:endParaRPr lang="en-US" sz="2800" dirty="0">
              <a:latin typeface="Arial" pitchFamily="34" charset="0"/>
              <a:cs typeface="Arial" pitchFamily="34" charset="0"/>
            </a:endParaRPr>
          </a:p>
        </p:txBody>
      </p:sp>
      <p:pic>
        <p:nvPicPr>
          <p:cNvPr id="2050" name="Picture 2" descr="Easy Notes On 【Shoulder (Glenohumeral) Joint】Learn in Just 3 Mins! –  Earth's Lab"/>
          <p:cNvPicPr>
            <a:picLocks noChangeAspect="1" noChangeArrowheads="1"/>
          </p:cNvPicPr>
          <p:nvPr/>
        </p:nvPicPr>
        <p:blipFill>
          <a:blip r:embed="rId2" cstate="print"/>
          <a:srcRect/>
          <a:stretch>
            <a:fillRect/>
          </a:stretch>
        </p:blipFill>
        <p:spPr bwMode="auto">
          <a:xfrm>
            <a:off x="1466850" y="1447800"/>
            <a:ext cx="5924550" cy="5029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dirty="0">
                <a:latin typeface="Arial" pitchFamily="34" charset="0"/>
                <a:cs typeface="Arial" pitchFamily="34" charset="0"/>
              </a:rPr>
              <a:t>5. </a:t>
            </a:r>
            <a:r>
              <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rPr>
              <a:t>Glenoid labrum - </a:t>
            </a:r>
            <a:r>
              <a:rPr lang="en-US" sz="2400" dirty="0">
                <a:latin typeface="Arial" pitchFamily="34" charset="0"/>
                <a:cs typeface="Arial" pitchFamily="34" charset="0"/>
              </a:rPr>
              <a:t>It is a fibro- cartilaginous rim, triangular in cross section and attached to the peripheral margin of the glenoid cavity. The labrum deepens the glenoid fossa.</a:t>
            </a:r>
            <a:endParaRPr lang="en-US" sz="2800" dirty="0">
              <a:latin typeface="Arial" pitchFamily="34" charset="0"/>
              <a:cs typeface="Arial" pitchFamily="34" charset="0"/>
            </a:endParaRPr>
          </a:p>
        </p:txBody>
      </p:sp>
      <p:pic>
        <p:nvPicPr>
          <p:cNvPr id="22530" name="Picture 2" descr="C:\Users\7\Downloads\Labrum1.jpg"/>
          <p:cNvPicPr>
            <a:picLocks noChangeAspect="1" noChangeArrowheads="1"/>
          </p:cNvPicPr>
          <p:nvPr/>
        </p:nvPicPr>
        <p:blipFill>
          <a:blip r:embed="rId3" cstate="print"/>
          <a:srcRect/>
          <a:stretch>
            <a:fillRect/>
          </a:stretch>
        </p:blipFill>
        <p:spPr bwMode="auto">
          <a:xfrm>
            <a:off x="1447800" y="1676400"/>
            <a:ext cx="6172200" cy="4648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839200" cy="6858000"/>
          </a:xfrm>
          <a:solidFill>
            <a:schemeClr val="accent1">
              <a:lumMod val="20000"/>
              <a:lumOff val="80000"/>
            </a:schemeClr>
          </a:solidFill>
        </p:spPr>
        <p:txBody>
          <a:bodyPr>
            <a:normAutofit/>
          </a:bodyPr>
          <a:lstStyle/>
          <a:p>
            <a:pPr>
              <a:buNone/>
            </a:pPr>
            <a:r>
              <a:rPr lang="en-US" sz="28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p>
          <a:p>
            <a:pPr>
              <a:buNone/>
            </a:pPr>
            <a:r>
              <a:rPr lang="en-US" sz="28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rgbClr val="C00000"/>
                </a:solidFill>
                <a:latin typeface="Arial" pitchFamily="34" charset="0"/>
                <a:cs typeface="Arial" pitchFamily="34" charset="0"/>
              </a:rPr>
              <a:t>Stability </a:t>
            </a:r>
            <a:r>
              <a:rPr lang="en-US" sz="2800" b="1" dirty="0">
                <a:solidFill>
                  <a:srgbClr val="C00000"/>
                </a:solidFill>
                <a:latin typeface="Arial" pitchFamily="34" charset="0"/>
                <a:cs typeface="Arial" pitchFamily="34" charset="0"/>
              </a:rPr>
              <a:t>of joint - 	</a:t>
            </a:r>
            <a:endParaRPr lang="en-US" sz="2800" b="1" dirty="0" smtClean="0">
              <a:solidFill>
                <a:srgbClr val="C00000"/>
              </a:solidFill>
              <a:latin typeface="Arial" pitchFamily="34" charset="0"/>
              <a:cs typeface="Arial" pitchFamily="34" charset="0"/>
            </a:endParaRPr>
          </a:p>
          <a:p>
            <a:pPr>
              <a:buNone/>
            </a:pPr>
            <a:endPar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buNone/>
            </a:pPr>
            <a:r>
              <a:rPr lang="en-US" sz="2400" dirty="0">
                <a:latin typeface="Arial" pitchFamily="34" charset="0"/>
                <a:cs typeface="Arial" pitchFamily="34" charset="0"/>
              </a:rPr>
              <a:t>    The laxity of the fibrous capsule and small and shallow glenoid cavity sacrificing stability of the joint.</a:t>
            </a:r>
          </a:p>
          <a:p>
            <a:pPr>
              <a:buNone/>
            </a:pPr>
            <a:endParaRPr lang="en-US" sz="2400" dirty="0">
              <a:latin typeface="Arial" pitchFamily="34" charset="0"/>
              <a:cs typeface="Arial" pitchFamily="34" charset="0"/>
            </a:endParaRPr>
          </a:p>
          <a:p>
            <a:pPr>
              <a:buNone/>
            </a:pPr>
            <a:r>
              <a:rPr lang="en-US" sz="2400" b="1" dirty="0">
                <a:solidFill>
                  <a:srgbClr val="0070C0"/>
                </a:solidFill>
                <a:latin typeface="Arial" pitchFamily="34" charset="0"/>
                <a:cs typeface="Arial" pitchFamily="34" charset="0"/>
              </a:rPr>
              <a:t>The stability is maintained by following factors-:</a:t>
            </a:r>
          </a:p>
          <a:p>
            <a:pPr marL="457200" indent="-457200">
              <a:buAutoNum type="arabicPeriod"/>
            </a:pPr>
            <a:r>
              <a:rPr lang="en-US" sz="2400" dirty="0">
                <a:latin typeface="Arial" pitchFamily="34" charset="0"/>
                <a:cs typeface="Arial" pitchFamily="34" charset="0"/>
              </a:rPr>
              <a:t>Supraspinatus , tension of the upper part of the capsule and coracohumeral ligament prevent the downward displacement of the humerus.</a:t>
            </a:r>
          </a:p>
          <a:p>
            <a:pPr marL="457200" indent="-457200">
              <a:buNone/>
            </a:pPr>
            <a:endParaRPr lang="en-US" sz="2400" dirty="0">
              <a:latin typeface="Arial" pitchFamily="34" charset="0"/>
              <a:cs typeface="Arial" pitchFamily="34" charset="0"/>
            </a:endParaRPr>
          </a:p>
          <a:p>
            <a:pPr marL="514350" indent="-514350">
              <a:buAutoNum type="arabicPeriod" startAt="2"/>
            </a:pPr>
            <a:r>
              <a:rPr lang="en-US" sz="2400" dirty="0">
                <a:latin typeface="Arial" pitchFamily="34" charset="0"/>
                <a:cs typeface="Arial" pitchFamily="34" charset="0"/>
              </a:rPr>
              <a:t>The tonic contraction of the muscles of rotator cuff keeps the ball in contact with the socket.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153400" cy="6019800"/>
          </a:xfrm>
          <a:solidFill>
            <a:schemeClr val="accent1">
              <a:lumMod val="20000"/>
              <a:lumOff val="80000"/>
            </a:schemeClr>
          </a:solidFill>
        </p:spPr>
        <p:txBody>
          <a:bodyPr/>
          <a:lstStyle/>
          <a:p>
            <a:pPr marL="514350" indent="-514350" algn="just">
              <a:buAutoNum type="arabicPeriod" startAt="3"/>
            </a:pPr>
            <a:r>
              <a:rPr lang="en-US" sz="2400" dirty="0">
                <a:latin typeface="Arial" pitchFamily="34" charset="0"/>
                <a:cs typeface="Arial" pitchFamily="34" charset="0"/>
              </a:rPr>
              <a:t>In abduction of humerus the lower weak part of the capsule is supported by the long head of triceps and teres major.</a:t>
            </a:r>
          </a:p>
          <a:p>
            <a:pPr marL="514350" indent="-514350" algn="just">
              <a:buNone/>
            </a:pPr>
            <a:endParaRPr lang="en-US" sz="2400" dirty="0">
              <a:latin typeface="Arial" pitchFamily="34" charset="0"/>
              <a:cs typeface="Arial" pitchFamily="34" charset="0"/>
            </a:endParaRPr>
          </a:p>
          <a:p>
            <a:pPr marL="514350" indent="-514350" algn="just">
              <a:buNone/>
            </a:pPr>
            <a:r>
              <a:rPr lang="en-US" sz="2400" dirty="0">
                <a:latin typeface="Arial" pitchFamily="34" charset="0"/>
                <a:cs typeface="Arial" pitchFamily="34" charset="0"/>
              </a:rPr>
              <a:t>4.   The glenoid labrum deepens the socket and prevent skidding of the ball from its socket.</a:t>
            </a:r>
          </a:p>
          <a:p>
            <a:pPr marL="514350" indent="-514350" algn="just">
              <a:buNone/>
            </a:pPr>
            <a:endParaRPr lang="en-US" sz="2400" dirty="0">
              <a:latin typeface="Arial" pitchFamily="34" charset="0"/>
              <a:cs typeface="Arial" pitchFamily="34" charset="0"/>
            </a:endParaRPr>
          </a:p>
          <a:p>
            <a:pPr marL="514350" indent="-514350" algn="just">
              <a:buNone/>
            </a:pPr>
            <a:r>
              <a:rPr lang="en-US" sz="2400" dirty="0">
                <a:latin typeface="Arial" pitchFamily="34" charset="0"/>
                <a:cs typeface="Arial" pitchFamily="34" charset="0"/>
              </a:rPr>
              <a:t>5.   Upward displacement of the humeral head is prevented by the long tendon of biceps brachii and the coracoacromial arch.</a:t>
            </a:r>
          </a:p>
          <a:p>
            <a:pPr algn="just"/>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ood and Nerve Supply&#10;• Blood Supply&#10;1.Anterior circumflex humeral&#10;vessels&#10;2.Posterior circumflex humeral&#10;vessels&#10;3.Supra..."/>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7\Downloads\subacromial-bursitis500.jpg"/>
          <p:cNvPicPr>
            <a:picLocks noGrp="1" noChangeAspect="1" noChangeArrowheads="1"/>
          </p:cNvPicPr>
          <p:nvPr>
            <p:ph idx="1"/>
          </p:nvPr>
        </p:nvPicPr>
        <p:blipFill>
          <a:blip r:embed="rId2" cstate="print"/>
          <a:srcRect/>
          <a:stretch>
            <a:fillRect/>
          </a:stretch>
        </p:blipFill>
        <p:spPr bwMode="auto">
          <a:xfrm>
            <a:off x="0" y="609600"/>
            <a:ext cx="4876800" cy="5410200"/>
          </a:xfrm>
          <a:prstGeom prst="rect">
            <a:avLst/>
          </a:prstGeom>
          <a:noFill/>
        </p:spPr>
      </p:pic>
      <p:pic>
        <p:nvPicPr>
          <p:cNvPr id="23555" name="Picture 3" descr="C:\Users\7\Downloads\nhlpgdgdv.png"/>
          <p:cNvPicPr>
            <a:picLocks noChangeAspect="1" noChangeArrowheads="1"/>
          </p:cNvPicPr>
          <p:nvPr/>
        </p:nvPicPr>
        <p:blipFill>
          <a:blip r:embed="rId3" cstate="print"/>
          <a:srcRect/>
          <a:stretch>
            <a:fillRect/>
          </a:stretch>
        </p:blipFill>
        <p:spPr bwMode="auto">
          <a:xfrm>
            <a:off x="4724400" y="685800"/>
            <a:ext cx="4419600" cy="519558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tx2">
              <a:lumMod val="20000"/>
              <a:lumOff val="80000"/>
            </a:schemeClr>
          </a:solidFill>
        </p:spPr>
        <p:txBody>
          <a:bodyPr/>
          <a:lstStyle/>
          <a:p>
            <a:pPr algn="ctr"/>
            <a:r>
              <a:rPr lang="en-US" dirty="0">
                <a:solidFill>
                  <a:srgbClr val="FF0000"/>
                </a:solidFill>
                <a:effectLst>
                  <a:outerShdw blurRad="38100" dist="38100" dir="2700000" algn="tl">
                    <a:srgbClr val="000000">
                      <a:alpha val="43137"/>
                    </a:srgbClr>
                  </a:outerShdw>
                </a:effectLst>
              </a:rPr>
              <a:t>Components</a:t>
            </a:r>
          </a:p>
        </p:txBody>
      </p:sp>
      <p:sp>
        <p:nvSpPr>
          <p:cNvPr id="3" name="Content Placeholder 2"/>
          <p:cNvSpPr>
            <a:spLocks noGrp="1"/>
          </p:cNvSpPr>
          <p:nvPr>
            <p:ph idx="1"/>
          </p:nvPr>
        </p:nvSpPr>
        <p:spPr>
          <a:xfrm>
            <a:off x="1447800" y="1143000"/>
            <a:ext cx="5029200" cy="5715000"/>
          </a:xfrm>
          <a:solidFill>
            <a:schemeClr val="accent1">
              <a:lumMod val="20000"/>
              <a:lumOff val="80000"/>
            </a:schemeClr>
          </a:solidFill>
        </p:spPr>
        <p:txBody>
          <a:bodyPr>
            <a:normAutofit/>
          </a:bodyPr>
          <a:lstStyle/>
          <a:p>
            <a:r>
              <a:rPr lang="en-US" dirty="0"/>
              <a:t>Type</a:t>
            </a:r>
          </a:p>
          <a:p>
            <a:r>
              <a:rPr lang="en-US" dirty="0"/>
              <a:t>Articular surface</a:t>
            </a:r>
          </a:p>
          <a:p>
            <a:r>
              <a:rPr lang="en-US" dirty="0"/>
              <a:t>Ligaments</a:t>
            </a:r>
          </a:p>
          <a:p>
            <a:r>
              <a:rPr lang="en-US" dirty="0"/>
              <a:t>Stability of joint</a:t>
            </a:r>
          </a:p>
          <a:p>
            <a:r>
              <a:rPr lang="en-US" dirty="0"/>
              <a:t>Bursa related to the joints</a:t>
            </a:r>
          </a:p>
          <a:p>
            <a:r>
              <a:rPr lang="en-US" dirty="0"/>
              <a:t>Relations of the joint</a:t>
            </a:r>
          </a:p>
          <a:p>
            <a:r>
              <a:rPr lang="en-US" dirty="0"/>
              <a:t>Blood and Nerve supply</a:t>
            </a:r>
          </a:p>
          <a:p>
            <a:r>
              <a:rPr lang="en-US" dirty="0"/>
              <a:t>Movements</a:t>
            </a:r>
          </a:p>
          <a:p>
            <a:r>
              <a:rPr lang="en-US" dirty="0"/>
              <a:t>Applied anatomy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85800"/>
          </a:xfrm>
        </p:spPr>
        <p:txBody>
          <a:bodyPr>
            <a:normAutofit/>
          </a:bodyPr>
          <a:lstStyle/>
          <a:p>
            <a:pPr algn="ctr"/>
            <a:r>
              <a:rPr lang="en-US" dirty="0" smtClean="0">
                <a:solidFill>
                  <a:srgbClr val="7C3F81"/>
                </a:solidFill>
                <a:latin typeface="Arial Rounded MT Bold" pitchFamily="34" charset="0"/>
              </a:rPr>
              <a:t>BURSA</a:t>
            </a:r>
            <a:endParaRPr lang="en-US" dirty="0">
              <a:solidFill>
                <a:srgbClr val="7C3F81"/>
              </a:solidFill>
              <a:latin typeface="Arial Rounded MT Bold" pitchFamily="34" charset="0"/>
            </a:endParaRPr>
          </a:p>
        </p:txBody>
      </p:sp>
      <p:pic>
        <p:nvPicPr>
          <p:cNvPr id="4" name="Google Shape;212;p13" descr="Diagram&#10;&#10;Description automatically generated"/>
          <p:cNvPicPr preferRelativeResize="0">
            <a:picLocks noGrp="1"/>
          </p:cNvPicPr>
          <p:nvPr>
            <p:ph idx="1"/>
          </p:nvPr>
        </p:nvPicPr>
        <p:blipFill rotWithShape="1">
          <a:blip r:embed="rId2" cstate="print">
            <a:alphaModFix/>
          </a:blip>
          <a:srcRect/>
          <a:stretch/>
        </p:blipFill>
        <p:spPr>
          <a:xfrm>
            <a:off x="1752600" y="838200"/>
            <a:ext cx="4724400" cy="67818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628650" y="365127"/>
            <a:ext cx="3181350" cy="5492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C066"/>
              </a:buClr>
              <a:buSzPts val="4400"/>
              <a:buFont typeface="Questrial"/>
              <a:buNone/>
            </a:pPr>
            <a:r>
              <a:rPr lang="en-US" sz="4000" dirty="0">
                <a:solidFill>
                  <a:srgbClr val="00C066"/>
                </a:solidFill>
                <a:latin typeface="Arial"/>
                <a:ea typeface="Arial"/>
                <a:cs typeface="Arial"/>
                <a:sym typeface="Arial"/>
              </a:rPr>
              <a:t>Relations</a:t>
            </a:r>
            <a:endParaRPr sz="4000" dirty="0">
              <a:latin typeface="Arial"/>
              <a:ea typeface="Arial"/>
              <a:cs typeface="Arial"/>
              <a:sym typeface="Arial"/>
            </a:endParaRPr>
          </a:p>
        </p:txBody>
      </p:sp>
      <p:sp>
        <p:nvSpPr>
          <p:cNvPr id="236" name="Google Shape;236;p14"/>
          <p:cNvSpPr txBox="1">
            <a:spLocks noGrp="1"/>
          </p:cNvSpPr>
          <p:nvPr>
            <p:ph type="body" idx="1"/>
          </p:nvPr>
        </p:nvSpPr>
        <p:spPr>
          <a:xfrm>
            <a:off x="375386" y="1260909"/>
            <a:ext cx="2901214" cy="49160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rgbClr val="9A0000"/>
              </a:buClr>
              <a:buSzPts val="1540"/>
              <a:buNone/>
            </a:pPr>
            <a:r>
              <a:rPr lang="en-US" sz="2400" b="1" dirty="0" smtClean="0">
                <a:solidFill>
                  <a:srgbClr val="00B0F0"/>
                </a:solidFill>
                <a:latin typeface="Arial"/>
                <a:ea typeface="Arial"/>
                <a:cs typeface="Arial"/>
                <a:sym typeface="Arial"/>
              </a:rPr>
              <a:t>Superior</a:t>
            </a:r>
            <a:endParaRPr sz="4400" b="1" dirty="0">
              <a:solidFill>
                <a:srgbClr val="00B0F0"/>
              </a:solidFill>
              <a:latin typeface="Arial"/>
              <a:ea typeface="Arial"/>
              <a:cs typeface="Arial"/>
              <a:sym typeface="Arial"/>
            </a:endParaRPr>
          </a:p>
          <a:p>
            <a:pPr marL="0" lvl="0" indent="0" algn="l" rtl="0">
              <a:lnSpc>
                <a:spcPct val="100000"/>
              </a:lnSpc>
              <a:spcBef>
                <a:spcPts val="1000"/>
              </a:spcBef>
              <a:spcAft>
                <a:spcPts val="0"/>
              </a:spcAft>
              <a:buClr>
                <a:srgbClr val="00FFFF"/>
              </a:buClr>
              <a:buSzPts val="1540"/>
              <a:buNone/>
            </a:pPr>
            <a:r>
              <a:rPr lang="en-US" sz="2400" dirty="0">
                <a:solidFill>
                  <a:srgbClr val="00FFFF"/>
                </a:solidFill>
                <a:latin typeface="Arial"/>
                <a:ea typeface="Arial"/>
                <a:cs typeface="Arial"/>
                <a:sym typeface="Arial"/>
              </a:rPr>
              <a:t>• </a:t>
            </a:r>
            <a:r>
              <a:rPr lang="en-US" sz="2400" dirty="0" err="1">
                <a:solidFill>
                  <a:srgbClr val="000000"/>
                </a:solidFill>
                <a:latin typeface="Arial"/>
                <a:ea typeface="Arial"/>
                <a:cs typeface="Arial"/>
                <a:sym typeface="Arial"/>
              </a:rPr>
              <a:t>Subacromial</a:t>
            </a:r>
            <a:r>
              <a:rPr lang="en-US" sz="2400" dirty="0">
                <a:solidFill>
                  <a:srgbClr val="000000"/>
                </a:solidFill>
                <a:latin typeface="Arial"/>
                <a:ea typeface="Arial"/>
                <a:cs typeface="Arial"/>
                <a:sym typeface="Arial"/>
              </a:rPr>
              <a:t> bursa</a:t>
            </a:r>
            <a:endParaRPr sz="4400" dirty="0">
              <a:latin typeface="Arial"/>
              <a:ea typeface="Arial"/>
              <a:cs typeface="Arial"/>
              <a:sym typeface="Arial"/>
            </a:endParaRPr>
          </a:p>
          <a:p>
            <a:pPr marL="0" lvl="0" indent="0" algn="l" rtl="0">
              <a:lnSpc>
                <a:spcPct val="100000"/>
              </a:lnSpc>
              <a:spcBef>
                <a:spcPts val="1000"/>
              </a:spcBef>
              <a:spcAft>
                <a:spcPts val="0"/>
              </a:spcAft>
              <a:buClr>
                <a:srgbClr val="00FFFF"/>
              </a:buClr>
              <a:buSzPts val="1540"/>
              <a:buNone/>
            </a:pPr>
            <a:r>
              <a:rPr lang="en-US" sz="2400" dirty="0">
                <a:solidFill>
                  <a:srgbClr val="00FFFF"/>
                </a:solidFill>
                <a:latin typeface="Arial"/>
                <a:ea typeface="Arial"/>
                <a:cs typeface="Arial"/>
                <a:sym typeface="Arial"/>
              </a:rPr>
              <a:t>• </a:t>
            </a:r>
            <a:r>
              <a:rPr lang="en-US" sz="2400" dirty="0" err="1">
                <a:solidFill>
                  <a:srgbClr val="000000"/>
                </a:solidFill>
                <a:latin typeface="Arial"/>
                <a:ea typeface="Arial"/>
                <a:cs typeface="Arial"/>
                <a:sym typeface="Arial"/>
              </a:rPr>
              <a:t>Supraspinatus</a:t>
            </a:r>
            <a:endParaRPr sz="4400" dirty="0">
              <a:latin typeface="Arial"/>
              <a:ea typeface="Arial"/>
              <a:cs typeface="Arial"/>
              <a:sym typeface="Arial"/>
            </a:endParaRPr>
          </a:p>
          <a:p>
            <a:pPr marL="0" lvl="0" indent="0" algn="l" rtl="0">
              <a:lnSpc>
                <a:spcPct val="100000"/>
              </a:lnSpc>
              <a:spcBef>
                <a:spcPts val="1000"/>
              </a:spcBef>
              <a:spcAft>
                <a:spcPts val="0"/>
              </a:spcAft>
              <a:buClr>
                <a:srgbClr val="00FFFF"/>
              </a:buClr>
              <a:buSzPts val="1540"/>
              <a:buNone/>
            </a:pPr>
            <a:r>
              <a:rPr lang="en-US" sz="2400" dirty="0">
                <a:solidFill>
                  <a:srgbClr val="00FFFF"/>
                </a:solidFill>
                <a:latin typeface="Arial"/>
                <a:ea typeface="Arial"/>
                <a:cs typeface="Arial"/>
                <a:sym typeface="Arial"/>
              </a:rPr>
              <a:t>• </a:t>
            </a:r>
            <a:r>
              <a:rPr lang="en-US" sz="2400" dirty="0" err="1">
                <a:solidFill>
                  <a:srgbClr val="000000"/>
                </a:solidFill>
                <a:latin typeface="Arial"/>
                <a:ea typeface="Arial"/>
                <a:cs typeface="Arial"/>
                <a:sym typeface="Arial"/>
              </a:rPr>
              <a:t>Coracoacromial</a:t>
            </a:r>
            <a:r>
              <a:rPr lang="en-US" sz="2400" dirty="0">
                <a:solidFill>
                  <a:srgbClr val="000000"/>
                </a:solidFill>
                <a:latin typeface="Arial"/>
                <a:ea typeface="Arial"/>
                <a:cs typeface="Arial"/>
                <a:sym typeface="Arial"/>
              </a:rPr>
              <a:t> arch</a:t>
            </a:r>
            <a:endParaRPr sz="4400" dirty="0">
              <a:latin typeface="Arial"/>
              <a:ea typeface="Arial"/>
              <a:cs typeface="Arial"/>
              <a:sym typeface="Arial"/>
            </a:endParaRPr>
          </a:p>
          <a:p>
            <a:pPr marL="0" lvl="0" indent="0" algn="l" rtl="0">
              <a:lnSpc>
                <a:spcPct val="100000"/>
              </a:lnSpc>
              <a:spcBef>
                <a:spcPts val="1000"/>
              </a:spcBef>
              <a:spcAft>
                <a:spcPts val="0"/>
              </a:spcAft>
              <a:buClr>
                <a:srgbClr val="00FFFF"/>
              </a:buClr>
              <a:buSzPts val="1540"/>
              <a:buNone/>
            </a:pPr>
            <a:r>
              <a:rPr lang="en-US" sz="2400" dirty="0">
                <a:solidFill>
                  <a:srgbClr val="00FFFF"/>
                </a:solidFill>
                <a:latin typeface="Arial"/>
                <a:ea typeface="Arial"/>
                <a:cs typeface="Arial"/>
                <a:sym typeface="Arial"/>
              </a:rPr>
              <a:t>• </a:t>
            </a:r>
            <a:r>
              <a:rPr lang="en-US" sz="2400" dirty="0">
                <a:solidFill>
                  <a:srgbClr val="000000"/>
                </a:solidFill>
                <a:latin typeface="Arial"/>
                <a:ea typeface="Arial"/>
                <a:cs typeface="Arial"/>
                <a:sym typeface="Arial"/>
              </a:rPr>
              <a:t>Deltoid (lateral fibers)</a:t>
            </a:r>
            <a:endParaRPr sz="4400" dirty="0">
              <a:latin typeface="Arial"/>
              <a:ea typeface="Arial"/>
              <a:cs typeface="Arial"/>
              <a:sym typeface="Arial"/>
            </a:endParaRPr>
          </a:p>
        </p:txBody>
      </p:sp>
      <p:sp>
        <p:nvSpPr>
          <p:cNvPr id="238" name="Google Shape;23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21</a:t>
            </a:fld>
            <a:endParaRPr sz="1100">
              <a:latin typeface="Arial"/>
              <a:ea typeface="Arial"/>
              <a:cs typeface="Arial"/>
              <a:sym typeface="Arial"/>
            </a:endParaRPr>
          </a:p>
        </p:txBody>
      </p:sp>
      <p:pic>
        <p:nvPicPr>
          <p:cNvPr id="239" name="Google Shape;239;p14" descr="Diagram&#10;&#10;Description automatically generated"/>
          <p:cNvPicPr preferRelativeResize="0"/>
          <p:nvPr/>
        </p:nvPicPr>
        <p:blipFill rotWithShape="1">
          <a:blip r:embed="rId3" cstate="print">
            <a:alphaModFix/>
          </a:blip>
          <a:srcRect/>
          <a:stretch/>
        </p:blipFill>
        <p:spPr>
          <a:xfrm>
            <a:off x="3429000" y="288582"/>
            <a:ext cx="4940525" cy="65694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7"/>
          <p:cNvSpPr txBox="1">
            <a:spLocks noGrp="1"/>
          </p:cNvSpPr>
          <p:nvPr>
            <p:ph type="title"/>
          </p:nvPr>
        </p:nvSpPr>
        <p:spPr>
          <a:xfrm>
            <a:off x="628650" y="365127"/>
            <a:ext cx="3638550" cy="6254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C066"/>
              </a:buClr>
              <a:buSzPts val="4400"/>
              <a:buFont typeface="Questrial"/>
              <a:buNone/>
            </a:pPr>
            <a:r>
              <a:rPr lang="en-US" sz="4000" dirty="0">
                <a:solidFill>
                  <a:srgbClr val="00C066"/>
                </a:solidFill>
                <a:latin typeface="Arial"/>
                <a:ea typeface="Arial"/>
                <a:cs typeface="Arial"/>
                <a:sym typeface="Arial"/>
              </a:rPr>
              <a:t>Relations</a:t>
            </a:r>
            <a:endParaRPr sz="4000" dirty="0">
              <a:latin typeface="Arial"/>
              <a:ea typeface="Arial"/>
              <a:cs typeface="Arial"/>
              <a:sym typeface="Arial"/>
            </a:endParaRPr>
          </a:p>
        </p:txBody>
      </p:sp>
      <p:sp>
        <p:nvSpPr>
          <p:cNvPr id="245" name="Google Shape;245;p57"/>
          <p:cNvSpPr txBox="1">
            <a:spLocks noGrp="1"/>
          </p:cNvSpPr>
          <p:nvPr>
            <p:ph type="body" idx="1"/>
          </p:nvPr>
        </p:nvSpPr>
        <p:spPr>
          <a:xfrm>
            <a:off x="304800" y="1295400"/>
            <a:ext cx="2514600" cy="4881563"/>
          </a:xfrm>
          <a:prstGeom prst="rect">
            <a:avLst/>
          </a:prstGeom>
          <a:noFill/>
          <a:ln>
            <a:noFill/>
          </a:ln>
        </p:spPr>
        <p:txBody>
          <a:bodyPr spcFirstLastPara="1" wrap="square" lIns="91425" tIns="45700" rIns="91425" bIns="45700" anchor="t" anchorCtr="0">
            <a:normAutofit/>
          </a:bodyPr>
          <a:lstStyle/>
          <a:p>
            <a:pPr marL="0" lvl="0" indent="0" rtl="0">
              <a:lnSpc>
                <a:spcPct val="100000"/>
              </a:lnSpc>
              <a:spcBef>
                <a:spcPts val="1000"/>
              </a:spcBef>
              <a:spcAft>
                <a:spcPts val="0"/>
              </a:spcAft>
              <a:buClr>
                <a:srgbClr val="9A0000"/>
              </a:buClr>
              <a:buSzPts val="1540"/>
              <a:buNone/>
            </a:pPr>
            <a:r>
              <a:rPr lang="en-US" b="1" dirty="0">
                <a:solidFill>
                  <a:srgbClr val="00B0F0"/>
                </a:solidFill>
                <a:latin typeface="Arial"/>
                <a:ea typeface="Arial"/>
                <a:cs typeface="Arial"/>
                <a:sym typeface="Arial"/>
              </a:rPr>
              <a:t>Inferior</a:t>
            </a:r>
            <a:endParaRPr sz="4800" b="1" dirty="0">
              <a:solidFill>
                <a:srgbClr val="00B0F0"/>
              </a:solidFill>
              <a:latin typeface="Arial"/>
              <a:ea typeface="Arial"/>
              <a:cs typeface="Arial"/>
              <a:sym typeface="Arial"/>
            </a:endParaRPr>
          </a:p>
          <a:p>
            <a:pPr marL="0" lvl="0" indent="0" rtl="0">
              <a:lnSpc>
                <a:spcPct val="100000"/>
              </a:lnSpc>
              <a:spcBef>
                <a:spcPts val="1000"/>
              </a:spcBef>
              <a:spcAft>
                <a:spcPts val="0"/>
              </a:spcAft>
              <a:buClr>
                <a:srgbClr val="00FFFF"/>
              </a:buClr>
              <a:buSzPts val="1540"/>
              <a:buNone/>
            </a:pPr>
            <a:r>
              <a:rPr lang="en-US" dirty="0">
                <a:solidFill>
                  <a:srgbClr val="00FFFF"/>
                </a:solidFill>
                <a:latin typeface="Arial"/>
                <a:ea typeface="Arial"/>
                <a:cs typeface="Arial"/>
                <a:sym typeface="Arial"/>
              </a:rPr>
              <a:t>• </a:t>
            </a:r>
            <a:r>
              <a:rPr lang="en-US" dirty="0">
                <a:solidFill>
                  <a:srgbClr val="000000"/>
                </a:solidFill>
                <a:latin typeface="Arial"/>
                <a:ea typeface="Arial"/>
                <a:cs typeface="Arial"/>
                <a:sym typeface="Arial"/>
              </a:rPr>
              <a:t>Long head of </a:t>
            </a:r>
            <a:r>
              <a:rPr lang="en-US" dirty="0" smtClean="0">
                <a:solidFill>
                  <a:srgbClr val="000000"/>
                </a:solidFill>
                <a:latin typeface="Arial"/>
                <a:ea typeface="Arial"/>
                <a:cs typeface="Arial"/>
                <a:sym typeface="Arial"/>
              </a:rPr>
              <a:t>triceps</a:t>
            </a:r>
            <a:endParaRPr sz="4800" dirty="0">
              <a:latin typeface="Arial"/>
              <a:ea typeface="Arial"/>
              <a:cs typeface="Arial"/>
              <a:sym typeface="Arial"/>
            </a:endParaRPr>
          </a:p>
          <a:p>
            <a:pPr marL="0" lvl="0" indent="0" rtl="0">
              <a:lnSpc>
                <a:spcPct val="100000"/>
              </a:lnSpc>
              <a:spcBef>
                <a:spcPts val="1000"/>
              </a:spcBef>
              <a:spcAft>
                <a:spcPts val="0"/>
              </a:spcAft>
              <a:buClr>
                <a:srgbClr val="00FFFF"/>
              </a:buClr>
              <a:buSzPts val="1540"/>
              <a:buNone/>
            </a:pPr>
            <a:r>
              <a:rPr lang="en-US" dirty="0">
                <a:solidFill>
                  <a:srgbClr val="00FFFF"/>
                </a:solidFill>
                <a:latin typeface="Arial"/>
                <a:ea typeface="Arial"/>
                <a:cs typeface="Arial"/>
                <a:sym typeface="Arial"/>
              </a:rPr>
              <a:t>• </a:t>
            </a:r>
            <a:r>
              <a:rPr lang="en-US" dirty="0" err="1">
                <a:solidFill>
                  <a:srgbClr val="000000"/>
                </a:solidFill>
                <a:latin typeface="Arial"/>
                <a:ea typeface="Arial"/>
                <a:cs typeface="Arial"/>
                <a:sym typeface="Arial"/>
              </a:rPr>
              <a:t>Axillary</a:t>
            </a:r>
            <a:r>
              <a:rPr lang="en-US" dirty="0">
                <a:solidFill>
                  <a:srgbClr val="000000"/>
                </a:solidFill>
                <a:latin typeface="Arial"/>
                <a:ea typeface="Arial"/>
                <a:cs typeface="Arial"/>
                <a:sym typeface="Arial"/>
              </a:rPr>
              <a:t> nerve</a:t>
            </a:r>
            <a:endParaRPr sz="4800" dirty="0">
              <a:latin typeface="Arial"/>
              <a:ea typeface="Arial"/>
              <a:cs typeface="Arial"/>
              <a:sym typeface="Arial"/>
            </a:endParaRPr>
          </a:p>
          <a:p>
            <a:pPr marL="0" lvl="0" indent="0" rtl="0">
              <a:lnSpc>
                <a:spcPct val="100000"/>
              </a:lnSpc>
              <a:spcBef>
                <a:spcPts val="1000"/>
              </a:spcBef>
              <a:spcAft>
                <a:spcPts val="0"/>
              </a:spcAft>
              <a:buClr>
                <a:srgbClr val="00FFFF"/>
              </a:buClr>
              <a:buSzPts val="1540"/>
              <a:buNone/>
            </a:pPr>
            <a:r>
              <a:rPr lang="en-US" dirty="0">
                <a:solidFill>
                  <a:srgbClr val="00FFFF"/>
                </a:solidFill>
                <a:latin typeface="Arial"/>
                <a:ea typeface="Arial"/>
                <a:cs typeface="Arial"/>
                <a:sym typeface="Arial"/>
              </a:rPr>
              <a:t>• </a:t>
            </a:r>
            <a:r>
              <a:rPr lang="en-US" dirty="0">
                <a:solidFill>
                  <a:srgbClr val="000000"/>
                </a:solidFill>
                <a:latin typeface="Arial"/>
                <a:ea typeface="Arial"/>
                <a:cs typeface="Arial"/>
                <a:sym typeface="Arial"/>
              </a:rPr>
              <a:t>Posterior circumflex humeral vessels</a:t>
            </a:r>
            <a:endParaRPr dirty="0">
              <a:solidFill>
                <a:srgbClr val="000000"/>
              </a:solidFill>
              <a:latin typeface="Arial"/>
              <a:ea typeface="Arial"/>
              <a:cs typeface="Arial"/>
              <a:sym typeface="Arial"/>
            </a:endParaRPr>
          </a:p>
        </p:txBody>
      </p:sp>
      <p:sp>
        <p:nvSpPr>
          <p:cNvPr id="247" name="Google Shape;247;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22</a:t>
            </a:fld>
            <a:endParaRPr sz="1100">
              <a:latin typeface="Arial"/>
              <a:ea typeface="Arial"/>
              <a:cs typeface="Arial"/>
              <a:sym typeface="Arial"/>
            </a:endParaRPr>
          </a:p>
        </p:txBody>
      </p:sp>
      <p:pic>
        <p:nvPicPr>
          <p:cNvPr id="2050" name="Picture 2" descr="D:\Dr PRAVEEN  ANATOMY COMPLETE\PRAVEENS ANATOMY WORLD 3.3.2024\PRAVEENS ANATOMY WORLD 22.7.2025\1. ATLAS\2. GROSS ANATOMY\1. UPPER LIMB\6. Shoulder Region\117-1.jpg"/>
          <p:cNvPicPr>
            <a:picLocks noChangeAspect="1" noChangeArrowheads="1"/>
          </p:cNvPicPr>
          <p:nvPr/>
        </p:nvPicPr>
        <p:blipFill>
          <a:blip r:embed="rId3" cstate="print"/>
          <a:srcRect/>
          <a:stretch>
            <a:fillRect/>
          </a:stretch>
        </p:blipFill>
        <p:spPr bwMode="auto">
          <a:xfrm>
            <a:off x="3156656" y="1219200"/>
            <a:ext cx="5644444" cy="4876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8"/>
          <p:cNvSpPr txBox="1">
            <a:spLocks noGrp="1"/>
          </p:cNvSpPr>
          <p:nvPr>
            <p:ph type="title"/>
          </p:nvPr>
        </p:nvSpPr>
        <p:spPr>
          <a:xfrm>
            <a:off x="628650" y="365127"/>
            <a:ext cx="7219950" cy="7778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C066"/>
              </a:buClr>
              <a:buSzPts val="4400"/>
              <a:buFont typeface="Questrial"/>
              <a:buNone/>
            </a:pPr>
            <a:r>
              <a:rPr lang="en-US" sz="4000" dirty="0">
                <a:solidFill>
                  <a:srgbClr val="00B0F0"/>
                </a:solidFill>
                <a:latin typeface="Arial"/>
                <a:ea typeface="Arial"/>
                <a:cs typeface="Arial"/>
                <a:sym typeface="Arial"/>
              </a:rPr>
              <a:t>Relations</a:t>
            </a:r>
            <a:endParaRPr sz="4000" dirty="0">
              <a:solidFill>
                <a:srgbClr val="00B0F0"/>
              </a:solidFill>
              <a:latin typeface="Arial"/>
              <a:ea typeface="Arial"/>
              <a:cs typeface="Arial"/>
              <a:sym typeface="Arial"/>
            </a:endParaRPr>
          </a:p>
        </p:txBody>
      </p:sp>
      <p:sp>
        <p:nvSpPr>
          <p:cNvPr id="254" name="Google Shape;254;p58"/>
          <p:cNvSpPr txBox="1">
            <a:spLocks noGrp="1"/>
          </p:cNvSpPr>
          <p:nvPr>
            <p:ph type="body" idx="1"/>
          </p:nvPr>
        </p:nvSpPr>
        <p:spPr>
          <a:xfrm>
            <a:off x="304800" y="1295400"/>
            <a:ext cx="2971800" cy="488156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b="1" dirty="0">
                <a:solidFill>
                  <a:srgbClr val="9A0000"/>
                </a:solidFill>
                <a:latin typeface="Arial"/>
                <a:ea typeface="Arial"/>
                <a:cs typeface="Arial"/>
                <a:sym typeface="Arial"/>
              </a:rPr>
              <a:t>Anterior</a:t>
            </a:r>
            <a:endParaRPr b="1" dirty="0">
              <a:latin typeface="Arial"/>
              <a:ea typeface="Arial"/>
              <a:cs typeface="Arial"/>
              <a:sym typeface="Arial"/>
            </a:endParaRPr>
          </a:p>
          <a:p>
            <a:pPr marL="0" lvl="0" indent="0" algn="l" rtl="0">
              <a:lnSpc>
                <a:spcPct val="120000"/>
              </a:lnSpc>
              <a:spcBef>
                <a:spcPts val="0"/>
              </a:spcBef>
              <a:spcAft>
                <a:spcPts val="0"/>
              </a:spcAft>
              <a:buSzPts val="1800"/>
              <a:buNone/>
            </a:pPr>
            <a:r>
              <a:rPr lang="en-US" dirty="0">
                <a:solidFill>
                  <a:srgbClr val="00FFFF"/>
                </a:solidFill>
                <a:latin typeface="Arial"/>
                <a:ea typeface="Arial"/>
                <a:cs typeface="Arial"/>
                <a:sym typeface="Arial"/>
              </a:rPr>
              <a:t>• </a:t>
            </a:r>
            <a:r>
              <a:rPr lang="en-US" dirty="0" err="1">
                <a:solidFill>
                  <a:srgbClr val="000000"/>
                </a:solidFill>
                <a:latin typeface="Arial"/>
                <a:ea typeface="Arial"/>
                <a:cs typeface="Arial"/>
                <a:sym typeface="Arial"/>
              </a:rPr>
              <a:t>Coracobrachialis</a:t>
            </a:r>
            <a:r>
              <a:rPr lang="en-US" dirty="0">
                <a:solidFill>
                  <a:srgbClr val="000000"/>
                </a:solidFill>
                <a:latin typeface="Arial"/>
                <a:ea typeface="Arial"/>
                <a:cs typeface="Arial"/>
                <a:sym typeface="Arial"/>
              </a:rPr>
              <a:t> and short head of biceps </a:t>
            </a:r>
            <a:r>
              <a:rPr lang="en-US" dirty="0" err="1">
                <a:solidFill>
                  <a:srgbClr val="000000"/>
                </a:solidFill>
                <a:latin typeface="Arial"/>
                <a:ea typeface="Arial"/>
                <a:cs typeface="Arial"/>
                <a:sym typeface="Arial"/>
              </a:rPr>
              <a:t>brachii</a:t>
            </a:r>
            <a:endParaRPr dirty="0">
              <a:latin typeface="Arial"/>
              <a:ea typeface="Arial"/>
              <a:cs typeface="Arial"/>
              <a:sym typeface="Arial"/>
            </a:endParaRPr>
          </a:p>
          <a:p>
            <a:pPr marL="0" lvl="0" indent="0" algn="l" rtl="0">
              <a:lnSpc>
                <a:spcPct val="120000"/>
              </a:lnSpc>
              <a:spcBef>
                <a:spcPts val="0"/>
              </a:spcBef>
              <a:spcAft>
                <a:spcPts val="0"/>
              </a:spcAft>
              <a:buSzPts val="1800"/>
              <a:buNone/>
            </a:pPr>
            <a:r>
              <a:rPr lang="en-US" dirty="0">
                <a:solidFill>
                  <a:srgbClr val="00FFFF"/>
                </a:solidFill>
                <a:latin typeface="Arial"/>
                <a:ea typeface="Arial"/>
                <a:cs typeface="Arial"/>
                <a:sym typeface="Arial"/>
              </a:rPr>
              <a:t>• </a:t>
            </a:r>
            <a:r>
              <a:rPr lang="en-US" dirty="0" err="1">
                <a:solidFill>
                  <a:srgbClr val="000000"/>
                </a:solidFill>
                <a:latin typeface="Arial"/>
                <a:ea typeface="Arial"/>
                <a:cs typeface="Arial"/>
                <a:sym typeface="Arial"/>
              </a:rPr>
              <a:t>Subscapular</a:t>
            </a:r>
            <a:r>
              <a:rPr lang="en-US" dirty="0">
                <a:solidFill>
                  <a:srgbClr val="000000"/>
                </a:solidFill>
                <a:latin typeface="Arial"/>
                <a:ea typeface="Arial"/>
                <a:cs typeface="Arial"/>
                <a:sym typeface="Arial"/>
              </a:rPr>
              <a:t> bursa</a:t>
            </a:r>
            <a:endParaRPr dirty="0">
              <a:latin typeface="Arial"/>
              <a:ea typeface="Arial"/>
              <a:cs typeface="Arial"/>
              <a:sym typeface="Arial"/>
            </a:endParaRPr>
          </a:p>
          <a:p>
            <a:pPr marL="0" lvl="0" indent="0" algn="l" rtl="0">
              <a:lnSpc>
                <a:spcPct val="120000"/>
              </a:lnSpc>
              <a:spcBef>
                <a:spcPts val="0"/>
              </a:spcBef>
              <a:spcAft>
                <a:spcPts val="0"/>
              </a:spcAft>
              <a:buSzPts val="1800"/>
              <a:buNone/>
            </a:pPr>
            <a:r>
              <a:rPr lang="en-US" dirty="0">
                <a:solidFill>
                  <a:srgbClr val="00FFFF"/>
                </a:solidFill>
                <a:latin typeface="Arial"/>
                <a:ea typeface="Arial"/>
                <a:cs typeface="Arial"/>
                <a:sym typeface="Arial"/>
              </a:rPr>
              <a:t>• </a:t>
            </a:r>
            <a:r>
              <a:rPr lang="en-US" dirty="0" err="1">
                <a:solidFill>
                  <a:srgbClr val="000000"/>
                </a:solidFill>
                <a:latin typeface="Arial"/>
                <a:ea typeface="Arial"/>
                <a:cs typeface="Arial"/>
                <a:sym typeface="Arial"/>
              </a:rPr>
              <a:t>Subscapularis</a:t>
            </a:r>
            <a:r>
              <a:rPr lang="en-US" dirty="0">
                <a:solidFill>
                  <a:srgbClr val="000000"/>
                </a:solidFill>
                <a:latin typeface="Arial"/>
                <a:ea typeface="Arial"/>
                <a:cs typeface="Arial"/>
                <a:sym typeface="Arial"/>
              </a:rPr>
              <a:t> muscle</a:t>
            </a:r>
            <a:endParaRPr dirty="0">
              <a:latin typeface="Arial"/>
              <a:ea typeface="Arial"/>
              <a:cs typeface="Arial"/>
              <a:sym typeface="Arial"/>
            </a:endParaRPr>
          </a:p>
          <a:p>
            <a:pPr marL="0" lvl="0" indent="0" algn="l" rtl="0">
              <a:lnSpc>
                <a:spcPct val="120000"/>
              </a:lnSpc>
              <a:spcBef>
                <a:spcPts val="0"/>
              </a:spcBef>
              <a:spcAft>
                <a:spcPts val="0"/>
              </a:spcAft>
              <a:buSzPts val="1800"/>
              <a:buNone/>
            </a:pPr>
            <a:r>
              <a:rPr lang="en-US" dirty="0">
                <a:solidFill>
                  <a:srgbClr val="00FFFF"/>
                </a:solidFill>
                <a:latin typeface="Arial"/>
                <a:ea typeface="Arial"/>
                <a:cs typeface="Arial"/>
                <a:sym typeface="Arial"/>
              </a:rPr>
              <a:t>• </a:t>
            </a:r>
            <a:r>
              <a:rPr lang="en-US" dirty="0">
                <a:solidFill>
                  <a:srgbClr val="000000"/>
                </a:solidFill>
                <a:latin typeface="Arial"/>
                <a:ea typeface="Arial"/>
                <a:cs typeface="Arial"/>
                <a:sym typeface="Arial"/>
              </a:rPr>
              <a:t>Deltoid (anterior fibers)</a:t>
            </a:r>
            <a:endParaRPr dirty="0">
              <a:latin typeface="Arial"/>
              <a:ea typeface="Arial"/>
              <a:cs typeface="Arial"/>
              <a:sym typeface="Arial"/>
            </a:endParaRPr>
          </a:p>
        </p:txBody>
      </p:sp>
      <p:sp>
        <p:nvSpPr>
          <p:cNvPr id="256" name="Google Shape;256;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23</a:t>
            </a:fld>
            <a:endParaRPr sz="1100">
              <a:latin typeface="Arial"/>
              <a:ea typeface="Arial"/>
              <a:cs typeface="Arial"/>
              <a:sym typeface="Arial"/>
            </a:endParaRPr>
          </a:p>
        </p:txBody>
      </p:sp>
      <p:pic>
        <p:nvPicPr>
          <p:cNvPr id="3075" name="Picture 3" descr="D:\Dr PRAVEEN  ANATOMY COMPLETE\PRAVEENS ANATOMY WORLD 3.3.2024\PRAVEENS ANATOMY WORLD 22.7.2025\1. ATLAS\2. GROSS ANATOMY\1. UPPER LIMB\6. Shoulder Region\146-1.jpg"/>
          <p:cNvPicPr>
            <a:picLocks noChangeAspect="1" noChangeArrowheads="1"/>
          </p:cNvPicPr>
          <p:nvPr/>
        </p:nvPicPr>
        <p:blipFill>
          <a:blip r:embed="rId3" cstate="print"/>
          <a:srcRect/>
          <a:stretch>
            <a:fillRect/>
          </a:stretch>
        </p:blipFill>
        <p:spPr bwMode="auto">
          <a:xfrm>
            <a:off x="3543408" y="1371600"/>
            <a:ext cx="5600592" cy="4343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9"/>
          <p:cNvSpPr txBox="1">
            <a:spLocks noGrp="1"/>
          </p:cNvSpPr>
          <p:nvPr>
            <p:ph type="title"/>
          </p:nvPr>
        </p:nvSpPr>
        <p:spPr>
          <a:xfrm>
            <a:off x="628650" y="365127"/>
            <a:ext cx="7886700" cy="62547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C066"/>
              </a:buClr>
              <a:buSzPts val="4400"/>
              <a:buFont typeface="Questrial"/>
              <a:buNone/>
            </a:pPr>
            <a:r>
              <a:rPr lang="en-US" sz="4000" dirty="0">
                <a:solidFill>
                  <a:srgbClr val="00B0F0"/>
                </a:solidFill>
                <a:latin typeface="Arial"/>
                <a:ea typeface="Arial"/>
                <a:cs typeface="Arial"/>
                <a:sym typeface="Arial"/>
              </a:rPr>
              <a:t>Relations</a:t>
            </a:r>
            <a:endParaRPr sz="4000" dirty="0">
              <a:solidFill>
                <a:srgbClr val="00B0F0"/>
              </a:solidFill>
              <a:latin typeface="Arial"/>
              <a:ea typeface="Arial"/>
              <a:cs typeface="Arial"/>
              <a:sym typeface="Arial"/>
            </a:endParaRPr>
          </a:p>
        </p:txBody>
      </p:sp>
      <p:sp>
        <p:nvSpPr>
          <p:cNvPr id="263" name="Google Shape;263;p59"/>
          <p:cNvSpPr txBox="1">
            <a:spLocks noGrp="1"/>
          </p:cNvSpPr>
          <p:nvPr>
            <p:ph type="body" idx="1"/>
          </p:nvPr>
        </p:nvSpPr>
        <p:spPr>
          <a:xfrm>
            <a:off x="228600" y="1600200"/>
            <a:ext cx="2590800" cy="457676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b="1" dirty="0">
                <a:solidFill>
                  <a:srgbClr val="92D050"/>
                </a:solidFill>
                <a:latin typeface="Arial"/>
                <a:ea typeface="Arial"/>
                <a:cs typeface="Arial"/>
                <a:sym typeface="Arial"/>
              </a:rPr>
              <a:t>Posterior</a:t>
            </a:r>
            <a:endParaRPr b="1" dirty="0">
              <a:solidFill>
                <a:srgbClr val="92D050"/>
              </a:solidFill>
              <a:latin typeface="Arial"/>
              <a:ea typeface="Arial"/>
              <a:cs typeface="Arial"/>
              <a:sym typeface="Arial"/>
            </a:endParaRPr>
          </a:p>
          <a:p>
            <a:pPr marL="0" lvl="0" indent="0" algn="l" rtl="0">
              <a:lnSpc>
                <a:spcPct val="120000"/>
              </a:lnSpc>
              <a:spcBef>
                <a:spcPts val="0"/>
              </a:spcBef>
              <a:spcAft>
                <a:spcPts val="0"/>
              </a:spcAft>
              <a:buSzPts val="1800"/>
              <a:buNone/>
            </a:pPr>
            <a:r>
              <a:rPr lang="en-US" dirty="0" smtClean="0">
                <a:solidFill>
                  <a:srgbClr val="00FFFF"/>
                </a:solidFill>
                <a:latin typeface="Arial"/>
                <a:ea typeface="Arial"/>
                <a:cs typeface="Arial"/>
                <a:sym typeface="Arial"/>
              </a:rPr>
              <a:t>•</a:t>
            </a:r>
            <a:r>
              <a:rPr lang="en-US" dirty="0" err="1" smtClean="0">
                <a:solidFill>
                  <a:srgbClr val="000000"/>
                </a:solidFill>
                <a:latin typeface="Arial"/>
                <a:ea typeface="Arial"/>
                <a:cs typeface="Arial"/>
                <a:sym typeface="Arial"/>
              </a:rPr>
              <a:t>Infraspinatus</a:t>
            </a:r>
            <a:endParaRPr dirty="0">
              <a:latin typeface="Arial"/>
              <a:ea typeface="Arial"/>
              <a:cs typeface="Arial"/>
              <a:sym typeface="Arial"/>
            </a:endParaRPr>
          </a:p>
          <a:p>
            <a:pPr marL="0" lvl="0" indent="0" algn="l" rtl="0">
              <a:lnSpc>
                <a:spcPct val="120000"/>
              </a:lnSpc>
              <a:spcBef>
                <a:spcPts val="0"/>
              </a:spcBef>
              <a:spcAft>
                <a:spcPts val="0"/>
              </a:spcAft>
              <a:buSzPts val="1800"/>
              <a:buNone/>
            </a:pPr>
            <a:r>
              <a:rPr lang="en-US" dirty="0">
                <a:solidFill>
                  <a:srgbClr val="00FFFF"/>
                </a:solidFill>
                <a:latin typeface="Arial"/>
                <a:ea typeface="Arial"/>
                <a:cs typeface="Arial"/>
                <a:sym typeface="Arial"/>
              </a:rPr>
              <a:t>• </a:t>
            </a:r>
            <a:r>
              <a:rPr lang="en-US" dirty="0" err="1">
                <a:solidFill>
                  <a:srgbClr val="000000"/>
                </a:solidFill>
                <a:latin typeface="Arial"/>
                <a:ea typeface="Arial"/>
                <a:cs typeface="Arial"/>
                <a:sym typeface="Arial"/>
              </a:rPr>
              <a:t>Teres</a:t>
            </a:r>
            <a:r>
              <a:rPr lang="en-US" dirty="0">
                <a:solidFill>
                  <a:srgbClr val="000000"/>
                </a:solidFill>
                <a:latin typeface="Arial"/>
                <a:ea typeface="Arial"/>
                <a:cs typeface="Arial"/>
                <a:sym typeface="Arial"/>
              </a:rPr>
              <a:t> minor</a:t>
            </a:r>
            <a:endParaRPr dirty="0">
              <a:latin typeface="Arial"/>
              <a:ea typeface="Arial"/>
              <a:cs typeface="Arial"/>
              <a:sym typeface="Arial"/>
            </a:endParaRPr>
          </a:p>
          <a:p>
            <a:pPr marL="0" lvl="0" indent="0" algn="l" rtl="0">
              <a:lnSpc>
                <a:spcPct val="120000"/>
              </a:lnSpc>
              <a:spcBef>
                <a:spcPts val="0"/>
              </a:spcBef>
              <a:spcAft>
                <a:spcPts val="0"/>
              </a:spcAft>
              <a:buSzPts val="1800"/>
              <a:buNone/>
            </a:pPr>
            <a:r>
              <a:rPr lang="en-US" dirty="0">
                <a:solidFill>
                  <a:srgbClr val="00FFFF"/>
                </a:solidFill>
                <a:latin typeface="Arial"/>
                <a:ea typeface="Arial"/>
                <a:cs typeface="Arial"/>
                <a:sym typeface="Arial"/>
              </a:rPr>
              <a:t>• </a:t>
            </a:r>
            <a:r>
              <a:rPr lang="en-US" dirty="0">
                <a:solidFill>
                  <a:srgbClr val="000000"/>
                </a:solidFill>
                <a:latin typeface="Arial"/>
                <a:ea typeface="Arial"/>
                <a:cs typeface="Arial"/>
                <a:sym typeface="Arial"/>
              </a:rPr>
              <a:t>Deltoid (posterior fibers)</a:t>
            </a:r>
            <a:endParaRPr dirty="0">
              <a:latin typeface="Arial"/>
              <a:ea typeface="Arial"/>
              <a:cs typeface="Arial"/>
              <a:sym typeface="Arial"/>
            </a:endParaRPr>
          </a:p>
        </p:txBody>
      </p:sp>
      <p:sp>
        <p:nvSpPr>
          <p:cNvPr id="265" name="Google Shape;265;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24</a:t>
            </a:fld>
            <a:endParaRPr sz="1100">
              <a:latin typeface="Arial"/>
              <a:ea typeface="Arial"/>
              <a:cs typeface="Arial"/>
              <a:sym typeface="Arial"/>
            </a:endParaRPr>
          </a:p>
        </p:txBody>
      </p:sp>
      <p:pic>
        <p:nvPicPr>
          <p:cNvPr id="4098" name="Picture 2" descr="D:\Dr PRAVEEN  ANATOMY COMPLETE\PRAVEENS ANATOMY WORLD 3.3.2024\PRAVEENS ANATOMY WORLD 22.7.2025\1. ATLAS\2. GROSS ANATOMY\1. UPPER LIMB\6. Shoulder Region\146-1.jpg"/>
          <p:cNvPicPr>
            <a:picLocks noChangeAspect="1" noChangeArrowheads="1"/>
          </p:cNvPicPr>
          <p:nvPr/>
        </p:nvPicPr>
        <p:blipFill>
          <a:blip r:embed="rId3" cstate="print"/>
          <a:srcRect/>
          <a:stretch>
            <a:fillRect/>
          </a:stretch>
        </p:blipFill>
        <p:spPr bwMode="auto">
          <a:xfrm>
            <a:off x="2712439" y="1752600"/>
            <a:ext cx="6367989" cy="4495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Bursae Related To The Joint&lt;br /&gt;&lt;ul&gt;&lt;li&gt;Subacromial (Subdeltoid) bursa"/>
          <p:cNvPicPr>
            <a:picLocks noGrp="1" noChangeAspect="1" noChangeArrowheads="1"/>
          </p:cNvPicPr>
          <p:nvPr>
            <p:ph idx="1"/>
          </p:nvPr>
        </p:nvPicPr>
        <p:blipFill>
          <a:blip r:embed="rId2" cstate="print"/>
          <a:srcRect/>
          <a:stretch>
            <a:fillRect/>
          </a:stretch>
        </p:blipFill>
        <p:spPr bwMode="auto">
          <a:xfrm>
            <a:off x="0" y="76359"/>
            <a:ext cx="9296400" cy="678164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solidFill>
                  <a:srgbClr val="92D050"/>
                </a:solidFill>
              </a:rPr>
              <a:t>Relations of Shoulder Joint</a:t>
            </a:r>
            <a:endParaRPr lang="en-US" dirty="0">
              <a:solidFill>
                <a:srgbClr val="92D050"/>
              </a:solidFill>
            </a:endParaRPr>
          </a:p>
        </p:txBody>
      </p:sp>
      <p:pic>
        <p:nvPicPr>
          <p:cNvPr id="1026" name="Picture 2" descr="D:\Dr PRAVEEN  ANATOMY COMPLETE\PRAVEENS ANATOMY WORLD 3.3.2024\PRAVEENS ANATOMY WORLD 22.7.2025\1. ATLAS\2. GROSS ANATOMY\1. UPPER LIMB\6. Shoulder Region\urn_cambridge.org_id_binary_20181219060755829-0091_9781316091685_45164fig33_2.png"/>
          <p:cNvPicPr>
            <a:picLocks noGrp="1" noChangeAspect="1" noChangeArrowheads="1"/>
          </p:cNvPicPr>
          <p:nvPr>
            <p:ph idx="1"/>
          </p:nvPr>
        </p:nvPicPr>
        <p:blipFill>
          <a:blip r:embed="rId2" cstate="print"/>
          <a:srcRect/>
          <a:stretch>
            <a:fillRect/>
          </a:stretch>
        </p:blipFill>
        <p:spPr bwMode="auto">
          <a:xfrm>
            <a:off x="-16404" y="1143000"/>
            <a:ext cx="8753230" cy="5486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Human Anatomy/Yogesh Sontakke</a:t>
            </a:r>
            <a:endParaRPr/>
          </a:p>
        </p:txBody>
      </p:sp>
      <p:sp>
        <p:nvSpPr>
          <p:cNvPr id="272" name="Google Shape;27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pPr marL="0" lvl="0" indent="0" algn="r" rtl="0">
                <a:lnSpc>
                  <a:spcPct val="100000"/>
                </a:lnSpc>
                <a:spcBef>
                  <a:spcPts val="0"/>
                </a:spcBef>
                <a:spcAft>
                  <a:spcPts val="0"/>
                </a:spcAft>
                <a:buSzPts val="1200"/>
                <a:buNone/>
              </a:pPr>
              <a:t>27</a:t>
            </a:fld>
            <a:endParaRPr/>
          </a:p>
        </p:txBody>
      </p:sp>
      <p:pic>
        <p:nvPicPr>
          <p:cNvPr id="273" name="Google Shape;273;p18" descr="Diagram&#10;&#10;Description automatically generated"/>
          <p:cNvPicPr preferRelativeResize="0"/>
          <p:nvPr/>
        </p:nvPicPr>
        <p:blipFill rotWithShape="1">
          <a:blip r:embed="rId3" cstate="print">
            <a:alphaModFix/>
          </a:blip>
          <a:srcRect/>
          <a:stretch/>
        </p:blipFill>
        <p:spPr>
          <a:xfrm>
            <a:off x="1216479" y="238414"/>
            <a:ext cx="6270171" cy="66195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exion&#10;• Plane of Motion:&#10;o Sagittal Plane&#10;• Axis of Motion:&#10;o Transverse Axis through the center of the&#10;humeral head&#10;• M..."/>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534400" cy="6248400"/>
          </a:xfrm>
          <a:solidFill>
            <a:schemeClr val="accent1">
              <a:lumMod val="20000"/>
              <a:lumOff val="80000"/>
            </a:schemeClr>
          </a:solidFill>
        </p:spPr>
        <p:txBody>
          <a:bodyPr>
            <a:normAutofit/>
          </a:bodyPr>
          <a:lstStyle/>
          <a:p>
            <a:pPr>
              <a:buNone/>
            </a:pPr>
            <a:r>
              <a:rPr lang="en-US" sz="2800" dirty="0">
                <a:solidFill>
                  <a:srgbClr val="FF0000"/>
                </a:solidFill>
                <a:effectLst>
                  <a:outerShdw blurRad="38100" dist="38100" dir="2700000" algn="tl">
                    <a:srgbClr val="000000">
                      <a:alpha val="43137"/>
                    </a:srgbClr>
                  </a:outerShdw>
                </a:effectLst>
                <a:latin typeface="Arial" pitchFamily="34" charset="0"/>
                <a:cs typeface="Arial" pitchFamily="34" charset="0"/>
              </a:rPr>
              <a:t>Movements</a:t>
            </a:r>
          </a:p>
          <a:p>
            <a:pPr>
              <a:buNone/>
            </a:pPr>
            <a:r>
              <a:rPr lang="en-US" sz="2400" dirty="0">
                <a:latin typeface="Arial" pitchFamily="34" charset="0"/>
                <a:cs typeface="Arial" pitchFamily="34" charset="0"/>
              </a:rPr>
              <a:t> </a:t>
            </a:r>
          </a:p>
          <a:p>
            <a:pPr>
              <a:buNone/>
            </a:pPr>
            <a:r>
              <a:rPr lang="en-US" sz="2400" dirty="0" smtClean="0">
                <a:latin typeface="Arial" pitchFamily="34" charset="0"/>
                <a:cs typeface="Arial" pitchFamily="34" charset="0"/>
              </a:rPr>
              <a:t>     Active  </a:t>
            </a:r>
            <a:r>
              <a:rPr lang="en-US" sz="2400" dirty="0">
                <a:latin typeface="Arial" pitchFamily="34" charset="0"/>
                <a:cs typeface="Arial" pitchFamily="34" charset="0"/>
              </a:rPr>
              <a:t>movements permitted at the shoulder joint are-</a:t>
            </a:r>
          </a:p>
          <a:p>
            <a:pPr>
              <a:buNone/>
            </a:pPr>
            <a:r>
              <a:rPr lang="en-US" sz="2400" dirty="0">
                <a:latin typeface="Arial" pitchFamily="34" charset="0"/>
                <a:cs typeface="Arial" pitchFamily="34" charset="0"/>
              </a:rPr>
              <a:t>   </a:t>
            </a:r>
          </a:p>
          <a:p>
            <a:pPr>
              <a:buNone/>
            </a:pPr>
            <a:r>
              <a:rPr lang="en-US" sz="2400" dirty="0">
                <a:latin typeface="Arial" pitchFamily="34" charset="0"/>
                <a:cs typeface="Arial" pitchFamily="34" charset="0"/>
              </a:rPr>
              <a:t>    -  Flexion</a:t>
            </a:r>
          </a:p>
          <a:p>
            <a:pPr>
              <a:buNone/>
            </a:pPr>
            <a:r>
              <a:rPr lang="en-US" sz="2400" dirty="0">
                <a:latin typeface="Arial" pitchFamily="34" charset="0"/>
                <a:cs typeface="Arial" pitchFamily="34" charset="0"/>
              </a:rPr>
              <a:t>    -  Extension</a:t>
            </a:r>
          </a:p>
          <a:p>
            <a:pPr>
              <a:buNone/>
            </a:pPr>
            <a:r>
              <a:rPr lang="en-US" sz="2400" dirty="0">
                <a:latin typeface="Arial" pitchFamily="34" charset="0"/>
                <a:cs typeface="Arial" pitchFamily="34" charset="0"/>
              </a:rPr>
              <a:t>    -  Abduction</a:t>
            </a:r>
          </a:p>
          <a:p>
            <a:pPr>
              <a:buNone/>
            </a:pPr>
            <a:r>
              <a:rPr lang="en-US" sz="2400" dirty="0">
                <a:latin typeface="Arial" pitchFamily="34" charset="0"/>
                <a:cs typeface="Arial" pitchFamily="34" charset="0"/>
              </a:rPr>
              <a:t>    -  Adduction</a:t>
            </a:r>
          </a:p>
          <a:p>
            <a:pPr>
              <a:buNone/>
            </a:pPr>
            <a:r>
              <a:rPr lang="en-US" sz="2400" dirty="0">
                <a:latin typeface="Arial" pitchFamily="34" charset="0"/>
                <a:cs typeface="Arial" pitchFamily="34" charset="0"/>
              </a:rPr>
              <a:t>    -  Circumduction</a:t>
            </a:r>
          </a:p>
          <a:p>
            <a:pPr>
              <a:buNone/>
            </a:pPr>
            <a:r>
              <a:rPr lang="en-US" sz="2400" dirty="0">
                <a:latin typeface="Arial" pitchFamily="34" charset="0"/>
                <a:cs typeface="Arial" pitchFamily="34" charset="0"/>
              </a:rPr>
              <a:t>    -  Medial rotation</a:t>
            </a:r>
          </a:p>
          <a:p>
            <a:pPr>
              <a:buNone/>
            </a:pPr>
            <a:r>
              <a:rPr lang="en-US" sz="2400" dirty="0">
                <a:latin typeface="Arial" pitchFamily="34" charset="0"/>
                <a:cs typeface="Arial" pitchFamily="34" charset="0"/>
              </a:rPr>
              <a:t>    -  Lateral rotation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7"/>
          <p:cNvSpPr txBox="1">
            <a:spLocks noGrp="1"/>
          </p:cNvSpPr>
          <p:nvPr>
            <p:ph type="title"/>
          </p:nvPr>
        </p:nvSpPr>
        <p:spPr>
          <a:xfrm>
            <a:off x="628650" y="365127"/>
            <a:ext cx="7372350" cy="7778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00DA"/>
              </a:buClr>
              <a:buSzPts val="4400"/>
              <a:buFont typeface="Questrial"/>
              <a:buNone/>
            </a:pPr>
            <a:r>
              <a:rPr lang="en-US" sz="4000" b="1" dirty="0">
                <a:solidFill>
                  <a:srgbClr val="2600DA"/>
                </a:solidFill>
                <a:latin typeface="Arial"/>
                <a:ea typeface="Arial"/>
                <a:cs typeface="Arial"/>
                <a:sym typeface="Arial"/>
              </a:rPr>
              <a:t>SHOULDER JOINT</a:t>
            </a:r>
            <a:endParaRPr sz="4000" dirty="0">
              <a:latin typeface="Arial"/>
              <a:ea typeface="Arial"/>
              <a:cs typeface="Arial"/>
              <a:sym typeface="Arial"/>
            </a:endParaRPr>
          </a:p>
        </p:txBody>
      </p:sp>
      <p:sp>
        <p:nvSpPr>
          <p:cNvPr id="98" name="Google Shape;98;p47"/>
          <p:cNvSpPr txBox="1">
            <a:spLocks noGrp="1"/>
          </p:cNvSpPr>
          <p:nvPr>
            <p:ph type="body" idx="1"/>
          </p:nvPr>
        </p:nvSpPr>
        <p:spPr>
          <a:xfrm>
            <a:off x="317635" y="1690688"/>
            <a:ext cx="3720965" cy="4665662"/>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rgbClr val="6600F3"/>
              </a:buClr>
              <a:buSzPts val="1600"/>
              <a:buNone/>
            </a:pPr>
            <a:r>
              <a:rPr lang="en-US" b="1" dirty="0">
                <a:solidFill>
                  <a:srgbClr val="6600F3"/>
                </a:solidFill>
                <a:latin typeface="Arial"/>
                <a:ea typeface="Arial"/>
                <a:cs typeface="Arial"/>
                <a:sym typeface="Arial"/>
              </a:rPr>
              <a:t>Type</a:t>
            </a:r>
            <a:endParaRPr sz="4400" dirty="0">
              <a:latin typeface="Arial"/>
              <a:ea typeface="Arial"/>
              <a:cs typeface="Arial"/>
              <a:sym typeface="Arial"/>
            </a:endParaRPr>
          </a:p>
          <a:p>
            <a:pPr marL="0" lvl="0" indent="0" algn="l" rtl="0">
              <a:lnSpc>
                <a:spcPct val="120000"/>
              </a:lnSpc>
              <a:spcBef>
                <a:spcPts val="1000"/>
              </a:spcBef>
              <a:spcAft>
                <a:spcPts val="0"/>
              </a:spcAft>
              <a:buClr>
                <a:srgbClr val="00FFFF"/>
              </a:buClr>
              <a:buSzPts val="1600"/>
              <a:buNone/>
            </a:pPr>
            <a:r>
              <a:rPr lang="en-US" dirty="0">
                <a:solidFill>
                  <a:srgbClr val="00FFFF"/>
                </a:solidFill>
                <a:latin typeface="Arial"/>
                <a:ea typeface="Arial"/>
                <a:cs typeface="Arial"/>
                <a:sym typeface="Arial"/>
              </a:rPr>
              <a:t>– </a:t>
            </a:r>
            <a:r>
              <a:rPr lang="en-US" dirty="0">
                <a:solidFill>
                  <a:srgbClr val="000000"/>
                </a:solidFill>
                <a:latin typeface="Arial"/>
                <a:ea typeface="Arial"/>
                <a:cs typeface="Arial"/>
                <a:sym typeface="Arial"/>
              </a:rPr>
              <a:t>Ball and socket type of synovial </a:t>
            </a:r>
            <a:r>
              <a:rPr lang="en-US" dirty="0" smtClean="0">
                <a:solidFill>
                  <a:srgbClr val="000000"/>
                </a:solidFill>
                <a:latin typeface="Arial"/>
                <a:ea typeface="Arial"/>
                <a:cs typeface="Arial"/>
                <a:sym typeface="Arial"/>
              </a:rPr>
              <a:t>joint</a:t>
            </a:r>
            <a:endParaRPr i="1" baseline="30000" dirty="0">
              <a:solidFill>
                <a:srgbClr val="0073F3"/>
              </a:solidFill>
              <a:latin typeface="Arial"/>
              <a:ea typeface="Arial"/>
              <a:cs typeface="Arial"/>
              <a:sym typeface="Arial"/>
            </a:endParaRPr>
          </a:p>
          <a:p>
            <a:pPr marL="0" lvl="0" indent="0" algn="l" rtl="0">
              <a:lnSpc>
                <a:spcPct val="120000"/>
              </a:lnSpc>
              <a:spcBef>
                <a:spcPts val="1000"/>
              </a:spcBef>
              <a:spcAft>
                <a:spcPts val="0"/>
              </a:spcAft>
              <a:buClr>
                <a:srgbClr val="00FFFF"/>
              </a:buClr>
              <a:buSzPts val="1600"/>
              <a:buNone/>
            </a:pPr>
            <a:r>
              <a:rPr lang="en-US" dirty="0">
                <a:solidFill>
                  <a:srgbClr val="00FFFF"/>
                </a:solidFill>
                <a:latin typeface="Arial"/>
                <a:ea typeface="Arial"/>
                <a:cs typeface="Arial"/>
                <a:sym typeface="Arial"/>
              </a:rPr>
              <a:t>– </a:t>
            </a:r>
            <a:r>
              <a:rPr lang="en-US" dirty="0" err="1">
                <a:solidFill>
                  <a:srgbClr val="000000"/>
                </a:solidFill>
                <a:latin typeface="Arial"/>
                <a:ea typeface="Arial"/>
                <a:cs typeface="Arial"/>
                <a:sym typeface="Arial"/>
              </a:rPr>
              <a:t>Multiaxial</a:t>
            </a:r>
            <a:r>
              <a:rPr lang="en-US" dirty="0">
                <a:solidFill>
                  <a:srgbClr val="000000"/>
                </a:solidFill>
                <a:latin typeface="Arial"/>
                <a:ea typeface="Arial"/>
                <a:cs typeface="Arial"/>
                <a:sym typeface="Arial"/>
              </a:rPr>
              <a:t> joint</a:t>
            </a:r>
            <a:endParaRPr dirty="0">
              <a:solidFill>
                <a:srgbClr val="000000"/>
              </a:solidFill>
              <a:latin typeface="Arial"/>
              <a:ea typeface="Arial"/>
              <a:cs typeface="Arial"/>
              <a:sym typeface="Arial"/>
            </a:endParaRPr>
          </a:p>
        </p:txBody>
      </p:sp>
      <p:sp>
        <p:nvSpPr>
          <p:cNvPr id="100" name="Google Shape;10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3</a:t>
            </a:fld>
            <a:endParaRPr sz="1100">
              <a:latin typeface="Arial"/>
              <a:ea typeface="Arial"/>
              <a:cs typeface="Arial"/>
              <a:sym typeface="Arial"/>
            </a:endParaRPr>
          </a:p>
        </p:txBody>
      </p:sp>
      <p:pic>
        <p:nvPicPr>
          <p:cNvPr id="101" name="Google Shape;101;p47" descr="Diagram&#10;&#10;Description automatically generated"/>
          <p:cNvPicPr preferRelativeResize="0"/>
          <p:nvPr/>
        </p:nvPicPr>
        <p:blipFill rotWithShape="1">
          <a:blip r:embed="rId3" cstate="print">
            <a:alphaModFix/>
          </a:blip>
          <a:srcRect/>
          <a:stretch/>
        </p:blipFill>
        <p:spPr>
          <a:xfrm>
            <a:off x="4038600" y="1524000"/>
            <a:ext cx="4876800" cy="5334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628650" y="365126"/>
            <a:ext cx="752475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C066"/>
              </a:buClr>
              <a:buSzPts val="4400"/>
              <a:buFont typeface="Questrial"/>
              <a:buNone/>
            </a:pPr>
            <a:r>
              <a:rPr lang="en-US" sz="3200" dirty="0">
                <a:solidFill>
                  <a:srgbClr val="00C066"/>
                </a:solidFill>
                <a:latin typeface="Arial"/>
                <a:ea typeface="Arial"/>
                <a:cs typeface="Arial"/>
                <a:sym typeface="Arial"/>
              </a:rPr>
              <a:t>Movements of the Shoulder Joint</a:t>
            </a:r>
            <a:endParaRPr sz="3200" dirty="0">
              <a:latin typeface="Arial"/>
              <a:ea typeface="Arial"/>
              <a:cs typeface="Arial"/>
              <a:sym typeface="Arial"/>
            </a:endParaRPr>
          </a:p>
        </p:txBody>
      </p:sp>
      <p:sp>
        <p:nvSpPr>
          <p:cNvPr id="295" name="Google Shape;295;p20"/>
          <p:cNvSpPr txBox="1">
            <a:spLocks noGrp="1"/>
          </p:cNvSpPr>
          <p:nvPr>
            <p:ph type="body" idx="1"/>
          </p:nvPr>
        </p:nvSpPr>
        <p:spPr>
          <a:xfrm>
            <a:off x="303196" y="1905000"/>
            <a:ext cx="7774004" cy="4451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6600F3"/>
              </a:buClr>
              <a:buSzPts val="1200"/>
              <a:buNone/>
            </a:pPr>
            <a:r>
              <a:rPr lang="en-US" sz="2400" b="1" dirty="0" smtClean="0">
                <a:solidFill>
                  <a:srgbClr val="6600F3"/>
                </a:solidFill>
                <a:latin typeface="Arial"/>
                <a:ea typeface="Arial"/>
                <a:cs typeface="Arial"/>
                <a:sym typeface="Arial"/>
              </a:rPr>
              <a:t>Flexion </a:t>
            </a:r>
            <a:r>
              <a:rPr lang="en-US" sz="2400" b="1" dirty="0">
                <a:solidFill>
                  <a:srgbClr val="6600F3"/>
                </a:solidFill>
                <a:latin typeface="Arial"/>
                <a:ea typeface="Arial"/>
                <a:cs typeface="Arial"/>
                <a:sym typeface="Arial"/>
              </a:rPr>
              <a:t>and extension</a:t>
            </a:r>
            <a:endParaRPr sz="2400" dirty="0">
              <a:latin typeface="Arial"/>
              <a:ea typeface="Arial"/>
              <a:cs typeface="Arial"/>
              <a:sym typeface="Arial"/>
            </a:endParaRPr>
          </a:p>
          <a:p>
            <a:pPr marL="0" lvl="0" indent="0" algn="l" rtl="0">
              <a:lnSpc>
                <a:spcPct val="90000"/>
              </a:lnSpc>
              <a:spcBef>
                <a:spcPts val="1000"/>
              </a:spcBef>
              <a:spcAft>
                <a:spcPts val="0"/>
              </a:spcAft>
              <a:buClr>
                <a:srgbClr val="00FFFF"/>
              </a:buClr>
              <a:buSzPts val="120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Flexion</a:t>
            </a:r>
            <a:r>
              <a:rPr lang="en-US" sz="2400" dirty="0">
                <a:solidFill>
                  <a:srgbClr val="000000"/>
                </a:solidFill>
                <a:latin typeface="Arial"/>
                <a:ea typeface="Arial"/>
                <a:cs typeface="Arial"/>
                <a:sym typeface="Arial"/>
              </a:rPr>
              <a:t>: Arm moves forward and medially.</a:t>
            </a:r>
            <a:endParaRPr sz="2400" dirty="0">
              <a:latin typeface="Arial"/>
              <a:ea typeface="Arial"/>
              <a:cs typeface="Arial"/>
              <a:sym typeface="Arial"/>
            </a:endParaRPr>
          </a:p>
          <a:p>
            <a:pPr marL="0" lvl="0" indent="0" algn="l" rtl="0">
              <a:lnSpc>
                <a:spcPct val="90000"/>
              </a:lnSpc>
              <a:spcBef>
                <a:spcPts val="1000"/>
              </a:spcBef>
              <a:spcAft>
                <a:spcPts val="0"/>
              </a:spcAft>
              <a:buClr>
                <a:srgbClr val="00FFFF"/>
              </a:buClr>
              <a:buSzPts val="120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Extension</a:t>
            </a:r>
            <a:r>
              <a:rPr lang="en-US" sz="2400" dirty="0">
                <a:solidFill>
                  <a:srgbClr val="000000"/>
                </a:solidFill>
                <a:latin typeface="Arial"/>
                <a:ea typeface="Arial"/>
                <a:cs typeface="Arial"/>
                <a:sym typeface="Arial"/>
              </a:rPr>
              <a:t>: Arm moves backward and laterally.</a:t>
            </a:r>
            <a:endParaRPr sz="2400" dirty="0">
              <a:latin typeface="Arial"/>
              <a:ea typeface="Arial"/>
              <a:cs typeface="Arial"/>
              <a:sym typeface="Arial"/>
            </a:endParaRPr>
          </a:p>
          <a:p>
            <a:pPr marL="0" lvl="0" indent="0" algn="l" rtl="0">
              <a:lnSpc>
                <a:spcPct val="90000"/>
              </a:lnSpc>
              <a:spcBef>
                <a:spcPts val="1000"/>
              </a:spcBef>
              <a:spcAft>
                <a:spcPts val="0"/>
              </a:spcAft>
              <a:buClr>
                <a:srgbClr val="00FFFF"/>
              </a:buClr>
              <a:buSzPts val="120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Plane of movements</a:t>
            </a:r>
            <a:r>
              <a:rPr lang="en-US" sz="2400" dirty="0">
                <a:solidFill>
                  <a:srgbClr val="000000"/>
                </a:solidFill>
                <a:latin typeface="Arial"/>
                <a:ea typeface="Arial"/>
                <a:cs typeface="Arial"/>
                <a:sym typeface="Arial"/>
              </a:rPr>
              <a:t>: Parallel to the surface of </a:t>
            </a:r>
            <a:r>
              <a:rPr lang="en-US" sz="2400" dirty="0" err="1">
                <a:solidFill>
                  <a:srgbClr val="000000"/>
                </a:solidFill>
                <a:latin typeface="Arial"/>
                <a:ea typeface="Arial"/>
                <a:cs typeface="Arial"/>
                <a:sym typeface="Arial"/>
              </a:rPr>
              <a:t>glenoid</a:t>
            </a:r>
            <a:r>
              <a:rPr lang="en-US" sz="2400" dirty="0">
                <a:solidFill>
                  <a:srgbClr val="000000"/>
                </a:solidFill>
                <a:latin typeface="Arial"/>
                <a:ea typeface="Arial"/>
                <a:cs typeface="Arial"/>
                <a:sym typeface="Arial"/>
              </a:rPr>
              <a:t> cavity.</a:t>
            </a:r>
            <a:endParaRPr sz="2400" dirty="0">
              <a:latin typeface="Arial"/>
              <a:ea typeface="Arial"/>
              <a:cs typeface="Arial"/>
              <a:sym typeface="Arial"/>
            </a:endParaRPr>
          </a:p>
          <a:p>
            <a:pPr marL="0" lvl="0" indent="0" algn="l" rtl="0">
              <a:lnSpc>
                <a:spcPct val="90000"/>
              </a:lnSpc>
              <a:spcBef>
                <a:spcPts val="1000"/>
              </a:spcBef>
              <a:spcAft>
                <a:spcPts val="0"/>
              </a:spcAft>
              <a:buClr>
                <a:srgbClr val="00FFFF"/>
              </a:buClr>
              <a:buSzPts val="120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Axis</a:t>
            </a:r>
            <a:r>
              <a:rPr lang="en-US" sz="2400" dirty="0">
                <a:solidFill>
                  <a:srgbClr val="000000"/>
                </a:solidFill>
                <a:latin typeface="Arial"/>
                <a:ea typeface="Arial"/>
                <a:cs typeface="Arial"/>
                <a:sym typeface="Arial"/>
              </a:rPr>
              <a:t>: Around the transverse axis passing through the head of </a:t>
            </a:r>
            <a:r>
              <a:rPr lang="en-US" sz="2400" dirty="0" err="1">
                <a:solidFill>
                  <a:srgbClr val="000000"/>
                </a:solidFill>
                <a:latin typeface="Arial"/>
                <a:ea typeface="Arial"/>
                <a:cs typeface="Arial"/>
                <a:sym typeface="Arial"/>
              </a:rPr>
              <a:t>humerus</a:t>
            </a:r>
            <a:r>
              <a:rPr lang="en-US" sz="2400" dirty="0">
                <a:solidFill>
                  <a:srgbClr val="000000"/>
                </a:solidFill>
                <a:latin typeface="Arial"/>
                <a:ea typeface="Arial"/>
                <a:cs typeface="Arial"/>
                <a:sym typeface="Arial"/>
              </a:rPr>
              <a:t> and </a:t>
            </a:r>
            <a:r>
              <a:rPr lang="en-US" sz="2400" dirty="0" err="1">
                <a:solidFill>
                  <a:srgbClr val="000000"/>
                </a:solidFill>
                <a:latin typeface="Arial"/>
                <a:ea typeface="Arial"/>
                <a:cs typeface="Arial"/>
                <a:sym typeface="Arial"/>
              </a:rPr>
              <a:t>glenoid</a:t>
            </a:r>
            <a:r>
              <a:rPr lang="en-US" sz="2400" dirty="0">
                <a:solidFill>
                  <a:srgbClr val="000000"/>
                </a:solidFill>
                <a:latin typeface="Arial"/>
                <a:ea typeface="Arial"/>
                <a:cs typeface="Arial"/>
                <a:sym typeface="Arial"/>
              </a:rPr>
              <a:t> cavity.</a:t>
            </a:r>
            <a:endParaRPr sz="2400" dirty="0">
              <a:latin typeface="Arial"/>
              <a:ea typeface="Arial"/>
              <a:cs typeface="Arial"/>
              <a:sym typeface="Arial"/>
            </a:endParaRPr>
          </a:p>
        </p:txBody>
      </p:sp>
      <p:sp>
        <p:nvSpPr>
          <p:cNvPr id="297" name="Google Shape;29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30</a:t>
            </a:fld>
            <a:endParaRPr sz="11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b="1" dirty="0">
                <a:solidFill>
                  <a:srgbClr val="00B0F0"/>
                </a:solidFill>
                <a:latin typeface="Arial" pitchFamily="34" charset="0"/>
                <a:cs typeface="Arial" pitchFamily="34" charset="0"/>
              </a:rPr>
              <a:t>Flexion and Extension- </a:t>
            </a:r>
            <a:r>
              <a:rPr lang="en-US" sz="2400" dirty="0">
                <a:latin typeface="Arial" pitchFamily="34" charset="0"/>
                <a:cs typeface="Arial" pitchFamily="34" charset="0"/>
              </a:rPr>
              <a:t>Flexion and extension take place at right angle to the plane of the body of scapula around an axis which passes through the humeral head.</a:t>
            </a:r>
            <a:endParaRPr lang="en-US" sz="2800" dirty="0">
              <a:latin typeface="Arial" pitchFamily="34" charset="0"/>
              <a:cs typeface="Arial" pitchFamily="34" charset="0"/>
            </a:endParaRPr>
          </a:p>
          <a:p>
            <a:pPr>
              <a:buNone/>
            </a:pPr>
            <a:r>
              <a:rPr lang="en-US" sz="2400" dirty="0">
                <a:latin typeface="Arial" pitchFamily="34" charset="0"/>
                <a:cs typeface="Arial" pitchFamily="34" charset="0"/>
              </a:rPr>
              <a:t> </a:t>
            </a:r>
          </a:p>
        </p:txBody>
      </p:sp>
      <p:pic>
        <p:nvPicPr>
          <p:cNvPr id="1026" name="Picture 2" descr="C:\Users\7\Downloads\Terms-of-Movement-Flexion-and-Extension-CC-1024x815.jpg"/>
          <p:cNvPicPr>
            <a:picLocks noChangeAspect="1" noChangeArrowheads="1"/>
          </p:cNvPicPr>
          <p:nvPr/>
        </p:nvPicPr>
        <p:blipFill>
          <a:blip r:embed="rId2" cstate="print"/>
          <a:srcRect/>
          <a:stretch>
            <a:fillRect/>
          </a:stretch>
        </p:blipFill>
        <p:spPr bwMode="auto">
          <a:xfrm>
            <a:off x="263661" y="1447800"/>
            <a:ext cx="8616677" cy="5181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title"/>
          </p:nvPr>
        </p:nvSpPr>
        <p:spPr>
          <a:xfrm>
            <a:off x="628650" y="365127"/>
            <a:ext cx="7886700" cy="6254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C066"/>
              </a:buClr>
              <a:buSzPts val="4400"/>
              <a:buFont typeface="Questrial"/>
              <a:buNone/>
            </a:pPr>
            <a:r>
              <a:rPr lang="en-US" dirty="0" smtClean="0">
                <a:solidFill>
                  <a:srgbClr val="00C066"/>
                </a:solidFill>
                <a:latin typeface="Arial"/>
                <a:ea typeface="Arial"/>
                <a:cs typeface="Arial"/>
                <a:sym typeface="Arial"/>
              </a:rPr>
              <a:t>Movements</a:t>
            </a:r>
            <a:endParaRPr dirty="0">
              <a:latin typeface="Arial"/>
              <a:ea typeface="Arial"/>
              <a:cs typeface="Arial"/>
              <a:sym typeface="Arial"/>
            </a:endParaRPr>
          </a:p>
        </p:txBody>
      </p:sp>
      <p:sp>
        <p:nvSpPr>
          <p:cNvPr id="325" name="Google Shape;325;p62"/>
          <p:cNvSpPr txBox="1">
            <a:spLocks noGrp="1"/>
          </p:cNvSpPr>
          <p:nvPr>
            <p:ph type="body" idx="1"/>
          </p:nvPr>
        </p:nvSpPr>
        <p:spPr>
          <a:xfrm>
            <a:off x="628650" y="1295400"/>
            <a:ext cx="7219950" cy="4881563"/>
          </a:xfrm>
          <a:prstGeom prst="rect">
            <a:avLst/>
          </a:prstGeom>
          <a:noFill/>
          <a:ln>
            <a:noFill/>
          </a:ln>
        </p:spPr>
        <p:txBody>
          <a:bodyPr spcFirstLastPara="1" wrap="square" lIns="91425" tIns="45700" rIns="91425" bIns="45700" anchor="t" anchorCtr="0">
            <a:noAutofit/>
          </a:bodyPr>
          <a:lstStyle/>
          <a:p>
            <a:pPr marL="0" lvl="0" indent="0" algn="just" rtl="0">
              <a:spcBef>
                <a:spcPts val="1000"/>
              </a:spcBef>
              <a:spcAft>
                <a:spcPts val="0"/>
              </a:spcAft>
              <a:buClr>
                <a:srgbClr val="6600F3"/>
              </a:buClr>
              <a:buSzPts val="1200"/>
              <a:buNone/>
            </a:pPr>
            <a:r>
              <a:rPr lang="en-US" sz="2400" b="1" dirty="0">
                <a:solidFill>
                  <a:srgbClr val="6600F3"/>
                </a:solidFill>
                <a:latin typeface="Arial"/>
                <a:ea typeface="Arial"/>
                <a:cs typeface="Arial"/>
                <a:sym typeface="Arial"/>
              </a:rPr>
              <a:t>Adduction and </a:t>
            </a:r>
            <a:r>
              <a:rPr lang="en-US" sz="2400" b="1" dirty="0" smtClean="0">
                <a:solidFill>
                  <a:srgbClr val="6600F3"/>
                </a:solidFill>
                <a:latin typeface="Arial"/>
                <a:ea typeface="Arial"/>
                <a:cs typeface="Arial"/>
                <a:sym typeface="Arial"/>
              </a:rPr>
              <a:t>abduction</a:t>
            </a:r>
          </a:p>
          <a:p>
            <a:pPr marL="0" lvl="0" indent="0" algn="just" rtl="0">
              <a:spcBef>
                <a:spcPts val="1000"/>
              </a:spcBef>
              <a:spcAft>
                <a:spcPts val="0"/>
              </a:spcAft>
              <a:buClr>
                <a:srgbClr val="6600F3"/>
              </a:buClr>
              <a:buSzPts val="1200"/>
              <a:buNone/>
            </a:pPr>
            <a:endParaRPr dirty="0"/>
          </a:p>
          <a:p>
            <a:pPr marL="0" lvl="0" indent="0" algn="just" rtl="0">
              <a:spcBef>
                <a:spcPts val="0"/>
              </a:spcBef>
              <a:spcAft>
                <a:spcPts val="0"/>
              </a:spcAft>
              <a:buClr>
                <a:srgbClr val="00FFFF"/>
              </a:buClr>
              <a:buSzPts val="1000"/>
              <a:buNone/>
            </a:pPr>
            <a:r>
              <a:rPr lang="en-US" sz="11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Adduction</a:t>
            </a:r>
            <a:r>
              <a:rPr lang="en-US" sz="2400" dirty="0">
                <a:solidFill>
                  <a:srgbClr val="000000"/>
                </a:solidFill>
                <a:latin typeface="Arial"/>
                <a:ea typeface="Arial"/>
                <a:cs typeface="Arial"/>
                <a:sym typeface="Arial"/>
              </a:rPr>
              <a:t>: Arm moves </a:t>
            </a:r>
            <a:r>
              <a:rPr lang="en-US" sz="2400" dirty="0" err="1">
                <a:solidFill>
                  <a:srgbClr val="000000"/>
                </a:solidFill>
                <a:latin typeface="Arial"/>
                <a:ea typeface="Arial"/>
                <a:cs typeface="Arial"/>
                <a:sym typeface="Arial"/>
              </a:rPr>
              <a:t>posteromedially</a:t>
            </a:r>
            <a:r>
              <a:rPr lang="en-US" sz="2400" dirty="0">
                <a:solidFill>
                  <a:srgbClr val="000000"/>
                </a:solidFill>
                <a:latin typeface="Arial"/>
                <a:ea typeface="Arial"/>
                <a:cs typeface="Arial"/>
                <a:sym typeface="Arial"/>
              </a:rPr>
              <a:t> near the trunk</a:t>
            </a:r>
            <a:endParaRPr sz="2400" dirty="0">
              <a:latin typeface="Arial"/>
              <a:ea typeface="Arial"/>
              <a:cs typeface="Arial"/>
              <a:sym typeface="Arial"/>
            </a:endParaRPr>
          </a:p>
          <a:p>
            <a:pPr marL="0" lvl="0" indent="0" algn="just" rtl="0">
              <a:spcBef>
                <a:spcPts val="1000"/>
              </a:spcBef>
              <a:spcAft>
                <a:spcPts val="0"/>
              </a:spcAft>
              <a:buClr>
                <a:srgbClr val="00FFFF"/>
              </a:buClr>
              <a:buSzPts val="180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Abduction</a:t>
            </a:r>
            <a:r>
              <a:rPr lang="en-US" sz="2400" dirty="0">
                <a:solidFill>
                  <a:srgbClr val="000000"/>
                </a:solidFill>
                <a:latin typeface="Arial"/>
                <a:ea typeface="Arial"/>
                <a:cs typeface="Arial"/>
                <a:sym typeface="Arial"/>
              </a:rPr>
              <a:t>: Arm moves </a:t>
            </a:r>
            <a:r>
              <a:rPr lang="en-US" sz="2400" dirty="0" err="1">
                <a:solidFill>
                  <a:srgbClr val="000000"/>
                </a:solidFill>
                <a:latin typeface="Arial"/>
                <a:ea typeface="Arial"/>
                <a:cs typeface="Arial"/>
                <a:sym typeface="Arial"/>
              </a:rPr>
              <a:t>anterolaterally</a:t>
            </a:r>
            <a:r>
              <a:rPr lang="en-US" sz="2400" dirty="0">
                <a:solidFill>
                  <a:srgbClr val="000000"/>
                </a:solidFill>
                <a:latin typeface="Arial"/>
                <a:ea typeface="Arial"/>
                <a:cs typeface="Arial"/>
                <a:sym typeface="Arial"/>
              </a:rPr>
              <a:t> away from the trunk</a:t>
            </a:r>
            <a:endParaRPr sz="2400" dirty="0">
              <a:latin typeface="Arial"/>
              <a:ea typeface="Arial"/>
              <a:cs typeface="Arial"/>
              <a:sym typeface="Arial"/>
            </a:endParaRPr>
          </a:p>
          <a:p>
            <a:pPr marL="0" lvl="0" indent="0" algn="just" rtl="0">
              <a:spcBef>
                <a:spcPts val="1000"/>
              </a:spcBef>
              <a:spcAft>
                <a:spcPts val="0"/>
              </a:spcAft>
              <a:buClr>
                <a:srgbClr val="00FFFF"/>
              </a:buClr>
              <a:buSzPts val="180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Plane of movement</a:t>
            </a:r>
            <a:r>
              <a:rPr lang="en-US" sz="2400" dirty="0">
                <a:solidFill>
                  <a:srgbClr val="000000"/>
                </a:solidFill>
                <a:latin typeface="Arial"/>
                <a:ea typeface="Arial"/>
                <a:cs typeface="Arial"/>
                <a:sym typeface="Arial"/>
              </a:rPr>
              <a:t>: It occurs in a plane midway between </a:t>
            </a:r>
            <a:r>
              <a:rPr lang="en-US" sz="2400" dirty="0" err="1">
                <a:solidFill>
                  <a:srgbClr val="000000"/>
                </a:solidFill>
                <a:latin typeface="Arial"/>
                <a:ea typeface="Arial"/>
                <a:cs typeface="Arial"/>
                <a:sym typeface="Arial"/>
              </a:rPr>
              <a:t>sagittal</a:t>
            </a:r>
            <a:r>
              <a:rPr lang="en-US" sz="2400" dirty="0">
                <a:solidFill>
                  <a:srgbClr val="000000"/>
                </a:solidFill>
                <a:latin typeface="Arial"/>
                <a:ea typeface="Arial"/>
                <a:cs typeface="Arial"/>
                <a:sym typeface="Arial"/>
              </a:rPr>
              <a:t> and coronal plane. It occurs at right angle to the plane of flexion and extension. </a:t>
            </a:r>
            <a:endParaRPr sz="2400" dirty="0">
              <a:latin typeface="Arial"/>
              <a:ea typeface="Arial"/>
              <a:cs typeface="Arial"/>
              <a:sym typeface="Arial"/>
            </a:endParaRPr>
          </a:p>
          <a:p>
            <a:pPr marL="0" lvl="0" indent="0" algn="just" rtl="0">
              <a:spcBef>
                <a:spcPts val="1000"/>
              </a:spcBef>
              <a:spcAft>
                <a:spcPts val="0"/>
              </a:spcAft>
              <a:buClr>
                <a:srgbClr val="00FFFF"/>
              </a:buClr>
              <a:buSzPts val="180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Axis</a:t>
            </a:r>
            <a:r>
              <a:rPr lang="en-US" sz="2400" dirty="0">
                <a:solidFill>
                  <a:srgbClr val="000000"/>
                </a:solidFill>
                <a:latin typeface="Arial"/>
                <a:ea typeface="Arial"/>
                <a:cs typeface="Arial"/>
                <a:sym typeface="Arial"/>
              </a:rPr>
              <a:t>: It occurs around the axis passing through the head of </a:t>
            </a:r>
            <a:r>
              <a:rPr lang="en-US" sz="2400" dirty="0" err="1">
                <a:solidFill>
                  <a:srgbClr val="000000"/>
                </a:solidFill>
                <a:latin typeface="Arial"/>
                <a:ea typeface="Arial"/>
                <a:cs typeface="Arial"/>
                <a:sym typeface="Arial"/>
              </a:rPr>
              <a:t>humerus</a:t>
            </a:r>
            <a:r>
              <a:rPr lang="en-US" sz="2400" dirty="0">
                <a:solidFill>
                  <a:srgbClr val="000000"/>
                </a:solidFill>
                <a:latin typeface="Arial"/>
                <a:ea typeface="Arial"/>
                <a:cs typeface="Arial"/>
                <a:sym typeface="Arial"/>
              </a:rPr>
              <a:t>.</a:t>
            </a:r>
            <a:endParaRPr sz="2400" dirty="0">
              <a:latin typeface="Arial"/>
              <a:ea typeface="Arial"/>
              <a:cs typeface="Arial"/>
              <a:sym typeface="Arial"/>
            </a:endParaRPr>
          </a:p>
        </p:txBody>
      </p:sp>
      <p:sp>
        <p:nvSpPr>
          <p:cNvPr id="327" name="Google Shape;327;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pPr marL="0" lvl="0" indent="0" algn="r" rtl="0">
                <a:lnSpc>
                  <a:spcPct val="100000"/>
                </a:lnSpc>
                <a:spcBef>
                  <a:spcPts val="0"/>
                </a:spcBef>
                <a:spcAft>
                  <a:spcPts val="0"/>
                </a:spcAft>
                <a:buSzPts val="1200"/>
                <a:buNone/>
              </a:pPr>
              <a:t>32</a:t>
            </a:fld>
            <a:endParaRPr>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a:solidFill>
            <a:schemeClr val="accent1">
              <a:lumMod val="20000"/>
              <a:lumOff val="80000"/>
            </a:schemeClr>
          </a:solidFill>
        </p:spPr>
        <p:txBody>
          <a:bodyPr>
            <a:normAutofit/>
          </a:bodyPr>
          <a:lstStyle/>
          <a:p>
            <a:pPr>
              <a:buNone/>
            </a:pPr>
            <a:r>
              <a:rPr lang="en-US" sz="2800" b="1" dirty="0">
                <a:solidFill>
                  <a:srgbClr val="00B0F0"/>
                </a:solidFill>
                <a:latin typeface="Arial" pitchFamily="34" charset="0"/>
                <a:cs typeface="Arial" pitchFamily="34" charset="0"/>
              </a:rPr>
              <a:t>Abduction and Adduction </a:t>
            </a:r>
            <a:r>
              <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2400" dirty="0">
                <a:latin typeface="Arial" pitchFamily="34" charset="0"/>
                <a:cs typeface="Arial" pitchFamily="34" charset="0"/>
              </a:rPr>
              <a:t>takes place parallel to the plane of the body of scapula around an axis passes through the head of humerus </a:t>
            </a:r>
            <a:endParaRPr lang="en-US" sz="2800" dirty="0">
              <a:latin typeface="Arial" pitchFamily="34" charset="0"/>
              <a:cs typeface="Arial" pitchFamily="34" charset="0"/>
            </a:endParaRPr>
          </a:p>
          <a:p>
            <a:pPr>
              <a:buNone/>
            </a:pPr>
            <a:endParaRPr lang="en-US" sz="2800" dirty="0">
              <a:latin typeface="Arial" pitchFamily="34" charset="0"/>
              <a:cs typeface="Arial" pitchFamily="34" charset="0"/>
            </a:endParaRPr>
          </a:p>
        </p:txBody>
      </p:sp>
      <p:pic>
        <p:nvPicPr>
          <p:cNvPr id="2050" name="Picture 2" descr="C:\Users\7\Downloads\Shoulder-abduction.jpg"/>
          <p:cNvPicPr>
            <a:picLocks noChangeAspect="1" noChangeArrowheads="1"/>
          </p:cNvPicPr>
          <p:nvPr/>
        </p:nvPicPr>
        <p:blipFill>
          <a:blip r:embed="rId2" cstate="print"/>
          <a:srcRect/>
          <a:stretch>
            <a:fillRect/>
          </a:stretch>
        </p:blipFill>
        <p:spPr bwMode="auto">
          <a:xfrm>
            <a:off x="1187479" y="1676400"/>
            <a:ext cx="7042121" cy="4648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5"/>
          <p:cNvSpPr txBox="1">
            <a:spLocks noGrp="1"/>
          </p:cNvSpPr>
          <p:nvPr>
            <p:ph type="title"/>
          </p:nvPr>
        </p:nvSpPr>
        <p:spPr>
          <a:xfrm>
            <a:off x="628650" y="365127"/>
            <a:ext cx="7886700" cy="54927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C066"/>
              </a:buClr>
              <a:buSzPts val="4400"/>
              <a:buFont typeface="Questrial"/>
              <a:buNone/>
            </a:pPr>
            <a:r>
              <a:rPr lang="en-US" dirty="0" smtClean="0">
                <a:solidFill>
                  <a:srgbClr val="00C066"/>
                </a:solidFill>
                <a:latin typeface="Arial"/>
                <a:ea typeface="Arial"/>
                <a:cs typeface="Arial"/>
                <a:sym typeface="Arial"/>
              </a:rPr>
              <a:t>Movements</a:t>
            </a:r>
            <a:endParaRPr dirty="0">
              <a:latin typeface="Arial"/>
              <a:ea typeface="Arial"/>
              <a:cs typeface="Arial"/>
              <a:sym typeface="Arial"/>
            </a:endParaRPr>
          </a:p>
        </p:txBody>
      </p:sp>
      <p:sp>
        <p:nvSpPr>
          <p:cNvPr id="355" name="Google Shape;355;p65"/>
          <p:cNvSpPr txBox="1">
            <a:spLocks noGrp="1"/>
          </p:cNvSpPr>
          <p:nvPr>
            <p:ph type="body" idx="1"/>
          </p:nvPr>
        </p:nvSpPr>
        <p:spPr>
          <a:xfrm>
            <a:off x="167901" y="1219200"/>
            <a:ext cx="3794499" cy="49577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FFFF"/>
              </a:buClr>
              <a:buSzPts val="2590"/>
              <a:buNone/>
            </a:pPr>
            <a:r>
              <a:rPr lang="en-US" sz="2800" b="1" dirty="0">
                <a:solidFill>
                  <a:srgbClr val="00B0F0"/>
                </a:solidFill>
                <a:latin typeface="Arial"/>
                <a:ea typeface="Arial"/>
                <a:cs typeface="Arial"/>
                <a:sym typeface="Arial"/>
              </a:rPr>
              <a:t>Medial rotation</a:t>
            </a:r>
            <a:endParaRPr sz="2000" b="1" dirty="0">
              <a:solidFill>
                <a:srgbClr val="00B0F0"/>
              </a:solidFill>
            </a:endParaRPr>
          </a:p>
          <a:p>
            <a:pPr marL="0" lvl="0" indent="0" algn="l" rtl="0">
              <a:lnSpc>
                <a:spcPct val="100000"/>
              </a:lnSpc>
              <a:spcBef>
                <a:spcPts val="0"/>
              </a:spcBef>
              <a:spcAft>
                <a:spcPts val="0"/>
              </a:spcAft>
              <a:buClr>
                <a:srgbClr val="00FFFF"/>
              </a:buClr>
              <a:buSzPts val="2590"/>
              <a:buNone/>
            </a:pPr>
            <a:r>
              <a:rPr lang="en-US" sz="3200" dirty="0">
                <a:solidFill>
                  <a:srgbClr val="00FFFF"/>
                </a:solidFill>
                <a:latin typeface="Arial"/>
                <a:ea typeface="Arial"/>
                <a:cs typeface="Arial"/>
                <a:sym typeface="Arial"/>
              </a:rPr>
              <a:t>• </a:t>
            </a:r>
            <a:r>
              <a:rPr lang="en-US" sz="3200" dirty="0">
                <a:solidFill>
                  <a:srgbClr val="000000"/>
                </a:solidFill>
                <a:latin typeface="Arial"/>
                <a:ea typeface="Arial"/>
                <a:cs typeface="Arial"/>
                <a:sym typeface="Arial"/>
              </a:rPr>
              <a:t>Anterior surface of </a:t>
            </a:r>
            <a:r>
              <a:rPr lang="en-US" sz="3200" dirty="0" err="1">
                <a:solidFill>
                  <a:srgbClr val="000000"/>
                </a:solidFill>
                <a:latin typeface="Arial"/>
                <a:ea typeface="Arial"/>
                <a:cs typeface="Arial"/>
                <a:sym typeface="Arial"/>
              </a:rPr>
              <a:t>humerus</a:t>
            </a:r>
            <a:r>
              <a:rPr lang="en-US" sz="3200" dirty="0">
                <a:solidFill>
                  <a:srgbClr val="000000"/>
                </a:solidFill>
                <a:latin typeface="Arial"/>
                <a:ea typeface="Arial"/>
                <a:cs typeface="Arial"/>
                <a:sym typeface="Arial"/>
              </a:rPr>
              <a:t> moves medially. In </a:t>
            </a:r>
            <a:r>
              <a:rPr lang="en-US" sz="3200" dirty="0" err="1">
                <a:solidFill>
                  <a:srgbClr val="000000"/>
                </a:solidFill>
                <a:latin typeface="Arial"/>
                <a:ea typeface="Arial"/>
                <a:cs typeface="Arial"/>
                <a:sym typeface="Arial"/>
              </a:rPr>
              <a:t>midflexed</a:t>
            </a:r>
            <a:r>
              <a:rPr lang="en-US" sz="3200" dirty="0">
                <a:solidFill>
                  <a:srgbClr val="000000"/>
                </a:solidFill>
                <a:latin typeface="Arial"/>
                <a:ea typeface="Arial"/>
                <a:cs typeface="Arial"/>
                <a:sym typeface="Arial"/>
              </a:rPr>
              <a:t> elbow position, in the medial rotation at shoulder joint, hand moves medially.</a:t>
            </a:r>
            <a:endParaRPr sz="3200" dirty="0">
              <a:latin typeface="Arial"/>
              <a:ea typeface="Arial"/>
              <a:cs typeface="Arial"/>
              <a:sym typeface="Arial"/>
            </a:endParaRPr>
          </a:p>
        </p:txBody>
      </p:sp>
      <p:sp>
        <p:nvSpPr>
          <p:cNvPr id="357" name="Google Shape;357;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pPr marL="0" lvl="0" indent="0" algn="r" rtl="0">
                <a:lnSpc>
                  <a:spcPct val="100000"/>
                </a:lnSpc>
                <a:spcBef>
                  <a:spcPts val="0"/>
                </a:spcBef>
                <a:spcAft>
                  <a:spcPts val="0"/>
                </a:spcAft>
                <a:buSzPts val="1200"/>
                <a:buNone/>
              </a:pPr>
              <a:t>34</a:t>
            </a:fld>
            <a:endParaRPr>
              <a:latin typeface="Arial"/>
              <a:ea typeface="Arial"/>
              <a:cs typeface="Arial"/>
              <a:sym typeface="Arial"/>
            </a:endParaRPr>
          </a:p>
        </p:txBody>
      </p:sp>
      <p:pic>
        <p:nvPicPr>
          <p:cNvPr id="358" name="Google Shape;358;p65" descr="Diagram&#10;&#10;Description automatically generated"/>
          <p:cNvPicPr preferRelativeResize="0"/>
          <p:nvPr/>
        </p:nvPicPr>
        <p:blipFill rotWithShape="1">
          <a:blip r:embed="rId3" cstate="print">
            <a:alphaModFix/>
          </a:blip>
          <a:srcRect/>
          <a:stretch/>
        </p:blipFill>
        <p:spPr>
          <a:xfrm>
            <a:off x="3962400" y="1524330"/>
            <a:ext cx="5128329" cy="464787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7"/>
          <p:cNvSpPr txBox="1">
            <a:spLocks noGrp="1"/>
          </p:cNvSpPr>
          <p:nvPr>
            <p:ph type="title"/>
          </p:nvPr>
        </p:nvSpPr>
        <p:spPr>
          <a:xfrm>
            <a:off x="628650" y="365127"/>
            <a:ext cx="7886700" cy="39687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C066"/>
              </a:buClr>
              <a:buSzPts val="4400"/>
              <a:buFont typeface="Questrial"/>
              <a:buNone/>
            </a:pPr>
            <a:r>
              <a:rPr lang="en-US" dirty="0" smtClean="0">
                <a:solidFill>
                  <a:srgbClr val="00B0F0"/>
                </a:solidFill>
                <a:latin typeface="Arial"/>
                <a:ea typeface="Arial"/>
                <a:cs typeface="Arial"/>
                <a:sym typeface="Arial"/>
              </a:rPr>
              <a:t>Movements</a:t>
            </a:r>
            <a:endParaRPr dirty="0">
              <a:solidFill>
                <a:srgbClr val="00B0F0"/>
              </a:solidFill>
              <a:latin typeface="Arial"/>
              <a:ea typeface="Arial"/>
              <a:cs typeface="Arial"/>
              <a:sym typeface="Arial"/>
            </a:endParaRPr>
          </a:p>
        </p:txBody>
      </p:sp>
      <p:sp>
        <p:nvSpPr>
          <p:cNvPr id="375" name="Google Shape;375;p67"/>
          <p:cNvSpPr txBox="1">
            <a:spLocks noGrp="1"/>
          </p:cNvSpPr>
          <p:nvPr>
            <p:ph type="body" idx="1"/>
          </p:nvPr>
        </p:nvSpPr>
        <p:spPr>
          <a:xfrm>
            <a:off x="240967" y="838200"/>
            <a:ext cx="3721434" cy="56546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rgbClr val="00FFFF"/>
              </a:buClr>
              <a:buSzPts val="2590"/>
              <a:buNone/>
            </a:pPr>
            <a:r>
              <a:rPr lang="en-US" sz="2400" b="1" dirty="0">
                <a:solidFill>
                  <a:srgbClr val="FF0000"/>
                </a:solidFill>
                <a:latin typeface="Arial"/>
                <a:ea typeface="Arial"/>
                <a:cs typeface="Arial"/>
                <a:sym typeface="Arial"/>
              </a:rPr>
              <a:t>Lateral rotation</a:t>
            </a:r>
            <a:endParaRPr sz="2400" b="1" dirty="0">
              <a:solidFill>
                <a:srgbClr val="FF0000"/>
              </a:solidFill>
            </a:endParaRPr>
          </a:p>
          <a:p>
            <a:pPr marL="0" lvl="0" indent="0" algn="l" rtl="0">
              <a:lnSpc>
                <a:spcPct val="100000"/>
              </a:lnSpc>
              <a:spcBef>
                <a:spcPts val="1000"/>
              </a:spcBef>
              <a:spcAft>
                <a:spcPts val="0"/>
              </a:spcAft>
              <a:buClr>
                <a:srgbClr val="00FFFF"/>
              </a:buClr>
              <a:buSzPts val="2590"/>
              <a:buNone/>
            </a:pPr>
            <a:r>
              <a:rPr lang="en-US" sz="2400" dirty="0">
                <a:solidFill>
                  <a:srgbClr val="00FFFF"/>
                </a:solidFill>
                <a:latin typeface="Arial"/>
                <a:ea typeface="Arial"/>
                <a:cs typeface="Arial"/>
                <a:sym typeface="Arial"/>
              </a:rPr>
              <a:t>• </a:t>
            </a:r>
            <a:r>
              <a:rPr lang="en-US" sz="2400" dirty="0">
                <a:solidFill>
                  <a:srgbClr val="000000"/>
                </a:solidFill>
                <a:latin typeface="Arial"/>
                <a:ea typeface="Arial"/>
                <a:cs typeface="Arial"/>
                <a:sym typeface="Arial"/>
              </a:rPr>
              <a:t>Anterior surface of </a:t>
            </a:r>
            <a:r>
              <a:rPr lang="en-US" sz="2400" dirty="0" err="1">
                <a:solidFill>
                  <a:srgbClr val="000000"/>
                </a:solidFill>
                <a:latin typeface="Arial"/>
                <a:ea typeface="Arial"/>
                <a:cs typeface="Arial"/>
                <a:sym typeface="Arial"/>
              </a:rPr>
              <a:t>humerus</a:t>
            </a:r>
            <a:r>
              <a:rPr lang="en-US" sz="2400" dirty="0">
                <a:solidFill>
                  <a:srgbClr val="000000"/>
                </a:solidFill>
                <a:latin typeface="Arial"/>
                <a:ea typeface="Arial"/>
                <a:cs typeface="Arial"/>
                <a:sym typeface="Arial"/>
              </a:rPr>
              <a:t> moves laterally. In </a:t>
            </a:r>
            <a:r>
              <a:rPr lang="en-US" sz="2400" dirty="0" err="1">
                <a:solidFill>
                  <a:srgbClr val="000000"/>
                </a:solidFill>
                <a:latin typeface="Arial"/>
                <a:ea typeface="Arial"/>
                <a:cs typeface="Arial"/>
                <a:sym typeface="Arial"/>
              </a:rPr>
              <a:t>midflexed</a:t>
            </a:r>
            <a:r>
              <a:rPr lang="en-US" sz="2400" dirty="0">
                <a:solidFill>
                  <a:srgbClr val="000000"/>
                </a:solidFill>
                <a:latin typeface="Arial"/>
                <a:ea typeface="Arial"/>
                <a:cs typeface="Arial"/>
                <a:sym typeface="Arial"/>
              </a:rPr>
              <a:t> elbow position, in the lateral rotation at shoulder joint, hand moves laterally</a:t>
            </a:r>
            <a:endParaRPr sz="2400" dirty="0">
              <a:latin typeface="Arial"/>
              <a:ea typeface="Arial"/>
              <a:cs typeface="Arial"/>
              <a:sym typeface="Arial"/>
            </a:endParaRPr>
          </a:p>
          <a:p>
            <a:pPr marL="0" lvl="0" indent="0" algn="l" rtl="0">
              <a:lnSpc>
                <a:spcPct val="100000"/>
              </a:lnSpc>
              <a:spcBef>
                <a:spcPts val="1000"/>
              </a:spcBef>
              <a:spcAft>
                <a:spcPts val="0"/>
              </a:spcAft>
              <a:buClr>
                <a:srgbClr val="00FFFF"/>
              </a:buClr>
              <a:buSzPts val="259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Plane of movements</a:t>
            </a:r>
            <a:r>
              <a:rPr lang="en-US" sz="2400" dirty="0">
                <a:solidFill>
                  <a:srgbClr val="000000"/>
                </a:solidFill>
                <a:latin typeface="Arial"/>
                <a:ea typeface="Arial"/>
                <a:cs typeface="Arial"/>
                <a:sym typeface="Arial"/>
              </a:rPr>
              <a:t>: occurs in transverse plane</a:t>
            </a:r>
            <a:endParaRPr sz="2400" dirty="0">
              <a:latin typeface="Arial"/>
              <a:ea typeface="Arial"/>
              <a:cs typeface="Arial"/>
              <a:sym typeface="Arial"/>
            </a:endParaRPr>
          </a:p>
          <a:p>
            <a:pPr marL="0" lvl="0" indent="0" algn="l" rtl="0">
              <a:lnSpc>
                <a:spcPct val="100000"/>
              </a:lnSpc>
              <a:spcBef>
                <a:spcPts val="1000"/>
              </a:spcBef>
              <a:spcAft>
                <a:spcPts val="0"/>
              </a:spcAft>
              <a:buClr>
                <a:srgbClr val="00FFFF"/>
              </a:buClr>
              <a:buSzPts val="2590"/>
              <a:buNone/>
            </a:pPr>
            <a:r>
              <a:rPr lang="en-US" sz="2400" dirty="0">
                <a:solidFill>
                  <a:srgbClr val="00FFFF"/>
                </a:solidFill>
                <a:latin typeface="Arial"/>
                <a:ea typeface="Arial"/>
                <a:cs typeface="Arial"/>
                <a:sym typeface="Arial"/>
              </a:rPr>
              <a:t>• </a:t>
            </a:r>
            <a:r>
              <a:rPr lang="en-US" sz="2400" i="1" dirty="0">
                <a:solidFill>
                  <a:srgbClr val="000000"/>
                </a:solidFill>
                <a:latin typeface="Arial"/>
                <a:ea typeface="Arial"/>
                <a:cs typeface="Arial"/>
                <a:sym typeface="Arial"/>
              </a:rPr>
              <a:t>Axis</a:t>
            </a:r>
            <a:r>
              <a:rPr lang="en-US" sz="2400" dirty="0">
                <a:solidFill>
                  <a:srgbClr val="000000"/>
                </a:solidFill>
                <a:latin typeface="Arial"/>
                <a:ea typeface="Arial"/>
                <a:cs typeface="Arial"/>
                <a:sym typeface="Arial"/>
              </a:rPr>
              <a:t>: occurs around the vertical axis passing from head of </a:t>
            </a:r>
            <a:r>
              <a:rPr lang="en-US" sz="2400" dirty="0" err="1">
                <a:solidFill>
                  <a:srgbClr val="000000"/>
                </a:solidFill>
                <a:latin typeface="Arial"/>
                <a:ea typeface="Arial"/>
                <a:cs typeface="Arial"/>
                <a:sym typeface="Arial"/>
              </a:rPr>
              <a:t>humerus</a:t>
            </a:r>
            <a:r>
              <a:rPr lang="en-US" sz="2400" dirty="0">
                <a:solidFill>
                  <a:srgbClr val="000000"/>
                </a:solidFill>
                <a:latin typeface="Arial"/>
                <a:ea typeface="Arial"/>
                <a:cs typeface="Arial"/>
                <a:sym typeface="Arial"/>
              </a:rPr>
              <a:t> and lower end of </a:t>
            </a:r>
            <a:r>
              <a:rPr lang="en-US" sz="2400" dirty="0" err="1">
                <a:solidFill>
                  <a:srgbClr val="000000"/>
                </a:solidFill>
                <a:latin typeface="Arial"/>
                <a:ea typeface="Arial"/>
                <a:cs typeface="Arial"/>
                <a:sym typeface="Arial"/>
              </a:rPr>
              <a:t>humerus</a:t>
            </a:r>
            <a:r>
              <a:rPr lang="en-US" sz="2400" dirty="0">
                <a:solidFill>
                  <a:srgbClr val="000000"/>
                </a:solidFill>
                <a:latin typeface="Arial"/>
                <a:ea typeface="Arial"/>
                <a:cs typeface="Arial"/>
                <a:sym typeface="Arial"/>
              </a:rPr>
              <a:t>.</a:t>
            </a:r>
            <a:endParaRPr sz="2400" dirty="0">
              <a:latin typeface="Arial"/>
              <a:ea typeface="Arial"/>
              <a:cs typeface="Arial"/>
              <a:sym typeface="Arial"/>
            </a:endParaRPr>
          </a:p>
        </p:txBody>
      </p:sp>
      <p:sp>
        <p:nvSpPr>
          <p:cNvPr id="377" name="Google Shape;377;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pPr marL="0" lvl="0" indent="0" algn="r" rtl="0">
                <a:lnSpc>
                  <a:spcPct val="100000"/>
                </a:lnSpc>
                <a:spcBef>
                  <a:spcPts val="0"/>
                </a:spcBef>
                <a:spcAft>
                  <a:spcPts val="0"/>
                </a:spcAft>
                <a:buSzPts val="1200"/>
                <a:buNone/>
              </a:pPr>
              <a:t>35</a:t>
            </a:fld>
            <a:endParaRPr>
              <a:latin typeface="Arial"/>
              <a:ea typeface="Arial"/>
              <a:cs typeface="Arial"/>
              <a:sym typeface="Arial"/>
            </a:endParaRPr>
          </a:p>
        </p:txBody>
      </p:sp>
      <p:pic>
        <p:nvPicPr>
          <p:cNvPr id="378" name="Google Shape;378;p67" descr="Diagram&#10;&#10;Description automatically generated"/>
          <p:cNvPicPr preferRelativeResize="0"/>
          <p:nvPr/>
        </p:nvPicPr>
        <p:blipFill rotWithShape="1">
          <a:blip r:embed="rId3" cstate="print">
            <a:alphaModFix/>
          </a:blip>
          <a:srcRect/>
          <a:stretch/>
        </p:blipFill>
        <p:spPr>
          <a:xfrm>
            <a:off x="3810000" y="1524330"/>
            <a:ext cx="5280729" cy="48002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rPr>
              <a:t>Medial and Lateral rotation-</a:t>
            </a:r>
            <a:r>
              <a:rPr lang="en-US" sz="2800" dirty="0">
                <a:latin typeface="Arial" pitchFamily="34" charset="0"/>
                <a:cs typeface="Arial" pitchFamily="34" charset="0"/>
              </a:rPr>
              <a:t> </a:t>
            </a:r>
            <a:r>
              <a:rPr lang="en-US" sz="2400" dirty="0">
                <a:latin typeface="Arial" pitchFamily="34" charset="0"/>
                <a:cs typeface="Arial" pitchFamily="34" charset="0"/>
              </a:rPr>
              <a:t>takes place around vertical axis and are best demonstrated with midflexed elbow</a:t>
            </a:r>
            <a:endParaRPr lang="en-US" sz="2800" dirty="0">
              <a:latin typeface="Arial" pitchFamily="34" charset="0"/>
              <a:cs typeface="Arial" pitchFamily="34" charset="0"/>
            </a:endParaRPr>
          </a:p>
        </p:txBody>
      </p:sp>
      <p:pic>
        <p:nvPicPr>
          <p:cNvPr id="3074" name="Picture 2" descr="1.ANAT introduction"/>
          <p:cNvPicPr>
            <a:picLocks noChangeAspect="1" noChangeArrowheads="1"/>
          </p:cNvPicPr>
          <p:nvPr/>
        </p:nvPicPr>
        <p:blipFill>
          <a:blip r:embed="rId2" cstate="print"/>
          <a:srcRect/>
          <a:stretch>
            <a:fillRect/>
          </a:stretch>
        </p:blipFill>
        <p:spPr bwMode="auto">
          <a:xfrm>
            <a:off x="1066800" y="1219200"/>
            <a:ext cx="6934200" cy="520065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rPr>
              <a:t>Circumduction - </a:t>
            </a:r>
            <a:r>
              <a:rPr lang="en-US" sz="2400" dirty="0">
                <a:latin typeface="Arial" pitchFamily="34" charset="0"/>
                <a:cs typeface="Arial" pitchFamily="34" charset="0"/>
              </a:rPr>
              <a:t>it is a combination of all four movements that is flexion ,extension, abduction and adduction.</a:t>
            </a:r>
            <a:endParaRPr lang="en-US" sz="2800" dirty="0">
              <a:latin typeface="Arial" pitchFamily="34" charset="0"/>
              <a:cs typeface="Arial" pitchFamily="34" charset="0"/>
            </a:endParaRPr>
          </a:p>
        </p:txBody>
      </p:sp>
      <p:pic>
        <p:nvPicPr>
          <p:cNvPr id="35842" name="Picture 2" descr="C:\Users\7\Downloads\circumduction.jpg"/>
          <p:cNvPicPr>
            <a:picLocks noChangeAspect="1" noChangeArrowheads="1"/>
          </p:cNvPicPr>
          <p:nvPr/>
        </p:nvPicPr>
        <p:blipFill>
          <a:blip r:embed="rId2" cstate="print"/>
          <a:srcRect/>
          <a:stretch>
            <a:fillRect/>
          </a:stretch>
        </p:blipFill>
        <p:spPr bwMode="auto">
          <a:xfrm>
            <a:off x="1295400" y="1066800"/>
            <a:ext cx="6400800" cy="5562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pPr algn="ctr"/>
            <a:r>
              <a:rPr lang="en-US" dirty="0" smtClean="0">
                <a:solidFill>
                  <a:srgbClr val="92D050"/>
                </a:solidFill>
              </a:rPr>
              <a:t>MOVEMENTS</a:t>
            </a:r>
            <a:endParaRPr lang="en-US" dirty="0">
              <a:solidFill>
                <a:srgbClr val="92D050"/>
              </a:solidFill>
            </a:endParaRPr>
          </a:p>
        </p:txBody>
      </p:sp>
      <p:pic>
        <p:nvPicPr>
          <p:cNvPr id="4" name="Google Shape;288;p22" descr="Diagram&#10;&#10;Description automatically generated"/>
          <p:cNvPicPr preferRelativeResize="0">
            <a:picLocks noGrp="1"/>
          </p:cNvPicPr>
          <p:nvPr>
            <p:ph idx="1"/>
          </p:nvPr>
        </p:nvPicPr>
        <p:blipFill rotWithShape="1">
          <a:blip r:embed="rId2" cstate="print">
            <a:alphaModFix/>
          </a:blip>
          <a:srcRect/>
          <a:stretch/>
        </p:blipFill>
        <p:spPr>
          <a:xfrm>
            <a:off x="228600" y="914400"/>
            <a:ext cx="8915400" cy="59436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dirty="0">
                <a:solidFill>
                  <a:srgbClr val="FF0000"/>
                </a:solidFill>
                <a:effectLst>
                  <a:outerShdw blurRad="38100" dist="38100" dir="2700000" algn="tl">
                    <a:srgbClr val="000000">
                      <a:alpha val="43137"/>
                    </a:srgbClr>
                  </a:outerShdw>
                </a:effectLst>
                <a:latin typeface="Arial" pitchFamily="34" charset="0"/>
                <a:cs typeface="Arial" pitchFamily="34" charset="0"/>
              </a:rPr>
              <a:t>Muscles producing movements-</a:t>
            </a:r>
          </a:p>
          <a:p>
            <a:pPr>
              <a:buNone/>
            </a:pPr>
            <a:endParaRPr lang="en-US" sz="2800" dirty="0">
              <a:latin typeface="Arial" pitchFamily="34" charset="0"/>
              <a:cs typeface="Arial" pitchFamily="34" charset="0"/>
            </a:endParaRPr>
          </a:p>
          <a:p>
            <a:pPr>
              <a:buNone/>
            </a:pPr>
            <a:r>
              <a:rPr lang="en-US" sz="2800" dirty="0">
                <a:solidFill>
                  <a:srgbClr val="C00000"/>
                </a:solidFill>
                <a:latin typeface="Arial" pitchFamily="34" charset="0"/>
                <a:cs typeface="Arial" pitchFamily="34" charset="0"/>
              </a:rPr>
              <a:t>Flexion -:  </a:t>
            </a:r>
            <a:r>
              <a:rPr lang="en-US" sz="2400" dirty="0">
                <a:latin typeface="Arial" pitchFamily="34" charset="0"/>
                <a:cs typeface="Arial" pitchFamily="34" charset="0"/>
              </a:rPr>
              <a:t>-  Clavicular fibres of the pectoralis major.</a:t>
            </a:r>
          </a:p>
          <a:p>
            <a:pPr>
              <a:buNone/>
            </a:pPr>
            <a:r>
              <a:rPr lang="en-US" sz="2400" dirty="0">
                <a:latin typeface="Arial" pitchFamily="34" charset="0"/>
                <a:cs typeface="Arial" pitchFamily="34" charset="0"/>
              </a:rPr>
              <a:t>                    -  Ant. fibres of deltoid.</a:t>
            </a:r>
          </a:p>
          <a:p>
            <a:pPr>
              <a:buNone/>
            </a:pPr>
            <a:r>
              <a:rPr lang="en-US" sz="2400" dirty="0">
                <a:latin typeface="Arial" pitchFamily="34" charset="0"/>
                <a:cs typeface="Arial" pitchFamily="34" charset="0"/>
              </a:rPr>
              <a:t>                    -  Short head of biceps brachii</a:t>
            </a:r>
          </a:p>
          <a:p>
            <a:pPr>
              <a:buNone/>
            </a:pPr>
            <a:r>
              <a:rPr lang="en-US" sz="2400" dirty="0">
                <a:latin typeface="Arial" pitchFamily="34" charset="0"/>
                <a:cs typeface="Arial" pitchFamily="34" charset="0"/>
              </a:rPr>
              <a:t>                    -  Coracobrachialis.</a:t>
            </a:r>
          </a:p>
          <a:p>
            <a:pPr>
              <a:buNone/>
            </a:pPr>
            <a:endParaRPr lang="en-US" sz="2400" dirty="0">
              <a:latin typeface="Arial" pitchFamily="34" charset="0"/>
              <a:cs typeface="Arial" pitchFamily="34" charset="0"/>
            </a:endParaRPr>
          </a:p>
          <a:p>
            <a:pPr>
              <a:buNone/>
            </a:pPr>
            <a:r>
              <a:rPr lang="en-US" sz="2800" dirty="0">
                <a:solidFill>
                  <a:srgbClr val="C00000"/>
                </a:solidFill>
                <a:latin typeface="Arial" pitchFamily="34" charset="0"/>
                <a:cs typeface="Arial" pitchFamily="34" charset="0"/>
              </a:rPr>
              <a:t>Extension-:</a:t>
            </a:r>
            <a:r>
              <a:rPr lang="en-US" sz="2800" dirty="0">
                <a:latin typeface="Arial" pitchFamily="34" charset="0"/>
                <a:cs typeface="Arial" pitchFamily="34" charset="0"/>
              </a:rPr>
              <a:t> - </a:t>
            </a:r>
            <a:r>
              <a:rPr lang="en-US" sz="2400" dirty="0">
                <a:latin typeface="Arial" pitchFamily="34" charset="0"/>
                <a:cs typeface="Arial" pitchFamily="34" charset="0"/>
              </a:rPr>
              <a:t> Posterior fibres of deltoid</a:t>
            </a:r>
          </a:p>
          <a:p>
            <a:pPr>
              <a:buNone/>
            </a:pPr>
            <a:r>
              <a:rPr lang="en-US" sz="2400" dirty="0">
                <a:latin typeface="Arial" pitchFamily="34" charset="0"/>
                <a:cs typeface="Arial" pitchFamily="34" charset="0"/>
              </a:rPr>
              <a:t>                      -  Teres minor</a:t>
            </a:r>
          </a:p>
          <a:p>
            <a:pPr>
              <a:buNone/>
            </a:pPr>
            <a:r>
              <a:rPr lang="en-US" sz="2400" dirty="0">
                <a:latin typeface="Arial" pitchFamily="34" charset="0"/>
                <a:cs typeface="Arial" pitchFamily="34" charset="0"/>
              </a:rPr>
              <a:t>                      -  Infraspinatus</a:t>
            </a:r>
          </a:p>
          <a:p>
            <a:pPr>
              <a:buNone/>
            </a:pPr>
            <a:r>
              <a:rPr lang="en-US" sz="2400" dirty="0">
                <a:latin typeface="Arial" pitchFamily="34" charset="0"/>
                <a:cs typeface="Arial" pitchFamily="34" charset="0"/>
              </a:rPr>
              <a:t>                      -  Latissimus dorsi</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876800" cy="6858000"/>
          </a:xfrm>
          <a:solidFill>
            <a:schemeClr val="accent1">
              <a:lumMod val="20000"/>
              <a:lumOff val="80000"/>
            </a:schemeClr>
          </a:solidFill>
        </p:spPr>
        <p:txBody>
          <a:bodyPr/>
          <a:lstStyle/>
          <a:p>
            <a:pPr algn="just">
              <a:buNone/>
            </a:pP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Type</a:t>
            </a:r>
            <a:r>
              <a:rPr lang="en-US" dirty="0">
                <a:solidFill>
                  <a:srgbClr val="FF0000"/>
                </a:solidFill>
                <a:effectLst>
                  <a:outerShdw blurRad="38100" dist="38100" dir="2700000" algn="tl">
                    <a:srgbClr val="000000">
                      <a:alpha val="43137"/>
                    </a:srgbClr>
                  </a:outerShdw>
                </a:effectLst>
              </a:rPr>
              <a:t> </a:t>
            </a:r>
          </a:p>
          <a:p>
            <a:pPr algn="just">
              <a:buNone/>
            </a:pPr>
            <a:r>
              <a:rPr lang="en-US" sz="2400" dirty="0">
                <a:latin typeface="Arial" pitchFamily="34" charset="0"/>
                <a:cs typeface="Arial" pitchFamily="34" charset="0"/>
              </a:rPr>
              <a:t>    Shoulder joint is a  multiaxial ball and socket type of synovial joint.</a:t>
            </a:r>
          </a:p>
          <a:p>
            <a:pPr algn="just">
              <a:buNone/>
            </a:pP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Articular surface</a:t>
            </a:r>
          </a:p>
          <a:p>
            <a:pPr algn="just">
              <a:buNone/>
            </a:pPr>
            <a:r>
              <a:rPr lang="en-US" dirty="0">
                <a:latin typeface="Arial" pitchFamily="34" charset="0"/>
                <a:cs typeface="Arial" pitchFamily="34" charset="0"/>
              </a:rPr>
              <a:t>   </a:t>
            </a:r>
            <a:r>
              <a:rPr lang="en-US" sz="2400" dirty="0">
                <a:solidFill>
                  <a:srgbClr val="C00000"/>
                </a:solidFill>
                <a:latin typeface="Arial" pitchFamily="34" charset="0"/>
                <a:cs typeface="Arial" pitchFamily="34" charset="0"/>
              </a:rPr>
              <a:t>Head of humerus -: </a:t>
            </a:r>
            <a:r>
              <a:rPr lang="en-US" sz="2400" dirty="0">
                <a:latin typeface="Arial" pitchFamily="34" charset="0"/>
                <a:cs typeface="Arial" pitchFamily="34" charset="0"/>
              </a:rPr>
              <a:t>The ball is represented by the spheroidal head of humerus.The head is directed upwards backwards and medially.</a:t>
            </a:r>
          </a:p>
          <a:p>
            <a:pPr algn="just">
              <a:buNone/>
            </a:pPr>
            <a:r>
              <a:rPr lang="en-US" sz="2400" dirty="0">
                <a:latin typeface="Arial" pitchFamily="34" charset="0"/>
                <a:cs typeface="Arial" pitchFamily="34" charset="0"/>
              </a:rPr>
              <a:t>  </a:t>
            </a:r>
          </a:p>
          <a:p>
            <a:pPr algn="just">
              <a:buNone/>
            </a:pPr>
            <a:r>
              <a:rPr lang="en-US" sz="2400" dirty="0" smtClean="0">
                <a:latin typeface="Arial" pitchFamily="34" charset="0"/>
                <a:cs typeface="Arial" pitchFamily="34" charset="0"/>
              </a:rPr>
              <a:t>     </a:t>
            </a:r>
            <a:r>
              <a:rPr lang="en-US" sz="2400" dirty="0" err="1" smtClean="0">
                <a:solidFill>
                  <a:srgbClr val="C00000"/>
                </a:solidFill>
                <a:latin typeface="Arial" pitchFamily="34" charset="0"/>
                <a:cs typeface="Arial" pitchFamily="34" charset="0"/>
              </a:rPr>
              <a:t>Glenoid</a:t>
            </a:r>
            <a:r>
              <a:rPr lang="en-US" sz="2400" dirty="0" smtClean="0">
                <a:solidFill>
                  <a:srgbClr val="C00000"/>
                </a:solidFill>
                <a:latin typeface="Arial" pitchFamily="34" charset="0"/>
                <a:cs typeface="Arial" pitchFamily="34" charset="0"/>
              </a:rPr>
              <a:t> </a:t>
            </a:r>
            <a:r>
              <a:rPr lang="en-US" sz="2400" dirty="0">
                <a:solidFill>
                  <a:srgbClr val="C00000"/>
                </a:solidFill>
                <a:latin typeface="Arial" pitchFamily="34" charset="0"/>
                <a:cs typeface="Arial" pitchFamily="34" charset="0"/>
              </a:rPr>
              <a:t>cavity -: </a:t>
            </a:r>
            <a:r>
              <a:rPr lang="en-US" sz="2400" dirty="0">
                <a:latin typeface="Arial" pitchFamily="34" charset="0"/>
                <a:cs typeface="Arial" pitchFamily="34" charset="0"/>
              </a:rPr>
              <a:t>The socket is formed by the pear shaped small and shallow glenoid cavity of scapula which faces laterally upwards and forwards.</a:t>
            </a:r>
            <a:endParaRPr lang="en-US" dirty="0">
              <a:latin typeface="Arial" pitchFamily="34" charset="0"/>
              <a:cs typeface="Arial" pitchFamily="34" charset="0"/>
            </a:endParaRPr>
          </a:p>
          <a:p>
            <a:pPr algn="just">
              <a:buNone/>
            </a:pPr>
            <a:endParaRPr lang="en-US" sz="2400" dirty="0">
              <a:latin typeface="Arial" pitchFamily="34" charset="0"/>
              <a:cs typeface="Arial" pitchFamily="34" charset="0"/>
            </a:endParaRPr>
          </a:p>
        </p:txBody>
      </p:sp>
      <p:pic>
        <p:nvPicPr>
          <p:cNvPr id="4" name="Picture 2" descr="ARTICULATING&#10;SURFACE&#10; "/>
          <p:cNvPicPr>
            <a:picLocks noChangeAspect="1" noChangeArrowheads="1"/>
          </p:cNvPicPr>
          <p:nvPr/>
        </p:nvPicPr>
        <p:blipFill>
          <a:blip r:embed="rId2" cstate="print"/>
          <a:srcRect/>
          <a:stretch>
            <a:fillRect/>
          </a:stretch>
        </p:blipFill>
        <p:spPr bwMode="auto">
          <a:xfrm>
            <a:off x="5105400" y="1143000"/>
            <a:ext cx="4038600" cy="501967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58000"/>
          </a:xfrm>
          <a:solidFill>
            <a:schemeClr val="accent1">
              <a:lumMod val="20000"/>
              <a:lumOff val="80000"/>
            </a:schemeClr>
          </a:solidFill>
        </p:spPr>
        <p:txBody>
          <a:bodyPr>
            <a:normAutofit/>
          </a:bodyPr>
          <a:lstStyle/>
          <a:p>
            <a:pPr>
              <a:buNone/>
            </a:pPr>
            <a:r>
              <a:rPr lang="en-US" sz="2800" dirty="0">
                <a:solidFill>
                  <a:srgbClr val="C00000"/>
                </a:solidFill>
                <a:latin typeface="Arial" pitchFamily="34" charset="0"/>
                <a:cs typeface="Arial" pitchFamily="34" charset="0"/>
              </a:rPr>
              <a:t>Adduction-:</a:t>
            </a:r>
            <a:r>
              <a:rPr lang="en-US" sz="2800" dirty="0">
                <a:latin typeface="Arial" pitchFamily="34" charset="0"/>
                <a:cs typeface="Arial" pitchFamily="34" charset="0"/>
              </a:rPr>
              <a:t> -  </a:t>
            </a:r>
            <a:r>
              <a:rPr lang="en-US" sz="2400" dirty="0">
                <a:latin typeface="Arial" pitchFamily="34" charset="0"/>
                <a:cs typeface="Arial" pitchFamily="34" charset="0"/>
              </a:rPr>
              <a:t>Sterno-costal fibres of pectoralis major</a:t>
            </a:r>
          </a:p>
          <a:p>
            <a:pPr>
              <a:buNone/>
            </a:pPr>
            <a:r>
              <a:rPr lang="en-US" sz="2400" dirty="0">
                <a:latin typeface="Arial" pitchFamily="34" charset="0"/>
                <a:cs typeface="Arial" pitchFamily="34" charset="0"/>
              </a:rPr>
              <a:t>                      -   Ant. and Post. fibres of deltoid</a:t>
            </a:r>
          </a:p>
          <a:p>
            <a:pPr>
              <a:buNone/>
            </a:pPr>
            <a:r>
              <a:rPr lang="en-US" sz="2400" dirty="0">
                <a:latin typeface="Arial" pitchFamily="34" charset="0"/>
                <a:cs typeface="Arial" pitchFamily="34" charset="0"/>
              </a:rPr>
              <a:t>                      -   Teres major </a:t>
            </a:r>
          </a:p>
          <a:p>
            <a:pPr>
              <a:buNone/>
            </a:pPr>
            <a:r>
              <a:rPr lang="en-US" sz="2400" dirty="0">
                <a:latin typeface="Arial" pitchFamily="34" charset="0"/>
                <a:cs typeface="Arial" pitchFamily="34" charset="0"/>
              </a:rPr>
              <a:t>                      -   latissimus dorsi</a:t>
            </a:r>
          </a:p>
          <a:p>
            <a:pPr>
              <a:buNone/>
            </a:pPr>
            <a:r>
              <a:rPr lang="en-US" sz="2800" dirty="0">
                <a:solidFill>
                  <a:srgbClr val="C00000"/>
                </a:solidFill>
                <a:latin typeface="Arial" pitchFamily="34" charset="0"/>
                <a:cs typeface="Arial" pitchFamily="34" charset="0"/>
              </a:rPr>
              <a:t>Abduction-:</a:t>
            </a:r>
            <a:r>
              <a:rPr lang="en-US" sz="2800" dirty="0">
                <a:latin typeface="Arial" pitchFamily="34" charset="0"/>
                <a:cs typeface="Arial" pitchFamily="34" charset="0"/>
              </a:rPr>
              <a:t> </a:t>
            </a:r>
            <a:r>
              <a:rPr lang="en-US" sz="2400" dirty="0">
                <a:latin typeface="Arial" pitchFamily="34" charset="0"/>
                <a:cs typeface="Arial" pitchFamily="34" charset="0"/>
              </a:rPr>
              <a:t>abduction of arm possible upto 180</a:t>
            </a:r>
            <a:r>
              <a:rPr lang="en-US" sz="2800" dirty="0">
                <a:latin typeface="Arial" pitchFamily="34" charset="0"/>
                <a:cs typeface="Arial" pitchFamily="34" charset="0"/>
              </a:rPr>
              <a:t> </a:t>
            </a:r>
            <a:r>
              <a:rPr lang="en-US" sz="2400" dirty="0">
                <a:latin typeface="Arial" pitchFamily="34" charset="0"/>
                <a:cs typeface="Arial" pitchFamily="34" charset="0"/>
              </a:rPr>
              <a:t>degree</a:t>
            </a:r>
          </a:p>
          <a:p>
            <a:pPr>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 0  -  15 degree of  abduction – by supraspinatus.</a:t>
            </a:r>
          </a:p>
          <a:p>
            <a:pPr>
              <a:buNone/>
            </a:pPr>
            <a:r>
              <a:rPr lang="en-US" sz="2400" dirty="0">
                <a:latin typeface="Arial" pitchFamily="34" charset="0"/>
                <a:cs typeface="Arial" pitchFamily="34" charset="0"/>
              </a:rPr>
              <a:t>15 – 90 degree …………….. -  acromial fibres of deltoid</a:t>
            </a:r>
          </a:p>
          <a:p>
            <a:pPr marL="457200" indent="-457200">
              <a:buNone/>
            </a:pPr>
            <a:r>
              <a:rPr lang="en-US" sz="2400" dirty="0" smtClean="0">
                <a:latin typeface="Arial" pitchFamily="34" charset="0"/>
                <a:cs typeface="Arial" pitchFamily="34" charset="0"/>
              </a:rPr>
              <a:t> 90- </a:t>
            </a:r>
            <a:r>
              <a:rPr lang="en-US" sz="2400" dirty="0">
                <a:latin typeface="Arial" pitchFamily="34" charset="0"/>
                <a:cs typeface="Arial" pitchFamily="34" charset="0"/>
              </a:rPr>
              <a:t>120 …………………….. -  infraspinatus and teres minor</a:t>
            </a:r>
          </a:p>
          <a:p>
            <a:pPr marL="457200" indent="-457200">
              <a:buNone/>
            </a:pPr>
            <a:r>
              <a:rPr lang="en-US" sz="2400" dirty="0">
                <a:latin typeface="Arial" pitchFamily="34" charset="0"/>
                <a:cs typeface="Arial" pitchFamily="34" charset="0"/>
              </a:rPr>
              <a:t>                                                  this is done by lateral rotation of </a:t>
            </a:r>
          </a:p>
          <a:p>
            <a:pPr marL="457200" indent="-457200">
              <a:buNone/>
            </a:pPr>
            <a:r>
              <a:rPr lang="en-US" sz="2400" dirty="0">
                <a:latin typeface="Arial" pitchFamily="34" charset="0"/>
                <a:cs typeface="Arial" pitchFamily="34" charset="0"/>
              </a:rPr>
              <a:t>                                                  humerus</a:t>
            </a:r>
          </a:p>
          <a:p>
            <a:pPr marL="457200" indent="-457200">
              <a:buNone/>
            </a:pPr>
            <a:r>
              <a:rPr lang="en-US" sz="2400" dirty="0">
                <a:latin typeface="Arial" pitchFamily="34" charset="0"/>
                <a:cs typeface="Arial" pitchFamily="34" charset="0"/>
              </a:rPr>
              <a:t>120 – 180 …………………….-  serratus anterior </a:t>
            </a:r>
          </a:p>
          <a:p>
            <a:pPr marL="457200" indent="-457200">
              <a:buNone/>
            </a:pPr>
            <a:r>
              <a:rPr lang="en-US" sz="2400" dirty="0">
                <a:latin typeface="Arial" pitchFamily="34" charset="0"/>
                <a:cs typeface="Arial" pitchFamily="34" charset="0"/>
              </a:rPr>
              <a:t>                                                  trapezius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839200" cy="6324600"/>
          </a:xfrm>
        </p:spPr>
        <p:txBody>
          <a:bodyPr>
            <a:normAutofit/>
          </a:bodyPr>
          <a:lstStyle/>
          <a:p>
            <a:pPr algn="ctr">
              <a:buNone/>
            </a:pPr>
            <a:r>
              <a:rPr lang="en-US" sz="2800" b="1" dirty="0">
                <a:solidFill>
                  <a:srgbClr val="FF0000"/>
                </a:solidFill>
                <a:latin typeface="Arial" pitchFamily="34" charset="0"/>
                <a:cs typeface="Arial" pitchFamily="34" charset="0"/>
              </a:rPr>
              <a:t>Mechanism of </a:t>
            </a:r>
            <a:r>
              <a:rPr lang="en-US" sz="2800" b="1" dirty="0" smtClean="0">
                <a:solidFill>
                  <a:srgbClr val="FF0000"/>
                </a:solidFill>
                <a:latin typeface="Arial" pitchFamily="34" charset="0"/>
                <a:cs typeface="Arial" pitchFamily="34" charset="0"/>
              </a:rPr>
              <a:t>Overhead Abduction</a:t>
            </a:r>
            <a:endParaRPr lang="en-US" sz="2800" b="1" dirty="0">
              <a:solidFill>
                <a:srgbClr val="FF0000"/>
              </a:solidFill>
              <a:latin typeface="Arial" pitchFamily="34" charset="0"/>
              <a:cs typeface="Arial" pitchFamily="34" charset="0"/>
            </a:endParaRPr>
          </a:p>
          <a:p>
            <a:pPr>
              <a:buNone/>
            </a:pPr>
            <a:r>
              <a:rPr lang="en-US" sz="2400" dirty="0">
                <a:latin typeface="Arial" pitchFamily="34" charset="0"/>
                <a:cs typeface="Arial" pitchFamily="34" charset="0"/>
              </a:rPr>
              <a:t> </a:t>
            </a:r>
          </a:p>
          <a:p>
            <a:pPr>
              <a:buNone/>
            </a:pPr>
            <a:r>
              <a:rPr lang="en-US" sz="2400" dirty="0">
                <a:solidFill>
                  <a:srgbClr val="00B050"/>
                </a:solidFill>
                <a:latin typeface="Arial" pitchFamily="34" charset="0"/>
                <a:cs typeface="Arial" pitchFamily="34" charset="0"/>
              </a:rPr>
              <a:t>120 degree of elevation </a:t>
            </a:r>
            <a:r>
              <a:rPr lang="en-US" sz="2400" dirty="0">
                <a:latin typeface="Arial" pitchFamily="34" charset="0"/>
                <a:cs typeface="Arial" pitchFamily="34" charset="0"/>
              </a:rPr>
              <a:t>– occurs in the shoulder joint </a:t>
            </a:r>
          </a:p>
          <a:p>
            <a:pPr>
              <a:buNone/>
            </a:pPr>
            <a:r>
              <a:rPr lang="en-US" sz="2400" dirty="0">
                <a:solidFill>
                  <a:srgbClr val="00B050"/>
                </a:solidFill>
                <a:latin typeface="Arial" pitchFamily="34" charset="0"/>
                <a:cs typeface="Arial" pitchFamily="34" charset="0"/>
              </a:rPr>
              <a:t>Remaining 60 degree </a:t>
            </a:r>
            <a:r>
              <a:rPr lang="en-US" sz="2400" dirty="0">
                <a:latin typeface="Arial" pitchFamily="34" charset="0"/>
                <a:cs typeface="Arial" pitchFamily="34" charset="0"/>
              </a:rPr>
              <a:t>occurs in the shoulder girdle</a:t>
            </a:r>
          </a:p>
          <a:p>
            <a:pPr>
              <a:buNone/>
            </a:pPr>
            <a:endParaRPr lang="en-US" sz="2400" dirty="0">
              <a:latin typeface="Arial" pitchFamily="34" charset="0"/>
              <a:cs typeface="Arial" pitchFamily="34" charset="0"/>
            </a:endParaRPr>
          </a:p>
          <a:p>
            <a:pPr>
              <a:buNone/>
            </a:pPr>
            <a:r>
              <a:rPr lang="en-US" sz="2400" b="1" dirty="0">
                <a:solidFill>
                  <a:srgbClr val="0A93E8"/>
                </a:solidFill>
                <a:latin typeface="Arial" pitchFamily="34" charset="0"/>
                <a:cs typeface="Arial" pitchFamily="34" charset="0"/>
              </a:rPr>
              <a:t>In every 15 degree of elevation </a:t>
            </a:r>
          </a:p>
          <a:p>
            <a:pPr>
              <a:buNone/>
            </a:pPr>
            <a:r>
              <a:rPr lang="en-US" sz="2400" dirty="0">
                <a:latin typeface="Arial" pitchFamily="34" charset="0"/>
                <a:cs typeface="Arial" pitchFamily="34" charset="0"/>
              </a:rPr>
              <a:t>  - shoulder joint contributes 10 degree</a:t>
            </a:r>
          </a:p>
          <a:p>
            <a:pPr>
              <a:buNone/>
            </a:pPr>
            <a:r>
              <a:rPr lang="en-US" sz="2400" dirty="0">
                <a:latin typeface="Arial" pitchFamily="34" charset="0"/>
                <a:cs typeface="Arial" pitchFamily="34" charset="0"/>
              </a:rPr>
              <a:t>   - shoulder girdle …………5 degree</a:t>
            </a:r>
          </a:p>
          <a:p>
            <a:pPr>
              <a:buNone/>
            </a:pPr>
            <a:r>
              <a:rPr lang="en-US" sz="2400" dirty="0">
                <a:latin typeface="Arial" pitchFamily="34" charset="0"/>
                <a:cs typeface="Arial" pitchFamily="34" charset="0"/>
              </a:rPr>
              <a:t>In the ratio of </a:t>
            </a:r>
            <a:r>
              <a:rPr lang="en-US" sz="2400" dirty="0">
                <a:solidFill>
                  <a:srgbClr val="C00000"/>
                </a:solidFill>
                <a:latin typeface="Arial" pitchFamily="34" charset="0"/>
                <a:cs typeface="Arial" pitchFamily="34" charset="0"/>
              </a:rPr>
              <a:t>2 : 1 </a:t>
            </a:r>
            <a:endParaRPr lang="en-US" sz="2400" dirty="0" smtClean="0">
              <a:solidFill>
                <a:srgbClr val="C00000"/>
              </a:solidFill>
              <a:latin typeface="Arial" pitchFamily="34" charset="0"/>
              <a:cs typeface="Arial" pitchFamily="34" charset="0"/>
            </a:endParaRPr>
          </a:p>
          <a:p>
            <a:pPr>
              <a:buNone/>
            </a:pPr>
            <a:r>
              <a:rPr lang="en-US" sz="2400" dirty="0" smtClean="0">
                <a:solidFill>
                  <a:srgbClr val="000000"/>
                </a:solidFill>
                <a:latin typeface="Arial"/>
                <a:ea typeface="Arial"/>
                <a:cs typeface="Arial"/>
                <a:sym typeface="Arial"/>
              </a:rPr>
              <a:t>called </a:t>
            </a:r>
            <a:r>
              <a:rPr lang="en-US" sz="2400" dirty="0" err="1" smtClean="0">
                <a:solidFill>
                  <a:srgbClr val="2600DA"/>
                </a:solidFill>
                <a:latin typeface="Arial"/>
                <a:ea typeface="Arial"/>
                <a:cs typeface="Arial"/>
                <a:sym typeface="Arial"/>
              </a:rPr>
              <a:t>scapulohumeral</a:t>
            </a:r>
            <a:r>
              <a:rPr lang="en-US" sz="2400" dirty="0" smtClean="0">
                <a:solidFill>
                  <a:srgbClr val="2600DA"/>
                </a:solidFill>
                <a:latin typeface="Arial"/>
                <a:ea typeface="Arial"/>
                <a:cs typeface="Arial"/>
                <a:sym typeface="Arial"/>
              </a:rPr>
              <a:t> rhythm</a:t>
            </a:r>
            <a:r>
              <a:rPr lang="en-US" sz="2400" dirty="0" smtClean="0">
                <a:solidFill>
                  <a:srgbClr val="000000"/>
                </a:solidFill>
                <a:latin typeface="Arial"/>
                <a:ea typeface="Arial"/>
                <a:cs typeface="Arial"/>
                <a:sym typeface="Arial"/>
              </a:rPr>
              <a:t>.</a:t>
            </a:r>
            <a:endParaRPr lang="en-US" sz="2400" dirty="0">
              <a:solidFill>
                <a:srgbClr val="C00000"/>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a:solidFill>
            <a:schemeClr val="accent1">
              <a:lumMod val="20000"/>
              <a:lumOff val="80000"/>
            </a:schemeClr>
          </a:solidFill>
        </p:spPr>
        <p:txBody>
          <a:bodyPr>
            <a:normAutofit/>
          </a:bodyPr>
          <a:lstStyle/>
          <a:p>
            <a:pPr>
              <a:buNone/>
            </a:pPr>
            <a:r>
              <a:rPr lang="en-US" sz="2800" dirty="0">
                <a:solidFill>
                  <a:srgbClr val="C00000"/>
                </a:solidFill>
                <a:latin typeface="Arial" pitchFamily="34" charset="0"/>
                <a:cs typeface="Arial" pitchFamily="34" charset="0"/>
              </a:rPr>
              <a:t>Medial rotation </a:t>
            </a:r>
            <a:r>
              <a:rPr lang="en-US" sz="2800" dirty="0">
                <a:latin typeface="Arial" pitchFamily="34" charset="0"/>
                <a:cs typeface="Arial" pitchFamily="34" charset="0"/>
              </a:rPr>
              <a:t>-  </a:t>
            </a:r>
            <a:r>
              <a:rPr lang="en-US" sz="2400" dirty="0">
                <a:latin typeface="Arial" pitchFamily="34" charset="0"/>
                <a:cs typeface="Arial" pitchFamily="34" charset="0"/>
              </a:rPr>
              <a:t>pectoralis major</a:t>
            </a:r>
          </a:p>
          <a:p>
            <a:pPr>
              <a:buNone/>
            </a:pPr>
            <a:r>
              <a:rPr lang="en-US" sz="2400" dirty="0">
                <a:latin typeface="Arial" pitchFamily="34" charset="0"/>
                <a:cs typeface="Arial" pitchFamily="34" charset="0"/>
              </a:rPr>
              <a:t>                             -  ant. fibres of deltoid</a:t>
            </a:r>
          </a:p>
          <a:p>
            <a:pPr>
              <a:buNone/>
            </a:pPr>
            <a:r>
              <a:rPr lang="en-US" sz="2400" dirty="0">
                <a:latin typeface="Arial" pitchFamily="34" charset="0"/>
                <a:cs typeface="Arial" pitchFamily="34" charset="0"/>
              </a:rPr>
              <a:t>                             -  teres major</a:t>
            </a:r>
          </a:p>
          <a:p>
            <a:pPr>
              <a:buNone/>
            </a:pPr>
            <a:r>
              <a:rPr lang="en-US" sz="2400" dirty="0">
                <a:latin typeface="Arial" pitchFamily="34" charset="0"/>
                <a:cs typeface="Arial" pitchFamily="34" charset="0"/>
              </a:rPr>
              <a:t>                             -  lattisimus dorsi</a:t>
            </a:r>
          </a:p>
          <a:p>
            <a:pPr>
              <a:buNone/>
            </a:pPr>
            <a:endParaRPr lang="en-US" sz="2400" dirty="0">
              <a:latin typeface="Arial" pitchFamily="34" charset="0"/>
              <a:cs typeface="Arial" pitchFamily="34" charset="0"/>
            </a:endParaRPr>
          </a:p>
          <a:p>
            <a:pPr>
              <a:buNone/>
            </a:pPr>
            <a:r>
              <a:rPr lang="en-US" sz="2800" dirty="0">
                <a:solidFill>
                  <a:srgbClr val="C00000"/>
                </a:solidFill>
                <a:latin typeface="Arial" pitchFamily="34" charset="0"/>
                <a:cs typeface="Arial" pitchFamily="34" charset="0"/>
              </a:rPr>
              <a:t>Lateral rotation </a:t>
            </a:r>
            <a:r>
              <a:rPr lang="en-US" sz="2800" dirty="0">
                <a:latin typeface="Arial" pitchFamily="34" charset="0"/>
                <a:cs typeface="Arial" pitchFamily="34" charset="0"/>
              </a:rPr>
              <a:t>- </a:t>
            </a:r>
            <a:r>
              <a:rPr lang="en-US" sz="2400" dirty="0">
                <a:latin typeface="Arial" pitchFamily="34" charset="0"/>
                <a:cs typeface="Arial" pitchFamily="34" charset="0"/>
              </a:rPr>
              <a:t>post.fibres of deltoid</a:t>
            </a:r>
          </a:p>
          <a:p>
            <a:pPr>
              <a:buNone/>
            </a:pPr>
            <a:r>
              <a:rPr lang="en-US" sz="2400" dirty="0">
                <a:latin typeface="Arial" pitchFamily="34" charset="0"/>
                <a:cs typeface="Arial" pitchFamily="34" charset="0"/>
              </a:rPr>
              <a:t>                             -  infraspinatus</a:t>
            </a:r>
          </a:p>
          <a:p>
            <a:pPr>
              <a:buNone/>
            </a:pPr>
            <a:r>
              <a:rPr lang="en-US" sz="2400" dirty="0">
                <a:latin typeface="Arial" pitchFamily="34" charset="0"/>
                <a:cs typeface="Arial" pitchFamily="34" charset="0"/>
              </a:rPr>
              <a:t>                             -  teres minor</a:t>
            </a:r>
            <a:endParaRPr lang="en-US" sz="28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97;p27" descr="Diagram&#10;&#10;Description automatically generated"/>
          <p:cNvPicPr preferRelativeResize="0">
            <a:picLocks noGrp="1"/>
          </p:cNvPicPr>
          <p:nvPr>
            <p:ph idx="1"/>
          </p:nvPr>
        </p:nvPicPr>
        <p:blipFill rotWithShape="1">
          <a:blip r:embed="rId2" cstate="print">
            <a:alphaModFix/>
          </a:blip>
          <a:srcRect/>
          <a:stretch/>
        </p:blipFill>
        <p:spPr>
          <a:xfrm>
            <a:off x="762000" y="0"/>
            <a:ext cx="6553200" cy="685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tx2">
              <a:lumMod val="40000"/>
              <a:lumOff val="60000"/>
            </a:schemeClr>
          </a:solidFill>
        </p:spPr>
        <p:txBody>
          <a:bodyPr>
            <a:normAutofit/>
          </a:bodyPr>
          <a:lstStyle/>
          <a:p>
            <a:pPr algn="ctr"/>
            <a:r>
              <a:rPr lang="en-US" sz="3200" dirty="0">
                <a:solidFill>
                  <a:srgbClr val="C00000"/>
                </a:solidFill>
                <a:latin typeface="Arial" pitchFamily="34" charset="0"/>
                <a:cs typeface="Arial" pitchFamily="34" charset="0"/>
              </a:rPr>
              <a:t>Applied anatomy</a:t>
            </a:r>
          </a:p>
        </p:txBody>
      </p:sp>
      <p:sp>
        <p:nvSpPr>
          <p:cNvPr id="3" name="Content Placeholder 2"/>
          <p:cNvSpPr>
            <a:spLocks noGrp="1"/>
          </p:cNvSpPr>
          <p:nvPr>
            <p:ph idx="1"/>
          </p:nvPr>
        </p:nvSpPr>
        <p:spPr>
          <a:xfrm>
            <a:off x="0" y="1447800"/>
            <a:ext cx="9144000" cy="5410200"/>
          </a:xfrm>
          <a:solidFill>
            <a:schemeClr val="accent1">
              <a:lumMod val="20000"/>
              <a:lumOff val="80000"/>
            </a:schemeClr>
          </a:solidFill>
        </p:spPr>
        <p:txBody>
          <a:bodyPr/>
          <a:lstStyle/>
          <a:p>
            <a:pPr marL="0" lvl="0" indent="0">
              <a:lnSpc>
                <a:spcPct val="110000"/>
              </a:lnSpc>
              <a:spcBef>
                <a:spcPts val="1000"/>
              </a:spcBef>
              <a:buClr>
                <a:srgbClr val="E64D00"/>
              </a:buClr>
              <a:buSzPts val="2380"/>
              <a:buNone/>
            </a:pPr>
            <a:r>
              <a:rPr lang="en-US" b="1" dirty="0" smtClean="0">
                <a:solidFill>
                  <a:srgbClr val="0A93E8"/>
                </a:solidFill>
              </a:rPr>
              <a:t>1. Dislocation</a:t>
            </a:r>
            <a:r>
              <a:rPr lang="en-US" dirty="0" smtClean="0">
                <a:solidFill>
                  <a:srgbClr val="C00000"/>
                </a:solidFill>
              </a:rPr>
              <a:t> </a:t>
            </a:r>
            <a:r>
              <a:rPr lang="en-US" dirty="0">
                <a:solidFill>
                  <a:srgbClr val="C00000"/>
                </a:solidFill>
              </a:rPr>
              <a:t>-</a:t>
            </a:r>
            <a:r>
              <a:rPr lang="en-US" dirty="0"/>
              <a:t> </a:t>
            </a:r>
            <a:r>
              <a:rPr lang="en-US" sz="2400" dirty="0">
                <a:latin typeface="Arial" pitchFamily="34" charset="0"/>
                <a:cs typeface="Arial" pitchFamily="34" charset="0"/>
              </a:rPr>
              <a:t>is common due to laxity of the ligaments and disproportionate articular surface. Inferior dislocation is most </a:t>
            </a:r>
            <a:r>
              <a:rPr lang="en-US" sz="2400" dirty="0" smtClean="0">
                <a:latin typeface="Arial" pitchFamily="34" charset="0"/>
                <a:cs typeface="Arial" pitchFamily="34" charset="0"/>
              </a:rPr>
              <a:t>common </a:t>
            </a:r>
            <a:r>
              <a:rPr lang="en-US" sz="2400" dirty="0" smtClean="0">
                <a:solidFill>
                  <a:srgbClr val="000000"/>
                </a:solidFill>
                <a:latin typeface="Arial"/>
                <a:ea typeface="Arial"/>
                <a:cs typeface="Arial"/>
                <a:sym typeface="Arial"/>
              </a:rPr>
              <a:t>because the capsule is lax inferiorly and the joint is least supported inferiorly </a:t>
            </a:r>
            <a:endParaRPr lang="en-US" sz="2400" dirty="0" smtClean="0"/>
          </a:p>
          <a:p>
            <a:pPr marL="0" lvl="0" indent="0">
              <a:lnSpc>
                <a:spcPct val="110000"/>
              </a:lnSpc>
              <a:spcBef>
                <a:spcPts val="1000"/>
              </a:spcBef>
              <a:buClr>
                <a:srgbClr val="E64D00"/>
              </a:buClr>
              <a:buSzPts val="2380"/>
              <a:buNone/>
            </a:pPr>
            <a:r>
              <a:rPr lang="en-US" sz="2400" dirty="0" smtClean="0">
                <a:solidFill>
                  <a:srgbClr val="E64D00"/>
                </a:solidFill>
                <a:latin typeface="Arial"/>
                <a:ea typeface="Arial"/>
                <a:cs typeface="Arial"/>
                <a:sym typeface="Arial"/>
              </a:rPr>
              <a:t>• </a:t>
            </a:r>
            <a:r>
              <a:rPr lang="en-US" sz="2400" dirty="0" smtClean="0">
                <a:solidFill>
                  <a:srgbClr val="000000"/>
                </a:solidFill>
                <a:latin typeface="Arial"/>
                <a:ea typeface="Arial"/>
                <a:cs typeface="Arial"/>
                <a:sym typeface="Arial"/>
              </a:rPr>
              <a:t>May cause damage to the </a:t>
            </a:r>
            <a:r>
              <a:rPr lang="en-US" sz="2400" dirty="0" err="1" smtClean="0">
                <a:solidFill>
                  <a:srgbClr val="000000"/>
                </a:solidFill>
                <a:latin typeface="Arial"/>
                <a:ea typeface="Arial"/>
                <a:cs typeface="Arial"/>
                <a:sym typeface="Arial"/>
              </a:rPr>
              <a:t>axillary</a:t>
            </a:r>
            <a:r>
              <a:rPr lang="en-US" sz="2400" dirty="0" smtClean="0">
                <a:solidFill>
                  <a:srgbClr val="000000"/>
                </a:solidFill>
                <a:latin typeface="Arial"/>
                <a:ea typeface="Arial"/>
                <a:cs typeface="Arial"/>
                <a:sym typeface="Arial"/>
              </a:rPr>
              <a:t> nerve</a:t>
            </a:r>
            <a:endParaRPr lang="en-US" sz="3200" dirty="0" smtClean="0">
              <a:latin typeface="Arial"/>
              <a:ea typeface="Arial"/>
              <a:cs typeface="Arial"/>
              <a:sym typeface="Arial"/>
            </a:endParaRPr>
          </a:p>
          <a:p>
            <a:pPr marL="514350" indent="-514350">
              <a:buAutoNum type="arabicPeriod"/>
            </a:pPr>
            <a:endParaRPr lang="en-US" sz="2400" dirty="0">
              <a:latin typeface="Arial" pitchFamily="34" charset="0"/>
              <a:cs typeface="Arial" pitchFamily="34" charset="0"/>
            </a:endParaRPr>
          </a:p>
          <a:p>
            <a:pPr marL="514350" indent="-514350">
              <a:buNone/>
            </a:pPr>
            <a:r>
              <a:rPr lang="en-US" sz="2400" dirty="0">
                <a:latin typeface="Arial" pitchFamily="34" charset="0"/>
                <a:cs typeface="Arial" pitchFamily="34" charset="0"/>
              </a:rPr>
              <a:t>2</a:t>
            </a:r>
            <a:r>
              <a:rPr lang="en-US" sz="2200" dirty="0">
                <a:solidFill>
                  <a:srgbClr val="C00000"/>
                </a:solidFill>
                <a:latin typeface="Arial" pitchFamily="34" charset="0"/>
                <a:cs typeface="Arial" pitchFamily="34" charset="0"/>
              </a:rPr>
              <a:t>.   </a:t>
            </a:r>
            <a:r>
              <a:rPr lang="en-US" sz="2400" b="1" dirty="0">
                <a:solidFill>
                  <a:srgbClr val="0A93E8"/>
                </a:solidFill>
                <a:latin typeface="Arial" pitchFamily="34" charset="0"/>
                <a:cs typeface="Arial" pitchFamily="34" charset="0"/>
              </a:rPr>
              <a:t>Recurrent dislocation </a:t>
            </a:r>
            <a:r>
              <a:rPr lang="en-US" sz="2800" dirty="0">
                <a:latin typeface="Arial" pitchFamily="34" charset="0"/>
                <a:cs typeface="Arial" pitchFamily="34" charset="0"/>
              </a:rPr>
              <a:t>- </a:t>
            </a:r>
            <a:r>
              <a:rPr lang="en-US" sz="2400" dirty="0">
                <a:latin typeface="Arial" pitchFamily="34" charset="0"/>
                <a:cs typeface="Arial" pitchFamily="34" charset="0"/>
              </a:rPr>
              <a:t>sometime recurrent dislocation takes place anteriorly through tear in the anteroinferior part of the glenoid labrum.</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islocated Shoulder Risks — MAX Remedial Massage and Thera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7" name="Picture 3" descr="C:\Users\7\Downloads\Screen+Shot+2020-02-24+at+9.04.19+am.png"/>
          <p:cNvPicPr>
            <a:picLocks noGrp="1" noChangeAspect="1" noChangeArrowheads="1"/>
          </p:cNvPicPr>
          <p:nvPr>
            <p:ph idx="1"/>
          </p:nvPr>
        </p:nvPicPr>
        <p:blipFill>
          <a:blip r:embed="rId2" cstate="print"/>
          <a:srcRect/>
          <a:stretch>
            <a:fillRect/>
          </a:stretch>
        </p:blipFill>
        <p:spPr bwMode="auto">
          <a:xfrm>
            <a:off x="1219200" y="914400"/>
            <a:ext cx="6965186" cy="498316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99160"/>
          </a:xfrm>
        </p:spPr>
        <p:txBody>
          <a:bodyPr/>
          <a:lstStyle/>
          <a:p>
            <a:pPr algn="ctr"/>
            <a:r>
              <a:rPr lang="en-US" dirty="0" smtClean="0"/>
              <a:t>SHOULDER DISLOCATION</a:t>
            </a:r>
            <a:endParaRPr lang="en-US" dirty="0"/>
          </a:p>
        </p:txBody>
      </p:sp>
      <p:pic>
        <p:nvPicPr>
          <p:cNvPr id="5123" name="Picture 3" descr="D:\Dr PRAVEEN  ANATOMY COMPLETE\PRAVEENS ANATOMY WORLD 3.3.2024\PRAVEENS ANATOMY WORLD 22.7.2025\1. ATLAS\2. GROSS ANATOMY\1. UPPER LIMB\6. Shoulder Region\posterior_shoulder_dislocation_006.jpg"/>
          <p:cNvPicPr>
            <a:picLocks noGrp="1" noChangeAspect="1" noChangeArrowheads="1"/>
          </p:cNvPicPr>
          <p:nvPr>
            <p:ph sz="half" idx="1"/>
          </p:nvPr>
        </p:nvPicPr>
        <p:blipFill>
          <a:blip r:embed="rId2" cstate="print"/>
          <a:srcRect/>
          <a:stretch>
            <a:fillRect/>
          </a:stretch>
        </p:blipFill>
        <p:spPr bwMode="auto">
          <a:xfrm>
            <a:off x="152400" y="2438400"/>
            <a:ext cx="4464225" cy="3183471"/>
          </a:xfrm>
          <a:prstGeom prst="rect">
            <a:avLst/>
          </a:prstGeom>
          <a:noFill/>
        </p:spPr>
      </p:pic>
      <p:pic>
        <p:nvPicPr>
          <p:cNvPr id="5124" name="Picture 4" descr="D:\Dr PRAVEEN  ANATOMY COMPLETE\PRAVEENS ANATOMY WORLD 3.3.2024\PRAVEENS ANATOMY WORLD 22.7.2025\1. ATLAS\2. GROSS ANATOMY\1. UPPER LIMB\6. Shoulder Region\DislocatedShoulder2_share.jpg"/>
          <p:cNvPicPr>
            <a:picLocks noGrp="1" noChangeAspect="1" noChangeArrowheads="1"/>
          </p:cNvPicPr>
          <p:nvPr>
            <p:ph sz="half" idx="2"/>
          </p:nvPr>
        </p:nvPicPr>
        <p:blipFill>
          <a:blip r:embed="rId3" cstate="print"/>
          <a:srcRect/>
          <a:stretch>
            <a:fillRect/>
          </a:stretch>
        </p:blipFill>
        <p:spPr bwMode="auto">
          <a:xfrm>
            <a:off x="5029200" y="2057400"/>
            <a:ext cx="3810000" cy="398296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b="1" dirty="0">
                <a:solidFill>
                  <a:srgbClr val="C00000"/>
                </a:solidFill>
                <a:latin typeface="Arial" pitchFamily="34" charset="0"/>
                <a:cs typeface="Arial" pitchFamily="34" charset="0"/>
              </a:rPr>
              <a:t>Painful arc syndrome </a:t>
            </a:r>
            <a:r>
              <a:rPr lang="en-US" sz="2800" dirty="0">
                <a:solidFill>
                  <a:srgbClr val="C00000"/>
                </a:solidFill>
                <a:latin typeface="Arial" pitchFamily="34" charset="0"/>
                <a:cs typeface="Arial" pitchFamily="34" charset="0"/>
              </a:rPr>
              <a:t>- </a:t>
            </a:r>
            <a:r>
              <a:rPr lang="en-US" sz="2400" dirty="0">
                <a:solidFill>
                  <a:srgbClr val="C00000"/>
                </a:solidFill>
                <a:latin typeface="Arial" pitchFamily="34" charset="0"/>
                <a:cs typeface="Arial" pitchFamily="34" charset="0"/>
              </a:rPr>
              <a:t> </a:t>
            </a:r>
            <a:r>
              <a:rPr lang="en-US" sz="2400" dirty="0">
                <a:latin typeface="Arial" pitchFamily="34" charset="0"/>
                <a:cs typeface="Arial" pitchFamily="34" charset="0"/>
              </a:rPr>
              <a:t>it is characterized by a chronic thickening of the tendon of the supraspinatus in which pain is experienced between 60 – 120 degree of abduction.</a:t>
            </a:r>
            <a:endParaRPr lang="en-US" sz="2800" dirty="0">
              <a:latin typeface="Arial" pitchFamily="34" charset="0"/>
              <a:cs typeface="Arial" pitchFamily="34" charset="0"/>
            </a:endParaRPr>
          </a:p>
        </p:txBody>
      </p:sp>
      <p:pic>
        <p:nvPicPr>
          <p:cNvPr id="44034" name="Picture 2" descr="C:\Users\7\Downloads\882809f41ed1ac4aa4d03d4642f55f90.jpg"/>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800" dirty="0">
                <a:solidFill>
                  <a:srgbClr val="C00000"/>
                </a:solidFill>
                <a:latin typeface="Arial" pitchFamily="34" charset="0"/>
                <a:cs typeface="Arial" pitchFamily="34" charset="0"/>
              </a:rPr>
              <a:t>4</a:t>
            </a:r>
            <a:r>
              <a:rPr lang="en-US" sz="2800" b="1" dirty="0">
                <a:solidFill>
                  <a:srgbClr val="00B050"/>
                </a:solidFill>
                <a:latin typeface="Arial" pitchFamily="34" charset="0"/>
                <a:cs typeface="Arial" pitchFamily="34" charset="0"/>
              </a:rPr>
              <a:t>. Frozen </a:t>
            </a:r>
            <a:r>
              <a:rPr lang="en-US" sz="2800" b="1" dirty="0" smtClean="0">
                <a:solidFill>
                  <a:srgbClr val="00B050"/>
                </a:solidFill>
                <a:latin typeface="Arial" pitchFamily="34" charset="0"/>
                <a:cs typeface="Arial" pitchFamily="34" charset="0"/>
              </a:rPr>
              <a:t>shoulder- </a:t>
            </a:r>
            <a:r>
              <a:rPr lang="en-US" sz="2800" dirty="0" smtClean="0">
                <a:solidFill>
                  <a:srgbClr val="9A0000"/>
                </a:solidFill>
                <a:latin typeface="Arial"/>
                <a:ea typeface="Arial"/>
                <a:cs typeface="Arial"/>
                <a:sym typeface="Arial"/>
              </a:rPr>
              <a:t>(Adhesive </a:t>
            </a:r>
            <a:r>
              <a:rPr lang="en-US" sz="2800" dirty="0" err="1" smtClean="0">
                <a:solidFill>
                  <a:srgbClr val="9A0000"/>
                </a:solidFill>
                <a:latin typeface="Arial"/>
                <a:ea typeface="Arial"/>
                <a:cs typeface="Arial"/>
                <a:sym typeface="Arial"/>
              </a:rPr>
              <a:t>capsulitis</a:t>
            </a:r>
            <a:r>
              <a:rPr lang="en-US" sz="2800" dirty="0" smtClean="0">
                <a:solidFill>
                  <a:srgbClr val="9A0000"/>
                </a:solidFill>
                <a:latin typeface="Arial"/>
                <a:ea typeface="Arial"/>
                <a:cs typeface="Arial"/>
                <a:sym typeface="Arial"/>
              </a:rPr>
              <a:t>)</a:t>
            </a:r>
            <a:r>
              <a:rPr lang="en-US" sz="2800" b="1" dirty="0" smtClean="0">
                <a:solidFill>
                  <a:srgbClr val="00B050"/>
                </a:solidFill>
                <a:latin typeface="Arial" pitchFamily="34" charset="0"/>
                <a:cs typeface="Arial" pitchFamily="34" charset="0"/>
              </a:rPr>
              <a:t>  </a:t>
            </a:r>
            <a:r>
              <a:rPr lang="en-US" sz="2400" dirty="0">
                <a:latin typeface="Arial" pitchFamily="34" charset="0"/>
                <a:cs typeface="Arial" pitchFamily="34" charset="0"/>
              </a:rPr>
              <a:t>it is due to tendinitis of entire rotator cuff. Eventually all shoulder movements are restricted due to adhesion.</a:t>
            </a:r>
          </a:p>
          <a:p>
            <a:pPr>
              <a:buNone/>
            </a:pPr>
            <a:r>
              <a:rPr lang="en-US" sz="2400" dirty="0">
                <a:latin typeface="Arial" pitchFamily="34" charset="0"/>
                <a:cs typeface="Arial" pitchFamily="34" charset="0"/>
              </a:rPr>
              <a:t>                            </a:t>
            </a:r>
            <a:endParaRPr lang="en-US" sz="2800" dirty="0">
              <a:latin typeface="Arial" pitchFamily="34" charset="0"/>
              <a:cs typeface="Arial" pitchFamily="34" charset="0"/>
            </a:endParaRPr>
          </a:p>
        </p:txBody>
      </p:sp>
      <p:pic>
        <p:nvPicPr>
          <p:cNvPr id="45058" name="Picture 2" descr="C:\Users\7\Downloads\Frozen-Shoulder-Medical-Illustration.jpg"/>
          <p:cNvPicPr>
            <a:picLocks noChangeAspect="1" noChangeArrowheads="1"/>
          </p:cNvPicPr>
          <p:nvPr/>
        </p:nvPicPr>
        <p:blipFill>
          <a:blip r:embed="rId2" cstate="print"/>
          <a:srcRect/>
          <a:stretch>
            <a:fillRect/>
          </a:stretch>
        </p:blipFill>
        <p:spPr bwMode="auto">
          <a:xfrm>
            <a:off x="491344" y="1295400"/>
            <a:ext cx="8015574" cy="5334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a:solidFill>
            <a:schemeClr val="accent1">
              <a:lumMod val="20000"/>
              <a:lumOff val="80000"/>
            </a:schemeClr>
          </a:solidFill>
        </p:spPr>
        <p:txBody>
          <a:bodyPr>
            <a:normAutofit/>
          </a:bodyPr>
          <a:lstStyle/>
          <a:p>
            <a:pPr algn="just">
              <a:buNone/>
            </a:pPr>
            <a:r>
              <a:rPr lang="en-US" sz="2800" dirty="0">
                <a:latin typeface="Arial" pitchFamily="34" charset="0"/>
                <a:cs typeface="Arial" pitchFamily="34" charset="0"/>
              </a:rPr>
              <a:t>5. </a:t>
            </a:r>
            <a:r>
              <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rPr>
              <a:t>Shoulder tip pain </a:t>
            </a:r>
            <a:r>
              <a:rPr lang="en-US" sz="2800" dirty="0">
                <a:latin typeface="Arial" pitchFamily="34" charset="0"/>
                <a:cs typeface="Arial" pitchFamily="34" charset="0"/>
              </a:rPr>
              <a:t>- </a:t>
            </a:r>
            <a:r>
              <a:rPr lang="en-US" sz="2400" dirty="0">
                <a:latin typeface="Arial" pitchFamily="34" charset="0"/>
                <a:cs typeface="Arial" pitchFamily="34" charset="0"/>
              </a:rPr>
              <a:t>irritation of peritoneum due to any surrounding pathology causes referred pain in the shoulder, because phrenic nerve supplying peritoneum and supraclavicular nerve supplying the skin over the shoulder both arises from same spinal segments C3- C4.</a:t>
            </a:r>
          </a:p>
          <a:p>
            <a:pPr algn="just">
              <a:buNone/>
            </a:pPr>
            <a:endParaRPr lang="en-US" sz="2400" dirty="0">
              <a:latin typeface="Arial" pitchFamily="34" charset="0"/>
              <a:cs typeface="Arial" pitchFamily="34" charset="0"/>
            </a:endParaRPr>
          </a:p>
          <a:p>
            <a:pPr algn="just">
              <a:buNone/>
            </a:pPr>
            <a:r>
              <a:rPr lang="en-US" sz="2400" dirty="0">
                <a:latin typeface="Arial" pitchFamily="34" charset="0"/>
                <a:cs typeface="Arial" pitchFamily="34" charset="0"/>
              </a:rPr>
              <a:t>6. For aspiration needle introduced anteriorly through the deltopectoral triangle </a:t>
            </a:r>
            <a:r>
              <a:rPr lang="en-US" sz="2400" dirty="0" smtClean="0">
                <a:latin typeface="Arial" pitchFamily="34" charset="0"/>
                <a:cs typeface="Arial" pitchFamily="34" charset="0"/>
              </a:rPr>
              <a:t>.</a:t>
            </a:r>
          </a:p>
          <a:p>
            <a:pPr marL="0" lvl="0" indent="0">
              <a:spcBef>
                <a:spcPts val="1000"/>
              </a:spcBef>
              <a:buClr>
                <a:srgbClr val="9A0000"/>
              </a:buClr>
              <a:buSzPts val="1540"/>
              <a:buNone/>
            </a:pPr>
            <a:r>
              <a:rPr lang="en-US" sz="2400" dirty="0" smtClean="0">
                <a:latin typeface="Arial" pitchFamily="34" charset="0"/>
                <a:cs typeface="Arial" pitchFamily="34" charset="0"/>
              </a:rPr>
              <a:t>7. </a:t>
            </a:r>
            <a:r>
              <a:rPr lang="en-US" sz="2800" dirty="0" smtClean="0">
                <a:solidFill>
                  <a:srgbClr val="9A0000"/>
                </a:solidFill>
                <a:latin typeface="Arial"/>
                <a:ea typeface="Arial"/>
                <a:cs typeface="Arial"/>
                <a:sym typeface="Arial"/>
              </a:rPr>
              <a:t>Rotator cuff injuries</a:t>
            </a:r>
            <a:endParaRPr lang="en-US" sz="4800" dirty="0" smtClean="0">
              <a:latin typeface="Arial"/>
              <a:ea typeface="Arial"/>
              <a:cs typeface="Arial"/>
              <a:sym typeface="Arial"/>
            </a:endParaRPr>
          </a:p>
          <a:p>
            <a:pPr marL="0" lvl="0" indent="0">
              <a:spcBef>
                <a:spcPts val="1000"/>
              </a:spcBef>
              <a:buClr>
                <a:srgbClr val="E64D00"/>
              </a:buClr>
              <a:buSzPts val="1540"/>
              <a:buNone/>
            </a:pPr>
            <a:r>
              <a:rPr lang="en-US" sz="2400" dirty="0" smtClean="0">
                <a:solidFill>
                  <a:srgbClr val="E64D00"/>
                </a:solidFill>
                <a:latin typeface="Arial"/>
                <a:ea typeface="Arial"/>
                <a:cs typeface="Arial"/>
                <a:sym typeface="Arial"/>
              </a:rPr>
              <a:t>• </a:t>
            </a:r>
            <a:r>
              <a:rPr lang="en-US" sz="2400" dirty="0" smtClean="0">
                <a:solidFill>
                  <a:srgbClr val="000000"/>
                </a:solidFill>
                <a:latin typeface="Arial"/>
                <a:ea typeface="Arial"/>
                <a:cs typeface="Arial"/>
                <a:sym typeface="Arial"/>
              </a:rPr>
              <a:t>Occurs due to repetitive use of rotator cuff muscles.</a:t>
            </a:r>
            <a:endParaRPr lang="en-US" sz="2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100">
                <a:latin typeface="Arial"/>
                <a:ea typeface="Arial"/>
                <a:cs typeface="Arial"/>
                <a:sym typeface="Arial"/>
              </a:rPr>
              <a:t>Human Anatomy/Yogesh Sontakke</a:t>
            </a:r>
            <a:endParaRPr sz="1100">
              <a:latin typeface="Arial"/>
              <a:ea typeface="Arial"/>
              <a:cs typeface="Arial"/>
              <a:sym typeface="Arial"/>
            </a:endParaRPr>
          </a:p>
        </p:txBody>
      </p:sp>
      <p:sp>
        <p:nvSpPr>
          <p:cNvPr id="123" name="Google Shape;12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5</a:t>
            </a:fld>
            <a:endParaRPr sz="1100">
              <a:latin typeface="Arial"/>
              <a:ea typeface="Arial"/>
              <a:cs typeface="Arial"/>
              <a:sym typeface="Arial"/>
            </a:endParaRPr>
          </a:p>
        </p:txBody>
      </p:sp>
      <p:pic>
        <p:nvPicPr>
          <p:cNvPr id="124" name="Google Shape;124;p7" descr="Diagram&#10;&#10;Description automatically generated"/>
          <p:cNvPicPr preferRelativeResize="0"/>
          <p:nvPr/>
        </p:nvPicPr>
        <p:blipFill rotWithShape="1">
          <a:blip r:embed="rId3" cstate="print">
            <a:alphaModFix/>
          </a:blip>
          <a:srcRect/>
          <a:stretch/>
        </p:blipFill>
        <p:spPr>
          <a:xfrm>
            <a:off x="1219200" y="381000"/>
            <a:ext cx="5638800" cy="6705600"/>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3"/>
          <p:cNvSpPr txBox="1">
            <a:spLocks noGrp="1"/>
          </p:cNvSpPr>
          <p:nvPr>
            <p:ph type="body" idx="1"/>
          </p:nvPr>
        </p:nvSpPr>
        <p:spPr>
          <a:xfrm>
            <a:off x="152401" y="685800"/>
            <a:ext cx="8077200" cy="5943599"/>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9A0000"/>
              </a:buClr>
              <a:buSzPts val="1540"/>
              <a:buNone/>
            </a:pPr>
            <a:r>
              <a:rPr lang="en-US" sz="2400" dirty="0" smtClean="0">
                <a:solidFill>
                  <a:srgbClr val="9A0000"/>
                </a:solidFill>
                <a:latin typeface="Arial"/>
                <a:ea typeface="Arial"/>
                <a:cs typeface="Arial"/>
                <a:sym typeface="Arial"/>
              </a:rPr>
              <a:t>8. </a:t>
            </a:r>
            <a:r>
              <a:rPr lang="en-US" sz="2400" dirty="0" err="1" smtClean="0">
                <a:solidFill>
                  <a:srgbClr val="9A0000"/>
                </a:solidFill>
                <a:latin typeface="Arial"/>
                <a:ea typeface="Arial"/>
                <a:cs typeface="Arial"/>
                <a:sym typeface="Arial"/>
              </a:rPr>
              <a:t>Calcific</a:t>
            </a:r>
            <a:r>
              <a:rPr lang="en-US" sz="2400" dirty="0" smtClean="0">
                <a:solidFill>
                  <a:srgbClr val="9A0000"/>
                </a:solidFill>
                <a:latin typeface="Arial"/>
                <a:ea typeface="Arial"/>
                <a:cs typeface="Arial"/>
                <a:sym typeface="Arial"/>
              </a:rPr>
              <a:t> </a:t>
            </a:r>
            <a:r>
              <a:rPr lang="en-US" sz="2400" dirty="0">
                <a:solidFill>
                  <a:srgbClr val="9A0000"/>
                </a:solidFill>
                <a:latin typeface="Arial"/>
                <a:ea typeface="Arial"/>
                <a:cs typeface="Arial"/>
                <a:sym typeface="Arial"/>
              </a:rPr>
              <a:t>tendinitis of </a:t>
            </a:r>
            <a:r>
              <a:rPr lang="en-US" sz="2400" dirty="0" smtClean="0">
                <a:solidFill>
                  <a:srgbClr val="9A0000"/>
                </a:solidFill>
                <a:latin typeface="Arial"/>
                <a:ea typeface="Arial"/>
                <a:cs typeface="Arial"/>
                <a:sym typeface="Arial"/>
              </a:rPr>
              <a:t>shoulder</a:t>
            </a:r>
            <a:r>
              <a:rPr lang="en-US" sz="2400" dirty="0">
                <a:latin typeface="Arial"/>
                <a:ea typeface="Arial"/>
                <a:cs typeface="Arial"/>
                <a:sym typeface="Arial"/>
              </a:rPr>
              <a:t>-</a:t>
            </a:r>
            <a:r>
              <a:rPr lang="en-US" sz="2400" dirty="0" smtClean="0">
                <a:solidFill>
                  <a:srgbClr val="E64D00"/>
                </a:solidFill>
                <a:latin typeface="Arial"/>
                <a:ea typeface="Arial"/>
                <a:cs typeface="Arial"/>
                <a:sym typeface="Arial"/>
              </a:rPr>
              <a:t> </a:t>
            </a:r>
            <a:r>
              <a:rPr lang="en-US" sz="2400" dirty="0">
                <a:solidFill>
                  <a:srgbClr val="000000"/>
                </a:solidFill>
                <a:latin typeface="Arial"/>
                <a:ea typeface="Arial"/>
                <a:cs typeface="Arial"/>
                <a:sym typeface="Arial"/>
              </a:rPr>
              <a:t>It results from</a:t>
            </a:r>
            <a:endParaRPr sz="2400" dirty="0">
              <a:latin typeface="Arial"/>
              <a:ea typeface="Arial"/>
              <a:cs typeface="Arial"/>
              <a:sym typeface="Arial"/>
            </a:endParaRPr>
          </a:p>
          <a:p>
            <a:pPr marL="0" lvl="0" indent="0" algn="just" rtl="0">
              <a:lnSpc>
                <a:spcPct val="100000"/>
              </a:lnSpc>
              <a:spcBef>
                <a:spcPts val="1000"/>
              </a:spcBef>
              <a:spcAft>
                <a:spcPts val="0"/>
              </a:spcAft>
              <a:buClr>
                <a:srgbClr val="000000"/>
              </a:buClr>
              <a:buSzPts val="1540"/>
              <a:buNone/>
            </a:pPr>
            <a:r>
              <a:rPr lang="en-US" sz="2400" dirty="0">
                <a:solidFill>
                  <a:srgbClr val="000000"/>
                </a:solidFill>
                <a:latin typeface="Arial"/>
                <a:ea typeface="Arial"/>
                <a:cs typeface="Arial"/>
                <a:sym typeface="Arial"/>
              </a:rPr>
              <a:t>1. Inflammation and calcification of </a:t>
            </a:r>
            <a:r>
              <a:rPr lang="en-US" sz="2400" dirty="0" err="1">
                <a:solidFill>
                  <a:srgbClr val="000000"/>
                </a:solidFill>
                <a:latin typeface="Arial"/>
                <a:ea typeface="Arial"/>
                <a:cs typeface="Arial"/>
                <a:sym typeface="Arial"/>
              </a:rPr>
              <a:t>subacromial</a:t>
            </a:r>
            <a:r>
              <a:rPr lang="en-US" sz="2400" dirty="0">
                <a:solidFill>
                  <a:srgbClr val="000000"/>
                </a:solidFill>
                <a:latin typeface="Arial"/>
                <a:ea typeface="Arial"/>
                <a:cs typeface="Arial"/>
                <a:sym typeface="Arial"/>
              </a:rPr>
              <a:t> bursa – called </a:t>
            </a:r>
            <a:r>
              <a:rPr lang="en-US" sz="2400" dirty="0" err="1">
                <a:solidFill>
                  <a:srgbClr val="2600DA"/>
                </a:solidFill>
                <a:latin typeface="Arial"/>
                <a:ea typeface="Arial"/>
                <a:cs typeface="Arial"/>
                <a:sym typeface="Arial"/>
              </a:rPr>
              <a:t>calcific</a:t>
            </a:r>
            <a:r>
              <a:rPr lang="en-US" sz="2400" dirty="0">
                <a:solidFill>
                  <a:srgbClr val="2600DA"/>
                </a:solidFill>
                <a:latin typeface="Arial"/>
                <a:ea typeface="Arial"/>
                <a:cs typeface="Arial"/>
                <a:sym typeface="Arial"/>
              </a:rPr>
              <a:t> </a:t>
            </a:r>
            <a:r>
              <a:rPr lang="en-US" sz="2400" dirty="0" err="1">
                <a:solidFill>
                  <a:srgbClr val="2600DA"/>
                </a:solidFill>
                <a:latin typeface="Arial"/>
                <a:ea typeface="Arial"/>
                <a:cs typeface="Arial"/>
                <a:sym typeface="Arial"/>
              </a:rPr>
              <a:t>scapulohumeral</a:t>
            </a:r>
            <a:r>
              <a:rPr lang="en-US" sz="2400" dirty="0">
                <a:solidFill>
                  <a:srgbClr val="2600DA"/>
                </a:solidFill>
                <a:latin typeface="Arial"/>
                <a:ea typeface="Arial"/>
                <a:cs typeface="Arial"/>
                <a:sym typeface="Arial"/>
              </a:rPr>
              <a:t> bursitis</a:t>
            </a:r>
            <a:r>
              <a:rPr lang="en-US" sz="2400" dirty="0">
                <a:solidFill>
                  <a:srgbClr val="000000"/>
                </a:solidFill>
                <a:latin typeface="Arial"/>
                <a:ea typeface="Arial"/>
                <a:cs typeface="Arial"/>
                <a:sym typeface="Arial"/>
              </a:rPr>
              <a:t>.</a:t>
            </a:r>
            <a:endParaRPr sz="2400" dirty="0">
              <a:latin typeface="Arial"/>
              <a:ea typeface="Arial"/>
              <a:cs typeface="Arial"/>
              <a:sym typeface="Arial"/>
            </a:endParaRPr>
          </a:p>
          <a:p>
            <a:pPr marL="0" lvl="0" indent="0" algn="just" rtl="0">
              <a:lnSpc>
                <a:spcPct val="100000"/>
              </a:lnSpc>
              <a:spcBef>
                <a:spcPts val="1000"/>
              </a:spcBef>
              <a:spcAft>
                <a:spcPts val="0"/>
              </a:spcAft>
              <a:buClr>
                <a:srgbClr val="000000"/>
              </a:buClr>
              <a:buSzPts val="1540"/>
              <a:buNone/>
            </a:pPr>
            <a:r>
              <a:rPr lang="en-US" sz="2400" dirty="0">
                <a:solidFill>
                  <a:srgbClr val="000000"/>
                </a:solidFill>
                <a:latin typeface="Arial"/>
                <a:ea typeface="Arial"/>
                <a:cs typeface="Arial"/>
                <a:sym typeface="Arial"/>
              </a:rPr>
              <a:t>2. Calcified </a:t>
            </a:r>
            <a:r>
              <a:rPr lang="en-US" sz="2400" dirty="0" err="1">
                <a:solidFill>
                  <a:srgbClr val="000000"/>
                </a:solidFill>
                <a:latin typeface="Arial"/>
                <a:ea typeface="Arial"/>
                <a:cs typeface="Arial"/>
                <a:sym typeface="Arial"/>
              </a:rPr>
              <a:t>supraspinatus</a:t>
            </a:r>
            <a:r>
              <a:rPr lang="en-US" sz="2400" dirty="0">
                <a:solidFill>
                  <a:srgbClr val="000000"/>
                </a:solidFill>
                <a:latin typeface="Arial"/>
                <a:ea typeface="Arial"/>
                <a:cs typeface="Arial"/>
                <a:sym typeface="Arial"/>
              </a:rPr>
              <a:t> tendon causing </a:t>
            </a:r>
            <a:r>
              <a:rPr lang="en-US" sz="2400" dirty="0" err="1">
                <a:solidFill>
                  <a:srgbClr val="000000"/>
                </a:solidFill>
                <a:latin typeface="Arial"/>
                <a:ea typeface="Arial"/>
                <a:cs typeface="Arial"/>
                <a:sym typeface="Arial"/>
              </a:rPr>
              <a:t>subacromial</a:t>
            </a:r>
            <a:r>
              <a:rPr lang="en-US" sz="2400" dirty="0">
                <a:solidFill>
                  <a:srgbClr val="000000"/>
                </a:solidFill>
                <a:latin typeface="Arial"/>
                <a:ea typeface="Arial"/>
                <a:cs typeface="Arial"/>
                <a:sym typeface="Arial"/>
              </a:rPr>
              <a:t> bursitis</a:t>
            </a:r>
            <a:r>
              <a:rPr lang="en-US" sz="2400" dirty="0" smtClean="0">
                <a:solidFill>
                  <a:srgbClr val="000000"/>
                </a:solidFill>
                <a:latin typeface="Arial"/>
                <a:ea typeface="Arial"/>
                <a:cs typeface="Arial"/>
                <a:sym typeface="Arial"/>
              </a:rPr>
              <a:t>.</a:t>
            </a:r>
          </a:p>
          <a:p>
            <a:pPr marL="0" lvl="0" indent="0" algn="just">
              <a:spcBef>
                <a:spcPts val="1000"/>
              </a:spcBef>
              <a:buClr>
                <a:srgbClr val="9A0000"/>
              </a:buClr>
              <a:buSzPts val="1540"/>
              <a:buNone/>
            </a:pPr>
            <a:r>
              <a:rPr lang="en-US" sz="2400" dirty="0" smtClean="0">
                <a:solidFill>
                  <a:srgbClr val="9A0000"/>
                </a:solidFill>
                <a:latin typeface="Arial"/>
                <a:ea typeface="Arial"/>
                <a:cs typeface="Arial"/>
                <a:sym typeface="Arial"/>
              </a:rPr>
              <a:t>9. </a:t>
            </a:r>
            <a:r>
              <a:rPr lang="en-US" sz="2400" dirty="0" err="1" smtClean="0">
                <a:solidFill>
                  <a:srgbClr val="9A0000"/>
                </a:solidFill>
                <a:latin typeface="Arial"/>
                <a:ea typeface="Arial"/>
                <a:cs typeface="Arial"/>
                <a:sym typeface="Arial"/>
              </a:rPr>
              <a:t>Glenoidal</a:t>
            </a:r>
            <a:r>
              <a:rPr lang="en-US" sz="2400" dirty="0" smtClean="0">
                <a:solidFill>
                  <a:srgbClr val="9A0000"/>
                </a:solidFill>
                <a:latin typeface="Arial"/>
                <a:ea typeface="Arial"/>
                <a:cs typeface="Arial"/>
                <a:sym typeface="Arial"/>
              </a:rPr>
              <a:t> labrum tears</a:t>
            </a:r>
            <a:endParaRPr lang="en-US" sz="2400" dirty="0" smtClean="0">
              <a:latin typeface="Arial"/>
              <a:ea typeface="Arial"/>
              <a:cs typeface="Arial"/>
              <a:sym typeface="Arial"/>
            </a:endParaRPr>
          </a:p>
          <a:p>
            <a:pPr marL="0" lvl="0" indent="0" algn="just">
              <a:spcBef>
                <a:spcPts val="1000"/>
              </a:spcBef>
              <a:buClr>
                <a:srgbClr val="E64D00"/>
              </a:buClr>
              <a:buSzPts val="1540"/>
              <a:buNone/>
            </a:pPr>
            <a:r>
              <a:rPr lang="en-US" sz="2400" dirty="0" smtClean="0">
                <a:solidFill>
                  <a:srgbClr val="E64D00"/>
                </a:solidFill>
                <a:latin typeface="Arial"/>
                <a:ea typeface="Arial"/>
                <a:cs typeface="Arial"/>
                <a:sym typeface="Arial"/>
              </a:rPr>
              <a:t>• </a:t>
            </a:r>
            <a:r>
              <a:rPr lang="en-US" sz="2400" dirty="0" smtClean="0">
                <a:solidFill>
                  <a:srgbClr val="000000"/>
                </a:solidFill>
                <a:latin typeface="Arial"/>
                <a:ea typeface="Arial"/>
                <a:cs typeface="Arial"/>
                <a:sym typeface="Arial"/>
              </a:rPr>
              <a:t>Occurs commonly in athletes with shoulder instability</a:t>
            </a:r>
            <a:endParaRPr lang="en-US" sz="2400" dirty="0" smtClean="0"/>
          </a:p>
          <a:p>
            <a:pPr marL="0" lvl="0" indent="0" algn="just">
              <a:spcBef>
                <a:spcPts val="1000"/>
              </a:spcBef>
              <a:buClr>
                <a:srgbClr val="E64D00"/>
              </a:buClr>
              <a:buSzPts val="1540"/>
              <a:buNone/>
            </a:pPr>
            <a:r>
              <a:rPr lang="en-US" sz="2400" dirty="0" smtClean="0">
                <a:solidFill>
                  <a:srgbClr val="E64D00"/>
                </a:solidFill>
                <a:latin typeface="Arial"/>
                <a:ea typeface="Arial"/>
                <a:cs typeface="Arial"/>
                <a:sym typeface="Arial"/>
              </a:rPr>
              <a:t>• </a:t>
            </a:r>
            <a:r>
              <a:rPr lang="en-US" sz="2400" dirty="0" smtClean="0">
                <a:solidFill>
                  <a:srgbClr val="000000"/>
                </a:solidFill>
                <a:latin typeface="Arial"/>
                <a:ea typeface="Arial"/>
                <a:cs typeface="Arial"/>
                <a:sym typeface="Arial"/>
              </a:rPr>
              <a:t>Results in painful movements of the shoulder joint</a:t>
            </a:r>
            <a:endParaRPr lang="en-US" sz="2400" dirty="0" smtClean="0">
              <a:latin typeface="Arial"/>
              <a:ea typeface="Arial"/>
              <a:cs typeface="Arial"/>
              <a:sym typeface="Arial"/>
            </a:endParaRPr>
          </a:p>
          <a:p>
            <a:pPr marL="0" lvl="0" indent="0" algn="just">
              <a:spcBef>
                <a:spcPts val="1000"/>
              </a:spcBef>
              <a:buClr>
                <a:srgbClr val="9A0000"/>
              </a:buClr>
              <a:buSzPts val="1540"/>
              <a:buNone/>
            </a:pPr>
            <a:r>
              <a:rPr lang="en-US" sz="2400" dirty="0" smtClean="0">
                <a:solidFill>
                  <a:srgbClr val="9A0000"/>
                </a:solidFill>
                <a:latin typeface="Arial"/>
                <a:ea typeface="Arial"/>
                <a:cs typeface="Arial"/>
                <a:sym typeface="Arial"/>
              </a:rPr>
              <a:t>10. </a:t>
            </a:r>
            <a:r>
              <a:rPr lang="en-US" sz="2400" dirty="0" err="1" smtClean="0">
                <a:solidFill>
                  <a:srgbClr val="9A0000"/>
                </a:solidFill>
                <a:latin typeface="Arial"/>
                <a:ea typeface="Arial"/>
                <a:cs typeface="Arial"/>
                <a:sym typeface="Arial"/>
              </a:rPr>
              <a:t>Sprengel’s</a:t>
            </a:r>
            <a:r>
              <a:rPr lang="en-US" sz="2400" dirty="0" smtClean="0">
                <a:solidFill>
                  <a:srgbClr val="9A0000"/>
                </a:solidFill>
                <a:latin typeface="Arial"/>
                <a:ea typeface="Arial"/>
                <a:cs typeface="Arial"/>
                <a:sym typeface="Arial"/>
              </a:rPr>
              <a:t> shoulder</a:t>
            </a:r>
            <a:endParaRPr lang="en-US" sz="2400" dirty="0" smtClean="0">
              <a:latin typeface="Arial"/>
              <a:ea typeface="Arial"/>
              <a:cs typeface="Arial"/>
              <a:sym typeface="Arial"/>
            </a:endParaRPr>
          </a:p>
          <a:p>
            <a:pPr marL="0" lvl="0" indent="0" algn="just">
              <a:spcBef>
                <a:spcPts val="1000"/>
              </a:spcBef>
              <a:buClr>
                <a:srgbClr val="E64D00"/>
              </a:buClr>
              <a:buSzPts val="1540"/>
              <a:buNone/>
            </a:pPr>
            <a:r>
              <a:rPr lang="en-US" sz="2400" dirty="0" smtClean="0">
                <a:solidFill>
                  <a:srgbClr val="E64D00"/>
                </a:solidFill>
                <a:latin typeface="Arial"/>
                <a:ea typeface="Arial"/>
                <a:cs typeface="Arial"/>
                <a:sym typeface="Arial"/>
              </a:rPr>
              <a:t>• </a:t>
            </a:r>
            <a:r>
              <a:rPr lang="en-US" sz="2400" dirty="0" smtClean="0">
                <a:solidFill>
                  <a:srgbClr val="000000"/>
                </a:solidFill>
                <a:latin typeface="Arial"/>
                <a:ea typeface="Arial"/>
                <a:cs typeface="Arial"/>
                <a:sym typeface="Arial"/>
              </a:rPr>
              <a:t>In this condition, the shoulder joint lies at higher position because of scapula placed at higher level</a:t>
            </a:r>
            <a:endParaRPr lang="en-US" sz="2400" dirty="0" smtClean="0">
              <a:latin typeface="Arial"/>
              <a:ea typeface="Arial"/>
              <a:cs typeface="Arial"/>
              <a:sym typeface="Arial"/>
            </a:endParaRPr>
          </a:p>
          <a:p>
            <a:pPr marL="0" lvl="0" indent="0" algn="just" rtl="0">
              <a:lnSpc>
                <a:spcPct val="100000"/>
              </a:lnSpc>
              <a:spcBef>
                <a:spcPts val="1000"/>
              </a:spcBef>
              <a:spcAft>
                <a:spcPts val="0"/>
              </a:spcAft>
              <a:buClr>
                <a:srgbClr val="000000"/>
              </a:buClr>
              <a:buSzPts val="1540"/>
              <a:buNone/>
            </a:pPr>
            <a:endParaRPr sz="2400" dirty="0">
              <a:latin typeface="Arial"/>
              <a:ea typeface="Arial"/>
              <a:cs typeface="Arial"/>
              <a:sym typeface="Arial"/>
            </a:endParaRPr>
          </a:p>
        </p:txBody>
      </p:sp>
      <p:sp>
        <p:nvSpPr>
          <p:cNvPr id="444" name="Google Shape;44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pPr marL="0" lvl="0" indent="0" algn="r" rtl="0">
                <a:lnSpc>
                  <a:spcPct val="100000"/>
                </a:lnSpc>
                <a:spcBef>
                  <a:spcPts val="0"/>
                </a:spcBef>
                <a:spcAft>
                  <a:spcPts val="0"/>
                </a:spcAft>
                <a:buSzPts val="1200"/>
                <a:buNone/>
              </a:pPr>
              <a:t>50</a:t>
            </a:fld>
            <a:endParaRPr>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r PRAVEEN  ANATOMY COMPLETE\PRAVEENS ANATOMY WORLD 3.3.2024\PRAVEENS ANATOMY WORLD 22.7.2025\1. ATLAS\2. GROSS ANATOMY\1. UPPER LIMB\6. Shoulder Region\thank-you-note-to-teacher.png"/>
          <p:cNvPicPr>
            <a:picLocks noGrp="1" noChangeAspect="1" noChangeArrowheads="1"/>
          </p:cNvPicPr>
          <p:nvPr>
            <p:ph idx="1"/>
          </p:nvPr>
        </p:nvPicPr>
        <p:blipFill>
          <a:blip r:embed="rId2" cstate="print"/>
          <a:srcRect/>
          <a:stretch>
            <a:fillRect/>
          </a:stretch>
        </p:blipFill>
        <p:spPr bwMode="auto">
          <a:xfrm>
            <a:off x="123190" y="1295400"/>
            <a:ext cx="7999730" cy="49998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6477000" cy="6172200"/>
          </a:xfrm>
          <a:solidFill>
            <a:schemeClr val="accent1">
              <a:lumMod val="20000"/>
              <a:lumOff val="80000"/>
            </a:schemeClr>
          </a:solidFill>
        </p:spPr>
        <p:txBody>
          <a:bodyPr>
            <a:normAutofit/>
          </a:bodyPr>
          <a:lstStyle/>
          <a:p>
            <a:pPr>
              <a:buNone/>
            </a:pP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Ligaments </a:t>
            </a:r>
          </a:p>
          <a:p>
            <a:pPr marL="457200" indent="-457200">
              <a:buNone/>
            </a:pPr>
            <a:endParaRPr lang="en-US" sz="2400" dirty="0">
              <a:latin typeface="Arial" pitchFamily="34" charset="0"/>
              <a:cs typeface="Arial" pitchFamily="34" charset="0"/>
            </a:endParaRPr>
          </a:p>
          <a:p>
            <a:pPr marL="457200" indent="-457200">
              <a:buNone/>
            </a:pPr>
            <a:r>
              <a:rPr lang="en-US" sz="2400" dirty="0">
                <a:latin typeface="Arial" pitchFamily="34" charset="0"/>
                <a:cs typeface="Arial" pitchFamily="34" charset="0"/>
              </a:rPr>
              <a:t>1. Fibrous capsule or Capsular ligament</a:t>
            </a:r>
          </a:p>
          <a:p>
            <a:pPr marL="457200" indent="-457200">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2. Glenohumeral ligament</a:t>
            </a:r>
          </a:p>
          <a:p>
            <a:pPr>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3. Coraco – humeral ligament</a:t>
            </a:r>
          </a:p>
          <a:p>
            <a:pPr>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4. Transverse humeral ligament</a:t>
            </a:r>
          </a:p>
          <a:p>
            <a:pPr>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5. Glenoid labrum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a:solidFill>
            <a:schemeClr val="accent1">
              <a:lumMod val="20000"/>
              <a:lumOff val="80000"/>
            </a:schemeClr>
          </a:solidFill>
        </p:spPr>
        <p:txBody>
          <a:bodyPr>
            <a:normAutofit lnSpcReduction="10000"/>
          </a:bodyPr>
          <a:lstStyle/>
          <a:p>
            <a:pPr marL="514350" indent="-514350">
              <a:buAutoNum type="arabicPeriod"/>
            </a:pPr>
            <a:r>
              <a:rPr lang="en-US" sz="2800" dirty="0">
                <a:solidFill>
                  <a:srgbClr val="C00000"/>
                </a:solidFill>
                <a:effectLst>
                  <a:outerShdw blurRad="38100" dist="38100" dir="2700000" algn="tl">
                    <a:srgbClr val="000000">
                      <a:alpha val="43137"/>
                    </a:srgbClr>
                  </a:outerShdw>
                </a:effectLst>
                <a:latin typeface="Arial" pitchFamily="34" charset="0"/>
                <a:cs typeface="Arial" pitchFamily="34" charset="0"/>
              </a:rPr>
              <a:t>Capsular ligament -: </a:t>
            </a:r>
            <a:r>
              <a:rPr lang="en-US" sz="2400" dirty="0">
                <a:latin typeface="Arial" pitchFamily="34" charset="0"/>
                <a:cs typeface="Arial" pitchFamily="34" charset="0"/>
              </a:rPr>
              <a:t>It forms a loose envelope which permits free movements.</a:t>
            </a:r>
          </a:p>
          <a:p>
            <a:pPr marL="514350" indent="-514350">
              <a:buNone/>
            </a:pPr>
            <a:r>
              <a:rPr lang="en-US" sz="2400" dirty="0">
                <a:latin typeface="Arial" pitchFamily="34" charset="0"/>
                <a:cs typeface="Arial" pitchFamily="34" charset="0"/>
              </a:rPr>
              <a:t>     </a:t>
            </a:r>
          </a:p>
          <a:p>
            <a:pPr marL="514350" indent="-514350">
              <a:buNone/>
            </a:pPr>
            <a:r>
              <a:rPr lang="en-US" sz="2400" dirty="0">
                <a:solidFill>
                  <a:srgbClr val="00B050"/>
                </a:solidFill>
                <a:latin typeface="Arial" pitchFamily="34" charset="0"/>
                <a:cs typeface="Arial" pitchFamily="34" charset="0"/>
              </a:rPr>
              <a:t>      Medially – </a:t>
            </a:r>
            <a:r>
              <a:rPr lang="en-US" sz="2400" dirty="0">
                <a:latin typeface="Arial" pitchFamily="34" charset="0"/>
                <a:cs typeface="Arial" pitchFamily="34" charset="0"/>
              </a:rPr>
              <a:t>the capsule is attached to the scapula beyond the supraglenoid tubercle and glenoid labrum.</a:t>
            </a:r>
          </a:p>
          <a:p>
            <a:pPr marL="514350" indent="-514350">
              <a:buNone/>
            </a:pPr>
            <a:r>
              <a:rPr lang="en-US" sz="2400" dirty="0">
                <a:latin typeface="Arial" pitchFamily="34" charset="0"/>
                <a:cs typeface="Arial" pitchFamily="34" charset="0"/>
              </a:rPr>
              <a:t>      </a:t>
            </a:r>
          </a:p>
          <a:p>
            <a:pPr marL="514350" indent="-514350">
              <a:buNone/>
            </a:pPr>
            <a:r>
              <a:rPr lang="en-US" sz="2400" dirty="0">
                <a:solidFill>
                  <a:srgbClr val="00B050"/>
                </a:solidFill>
                <a:latin typeface="Arial" pitchFamily="34" charset="0"/>
                <a:cs typeface="Arial" pitchFamily="34" charset="0"/>
              </a:rPr>
              <a:t>      Laterally –</a:t>
            </a:r>
            <a:r>
              <a:rPr lang="en-US" sz="2400" dirty="0">
                <a:latin typeface="Arial" pitchFamily="34" charset="0"/>
                <a:cs typeface="Arial" pitchFamily="34" charset="0"/>
              </a:rPr>
              <a:t> the capsule is attached to the anatomical neck of the humerus except at two places-</a:t>
            </a:r>
          </a:p>
          <a:p>
            <a:pPr marL="514350" indent="-514350">
              <a:buNone/>
            </a:pPr>
            <a:endParaRPr lang="en-US" sz="2400" dirty="0">
              <a:latin typeface="Arial" pitchFamily="34" charset="0"/>
              <a:cs typeface="Arial" pitchFamily="34" charset="0"/>
            </a:endParaRPr>
          </a:p>
          <a:p>
            <a:pPr marL="514350" indent="-514350">
              <a:buNone/>
            </a:pPr>
            <a:r>
              <a:rPr lang="en-US" sz="2400" dirty="0">
                <a:latin typeface="Arial" pitchFamily="34" charset="0"/>
                <a:cs typeface="Arial" pitchFamily="34" charset="0"/>
              </a:rPr>
              <a:t>      -&gt; superiorly it is deficient for passage of the tendon of the long head of biceps brachii.</a:t>
            </a:r>
          </a:p>
          <a:p>
            <a:pPr marL="514350" indent="-514350">
              <a:buNone/>
            </a:pPr>
            <a:endParaRPr lang="en-US" sz="2400" dirty="0">
              <a:latin typeface="Arial" pitchFamily="34" charset="0"/>
              <a:cs typeface="Arial" pitchFamily="34" charset="0"/>
            </a:endParaRPr>
          </a:p>
          <a:p>
            <a:pPr marL="514350" indent="-514350">
              <a:buNone/>
            </a:pPr>
            <a:r>
              <a:rPr lang="en-US" sz="2400" dirty="0">
                <a:latin typeface="Arial" pitchFamily="34" charset="0"/>
                <a:cs typeface="Arial" pitchFamily="34" charset="0"/>
              </a:rPr>
              <a:t>      -&gt; inferiorly the attachment extends down to the surgical neck.</a:t>
            </a:r>
          </a:p>
          <a:p>
            <a:pPr marL="514350" indent="-514350">
              <a:buNone/>
            </a:pPr>
            <a:endParaRPr lang="en-US" sz="2400" dirty="0">
              <a:latin typeface="Arial" pitchFamily="34" charset="0"/>
              <a:cs typeface="Arial" pitchFamily="34" charset="0"/>
            </a:endParaRPr>
          </a:p>
          <a:p>
            <a:pPr marL="514350" indent="-514350">
              <a:buNone/>
            </a:pPr>
            <a:r>
              <a:rPr lang="en-US" sz="2400" dirty="0">
                <a:latin typeface="Arial" pitchFamily="34" charset="0"/>
                <a:cs typeface="Arial" pitchFamily="34" charset="0"/>
              </a:rPr>
              <a:t>      </a:t>
            </a:r>
            <a:r>
              <a:rPr lang="en-US" sz="2400" dirty="0">
                <a:solidFill>
                  <a:srgbClr val="00B050"/>
                </a:solidFill>
                <a:latin typeface="Arial" pitchFamily="34" charset="0"/>
                <a:cs typeface="Arial" pitchFamily="34" charset="0"/>
              </a:rPr>
              <a:t>Synovial membrane- </a:t>
            </a:r>
            <a:r>
              <a:rPr lang="en-US" sz="2400" dirty="0">
                <a:latin typeface="Arial" pitchFamily="34" charset="0"/>
                <a:cs typeface="Arial" pitchFamily="34" charset="0"/>
              </a:rPr>
              <a:t>lines the inner side of capsule.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algn="ctr"/>
            <a:r>
              <a:rPr lang="en-US" dirty="0" smtClean="0"/>
              <a:t>Capsular  ligament</a:t>
            </a:r>
            <a:endParaRPr lang="en-US" dirty="0"/>
          </a:p>
        </p:txBody>
      </p:sp>
      <p:pic>
        <p:nvPicPr>
          <p:cNvPr id="4" name="Google Shape;151;p9" descr="Diagram&#10;&#10;Description automatically generated"/>
          <p:cNvPicPr preferRelativeResize="0">
            <a:picLocks noGrp="1"/>
          </p:cNvPicPr>
          <p:nvPr>
            <p:ph idx="1"/>
          </p:nvPr>
        </p:nvPicPr>
        <p:blipFill rotWithShape="1">
          <a:blip r:embed="rId2" cstate="print">
            <a:alphaModFix/>
          </a:blip>
          <a:srcRect/>
          <a:stretch/>
        </p:blipFill>
        <p:spPr>
          <a:xfrm>
            <a:off x="1524000" y="914400"/>
            <a:ext cx="5181600" cy="594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1"/>
          <p:cNvSpPr txBox="1">
            <a:spLocks noGrp="1"/>
          </p:cNvSpPr>
          <p:nvPr>
            <p:ph type="body" idx="1"/>
          </p:nvPr>
        </p:nvSpPr>
        <p:spPr>
          <a:xfrm>
            <a:off x="407407" y="633743"/>
            <a:ext cx="3402593" cy="554322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Clr>
                <a:srgbClr val="00FFFF"/>
              </a:buClr>
              <a:buSzPts val="1600"/>
              <a:buNone/>
            </a:pPr>
            <a:r>
              <a:rPr lang="en-US" sz="3200" dirty="0">
                <a:solidFill>
                  <a:srgbClr val="00FFFF"/>
                </a:solidFill>
                <a:latin typeface="Arial"/>
                <a:ea typeface="Arial"/>
                <a:cs typeface="Arial"/>
                <a:sym typeface="Arial"/>
              </a:rPr>
              <a:t>• </a:t>
            </a:r>
            <a:r>
              <a:rPr lang="en-US" sz="3200" i="1" dirty="0">
                <a:solidFill>
                  <a:srgbClr val="9A0000"/>
                </a:solidFill>
                <a:latin typeface="Arial"/>
                <a:ea typeface="Arial"/>
                <a:cs typeface="Arial"/>
                <a:sym typeface="Arial"/>
              </a:rPr>
              <a:t>Synovial membrane</a:t>
            </a:r>
            <a:endParaRPr sz="4800" dirty="0">
              <a:latin typeface="Arial"/>
              <a:ea typeface="Arial"/>
              <a:cs typeface="Arial"/>
              <a:sym typeface="Arial"/>
            </a:endParaRPr>
          </a:p>
          <a:p>
            <a:pPr marL="0" lvl="0" indent="0" algn="l" rtl="0">
              <a:lnSpc>
                <a:spcPct val="120000"/>
              </a:lnSpc>
              <a:spcBef>
                <a:spcPts val="1000"/>
              </a:spcBef>
              <a:spcAft>
                <a:spcPts val="0"/>
              </a:spcAft>
              <a:buClr>
                <a:srgbClr val="00FFFF"/>
              </a:buClr>
              <a:buSzPts val="1600"/>
              <a:buNone/>
            </a:pPr>
            <a:r>
              <a:rPr lang="en-US" sz="3200" dirty="0">
                <a:solidFill>
                  <a:srgbClr val="00FFFF"/>
                </a:solidFill>
                <a:latin typeface="Arial"/>
                <a:ea typeface="Arial"/>
                <a:cs typeface="Arial"/>
                <a:sym typeface="Arial"/>
              </a:rPr>
              <a:t>– </a:t>
            </a:r>
            <a:r>
              <a:rPr lang="en-US" sz="3200" dirty="0">
                <a:solidFill>
                  <a:srgbClr val="000000"/>
                </a:solidFill>
                <a:latin typeface="Arial"/>
                <a:ea typeface="Arial"/>
                <a:cs typeface="Arial"/>
                <a:sym typeface="Arial"/>
              </a:rPr>
              <a:t>Synovial membrane lines the inner surface of the capsule.</a:t>
            </a:r>
            <a:endParaRPr sz="3200" dirty="0">
              <a:solidFill>
                <a:srgbClr val="00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1600"/>
              <a:buNone/>
            </a:pPr>
            <a:endParaRPr sz="3200" dirty="0">
              <a:latin typeface="Arial"/>
              <a:ea typeface="Arial"/>
              <a:cs typeface="Arial"/>
              <a:sym typeface="Arial"/>
            </a:endParaRPr>
          </a:p>
        </p:txBody>
      </p:sp>
      <p:sp>
        <p:nvSpPr>
          <p:cNvPr id="166" name="Google Shape;166;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a:latin typeface="Arial"/>
                <a:ea typeface="Arial"/>
                <a:cs typeface="Arial"/>
                <a:sym typeface="Arial"/>
              </a:rPr>
              <a:pPr marL="0" lvl="0" indent="0" algn="r" rtl="0">
                <a:lnSpc>
                  <a:spcPct val="100000"/>
                </a:lnSpc>
                <a:spcBef>
                  <a:spcPts val="0"/>
                </a:spcBef>
                <a:spcAft>
                  <a:spcPts val="0"/>
                </a:spcAft>
                <a:buSzPts val="1100"/>
                <a:buNone/>
              </a:pPr>
              <a:t>9</a:t>
            </a:fld>
            <a:endParaRPr sz="1100">
              <a:latin typeface="Arial"/>
              <a:ea typeface="Arial"/>
              <a:cs typeface="Arial"/>
              <a:sym typeface="Arial"/>
            </a:endParaRPr>
          </a:p>
        </p:txBody>
      </p:sp>
      <p:pic>
        <p:nvPicPr>
          <p:cNvPr id="167" name="Google Shape;167;p51" descr="Diagram&#10;&#10;Description automatically generated"/>
          <p:cNvPicPr preferRelativeResize="0"/>
          <p:nvPr/>
        </p:nvPicPr>
        <p:blipFill rotWithShape="1">
          <a:blip r:embed="rId3" cstate="print">
            <a:alphaModFix/>
          </a:blip>
          <a:srcRect/>
          <a:stretch/>
        </p:blipFill>
        <p:spPr>
          <a:xfrm>
            <a:off x="3810000" y="860080"/>
            <a:ext cx="5179443" cy="561692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456</TotalTime>
  <Words>1464</Words>
  <Application>Microsoft Office PowerPoint</Application>
  <PresentationFormat>On-screen Show (4:3)</PresentationFormat>
  <Paragraphs>230</Paragraphs>
  <Slides>51</Slides>
  <Notes>15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Opulent</vt:lpstr>
      <vt:lpstr>GROSS  ANATOMY shoulder  joint</vt:lpstr>
      <vt:lpstr>Components</vt:lpstr>
      <vt:lpstr>SHOULDER JOINT</vt:lpstr>
      <vt:lpstr>Slide 4</vt:lpstr>
      <vt:lpstr>Slide 5</vt:lpstr>
      <vt:lpstr>Slide 6</vt:lpstr>
      <vt:lpstr>Slide 7</vt:lpstr>
      <vt:lpstr>Capsular  ligament</vt:lpstr>
      <vt:lpstr>Slide 9</vt:lpstr>
      <vt:lpstr>Slide 10</vt:lpstr>
      <vt:lpstr>Slide 11</vt:lpstr>
      <vt:lpstr>Slide 12</vt:lpstr>
      <vt:lpstr>Slide 13</vt:lpstr>
      <vt:lpstr>Slide 14</vt:lpstr>
      <vt:lpstr>Slide 15</vt:lpstr>
      <vt:lpstr>Slide 16</vt:lpstr>
      <vt:lpstr>Slide 17</vt:lpstr>
      <vt:lpstr>Slide 18</vt:lpstr>
      <vt:lpstr>Slide 19</vt:lpstr>
      <vt:lpstr>BURSA</vt:lpstr>
      <vt:lpstr>Relations</vt:lpstr>
      <vt:lpstr>Relations</vt:lpstr>
      <vt:lpstr>Relations</vt:lpstr>
      <vt:lpstr>Relations</vt:lpstr>
      <vt:lpstr>Slide 25</vt:lpstr>
      <vt:lpstr>Relations of Shoulder Joint</vt:lpstr>
      <vt:lpstr>Slide 27</vt:lpstr>
      <vt:lpstr>Slide 28</vt:lpstr>
      <vt:lpstr>Slide 29</vt:lpstr>
      <vt:lpstr>Movements of the Shoulder Joint</vt:lpstr>
      <vt:lpstr>Slide 31</vt:lpstr>
      <vt:lpstr>Movements</vt:lpstr>
      <vt:lpstr>Slide 33</vt:lpstr>
      <vt:lpstr>Movements</vt:lpstr>
      <vt:lpstr>Movements</vt:lpstr>
      <vt:lpstr>Slide 36</vt:lpstr>
      <vt:lpstr>Slide 37</vt:lpstr>
      <vt:lpstr>MOVEMENTS</vt:lpstr>
      <vt:lpstr>Slide 39</vt:lpstr>
      <vt:lpstr>Slide 40</vt:lpstr>
      <vt:lpstr>Slide 41</vt:lpstr>
      <vt:lpstr>Slide 42</vt:lpstr>
      <vt:lpstr>Slide 43</vt:lpstr>
      <vt:lpstr>Applied anatomy</vt:lpstr>
      <vt:lpstr>Slide 45</vt:lpstr>
      <vt:lpstr>SHOULDER DISLOCATION</vt:lpstr>
      <vt:lpstr>Slide 47</vt:lpstr>
      <vt:lpstr>Slide 48</vt:lpstr>
      <vt:lpstr>Slide 49</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Shoulder Joint</dc:title>
  <dc:creator>7</dc:creator>
  <cp:lastModifiedBy>DELL</cp:lastModifiedBy>
  <cp:revision>93</cp:revision>
  <dcterms:created xsi:type="dcterms:W3CDTF">2006-08-16T00:00:00Z</dcterms:created>
  <dcterms:modified xsi:type="dcterms:W3CDTF">2025-11-13T07:37:19Z</dcterms:modified>
</cp:coreProperties>
</file>