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7" r:id="rId1"/>
  </p:sldMasterIdLst>
  <p:notesMasterIdLst>
    <p:notesMasterId r:id="rId61"/>
  </p:notesMasterIdLst>
  <p:sldIdLst>
    <p:sldId id="344" r:id="rId2"/>
    <p:sldId id="309" r:id="rId3"/>
    <p:sldId id="310" r:id="rId4"/>
    <p:sldId id="345" r:id="rId5"/>
    <p:sldId id="325" r:id="rId6"/>
    <p:sldId id="348" r:id="rId7"/>
    <p:sldId id="349" r:id="rId8"/>
    <p:sldId id="324" r:id="rId9"/>
    <p:sldId id="302" r:id="rId10"/>
    <p:sldId id="271" r:id="rId11"/>
    <p:sldId id="350" r:id="rId12"/>
    <p:sldId id="311" r:id="rId13"/>
    <p:sldId id="342" r:id="rId14"/>
    <p:sldId id="332" r:id="rId15"/>
    <p:sldId id="319" r:id="rId16"/>
    <p:sldId id="346" r:id="rId17"/>
    <p:sldId id="347" r:id="rId18"/>
    <p:sldId id="307" r:id="rId19"/>
    <p:sldId id="312" r:id="rId20"/>
    <p:sldId id="351" r:id="rId21"/>
    <p:sldId id="339" r:id="rId22"/>
    <p:sldId id="361" r:id="rId23"/>
    <p:sldId id="306" r:id="rId24"/>
    <p:sldId id="320" r:id="rId25"/>
    <p:sldId id="275" r:id="rId26"/>
    <p:sldId id="313" r:id="rId27"/>
    <p:sldId id="352" r:id="rId28"/>
    <p:sldId id="304" r:id="rId29"/>
    <p:sldId id="314" r:id="rId30"/>
    <p:sldId id="360" r:id="rId31"/>
    <p:sldId id="335" r:id="rId32"/>
    <p:sldId id="353" r:id="rId33"/>
    <p:sldId id="354" r:id="rId34"/>
    <p:sldId id="315" r:id="rId35"/>
    <p:sldId id="355" r:id="rId36"/>
    <p:sldId id="356" r:id="rId37"/>
    <p:sldId id="336" r:id="rId38"/>
    <p:sldId id="321" r:id="rId39"/>
    <p:sldId id="318" r:id="rId40"/>
    <p:sldId id="316" r:id="rId41"/>
    <p:sldId id="317" r:id="rId42"/>
    <p:sldId id="277" r:id="rId43"/>
    <p:sldId id="326" r:id="rId44"/>
    <p:sldId id="322" r:id="rId45"/>
    <p:sldId id="357" r:id="rId46"/>
    <p:sldId id="323" r:id="rId47"/>
    <p:sldId id="358" r:id="rId48"/>
    <p:sldId id="330" r:id="rId49"/>
    <p:sldId id="337" r:id="rId50"/>
    <p:sldId id="334" r:id="rId51"/>
    <p:sldId id="331" r:id="rId52"/>
    <p:sldId id="338" r:id="rId53"/>
    <p:sldId id="295" r:id="rId54"/>
    <p:sldId id="359" r:id="rId55"/>
    <p:sldId id="340" r:id="rId56"/>
    <p:sldId id="327" r:id="rId57"/>
    <p:sldId id="328" r:id="rId58"/>
    <p:sldId id="333" r:id="rId59"/>
    <p:sldId id="341" r:id="rId6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0033CC"/>
    <a:srgbClr val="66FFFF"/>
    <a:srgbClr val="3366CC"/>
    <a:srgbClr val="990000"/>
    <a:srgbClr val="FF99FF"/>
    <a:srgbClr val="FFFFCC"/>
    <a:srgbClr val="00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1" autoAdjust="0"/>
    <p:restoredTop sz="94611" autoAdjust="0"/>
  </p:normalViewPr>
  <p:slideViewPr>
    <p:cSldViewPr>
      <p:cViewPr>
        <p:scale>
          <a:sx n="60" d="100"/>
          <a:sy n="60" d="100"/>
        </p:scale>
        <p:origin x="-1650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71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91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1A649A11-7CD1-4F7B-9C0C-D750521C2C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B6C1FD-E9D8-451D-A172-013A15BD5BE4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007FC6-A215-4266-8197-DBC4AA79B9C5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0AB923-F56C-4310-9FBC-74CF51B9CEF7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7A761C-698B-40B1-8205-945530EE87CF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1ED28B-D668-490C-8560-DCC9A50ACA60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37778F-154B-43F3-822C-38368772B3B9}" type="slidenum">
              <a:rPr lang="en-US" smtClean="0"/>
              <a:pPr/>
              <a:t>18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2C915A-2CEF-48F8-BF1E-2C1D51F9FA2B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5" name="Google Shape;21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A57161-A59A-47AE-8622-CC778F8A255E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6011AF-6FBA-47C6-A631-9E0571121F13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005E06-A319-4E30-B29B-9A9C8A47E957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0531C0-B9D5-4064-AE3D-9C6CD365EE89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110E9B-545D-41ED-8547-63D5F24CAB44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A0BB40-C7AB-4D07-9CA6-52C0C4E566D9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77E688-16B5-40B3-982D-B936EB9E6D67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2D18FD-83A4-4409-9917-129F70B3BA1E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81DEBC-BE15-4555-B800-DFEDF2737773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B15D7C-18CD-4609-B298-0C208F91220B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885FA2-7A29-41DB-9128-0D80BB29DCE6}" type="slidenum">
              <a:rPr lang="en-US" smtClean="0"/>
              <a:pPr/>
              <a:t>37</a:t>
            </a:fld>
            <a:endParaRPr lang="en-US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600576-619A-4F0C-ADB6-EA676409746A}" type="slidenum">
              <a:rPr lang="en-US" smtClean="0"/>
              <a:pPr/>
              <a:t>38</a:t>
            </a:fld>
            <a:endParaRPr lang="en-US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BAB6BA-1A34-4209-92E4-E2A7D494976E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71B0FC-918D-4089-9A9D-1E88AA6CD9ED}" type="slidenum">
              <a:rPr lang="en-US" smtClean="0"/>
              <a:pPr/>
              <a:t>40</a:t>
            </a:fld>
            <a:endParaRPr lang="en-US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C15CF1-22E5-4ABD-84A7-AC1CBE074C7C}" type="slidenum">
              <a:rPr lang="en-US" smtClean="0"/>
              <a:pPr/>
              <a:t>41</a:t>
            </a:fld>
            <a:endParaRPr lang="en-US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62E4A9-C235-49DB-8715-29918F7815AF}" type="slidenum">
              <a:rPr lang="en-US" smtClean="0"/>
              <a:pPr/>
              <a:t>42</a:t>
            </a:fld>
            <a:endParaRPr lang="en-US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02CC7E-A992-4C8A-8277-8F210E84A6E7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CBC69C-C694-4185-95EC-0D33019E6C86}" type="slidenum">
              <a:rPr lang="en-US" smtClean="0"/>
              <a:pPr/>
              <a:t>43</a:t>
            </a:fld>
            <a:endParaRPr lang="en-US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3BA471-45F0-45B0-90E9-006F0879C2BF}" type="slidenum">
              <a:rPr lang="en-US" smtClean="0"/>
              <a:pPr/>
              <a:t>44</a:t>
            </a:fld>
            <a:endParaRPr lang="en-US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1D2434-FF22-414F-BE5E-6F5916FFD4FC}" type="slidenum">
              <a:rPr lang="en-US" smtClean="0"/>
              <a:pPr/>
              <a:t>46</a:t>
            </a:fld>
            <a:endParaRPr lang="en-US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F0AE24-935E-4A82-93BE-2F838C86AA86}" type="slidenum">
              <a:rPr lang="en-US" smtClean="0"/>
              <a:pPr/>
              <a:t>48</a:t>
            </a:fld>
            <a:endParaRPr lang="en-US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BDED51-DAF1-412F-A4D4-68C90CA996E8}" type="slidenum">
              <a:rPr lang="en-US" smtClean="0"/>
              <a:pPr/>
              <a:t>49</a:t>
            </a:fld>
            <a:endParaRPr lang="en-US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2E344B-E748-4AFA-B4CD-3E052DB93E88}" type="slidenum">
              <a:rPr lang="en-US" smtClean="0"/>
              <a:pPr/>
              <a:t>50</a:t>
            </a:fld>
            <a:endParaRPr lang="en-US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FA28A4-DB46-4B82-9C8C-3C3CB2779B1A}" type="slidenum">
              <a:rPr lang="en-US" smtClean="0"/>
              <a:pPr/>
              <a:t>51</a:t>
            </a:fld>
            <a:endParaRPr lang="en-US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EE9F6B-FE54-4927-8846-EF39CFCFE158}" type="slidenum">
              <a:rPr lang="en-US" smtClean="0"/>
              <a:pPr/>
              <a:t>52</a:t>
            </a:fld>
            <a:endParaRPr lang="en-US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4B78EF-5F1E-4078-BC33-72633746B3DF}" type="slidenum">
              <a:rPr lang="en-US" smtClean="0"/>
              <a:pPr/>
              <a:t>53</a:t>
            </a:fld>
            <a:endParaRPr lang="en-US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21C610-3C6F-42DB-A52B-9090822C0131}" type="slidenum">
              <a:rPr lang="en-US" smtClean="0"/>
              <a:pPr/>
              <a:t>56</a:t>
            </a:fld>
            <a:endParaRPr lang="en-US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6BDA29-62A7-4252-B47A-9A1817EEAB5D}" type="slidenum">
              <a:rPr lang="en-US" smtClean="0"/>
              <a:pPr/>
              <a:t>57</a:t>
            </a:fld>
            <a:endParaRPr lang="en-US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46C4F1-84B6-40FD-8BFD-6BC22FA98D1B}" type="slidenum">
              <a:rPr lang="en-US" smtClean="0"/>
              <a:pPr/>
              <a:t>58</a:t>
            </a:fld>
            <a:endParaRPr lang="en-US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5D6A12-837A-4791-8344-B6EA9467EC9E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C4BF9E-1F9E-4C71-911A-35BCB2503EB4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ADC921-1942-46FF-93B6-5C076982E4F7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r>
              <a:rPr lang="en-US" smtClean="0"/>
              <a:t>04 Sept 04</a:t>
            </a:r>
            <a:endParaRPr lang="en-US" alt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r>
              <a:rPr lang="en-US" altLang="en-US" smtClean="0"/>
              <a:t>SK  DEPT OF ANATOMY  AFMC</a:t>
            </a:r>
            <a:endParaRPr lang="en-US" alt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28541AB-08FC-4C81-8E9E-49A5CBA6CC0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04 Sept 04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altLang="en-US" smtClean="0"/>
              <a:t>SK  DEPT OF ANATOMY  AFMC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240146F-EBF6-466A-AF68-944FCDB0FFB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04 Sept 04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pPr>
              <a:defRPr/>
            </a:pPr>
            <a:r>
              <a:rPr lang="en-US" altLang="en-US" smtClean="0"/>
              <a:t>SK  DEPT OF ANATOMY  AFMC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908E2C76-C242-41D2-B8D3-7DF9C8498AB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04 Sept 04</a:t>
            </a: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SK  DEPT OF ANATOMY  AFMC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875552-EEFE-4B61-BA1B-F715C71702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04 Sept 04</a:t>
            </a: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SK  DEPT OF ANATOMY  AFMC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720858-E2F8-4C0D-A1B9-FCA0CD919A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04 Sept 04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altLang="en-US" smtClean="0"/>
              <a:t>SK  DEPT OF ANATOMY  AFMC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7D6DB46-8A71-4884-9364-FB756E3B937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r>
              <a:rPr lang="en-US" smtClean="0"/>
              <a:t>04 Sept 04</a:t>
            </a: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r>
              <a:rPr lang="en-US" altLang="en-US" smtClean="0"/>
              <a:t>SK  DEPT OF ANATOMY  AFMC</a:t>
            </a: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pPr>
              <a:defRPr/>
            </a:pPr>
            <a:fld id="{C864267C-5199-4F22-91EF-9880E52DB43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04 Sept 04</a:t>
            </a: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altLang="en-US" smtClean="0"/>
              <a:t>SK  DEPT OF ANATOMY  AFMC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B739865-9CC5-4288-B43B-C308A084770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04 Sept 04</a:t>
            </a: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altLang="en-US" smtClean="0"/>
              <a:t>SK  DEPT OF ANATOMY  AFMC</a:t>
            </a: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2029819-B0EB-4E77-8117-4CE601AF12D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04 Sept 04</a:t>
            </a: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altLang="en-US" smtClean="0"/>
              <a:t>SK  DEPT OF ANATOMY  AFMC</a:t>
            </a: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5A1339A-E6B4-4972-A9CE-49BD91069DD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r>
              <a:rPr lang="en-US" smtClean="0"/>
              <a:t>04 Sept 04</a:t>
            </a: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r>
              <a:rPr lang="en-US" altLang="en-US" smtClean="0"/>
              <a:t>SK  DEPT OF ANATOMY  AFMC</a:t>
            </a: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D14E96F-E0CA-47B5-9F41-C8A97E36F80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04 Sept 04</a:t>
            </a: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altLang="en-US" smtClean="0"/>
              <a:t>SK  DEPT OF ANATOMY  AFMC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169BD5B-E626-46B0-A484-CCEB6932FF1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smtClean="0"/>
              <a:t>04 Sept 04</a:t>
            </a: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r>
              <a:rPr lang="en-US" altLang="en-US" smtClean="0"/>
              <a:t>SK  DEPT OF ANATOMY  AFMC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8E48F61-966F-4635-A204-7FECFA2E53B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5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r>
              <a:rPr lang="en-US" smtClean="0"/>
              <a:t>04 Sept 04</a:t>
            </a: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r>
              <a:rPr lang="en-US" altLang="en-US" smtClean="0"/>
              <a:t>SK  DEPT OF ANATOMY  AFMC</a:t>
            </a:r>
            <a:endParaRPr lang="en-US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49926FAD-7C9C-4F57-A122-EDC97F64E04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%172422_MammaryGland_3.jpg%20%20%20%20%20%20%20%20%20%20%20%20%20%20%20%20%20%20%20%20%20%20%20%20%20%20%20%20%20%20%20%20%20%20%20%20%20%20%20%200002EFDC%0cMacintosh%20HD%20%20%20%20%20%20%20%20%20%20%20%20%20%20%20%20%20%20%20ABA78158: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0.jpeg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42048" cy="1432560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FFFF"/>
                </a:solidFill>
                <a:latin typeface="Arial Black" pitchFamily="34" charset="0"/>
              </a:rPr>
              <a:t>UPPER  LIMB</a:t>
            </a:r>
            <a:br>
              <a:rPr lang="en-US" sz="4000" dirty="0" smtClean="0">
                <a:solidFill>
                  <a:srgbClr val="66FFFF"/>
                </a:solidFill>
                <a:latin typeface="Arial Black" pitchFamily="34" charset="0"/>
              </a:rPr>
            </a:br>
            <a:r>
              <a:rPr lang="en-US" sz="4800" dirty="0" smtClean="0">
                <a:solidFill>
                  <a:srgbClr val="FF0000"/>
                </a:solidFill>
                <a:latin typeface="Algerian" pitchFamily="82" charset="0"/>
              </a:rPr>
              <a:t>THE  </a:t>
            </a:r>
            <a:r>
              <a:rPr lang="en-US" sz="4800" dirty="0" smtClean="0">
                <a:solidFill>
                  <a:srgbClr val="FF0000"/>
                </a:solidFill>
                <a:latin typeface="Algerian" pitchFamily="82" charset="0"/>
              </a:rPr>
              <a:t>MAMMARY  GLAND</a:t>
            </a:r>
          </a:p>
        </p:txBody>
      </p:sp>
      <p:pic>
        <p:nvPicPr>
          <p:cNvPr id="614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 r="50427" b="4143"/>
          <a:stretch>
            <a:fillRect/>
          </a:stretch>
        </p:blipFill>
        <p:spPr>
          <a:xfrm>
            <a:off x="228600" y="2314575"/>
            <a:ext cx="4114800" cy="4186238"/>
          </a:xfrm>
          <a:noFill/>
          <a:ln>
            <a:solidFill>
              <a:schemeClr val="bg1"/>
            </a:solidFill>
          </a:ln>
        </p:spPr>
      </p:pic>
      <p:sp>
        <p:nvSpPr>
          <p:cNvPr id="6147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4267200"/>
            <a:ext cx="4495800" cy="1066800"/>
          </a:xfrm>
        </p:spPr>
        <p:txBody>
          <a:bodyPr>
            <a:noAutofit/>
          </a:bodyPr>
          <a:lstStyle/>
          <a:p>
            <a:pPr>
              <a:buFont typeface="Monotype Sorts" pitchFamily="2" charset="2"/>
              <a:buNone/>
            </a:pPr>
            <a:r>
              <a:rPr lang="en-US" sz="2400" dirty="0" smtClean="0">
                <a:solidFill>
                  <a:srgbClr val="00B050"/>
                </a:solidFill>
                <a:latin typeface="Arial Rounded MT Bold" pitchFamily="34" charset="0"/>
                <a:cs typeface="Arial" pitchFamily="34" charset="0"/>
              </a:rPr>
              <a:t>Dr. Praveen Kumar Kurrey</a:t>
            </a:r>
          </a:p>
          <a:p>
            <a:pPr>
              <a:buFont typeface="Monotype Sorts" pitchFamily="2" charset="2"/>
              <a:buNone/>
            </a:pPr>
            <a:r>
              <a:rPr lang="en-US" sz="2400" dirty="0" smtClean="0">
                <a:solidFill>
                  <a:srgbClr val="00B050"/>
                </a:solidFill>
                <a:latin typeface="Arial Rounded MT Bold" pitchFamily="34" charset="0"/>
                <a:cs typeface="Arial" pitchFamily="34" charset="0"/>
              </a:rPr>
              <a:t>M.B.B.S., M.S.,BCME, BCBR</a:t>
            </a:r>
          </a:p>
          <a:p>
            <a:pPr>
              <a:buFont typeface="Monotype Sorts" pitchFamily="2" charset="2"/>
              <a:buNone/>
            </a:pPr>
            <a:r>
              <a:rPr lang="en-US" sz="2400" dirty="0" smtClean="0">
                <a:solidFill>
                  <a:srgbClr val="00B050"/>
                </a:solidFill>
                <a:latin typeface="Arial Rounded MT Bold" pitchFamily="34" charset="0"/>
                <a:cs typeface="Arial" pitchFamily="34" charset="0"/>
              </a:rPr>
              <a:t>Professor  Anatomy</a:t>
            </a:r>
          </a:p>
          <a:p>
            <a:endParaRPr lang="en-US" sz="2400" dirty="0" smtClean="0">
              <a:solidFill>
                <a:srgbClr val="00B050"/>
              </a:solidFill>
              <a:latin typeface="Arial Rounded MT Bold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153400" cy="457200"/>
          </a:xfrm>
        </p:spPr>
        <p:txBody>
          <a:bodyPr/>
          <a:lstStyle/>
          <a:p>
            <a:pPr algn="ctr" eaLnBrk="1" hangingPunct="1"/>
            <a:r>
              <a:rPr lang="en-US" sz="2300" smtClean="0">
                <a:solidFill>
                  <a:srgbClr val="3366CC"/>
                </a:solidFill>
              </a:rPr>
              <a:t>Mammary Gland : Surface and Structure</a:t>
            </a:r>
          </a:p>
        </p:txBody>
      </p:sp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11ACA59-838D-45CE-B94E-1359D1748FD8}" type="slidenum">
              <a:rPr lang="en-US" altLang="en-US" smtClean="0"/>
              <a:pPr/>
              <a:t>10</a:t>
            </a:fld>
            <a:endParaRPr lang="en-US" altLang="en-US" smtClean="0"/>
          </a:p>
        </p:txBody>
      </p:sp>
      <p:pic>
        <p:nvPicPr>
          <p:cNvPr id="10244" name="Picture 3"/>
          <p:cNvPicPr>
            <a:picLocks noChangeAspect="1" noChangeArrowheads="1"/>
          </p:cNvPicPr>
          <p:nvPr/>
        </p:nvPicPr>
        <p:blipFill>
          <a:blip r:embed="rId3" cstate="print"/>
          <a:srcRect b="4999"/>
          <a:stretch>
            <a:fillRect/>
          </a:stretch>
        </p:blipFill>
        <p:spPr bwMode="auto">
          <a:xfrm>
            <a:off x="152400" y="762000"/>
            <a:ext cx="8701088" cy="53101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3" cstate="print"/>
          <a:srcRect l="63054" t="36807" r="22934" b="41380"/>
          <a:stretch>
            <a:fillRect/>
          </a:stretch>
        </p:blipFill>
        <p:spPr bwMode="auto">
          <a:xfrm>
            <a:off x="304800" y="4343400"/>
            <a:ext cx="2438400" cy="24384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2"/>
          <p:cNvSpPr txBox="1">
            <a:spLocks noGrp="1"/>
          </p:cNvSpPr>
          <p:nvPr>
            <p:ph type="title"/>
          </p:nvPr>
        </p:nvSpPr>
        <p:spPr>
          <a:xfrm>
            <a:off x="628650" y="365127"/>
            <a:ext cx="7448550" cy="854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4000"/>
              <a:buFont typeface="Arial"/>
              <a:buNone/>
            </a:pPr>
            <a:r>
              <a:rPr lang="en-US" sz="4000" b="1" dirty="0" smtClean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Skin</a:t>
            </a:r>
            <a:endParaRPr sz="4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12"/>
          <p:cNvSpPr txBox="1">
            <a:spLocks noGrp="1"/>
          </p:cNvSpPr>
          <p:nvPr>
            <p:ph type="body" idx="1"/>
          </p:nvPr>
        </p:nvSpPr>
        <p:spPr>
          <a:xfrm>
            <a:off x="556789" y="1374668"/>
            <a:ext cx="4814180" cy="4802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A0000"/>
              </a:buClr>
              <a:buSzPts val="2800"/>
              <a:buNone/>
            </a:pPr>
            <a:r>
              <a:rPr lang="en-US" i="1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Areola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FFFF"/>
              </a:buClr>
              <a:buSzPts val="2800"/>
              <a:buNone/>
            </a:pPr>
            <a:r>
              <a:rPr lang="en-US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Circular pigmented area that surrounds the nipple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FFFF"/>
              </a:buClr>
              <a:buSzPts val="2800"/>
              <a:buNone/>
            </a:pPr>
            <a:r>
              <a:rPr lang="en-US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Has numerous modified sebaceous glands that produces oily secretions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FFFF"/>
              </a:buClr>
              <a:buSzPts val="2800"/>
              <a:buNone/>
            </a:pPr>
            <a:r>
              <a:rPr lang="en-US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Skin of nipple and areola is devoid of hairs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FFFF"/>
              </a:buClr>
              <a:buSzPts val="2800"/>
              <a:buNone/>
            </a:pPr>
            <a:r>
              <a:rPr lang="en-US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color of areola becomes darker during pregnancy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6" name="Google Shape;186;p12" descr="Diagram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610885" y="1027906"/>
            <a:ext cx="3533115" cy="54997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22238"/>
            <a:ext cx="7543800" cy="33496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 eaLnBrk="1" hangingPunct="1"/>
            <a:r>
              <a:rPr lang="en-US" sz="2100" smtClean="0">
                <a:solidFill>
                  <a:srgbClr val="3366CC"/>
                </a:solidFill>
              </a:rPr>
              <a:t>MAMMARY GLAND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609600"/>
            <a:ext cx="4724400" cy="60960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Areola :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Circular pigmented area. Pink or brown.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Periphery : 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sebaceous glands.</a:t>
            </a:r>
          </a:p>
          <a:p>
            <a:pPr lvl="3"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Enlarged as 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Tubercles of MONTGOMERY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during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preg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lvl="3"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Lubrication of nipple and areola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Deep to areola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Lactiferous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sinus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–</a:t>
            </a:r>
          </a:p>
          <a:p>
            <a:pPr lvl="3"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duct dilated to form sinus</a:t>
            </a:r>
          </a:p>
          <a:p>
            <a:pPr lvl="2" eaLnBrk="1" hangingPunct="1">
              <a:lnSpc>
                <a:spcPct val="90000"/>
              </a:lnSpc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Lymphatic plexus of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Sappey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– below areola</a:t>
            </a:r>
          </a:p>
          <a:p>
            <a:pPr lvl="3"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Collect lymph from areola and nipple</a:t>
            </a:r>
          </a:p>
          <a:p>
            <a:pPr lvl="2" eaLnBrk="1" hangingPunct="1">
              <a:lnSpc>
                <a:spcPct val="90000"/>
              </a:lnSpc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2" eaLnBrk="1" hangingPunct="1">
              <a:lnSpc>
                <a:spcPct val="90000"/>
              </a:lnSpc>
            </a:pP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2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A57EFA3-7F15-4784-A112-81C63791DBB2}" type="slidenum">
              <a:rPr lang="en-US" altLang="en-US" smtClean="0"/>
              <a:pPr/>
              <a:t>12</a:t>
            </a:fld>
            <a:endParaRPr lang="en-US" altLang="en-US" smtClean="0"/>
          </a:p>
        </p:txBody>
      </p:sp>
      <p:pic>
        <p:nvPicPr>
          <p:cNvPr id="11269" name="Picture 7" descr="scan007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0" y="1143000"/>
            <a:ext cx="4210050" cy="50355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1270" name="Rectangle 8"/>
          <p:cNvSpPr>
            <a:spLocks noChangeArrowheads="1"/>
          </p:cNvSpPr>
          <p:nvPr/>
        </p:nvSpPr>
        <p:spPr bwMode="auto">
          <a:xfrm>
            <a:off x="7620000" y="5105400"/>
            <a:ext cx="1143000" cy="6858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1" name="Rectangle 9"/>
          <p:cNvSpPr>
            <a:spLocks noChangeArrowheads="1"/>
          </p:cNvSpPr>
          <p:nvPr/>
        </p:nvSpPr>
        <p:spPr bwMode="auto">
          <a:xfrm>
            <a:off x="7620000" y="2819400"/>
            <a:ext cx="1371600" cy="5334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2" name="Line 10"/>
          <p:cNvSpPr>
            <a:spLocks noChangeShapeType="1"/>
          </p:cNvSpPr>
          <p:nvPr/>
        </p:nvSpPr>
        <p:spPr bwMode="auto">
          <a:xfrm>
            <a:off x="7772400" y="3810000"/>
            <a:ext cx="1143000" cy="0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3" name="Rectangle 11"/>
          <p:cNvSpPr>
            <a:spLocks noChangeArrowheads="1"/>
          </p:cNvSpPr>
          <p:nvPr/>
        </p:nvSpPr>
        <p:spPr bwMode="auto">
          <a:xfrm>
            <a:off x="4876800" y="3962400"/>
            <a:ext cx="10668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33F00BA-CFFD-4F51-BB83-C00EE0DCB218}" type="slidenum">
              <a:rPr lang="en-US" altLang="en-US" smtClean="0"/>
              <a:pPr/>
              <a:t>13</a:t>
            </a:fld>
            <a:endParaRPr lang="en-US" altLang="en-US" smtClean="0"/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3" cstate="print"/>
          <a:srcRect r="17155"/>
          <a:stretch>
            <a:fillRect/>
          </a:stretch>
        </p:blipFill>
        <p:spPr bwMode="auto">
          <a:xfrm>
            <a:off x="76200" y="838200"/>
            <a:ext cx="5105400" cy="5638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12292" name="Rectangle 3" descr="Purple mesh"/>
          <p:cNvSpPr>
            <a:spLocks noChangeArrowheads="1"/>
          </p:cNvSpPr>
          <p:nvPr/>
        </p:nvSpPr>
        <p:spPr bwMode="auto">
          <a:xfrm>
            <a:off x="533400" y="228600"/>
            <a:ext cx="7924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3366CC"/>
                </a:solidFill>
              </a:rPr>
              <a:t>Mammary Gland: Lymphatics</a:t>
            </a: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5486400" y="2438400"/>
            <a:ext cx="3657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3366CC"/>
                </a:solidFill>
              </a:rPr>
              <a:t>Subareolar lymphatic plexus of Sappey</a:t>
            </a:r>
          </a:p>
        </p:txBody>
      </p:sp>
      <p:sp>
        <p:nvSpPr>
          <p:cNvPr id="12294" name="Line 5"/>
          <p:cNvSpPr>
            <a:spLocks noChangeShapeType="1"/>
          </p:cNvSpPr>
          <p:nvPr/>
        </p:nvSpPr>
        <p:spPr bwMode="auto">
          <a:xfrm flipV="1">
            <a:off x="4114800" y="2743200"/>
            <a:ext cx="1371600" cy="1676400"/>
          </a:xfrm>
          <a:prstGeom prst="line">
            <a:avLst/>
          </a:prstGeom>
          <a:noFill/>
          <a:ln w="38100">
            <a:solidFill>
              <a:srgbClr val="D6009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 descr="Purple mesh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411162"/>
          </a:xfrm>
          <a:noFill/>
        </p:spPr>
        <p:txBody>
          <a:bodyPr/>
          <a:lstStyle/>
          <a:p>
            <a:pPr algn="ctr" eaLnBrk="1" hangingPunct="1"/>
            <a:r>
              <a:rPr lang="en-US" sz="2500" smtClean="0">
                <a:solidFill>
                  <a:srgbClr val="3366CC"/>
                </a:solidFill>
              </a:rPr>
              <a:t>MAMMARY GLAND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609600"/>
            <a:ext cx="3657600" cy="62484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marL="571500" indent="-571500" eaLnBrk="1" hangingPunct="1">
              <a:buFont typeface="Wingdings" pitchFamily="2" charset="2"/>
              <a:buAutoNum type="arabicPeriod" startAt="2"/>
            </a:pPr>
            <a:r>
              <a:rPr lang="en-US" sz="3400" b="1" dirty="0" smtClean="0"/>
              <a:t>deep</a:t>
            </a:r>
          </a:p>
          <a:p>
            <a:pPr marL="839788" lvl="1" indent="-495300" eaLnBrk="1" hangingPunct="1">
              <a:buFont typeface="Wingdings" pitchFamily="2" charset="2"/>
              <a:buChar char="q"/>
            </a:pPr>
            <a:r>
              <a:rPr lang="en-US" sz="2000" b="1" dirty="0" smtClean="0">
                <a:solidFill>
                  <a:schemeClr val="tx1"/>
                </a:solidFill>
              </a:rPr>
              <a:t>LAKE OF MERCILLE</a:t>
            </a:r>
            <a:r>
              <a:rPr lang="en-US" dirty="0" smtClean="0">
                <a:solidFill>
                  <a:schemeClr val="tx1"/>
                </a:solidFill>
              </a:rPr>
              <a:t> (recto mammary space) - separates MG from </a:t>
            </a:r>
            <a:r>
              <a:rPr lang="en-US" dirty="0" err="1" smtClean="0">
                <a:solidFill>
                  <a:schemeClr val="tx1"/>
                </a:solidFill>
              </a:rPr>
              <a:t>Pect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maj</a:t>
            </a:r>
            <a:r>
              <a:rPr lang="en-US" dirty="0" smtClean="0">
                <a:solidFill>
                  <a:schemeClr val="tx1"/>
                </a:solidFill>
              </a:rPr>
              <a:t> fascia. </a:t>
            </a:r>
          </a:p>
          <a:p>
            <a:pPr marL="839788" lvl="1" indent="-495300" eaLnBrk="1" hangingPunct="1">
              <a:buFont typeface="Wingdings" pitchFamily="2" charset="2"/>
              <a:buChar char="q"/>
            </a:pPr>
            <a:r>
              <a:rPr lang="en-US" dirty="0" err="1" smtClean="0">
                <a:solidFill>
                  <a:schemeClr val="tx1"/>
                </a:solidFill>
              </a:rPr>
              <a:t>Pect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maj</a:t>
            </a:r>
            <a:r>
              <a:rPr lang="en-US" dirty="0" smtClean="0">
                <a:solidFill>
                  <a:schemeClr val="tx1"/>
                </a:solidFill>
              </a:rPr>
              <a:t> muscle</a:t>
            </a:r>
          </a:p>
          <a:p>
            <a:pPr marL="839788" lvl="1" indent="-495300" eaLnBrk="1" hangingPunct="1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</a:rPr>
              <a:t>Contain </a:t>
            </a:r>
            <a:r>
              <a:rPr lang="en-US" dirty="0" err="1" smtClean="0">
                <a:solidFill>
                  <a:schemeClr val="tx1"/>
                </a:solidFill>
              </a:rPr>
              <a:t>areolar</a:t>
            </a:r>
            <a:r>
              <a:rPr lang="en-US" dirty="0" smtClean="0">
                <a:solidFill>
                  <a:schemeClr val="tx1"/>
                </a:solidFill>
              </a:rPr>
              <a:t> tissue</a:t>
            </a:r>
          </a:p>
          <a:p>
            <a:pPr marL="571500" indent="-571500" eaLnBrk="1" hangingPunct="1">
              <a:buFont typeface="Wingdings" pitchFamily="2" charset="2"/>
              <a:buNone/>
            </a:pPr>
            <a:endParaRPr lang="en-US" sz="1800" dirty="0" smtClean="0"/>
          </a:p>
          <a:p>
            <a:pPr marL="571500" indent="-571500" eaLnBrk="1" hangingPunct="1">
              <a:buFont typeface="Wingdings" pitchFamily="2" charset="2"/>
              <a:buNone/>
            </a:pPr>
            <a:r>
              <a:rPr lang="en-US" sz="2000" b="1" dirty="0" smtClean="0">
                <a:solidFill>
                  <a:srgbClr val="FF33CC"/>
                </a:solidFill>
              </a:rPr>
              <a:t>Recto mammary space</a:t>
            </a:r>
          </a:p>
          <a:p>
            <a:pPr marL="839788" lvl="1" indent="-495300" eaLnBrk="1" hangingPunct="1"/>
            <a:r>
              <a:rPr lang="en-US" sz="1800" b="1" dirty="0" smtClean="0">
                <a:solidFill>
                  <a:schemeClr val="tx1"/>
                </a:solidFill>
              </a:rPr>
              <a:t>Helps in mobility of breast</a:t>
            </a:r>
          </a:p>
          <a:p>
            <a:pPr marL="839788" lvl="1" indent="-495300" eaLnBrk="1" hangingPunct="1"/>
            <a:r>
              <a:rPr lang="en-US" sz="1800" b="1" dirty="0" smtClean="0">
                <a:solidFill>
                  <a:schemeClr val="tx1"/>
                </a:solidFill>
              </a:rPr>
              <a:t>Space for breast implants</a:t>
            </a:r>
          </a:p>
          <a:p>
            <a:pPr marL="839788" lvl="1" indent="-495300" eaLnBrk="1" hangingPunct="1">
              <a:buFont typeface="Wingdings" pitchFamily="2" charset="2"/>
              <a:buNone/>
            </a:pPr>
            <a:endParaRPr lang="en-US" sz="1400" b="1" dirty="0" smtClean="0">
              <a:solidFill>
                <a:schemeClr val="tx1"/>
              </a:solidFill>
            </a:endParaRPr>
          </a:p>
          <a:p>
            <a:pPr marL="1131888" lvl="2" indent="-438150" eaLnBrk="1" hangingPunct="1"/>
            <a:endParaRPr lang="en-US" sz="2500" dirty="0" smtClean="0"/>
          </a:p>
          <a:p>
            <a:pPr marL="1131888" lvl="2" indent="-438150" eaLnBrk="1" hangingPunct="1"/>
            <a:endParaRPr lang="en-US" sz="2100" dirty="0" smtClean="0"/>
          </a:p>
          <a:p>
            <a:pPr marL="571500" indent="-571500" eaLnBrk="1" hangingPunct="1"/>
            <a:endParaRPr lang="en-US" dirty="0" smtClean="0"/>
          </a:p>
        </p:txBody>
      </p:sp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16F9845-21DC-41E6-988B-42357B700A96}" type="slidenum">
              <a:rPr lang="en-US" altLang="en-US" smtClean="0"/>
              <a:pPr/>
              <a:t>14</a:t>
            </a:fld>
            <a:endParaRPr lang="en-US" altLang="en-US" smtClean="0"/>
          </a:p>
        </p:txBody>
      </p:sp>
      <p:pic>
        <p:nvPicPr>
          <p:cNvPr id="13317" name="Picture 4" descr="scan007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609600"/>
            <a:ext cx="5334000" cy="6248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3318" name="Rectangle 7"/>
          <p:cNvSpPr>
            <a:spLocks noChangeArrowheads="1"/>
          </p:cNvSpPr>
          <p:nvPr/>
        </p:nvSpPr>
        <p:spPr bwMode="auto">
          <a:xfrm>
            <a:off x="7467600" y="5562600"/>
            <a:ext cx="129540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Text Box 8"/>
          <p:cNvSpPr txBox="1">
            <a:spLocks noChangeArrowheads="1"/>
          </p:cNvSpPr>
          <p:nvPr/>
        </p:nvSpPr>
        <p:spPr bwMode="auto">
          <a:xfrm>
            <a:off x="7543800" y="2743200"/>
            <a:ext cx="1524000" cy="82550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Recto mammary space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0" y="914400"/>
            <a:ext cx="5181600" cy="5334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 eaLnBrk="1" hangingPunct="1"/>
            <a:r>
              <a:rPr lang="en-US" sz="2100" b="0" smtClean="0">
                <a:solidFill>
                  <a:srgbClr val="3366CC"/>
                </a:solidFill>
              </a:rPr>
              <a:t>MAMMARY GLAND </a:t>
            </a:r>
            <a:r>
              <a:rPr lang="en-US" sz="2100" smtClean="0">
                <a:solidFill>
                  <a:srgbClr val="3366CC"/>
                </a:solidFill>
              </a:rPr>
              <a:t>– MAMMARY BED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152400"/>
            <a:ext cx="3886200" cy="67056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b="1" dirty="0" smtClean="0">
                <a:solidFill>
                  <a:srgbClr val="FF3300"/>
                </a:solidFill>
                <a:latin typeface="Bodoni MT Black" pitchFamily="18" charset="0"/>
              </a:rPr>
              <a:t>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b="1" dirty="0" smtClean="0">
                <a:solidFill>
                  <a:srgbClr val="FF3300"/>
                </a:solidFill>
                <a:latin typeface="Bodoni MT Black" pitchFamily="18" charset="0"/>
              </a:rPr>
              <a:t>DEEP  RELATIONS</a:t>
            </a:r>
            <a:endParaRPr lang="en-US" sz="2600" b="1" dirty="0" smtClean="0">
              <a:solidFill>
                <a:srgbClr val="FF3300"/>
              </a:solidFill>
              <a:latin typeface="Bodoni MT Black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1600" i="1" dirty="0" smtClean="0">
                <a:latin typeface="Arial" pitchFamily="34" charset="0"/>
                <a:cs typeface="Arial" pitchFamily="34" charset="0"/>
              </a:rPr>
              <a:t>Covered by loose </a:t>
            </a:r>
            <a:r>
              <a:rPr lang="en-US" sz="1600" i="1" dirty="0" err="1" smtClean="0">
                <a:latin typeface="Arial" pitchFamily="34" charset="0"/>
                <a:cs typeface="Arial" pitchFamily="34" charset="0"/>
              </a:rPr>
              <a:t>conn</a:t>
            </a:r>
            <a:r>
              <a:rPr lang="en-US" sz="1600" i="1" dirty="0" smtClean="0">
                <a:latin typeface="Arial" pitchFamily="34" charset="0"/>
                <a:cs typeface="Arial" pitchFamily="34" charset="0"/>
              </a:rPr>
              <a:t> tissue of </a:t>
            </a:r>
            <a:r>
              <a:rPr lang="en-US" sz="1600" i="1" dirty="0" err="1" smtClean="0">
                <a:latin typeface="Arial" pitchFamily="34" charset="0"/>
                <a:cs typeface="Arial" pitchFamily="34" charset="0"/>
              </a:rPr>
              <a:t>retromammary</a:t>
            </a:r>
            <a:r>
              <a:rPr lang="en-US" sz="1600" i="1" dirty="0" smtClean="0">
                <a:latin typeface="Arial" pitchFamily="34" charset="0"/>
                <a:cs typeface="Arial" pitchFamily="34" charset="0"/>
              </a:rPr>
              <a:t> space</a:t>
            </a:r>
          </a:p>
          <a:p>
            <a:pPr lvl="1" eaLnBrk="1" hangingPunct="1">
              <a:lnSpc>
                <a:spcPct val="90000"/>
              </a:lnSpc>
            </a:pPr>
            <a:endPara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Pect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major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: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900" dirty="0" smtClean="0">
                <a:latin typeface="Arial" pitchFamily="34" charset="0"/>
                <a:cs typeface="Arial" pitchFamily="34" charset="0"/>
              </a:rPr>
              <a:t>Medial 2/3,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Serratus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Anterior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: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900" dirty="0" smtClean="0">
                <a:latin typeface="Arial" pitchFamily="34" charset="0"/>
                <a:cs typeface="Arial" pitchFamily="34" charset="0"/>
              </a:rPr>
              <a:t>Upper two digitations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900" dirty="0" smtClean="0">
                <a:latin typeface="Arial" pitchFamily="34" charset="0"/>
                <a:cs typeface="Arial" pitchFamily="34" charset="0"/>
              </a:rPr>
              <a:t>Lat 1/3,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EO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aponeurosis</a:t>
            </a:r>
            <a:endParaRPr lang="en-US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1900" dirty="0" err="1" smtClean="0">
                <a:latin typeface="Arial" pitchFamily="34" charset="0"/>
                <a:cs typeface="Arial" pitchFamily="34" charset="0"/>
              </a:rPr>
              <a:t>inferomedially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–separate it from rectus sheath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Axillary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tail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: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Projection from upper and outer quad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Enter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axilla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thro opening of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axillary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fascia called 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Foramen of Langer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 contact with 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Ant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grp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axillary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LN (d/d –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lipoma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endParaRPr lang="en-US" sz="2200" dirty="0" smtClean="0"/>
          </a:p>
        </p:txBody>
      </p:sp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D6E153F-DDAA-4B99-9272-85DB0910B6D7}" type="slidenum">
              <a:rPr lang="en-US" altLang="en-US" smtClean="0"/>
              <a:pPr/>
              <a:t>15</a:t>
            </a:fld>
            <a:endParaRPr lang="en-US" altLang="en-US" smtClean="0"/>
          </a:p>
        </p:txBody>
      </p:sp>
      <p:pic>
        <p:nvPicPr>
          <p:cNvPr id="14341" name="Picture 4" descr="scan0027"/>
          <p:cNvPicPr>
            <a:picLocks noChangeAspect="1" noChangeArrowheads="1"/>
          </p:cNvPicPr>
          <p:nvPr/>
        </p:nvPicPr>
        <p:blipFill>
          <a:blip r:embed="rId3" cstate="print"/>
          <a:srcRect b="7202"/>
          <a:stretch>
            <a:fillRect/>
          </a:stretch>
        </p:blipFill>
        <p:spPr bwMode="auto">
          <a:xfrm>
            <a:off x="3962400" y="1905000"/>
            <a:ext cx="5029200" cy="304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4342" name="Rectangle 5"/>
          <p:cNvSpPr>
            <a:spLocks noChangeArrowheads="1"/>
          </p:cNvSpPr>
          <p:nvPr/>
        </p:nvSpPr>
        <p:spPr bwMode="auto">
          <a:xfrm>
            <a:off x="7848600" y="2514600"/>
            <a:ext cx="1219200" cy="38100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3" name="Rectangle 6"/>
          <p:cNvSpPr>
            <a:spLocks noChangeArrowheads="1"/>
          </p:cNvSpPr>
          <p:nvPr/>
        </p:nvSpPr>
        <p:spPr bwMode="auto">
          <a:xfrm>
            <a:off x="4800600" y="3886200"/>
            <a:ext cx="762000" cy="45720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4" name="Rectangle 7"/>
          <p:cNvSpPr>
            <a:spLocks noChangeArrowheads="1"/>
          </p:cNvSpPr>
          <p:nvPr/>
        </p:nvSpPr>
        <p:spPr bwMode="auto">
          <a:xfrm>
            <a:off x="7848600" y="4419600"/>
            <a:ext cx="1219200" cy="22860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5" name="Rectangle 8"/>
          <p:cNvSpPr>
            <a:spLocks noChangeArrowheads="1"/>
          </p:cNvSpPr>
          <p:nvPr/>
        </p:nvSpPr>
        <p:spPr bwMode="auto">
          <a:xfrm>
            <a:off x="4191000" y="2971800"/>
            <a:ext cx="914400" cy="304800"/>
          </a:xfrm>
          <a:prstGeom prst="rect">
            <a:avLst/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6" name="Rectangle 9"/>
          <p:cNvSpPr>
            <a:spLocks noChangeArrowheads="1"/>
          </p:cNvSpPr>
          <p:nvPr/>
        </p:nvSpPr>
        <p:spPr bwMode="auto">
          <a:xfrm>
            <a:off x="4038600" y="3581400"/>
            <a:ext cx="14478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"/>
          <p:cNvSpPr txBox="1">
            <a:spLocks noGrp="1"/>
          </p:cNvSpPr>
          <p:nvPr>
            <p:ph type="title"/>
          </p:nvPr>
        </p:nvSpPr>
        <p:spPr>
          <a:xfrm>
            <a:off x="237422" y="346716"/>
            <a:ext cx="372497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4000"/>
              <a:buFont typeface="Arial"/>
              <a:buNone/>
            </a:pPr>
            <a:r>
              <a:rPr lang="en-US" sz="3200" b="1" dirty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Deep Relations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7"/>
          <p:cNvSpPr txBox="1">
            <a:spLocks noGrp="1"/>
          </p:cNvSpPr>
          <p:nvPr>
            <p:ph type="body" idx="1"/>
          </p:nvPr>
        </p:nvSpPr>
        <p:spPr>
          <a:xfrm>
            <a:off x="237423" y="1417629"/>
            <a:ext cx="3834640" cy="4740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3200"/>
              <a:buNone/>
            </a:pPr>
            <a:r>
              <a:rPr lang="en-US" sz="320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Pectoral fascia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FFFF"/>
              </a:buClr>
              <a:buSzPts val="3200"/>
              <a:buNone/>
            </a:pPr>
            <a:r>
              <a:rPr lang="en-US" sz="320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Muscles: 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en-US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Pectoralis major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en-US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Serratus anterior</a:t>
            </a:r>
            <a:endParaRPr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</a:pPr>
            <a:r>
              <a:rPr lang="en-US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External oblique muscle of abdomen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FFFF"/>
              </a:buClr>
              <a:buSzPts val="3200"/>
              <a:buNone/>
            </a:pPr>
            <a:r>
              <a:rPr lang="en-US" sz="320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Loose areolar tissue </a:t>
            </a:r>
            <a:r>
              <a:rPr lang="en-US" sz="3200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3200" i="1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retromammary space</a:t>
            </a:r>
            <a:r>
              <a:rPr lang="en-US" sz="3200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</p:txBody>
      </p:sp>
      <p:sp>
        <p:nvSpPr>
          <p:cNvPr id="142" name="Google Shape;142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7344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1101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latin typeface="Arial"/>
                <a:ea typeface="Arial"/>
                <a:cs typeface="Arial"/>
                <a:sym typeface="Arial"/>
              </a:rPr>
              <a:t>Human Anatomy/Yogesh Sontakke</a:t>
            </a:r>
            <a:endParaRPr/>
          </a:p>
        </p:txBody>
      </p:sp>
      <p:pic>
        <p:nvPicPr>
          <p:cNvPr id="144" name="Google Shape;144;p7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072062" y="0"/>
            <a:ext cx="5111495" cy="6721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Human Anatomy/Yogesh Sontakke</a:t>
            </a:r>
            <a:endParaRPr/>
          </a:p>
        </p:txBody>
      </p:sp>
      <p:sp>
        <p:nvSpPr>
          <p:cNvPr id="150" name="Google Shape;150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17</a:t>
            </a:fld>
            <a:endParaRPr/>
          </a:p>
        </p:txBody>
      </p:sp>
      <p:pic>
        <p:nvPicPr>
          <p:cNvPr id="151" name="Google Shape;151;p8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1" y="0"/>
            <a:ext cx="9151730" cy="670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6792CCE-32B8-4098-BCAF-33FAD09F04F5}" type="slidenum">
              <a:rPr lang="en-US" altLang="en-US" smtClean="0"/>
              <a:pPr/>
              <a:t>18</a:t>
            </a:fld>
            <a:endParaRPr lang="en-US" altLang="en-US" smtClean="0"/>
          </a:p>
        </p:txBody>
      </p:sp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838200"/>
            <a:ext cx="5943600" cy="5943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5364" name="Rectangle 5" descr="Purple mesh"/>
          <p:cNvSpPr>
            <a:spLocks noChangeArrowheads="1"/>
          </p:cNvSpPr>
          <p:nvPr/>
        </p:nvSpPr>
        <p:spPr bwMode="auto">
          <a:xfrm>
            <a:off x="533400" y="76200"/>
            <a:ext cx="7620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3366CC"/>
                </a:solidFill>
              </a:rPr>
              <a:t>Mammary Gland : Bed</a:t>
            </a:r>
          </a:p>
        </p:txBody>
      </p:sp>
      <p:sp>
        <p:nvSpPr>
          <p:cNvPr id="15365" name="Line 7"/>
          <p:cNvSpPr>
            <a:spLocks noChangeShapeType="1"/>
          </p:cNvSpPr>
          <p:nvPr/>
        </p:nvSpPr>
        <p:spPr bwMode="auto">
          <a:xfrm flipH="1">
            <a:off x="4800600" y="3352800"/>
            <a:ext cx="25146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66" name="Text Box 8"/>
          <p:cNvSpPr txBox="1">
            <a:spLocks noChangeArrowheads="1"/>
          </p:cNvSpPr>
          <p:nvPr/>
        </p:nvSpPr>
        <p:spPr bwMode="auto">
          <a:xfrm>
            <a:off x="7315200" y="3184525"/>
            <a:ext cx="1905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3366CC"/>
                </a:solidFill>
              </a:rPr>
              <a:t>Pectoralis Major</a:t>
            </a:r>
          </a:p>
        </p:txBody>
      </p:sp>
      <p:sp>
        <p:nvSpPr>
          <p:cNvPr id="15367" name="Line 10"/>
          <p:cNvSpPr>
            <a:spLocks noChangeShapeType="1"/>
          </p:cNvSpPr>
          <p:nvPr/>
        </p:nvSpPr>
        <p:spPr bwMode="auto">
          <a:xfrm>
            <a:off x="1447800" y="4267200"/>
            <a:ext cx="2819400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68" name="Text Box 11"/>
          <p:cNvSpPr txBox="1">
            <a:spLocks noChangeArrowheads="1"/>
          </p:cNvSpPr>
          <p:nvPr/>
        </p:nvSpPr>
        <p:spPr bwMode="auto">
          <a:xfrm>
            <a:off x="76200" y="4038600"/>
            <a:ext cx="152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3366CC"/>
                </a:solidFill>
              </a:rPr>
              <a:t>Serratus Anterior</a:t>
            </a:r>
          </a:p>
        </p:txBody>
      </p:sp>
      <p:sp>
        <p:nvSpPr>
          <p:cNvPr id="15369" name="Line 13"/>
          <p:cNvSpPr>
            <a:spLocks noChangeShapeType="1"/>
          </p:cNvSpPr>
          <p:nvPr/>
        </p:nvSpPr>
        <p:spPr bwMode="auto">
          <a:xfrm flipH="1">
            <a:off x="5410200" y="5943600"/>
            <a:ext cx="18288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370" name="Text Box 14"/>
          <p:cNvSpPr txBox="1">
            <a:spLocks noChangeArrowheads="1"/>
          </p:cNvSpPr>
          <p:nvPr/>
        </p:nvSpPr>
        <p:spPr bwMode="auto">
          <a:xfrm>
            <a:off x="7315200" y="5699125"/>
            <a:ext cx="1828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3366CC"/>
                </a:solidFill>
              </a:rPr>
              <a:t>External Oblique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 descr="Purple mesh"/>
          <p:cNvSpPr>
            <a:spLocks noGrp="1" noChangeArrowheads="1"/>
          </p:cNvSpPr>
          <p:nvPr>
            <p:ph type="title"/>
          </p:nvPr>
        </p:nvSpPr>
        <p:spPr>
          <a:xfrm>
            <a:off x="4953000" y="228600"/>
            <a:ext cx="3276600" cy="411163"/>
          </a:xfrm>
          <a:noFill/>
        </p:spPr>
        <p:txBody>
          <a:bodyPr/>
          <a:lstStyle/>
          <a:p>
            <a:pPr algn="ctr" eaLnBrk="1" hangingPunct="1"/>
            <a:r>
              <a:rPr lang="en-US" sz="2100" smtClean="0">
                <a:solidFill>
                  <a:srgbClr val="3366CC"/>
                </a:solidFill>
              </a:rPr>
              <a:t>MAMMARY GLAND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52400"/>
            <a:ext cx="4724400" cy="66294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571500" indent="-571500" eaLnBrk="1" hangingPunct="1">
              <a:buFont typeface="Wingdings" pitchFamily="2" charset="2"/>
              <a:buNone/>
              <a:defRPr/>
            </a:pPr>
            <a:r>
              <a:rPr lang="en-US" sz="2400" b="1" u="sng" dirty="0" smtClean="0"/>
              <a:t>STRUCTURE</a:t>
            </a:r>
          </a:p>
          <a:p>
            <a:pPr marL="571500" indent="-571500" eaLnBrk="1" hangingPunct="1">
              <a:buFont typeface="Wingdings" pitchFamily="2" charset="2"/>
              <a:buAutoNum type="arabicPeriod"/>
              <a:defRPr/>
            </a:pPr>
            <a:r>
              <a:rPr lang="en-US" sz="2000" dirty="0" smtClean="0"/>
              <a:t>Glandular portion with parenchyma</a:t>
            </a:r>
          </a:p>
          <a:p>
            <a:pPr marL="571500" indent="-571500" eaLnBrk="1" hangingPunct="1">
              <a:buFont typeface="Wingdings" pitchFamily="2" charset="2"/>
              <a:buAutoNum type="arabicPeriod"/>
              <a:defRPr/>
            </a:pPr>
            <a:r>
              <a:rPr lang="en-US" sz="2000" dirty="0" smtClean="0"/>
              <a:t>Connective tissue </a:t>
            </a:r>
            <a:r>
              <a:rPr lang="en-US" sz="2000" dirty="0" err="1" smtClean="0"/>
              <a:t>i.e</a:t>
            </a:r>
            <a:r>
              <a:rPr lang="en-US" sz="2000" dirty="0" smtClean="0"/>
              <a:t> stroma</a:t>
            </a:r>
          </a:p>
          <a:p>
            <a:pPr marL="571500" indent="-571500" eaLnBrk="1" hangingPunct="1">
              <a:buFont typeface="Wingdings" pitchFamily="2" charset="2"/>
              <a:buAutoNum type="arabicPeriod"/>
              <a:defRPr/>
            </a:pPr>
            <a:endParaRPr lang="en-US" sz="2400" b="1" dirty="0" smtClean="0"/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en-US" sz="2400" b="1" dirty="0" smtClean="0"/>
              <a:t>2.</a:t>
            </a:r>
            <a:r>
              <a:rPr lang="en-US" sz="2400" b="1" dirty="0" smtClean="0"/>
              <a:t>	Glandular portion with parenchyma</a:t>
            </a:r>
          </a:p>
          <a:p>
            <a:pPr marL="839788" lvl="1" indent="-495300" eaLnBrk="1" hangingPunct="1">
              <a:defRPr/>
            </a:pPr>
            <a:r>
              <a:rPr lang="en-US" sz="2000" b="1" dirty="0" smtClean="0">
                <a:solidFill>
                  <a:schemeClr val="tx1"/>
                </a:solidFill>
              </a:rPr>
              <a:t>15 -20 lobes</a:t>
            </a:r>
            <a:r>
              <a:rPr lang="en-US" sz="2000" dirty="0" smtClean="0">
                <a:solidFill>
                  <a:schemeClr val="tx1"/>
                </a:solidFill>
              </a:rPr>
              <a:t> each with multiple </a:t>
            </a:r>
            <a:r>
              <a:rPr lang="en-US" sz="2000" b="1" dirty="0" smtClean="0">
                <a:solidFill>
                  <a:schemeClr val="tx1"/>
                </a:solidFill>
              </a:rPr>
              <a:t>lobules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</a:p>
          <a:p>
            <a:pPr marL="1131888" lvl="2" indent="-438150" eaLnBrk="1" hangingPunct="1">
              <a:defRPr/>
            </a:pPr>
            <a:r>
              <a:rPr lang="en-US" sz="1900" dirty="0" smtClean="0"/>
              <a:t>containing </a:t>
            </a:r>
            <a:r>
              <a:rPr lang="en-US" sz="1900" dirty="0" err="1" smtClean="0"/>
              <a:t>acini</a:t>
            </a:r>
            <a:r>
              <a:rPr lang="en-US" sz="1900" dirty="0" smtClean="0"/>
              <a:t> or alveoli</a:t>
            </a:r>
          </a:p>
          <a:p>
            <a:pPr marL="839788" lvl="1" indent="-495300" eaLnBrk="1" hangingPunct="1">
              <a:defRPr/>
            </a:pPr>
            <a:r>
              <a:rPr lang="en-US" sz="2000" b="1" dirty="0" smtClean="0">
                <a:solidFill>
                  <a:schemeClr val="tx1"/>
                </a:solidFill>
              </a:rPr>
              <a:t>lactiferous duct-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</a:p>
          <a:p>
            <a:pPr marL="1131888" lvl="2" indent="-438150" eaLnBrk="1" hangingPunct="1">
              <a:defRPr/>
            </a:pPr>
            <a:r>
              <a:rPr lang="en-US" sz="1900" dirty="0" smtClean="0"/>
              <a:t>commence toward nipple from </a:t>
            </a:r>
            <a:r>
              <a:rPr lang="en-US" sz="1900" u="sng" dirty="0" smtClean="0"/>
              <a:t>each lobe</a:t>
            </a:r>
          </a:p>
          <a:p>
            <a:pPr marL="839788" lvl="1" indent="-495300" eaLnBrk="1" hangingPunct="1">
              <a:defRPr/>
            </a:pPr>
            <a:r>
              <a:rPr lang="en-US" sz="2000" b="1" dirty="0" smtClean="0">
                <a:solidFill>
                  <a:schemeClr val="tx1"/>
                </a:solidFill>
              </a:rPr>
              <a:t>lactiferous sinus –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</a:p>
          <a:p>
            <a:pPr marL="1131888" lvl="2" indent="-438150" eaLnBrk="1" hangingPunct="1">
              <a:defRPr/>
            </a:pPr>
            <a:r>
              <a:rPr lang="en-US" sz="1900" dirty="0" smtClean="0"/>
              <a:t>which open into tip of nipple </a:t>
            </a:r>
          </a:p>
          <a:p>
            <a:pPr marL="839788" lvl="1" indent="-495300" eaLnBrk="1" hangingPunct="1"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Lobes </a:t>
            </a:r>
            <a:r>
              <a:rPr lang="en-US" sz="2000" u="sng" dirty="0" smtClean="0">
                <a:solidFill>
                  <a:schemeClr val="tx1"/>
                </a:solidFill>
              </a:rPr>
              <a:t>radially arranged</a:t>
            </a:r>
            <a:r>
              <a:rPr lang="en-US" sz="2000" dirty="0" smtClean="0">
                <a:solidFill>
                  <a:schemeClr val="tx1"/>
                </a:solidFill>
              </a:rPr>
              <a:t>, hence incision radially given</a:t>
            </a:r>
          </a:p>
          <a:p>
            <a:pPr marL="839788" lvl="1" indent="-495300" eaLnBrk="1" hangingPunct="1">
              <a:defRPr/>
            </a:pPr>
            <a:r>
              <a:rPr lang="en-US" sz="2000" dirty="0" smtClean="0">
                <a:solidFill>
                  <a:schemeClr val="tx1"/>
                </a:solidFill>
              </a:rPr>
              <a:t>Glandular tissue increase during </a:t>
            </a:r>
            <a:r>
              <a:rPr lang="en-US" sz="2000" dirty="0" err="1" smtClean="0">
                <a:solidFill>
                  <a:schemeClr val="tx1"/>
                </a:solidFill>
              </a:rPr>
              <a:t>preg</a:t>
            </a:r>
            <a:r>
              <a:rPr lang="en-US" sz="2000" dirty="0" smtClean="0">
                <a:solidFill>
                  <a:schemeClr val="tx1"/>
                </a:solidFill>
              </a:rPr>
              <a:t> and lactation</a:t>
            </a:r>
          </a:p>
          <a:p>
            <a:pPr marL="571500" indent="-571500" eaLnBrk="1" hangingPunct="1">
              <a:defRPr/>
            </a:pPr>
            <a:endParaRPr lang="en-US" sz="2400" dirty="0" smtClean="0"/>
          </a:p>
        </p:txBody>
      </p:sp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2096D86-06D6-4DF0-BA55-2965473FA76E}" type="slidenum">
              <a:rPr lang="en-US" altLang="en-US" smtClean="0"/>
              <a:pPr/>
              <a:t>19</a:t>
            </a:fld>
            <a:endParaRPr lang="en-US" altLang="en-US" smtClean="0"/>
          </a:p>
        </p:txBody>
      </p:sp>
      <p:pic>
        <p:nvPicPr>
          <p:cNvPr id="16389" name="Picture 4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/>
          <a:stretch>
            <a:fillRect/>
          </a:stretch>
        </p:blipFill>
        <p:spPr bwMode="auto">
          <a:xfrm>
            <a:off x="4953000" y="685800"/>
            <a:ext cx="4191000" cy="31511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6390" name="Picture 5" descr="20_53"/>
          <p:cNvPicPr>
            <a:picLocks noChangeAspect="1" noChangeArrowheads="1"/>
          </p:cNvPicPr>
          <p:nvPr/>
        </p:nvPicPr>
        <p:blipFill>
          <a:blip r:embed="rId4" cstate="print"/>
          <a:srcRect l="34654" t="28685" r="43564" b="30966"/>
          <a:stretch>
            <a:fillRect/>
          </a:stretch>
        </p:blipFill>
        <p:spPr bwMode="auto">
          <a:xfrm>
            <a:off x="5029200" y="3886200"/>
            <a:ext cx="2000250" cy="2819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6391" name="Text Box 6"/>
          <p:cNvSpPr txBox="1">
            <a:spLocks noChangeArrowheads="1"/>
          </p:cNvSpPr>
          <p:nvPr/>
        </p:nvSpPr>
        <p:spPr bwMode="auto">
          <a:xfrm>
            <a:off x="7391400" y="4722813"/>
            <a:ext cx="12954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3366CC"/>
                </a:solidFill>
              </a:rPr>
              <a:t>Lobules contain acini</a:t>
            </a:r>
          </a:p>
        </p:txBody>
      </p:sp>
      <p:sp>
        <p:nvSpPr>
          <p:cNvPr id="16392" name="Line 7"/>
          <p:cNvSpPr>
            <a:spLocks noChangeShapeType="1"/>
          </p:cNvSpPr>
          <p:nvPr/>
        </p:nvSpPr>
        <p:spPr bwMode="auto">
          <a:xfrm flipH="1">
            <a:off x="6096000" y="4876800"/>
            <a:ext cx="1219200" cy="457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0F621B4-40E6-4B3F-B76D-6BEA3232642B}" type="slidenum">
              <a:rPr lang="en-US" altLang="en-US" smtClean="0"/>
              <a:pPr/>
              <a:t>2</a:t>
            </a:fld>
            <a:endParaRPr lang="en-US" altLang="en-US" smtClean="0"/>
          </a:p>
        </p:txBody>
      </p:sp>
      <p:pic>
        <p:nvPicPr>
          <p:cNvPr id="7171" name="Picture 2" descr="2422_MammaryGland_3.jpg                                        0002EFDCMacintosh HD                   ABA78158:"/>
          <p:cNvPicPr preferRelativeResize="0">
            <a:picLocks noChangeAspect="1" noChangeArrowheads="1"/>
          </p:cNvPicPr>
          <p:nvPr/>
        </p:nvPicPr>
        <p:blipFill>
          <a:blip r:embed="rId3" r:link="rId4" cstate="print"/>
          <a:srcRect r="58374" b="10365"/>
          <a:stretch>
            <a:fillRect/>
          </a:stretch>
        </p:blipFill>
        <p:spPr bwMode="auto">
          <a:xfrm>
            <a:off x="166688" y="304800"/>
            <a:ext cx="45212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10" descr="grants001-005b"/>
          <p:cNvPicPr>
            <a:picLocks noChangeAspect="1" noChangeArrowheads="1"/>
          </p:cNvPicPr>
          <p:nvPr/>
        </p:nvPicPr>
        <p:blipFill>
          <a:blip r:embed="rId5" cstate="print"/>
          <a:srcRect l="18367" r="18367"/>
          <a:stretch>
            <a:fillRect/>
          </a:stretch>
        </p:blipFill>
        <p:spPr bwMode="auto">
          <a:xfrm>
            <a:off x="4810125" y="304800"/>
            <a:ext cx="3952875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Rectangle 12"/>
          <p:cNvSpPr>
            <a:spLocks noChangeArrowheads="1"/>
          </p:cNvSpPr>
          <p:nvPr/>
        </p:nvSpPr>
        <p:spPr bwMode="auto">
          <a:xfrm>
            <a:off x="5486400" y="2084388"/>
            <a:ext cx="2514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MAMMARY GLAND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3600"/>
              <a:buFont typeface="Arial"/>
              <a:buNone/>
            </a:pPr>
            <a:r>
              <a:rPr lang="en-US" sz="3600" b="1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Parenchyma (mammary gland)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16"/>
          <p:cNvSpPr txBox="1">
            <a:spLocks noGrp="1"/>
          </p:cNvSpPr>
          <p:nvPr>
            <p:ph type="body" idx="1"/>
          </p:nvPr>
        </p:nvSpPr>
        <p:spPr>
          <a:xfrm>
            <a:off x="628651" y="1787237"/>
            <a:ext cx="3530576" cy="4389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2800"/>
              <a:buNone/>
            </a:pPr>
            <a:r>
              <a:rPr lang="en-US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lobe consists = </a:t>
            </a:r>
            <a:r>
              <a:rPr lang="en-US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lactiferous duct + </a:t>
            </a: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surrounding clusters of acini or alveoli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FFFF"/>
              </a:buClr>
              <a:buSzPts val="2800"/>
              <a:buNone/>
            </a:pPr>
            <a:r>
              <a:rPr lang="en-US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Each lactiferous duct converges toward nipple and open on the tip of nipple</a:t>
            </a:r>
            <a:endParaRPr/>
          </a:p>
        </p:txBody>
      </p:sp>
      <p:sp>
        <p:nvSpPr>
          <p:cNvPr id="220" name="Google Shape;220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20</a:t>
            </a:fld>
            <a:endParaRPr sz="105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2" name="Google Shape;222;p16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159227" y="1471391"/>
            <a:ext cx="4984774" cy="47055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r="50427" b="4143"/>
          <a:stretch>
            <a:fillRect/>
          </a:stretch>
        </p:blipFill>
        <p:spPr>
          <a:xfrm>
            <a:off x="304800" y="152400"/>
            <a:ext cx="6324600" cy="6477000"/>
          </a:xfrm>
          <a:noFill/>
          <a:ln>
            <a:solidFill>
              <a:schemeClr val="bg1"/>
            </a:solidFill>
          </a:ln>
        </p:spPr>
      </p:pic>
      <p:sp>
        <p:nvSpPr>
          <p:cNvPr id="174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B228E17-6A63-4802-A16D-8B2580E9148F}" type="slidenum">
              <a:rPr lang="en-US" altLang="en-US" smtClean="0"/>
              <a:pPr/>
              <a:t>21</a:t>
            </a:fld>
            <a:endParaRPr lang="en-US" altLang="en-US" smtClean="0"/>
          </a:p>
        </p:txBody>
      </p:sp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7010400" y="2438400"/>
            <a:ext cx="1752600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3366CC"/>
                </a:solidFill>
              </a:rPr>
              <a:t>Lobes</a:t>
            </a:r>
          </a:p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3366CC"/>
                </a:solidFill>
              </a:rPr>
              <a:t>Lobules</a:t>
            </a:r>
          </a:p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3366CC"/>
                </a:solidFill>
              </a:rPr>
              <a:t>Ducts </a:t>
            </a:r>
          </a:p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3366CC"/>
                </a:solidFill>
              </a:rPr>
              <a:t>sinuses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D6DB46-8A71-4884-9364-FB756E3B937A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  <p:pic>
        <p:nvPicPr>
          <p:cNvPr id="54274" name="Picture 2" descr="D:\Dr PRAVEEN  ANATOMY COMPLETE\PRAVEENS ANATOMY WORLD 3.3.2024\PRAVEENS ANATOMY WORLD 22.7.2025\1. ATLAS\2. GROSS ANATOMY\1. UPPER LIMB\2. Pectoral Region\26. Breast_anatomy_-pkk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0"/>
            <a:ext cx="6179139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6095B06-168D-470D-B0A9-1B7AD4BEC9C1}" type="slidenum">
              <a:rPr lang="en-US" altLang="en-US" smtClean="0"/>
              <a:pPr/>
              <a:t>23</a:t>
            </a:fld>
            <a:endParaRPr lang="en-US" altLang="en-US" smtClean="0"/>
          </a:p>
        </p:txBody>
      </p:sp>
      <p:pic>
        <p:nvPicPr>
          <p:cNvPr id="18435" name="Picture 4" descr="20_53"/>
          <p:cNvPicPr>
            <a:picLocks noChangeAspect="1" noChangeArrowheads="1"/>
          </p:cNvPicPr>
          <p:nvPr/>
        </p:nvPicPr>
        <p:blipFill>
          <a:blip r:embed="rId3" cstate="print"/>
          <a:srcRect t="3955"/>
          <a:stretch>
            <a:fillRect/>
          </a:stretch>
        </p:blipFill>
        <p:spPr bwMode="auto">
          <a:xfrm>
            <a:off x="762000" y="914400"/>
            <a:ext cx="7696200" cy="562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Rectangle 6" descr="Purple mesh"/>
          <p:cNvSpPr>
            <a:spLocks noChangeArrowheads="1"/>
          </p:cNvSpPr>
          <p:nvPr/>
        </p:nvSpPr>
        <p:spPr bwMode="auto">
          <a:xfrm>
            <a:off x="1066800" y="304800"/>
            <a:ext cx="685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3366CC"/>
                </a:solidFill>
              </a:rPr>
              <a:t>Mammary Gland : Structure &amp; Relations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 descr="Purple mesh"/>
          <p:cNvSpPr>
            <a:spLocks noGrp="1" noChangeArrowheads="1"/>
          </p:cNvSpPr>
          <p:nvPr>
            <p:ph type="title"/>
          </p:nvPr>
        </p:nvSpPr>
        <p:spPr>
          <a:xfrm>
            <a:off x="5181600" y="1036638"/>
            <a:ext cx="2971800" cy="411162"/>
          </a:xfrm>
          <a:noFill/>
        </p:spPr>
        <p:txBody>
          <a:bodyPr/>
          <a:lstStyle/>
          <a:p>
            <a:pPr algn="ctr" eaLnBrk="1" hangingPunct="1"/>
            <a:r>
              <a:rPr lang="en-US" sz="2500" smtClean="0">
                <a:solidFill>
                  <a:srgbClr val="3366CC"/>
                </a:solidFill>
              </a:rPr>
              <a:t>MAMMARY GLAND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76200"/>
            <a:ext cx="5181600" cy="67056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571500" indent="-571500" eaLnBrk="1" hangingPunct="1">
              <a:buNone/>
              <a:defRPr/>
            </a:pP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3. Connective </a:t>
            </a:r>
            <a:r>
              <a:rPr lang="en-US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tissue i.e. stroma</a:t>
            </a:r>
          </a:p>
          <a:p>
            <a:pPr marL="839788" lvl="1" indent="-495300" eaLnBrk="1" hangingPunct="1">
              <a:defRPr/>
            </a:pP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Consist of</a:t>
            </a:r>
            <a:endParaRPr lang="en-US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131888" lvl="2" indent="-438150" eaLnBrk="1" hangingPunct="1">
              <a:defRPr/>
            </a:pPr>
            <a:r>
              <a:rPr lang="en-US" sz="1900" dirty="0" smtClean="0">
                <a:latin typeface="Arial" pitchFamily="34" charset="0"/>
                <a:cs typeface="Arial" pitchFamily="34" charset="0"/>
              </a:rPr>
              <a:t>fibrous connective tissue</a:t>
            </a:r>
          </a:p>
          <a:p>
            <a:pPr marL="1131888" lvl="2" indent="-438150" eaLnBrk="1" hangingPunct="1">
              <a:defRPr/>
            </a:pPr>
            <a:r>
              <a:rPr lang="en-US" sz="1900" dirty="0" smtClean="0">
                <a:latin typeface="Arial" pitchFamily="34" charset="0"/>
                <a:cs typeface="Arial" pitchFamily="34" charset="0"/>
              </a:rPr>
              <a:t>adipose tissue.</a:t>
            </a:r>
          </a:p>
          <a:p>
            <a:pPr marL="839788" lvl="1" indent="-495300" eaLnBrk="1" hangingPunct="1">
              <a:defRPr/>
            </a:pP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Fibrous tissue </a:t>
            </a:r>
          </a:p>
          <a:p>
            <a:pPr marL="1135063" lvl="2" indent="-495300" eaLnBrk="1" hangingPunct="1">
              <a:defRPr/>
            </a:pPr>
            <a:r>
              <a:rPr lang="en-US" sz="2100" dirty="0" smtClean="0">
                <a:latin typeface="Arial" pitchFamily="34" charset="0"/>
                <a:cs typeface="Arial" pitchFamily="34" charset="0"/>
              </a:rPr>
              <a:t>Form septa </a:t>
            </a:r>
          </a:p>
          <a:p>
            <a:pPr marL="1370013" lvl="3" indent="-381000" eaLnBrk="1" hangingPunct="1">
              <a:defRPr/>
            </a:pP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Run deep surface of gland to skin. </a:t>
            </a:r>
          </a:p>
          <a:p>
            <a:pPr marL="1150938" lvl="2" indent="-457200" eaLnBrk="1" hangingPunct="1">
              <a:buFont typeface="+mj-lt"/>
              <a:buAutoNum type="alphaUcPeriod"/>
              <a:defRPr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Called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Suspensory ligament of Cooper</a:t>
            </a:r>
          </a:p>
          <a:p>
            <a:pPr marL="1370013" lvl="3" indent="-381000" eaLnBrk="1" hangingPunct="1">
              <a:defRPr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Gives 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firmness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to gld. </a:t>
            </a:r>
          </a:p>
          <a:p>
            <a:pPr marL="1370013" lvl="3" indent="-381000" eaLnBrk="1" hangingPunct="1">
              <a:defRPr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Elasticity lost during </a:t>
            </a:r>
            <a:r>
              <a:rPr lang="en-US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preg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 pendulous.</a:t>
            </a:r>
          </a:p>
          <a:p>
            <a:pPr marL="1370013" lvl="3" indent="-381000" eaLnBrk="1" hangingPunct="1">
              <a:defRPr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Involvement in carcinoma, cause dimpling or fixation to PM</a:t>
            </a:r>
          </a:p>
          <a:p>
            <a:pPr marL="836613" lvl="1" indent="-438150" eaLnBrk="1" hangingPunct="1">
              <a:defRPr/>
            </a:pP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Fatty tissue </a:t>
            </a:r>
          </a:p>
          <a:p>
            <a:pPr marL="1131888" lvl="2" indent="-438150" eaLnBrk="1" hangingPunct="1"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increase during</a:t>
            </a:r>
            <a:r>
              <a:rPr lang="en-US" sz="19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smtClean="0">
                <a:latin typeface="Arial" pitchFamily="34" charset="0"/>
                <a:cs typeface="Arial" pitchFamily="34" charset="0"/>
              </a:rPr>
              <a:t>puberty – smooth contour</a:t>
            </a:r>
          </a:p>
          <a:p>
            <a:pPr marL="1131888" lvl="2" indent="-438150" eaLnBrk="1" hangingPunct="1">
              <a:defRPr/>
            </a:pPr>
            <a:r>
              <a:rPr lang="en-US" sz="2100" dirty="0" smtClean="0">
                <a:latin typeface="Arial" pitchFamily="34" charset="0"/>
                <a:cs typeface="Arial" pitchFamily="34" charset="0"/>
              </a:rPr>
              <a:t>Inter lobar in position</a:t>
            </a:r>
          </a:p>
          <a:p>
            <a:pPr marL="571500" indent="-571500" eaLnBrk="1" hangingPunct="1">
              <a:defRPr/>
            </a:pP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571500" indent="-571500" eaLnBrk="1" hangingPunct="1">
              <a:defRPr/>
            </a:pPr>
            <a:endParaRPr lang="en-US" sz="2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3992993-0867-40CE-9CC3-0D86F80F3293}" type="slidenum">
              <a:rPr lang="en-US" altLang="en-US" smtClean="0"/>
              <a:pPr/>
              <a:t>24</a:t>
            </a:fld>
            <a:endParaRPr lang="en-US" altLang="en-US" smtClean="0"/>
          </a:p>
        </p:txBody>
      </p:sp>
      <p:pic>
        <p:nvPicPr>
          <p:cNvPr id="19461" name="Picture 4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r="17647" b="7527"/>
          <a:stretch>
            <a:fillRect/>
          </a:stretch>
        </p:blipFill>
        <p:spPr bwMode="auto">
          <a:xfrm>
            <a:off x="5257800" y="1992313"/>
            <a:ext cx="3886200" cy="34099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9462" name="Rectangle 5"/>
          <p:cNvSpPr>
            <a:spLocks noChangeArrowheads="1"/>
          </p:cNvSpPr>
          <p:nvPr/>
        </p:nvSpPr>
        <p:spPr bwMode="auto">
          <a:xfrm>
            <a:off x="5486400" y="3048000"/>
            <a:ext cx="914400" cy="5334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9463" name="Rectangle 6"/>
          <p:cNvSpPr>
            <a:spLocks noChangeArrowheads="1"/>
          </p:cNvSpPr>
          <p:nvPr/>
        </p:nvSpPr>
        <p:spPr bwMode="auto">
          <a:xfrm>
            <a:off x="6477000" y="2514600"/>
            <a:ext cx="381000" cy="304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B410703-AFBF-42ED-8162-82F4048D4C81}" type="slidenum">
              <a:rPr lang="en-US" altLang="en-US" smtClean="0"/>
              <a:pPr/>
              <a:t>25</a:t>
            </a:fld>
            <a:endParaRPr lang="en-US" altLang="en-US" smtClean="0"/>
          </a:p>
        </p:txBody>
      </p:sp>
      <p:sp>
        <p:nvSpPr>
          <p:cNvPr id="24578" name="Rectangle 2" descr="Purple mesh"/>
          <p:cNvSpPr>
            <a:spLocks noGrp="1" noChangeArrowheads="1"/>
          </p:cNvSpPr>
          <p:nvPr>
            <p:ph type="title" idx="4294967295"/>
          </p:nvPr>
        </p:nvSpPr>
        <p:spPr>
          <a:xfrm>
            <a:off x="2971800" y="228600"/>
            <a:ext cx="6172200" cy="503238"/>
          </a:xfrm>
          <a:noFill/>
        </p:spPr>
        <p:txBody>
          <a:bodyPr>
            <a:spAutoFit/>
          </a:bodyPr>
          <a:lstStyle/>
          <a:p>
            <a:pPr algn="ctr" eaLnBrk="1" hangingPunct="1"/>
            <a:r>
              <a:rPr lang="en-US" sz="2700" smtClean="0">
                <a:solidFill>
                  <a:srgbClr val="3366CC"/>
                </a:solidFill>
              </a:rPr>
              <a:t>Mammary Gland: Structure</a:t>
            </a:r>
          </a:p>
        </p:txBody>
      </p:sp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990600"/>
            <a:ext cx="8915400" cy="532606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0485" name="Rectangle 4"/>
          <p:cNvSpPr>
            <a:spLocks noChangeArrowheads="1"/>
          </p:cNvSpPr>
          <p:nvPr/>
        </p:nvSpPr>
        <p:spPr bwMode="auto">
          <a:xfrm>
            <a:off x="3200400" y="2286000"/>
            <a:ext cx="11430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Text Box 5"/>
          <p:cNvSpPr txBox="1">
            <a:spLocks noChangeArrowheads="1"/>
          </p:cNvSpPr>
          <p:nvPr/>
        </p:nvSpPr>
        <p:spPr bwMode="auto">
          <a:xfrm>
            <a:off x="6172200" y="6400800"/>
            <a:ext cx="2819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3366CC"/>
                </a:solidFill>
              </a:rPr>
              <a:t>Alveoli opening into duct</a:t>
            </a:r>
          </a:p>
        </p:txBody>
      </p:sp>
      <p:sp>
        <p:nvSpPr>
          <p:cNvPr id="20487" name="Text Box 6"/>
          <p:cNvSpPr txBox="1">
            <a:spLocks noChangeArrowheads="1"/>
          </p:cNvSpPr>
          <p:nvPr/>
        </p:nvSpPr>
        <p:spPr bwMode="auto">
          <a:xfrm>
            <a:off x="304800" y="6400800"/>
            <a:ext cx="5181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3366CC"/>
                </a:solidFill>
              </a:rPr>
              <a:t>Suspensory ligament running from skin to P Major</a:t>
            </a:r>
          </a:p>
        </p:txBody>
      </p:sp>
      <p:sp>
        <p:nvSpPr>
          <p:cNvPr id="20488" name="Line 7"/>
          <p:cNvSpPr>
            <a:spLocks noChangeShapeType="1"/>
          </p:cNvSpPr>
          <p:nvPr/>
        </p:nvSpPr>
        <p:spPr bwMode="auto">
          <a:xfrm flipV="1">
            <a:off x="1447800" y="4419600"/>
            <a:ext cx="609600" cy="1981200"/>
          </a:xfrm>
          <a:prstGeom prst="line">
            <a:avLst/>
          </a:prstGeom>
          <a:noFill/>
          <a:ln w="38100">
            <a:solidFill>
              <a:srgbClr val="6600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 descr="Purple mesh"/>
          <p:cNvSpPr>
            <a:spLocks noGrp="1" noChangeArrowheads="1"/>
          </p:cNvSpPr>
          <p:nvPr>
            <p:ph type="title"/>
          </p:nvPr>
        </p:nvSpPr>
        <p:spPr>
          <a:xfrm>
            <a:off x="5181600" y="914400"/>
            <a:ext cx="2971800" cy="457200"/>
          </a:xfrm>
          <a:noFill/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2900" smtClean="0">
                <a:solidFill>
                  <a:srgbClr val="3366CC"/>
                </a:solidFill>
              </a:rPr>
              <a:t>MAMMARY GLAND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" y="76200"/>
            <a:ext cx="4419600" cy="67056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BLOOD SUPPLY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Int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thoracic art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subclavian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839788" lvl="1" indent="-495300"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perforating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br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 2,3,4 ICS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Br from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Axillary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marL="839788" lvl="1" indent="-495300" eaLnBrk="1" hangingPunct="1">
              <a:lnSpc>
                <a:spcPct val="90000"/>
              </a:lnSpc>
            </a:pP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Sup thoracic Art</a:t>
            </a:r>
          </a:p>
          <a:p>
            <a:pPr marL="839788" lvl="1" indent="-495300" eaLnBrk="1" hangingPunct="1">
              <a:lnSpc>
                <a:spcPct val="90000"/>
              </a:lnSpc>
            </a:pP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Thoraco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acromial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 pectoral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br</a:t>
            </a:r>
            <a:endParaRPr lang="en-US" sz="2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839788" lvl="1" indent="-495300" eaLnBrk="1" hangingPunct="1">
              <a:lnSpc>
                <a:spcPct val="90000"/>
              </a:lnSpc>
            </a:pP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Lat thoracic art</a:t>
            </a:r>
          </a:p>
          <a:p>
            <a:pPr marL="839788" lvl="1" indent="-495300" eaLnBrk="1" hangingPunct="1">
              <a:lnSpc>
                <a:spcPct val="90000"/>
              </a:lnSpc>
            </a:pP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Subscapular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art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eriod" startAt="3"/>
            </a:pP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Intercostal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art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</a:p>
          <a:p>
            <a:pPr marL="839788" lvl="1" indent="-495300"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2,3,4th ICS lat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br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839788" lvl="1" indent="-495300" eaLnBrk="1" hangingPunct="1">
              <a:lnSpc>
                <a:spcPct val="90000"/>
              </a:lnSpc>
            </a:pP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0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nd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IC Art largest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br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 </a:t>
            </a:r>
          </a:p>
          <a:p>
            <a:pPr marL="1131888" lvl="2" indent="-438150" eaLnBrk="1" hangingPunct="1">
              <a:lnSpc>
                <a:spcPct val="90000"/>
              </a:lnSpc>
            </a:pPr>
            <a:r>
              <a:rPr lang="en-US" sz="1900" dirty="0" smtClean="0">
                <a:latin typeface="Arial" pitchFamily="34" charset="0"/>
                <a:cs typeface="Arial" pitchFamily="34" charset="0"/>
              </a:rPr>
              <a:t>supply upper breast, Nipple and areola)</a:t>
            </a:r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5029200" y="2057400"/>
          <a:ext cx="3733800" cy="3733800"/>
        </p:xfrm>
        <a:graphic>
          <a:graphicData uri="http://schemas.openxmlformats.org/presentationml/2006/ole">
            <p:oleObj spid="_x0000_s3074" name="Photo Editor Photo" r:id="rId4" imgW="1333333" imgH="1333333" progId="">
              <p:embed/>
            </p:oleObj>
          </a:graphicData>
        </a:graphic>
      </p:graphicFrame>
      <p:sp>
        <p:nvSpPr>
          <p:cNvPr id="307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222575-8890-4A7A-8A05-581A5B6E4520}" type="slidenum">
              <a:rPr lang="en-US" altLang="en-US" smtClean="0"/>
              <a:pPr/>
              <a:t>26</a:t>
            </a:fld>
            <a:endParaRPr lang="en-US" altLang="en-US" smtClean="0"/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>
            <a:off x="3962400" y="1219200"/>
            <a:ext cx="3200400" cy="1828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3200400" y="2438400"/>
            <a:ext cx="297180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8"/>
          <p:cNvSpPr txBox="1">
            <a:spLocks noGrp="1"/>
          </p:cNvSpPr>
          <p:nvPr>
            <p:ph type="title"/>
          </p:nvPr>
        </p:nvSpPr>
        <p:spPr>
          <a:xfrm>
            <a:off x="420987" y="274592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3600"/>
              <a:buFont typeface="Arial"/>
              <a:buNone/>
            </a:pPr>
            <a:r>
              <a:rPr lang="en-US" sz="36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Blood Supply </a:t>
            </a:r>
            <a:endParaRPr sz="3600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18"/>
          <p:cNvSpPr txBox="1">
            <a:spLocks noGrp="1"/>
          </p:cNvSpPr>
          <p:nvPr>
            <p:ph type="body" idx="1"/>
          </p:nvPr>
        </p:nvSpPr>
        <p:spPr>
          <a:xfrm>
            <a:off x="420987" y="1403288"/>
            <a:ext cx="4332082" cy="4773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2000"/>
              <a:buNone/>
            </a:pPr>
            <a:r>
              <a:rPr lang="en-US" sz="2000" b="1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Arterial supply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Lateral thoracic artery – main artery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Internal mammary artery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3. Lateral branches of posterior intercostal arteries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4. Pectoral branch of thoracoacromial artery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5. Superior thoracic artery.</a:t>
            </a:r>
            <a:endParaRPr/>
          </a:p>
        </p:txBody>
      </p:sp>
      <p:sp>
        <p:nvSpPr>
          <p:cNvPr id="238" name="Google Shape;238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27</a:t>
            </a:fld>
            <a:endParaRPr sz="105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Google Shape;240;p18" descr="Diagram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753069" y="1497870"/>
            <a:ext cx="4314947" cy="49684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C5A9613-1B9E-414B-A33D-72D04DA82C45}" type="slidenum">
              <a:rPr lang="en-US" altLang="en-US" smtClean="0"/>
              <a:pPr/>
              <a:t>28</a:t>
            </a:fld>
            <a:endParaRPr lang="en-US" altLang="en-US" smtClean="0"/>
          </a:p>
        </p:txBody>
      </p:sp>
      <p:sp>
        <p:nvSpPr>
          <p:cNvPr id="21507" name="Rectangle 3" descr="Purple mesh"/>
          <p:cNvSpPr>
            <a:spLocks noChangeArrowheads="1"/>
          </p:cNvSpPr>
          <p:nvPr/>
        </p:nvSpPr>
        <p:spPr bwMode="auto">
          <a:xfrm>
            <a:off x="1957388" y="76200"/>
            <a:ext cx="50530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</a:rPr>
              <a:t>Mammary Gland : Blood Supply</a:t>
            </a:r>
          </a:p>
        </p:txBody>
      </p:sp>
      <p:sp>
        <p:nvSpPr>
          <p:cNvPr id="21508" name="Line 5"/>
          <p:cNvSpPr>
            <a:spLocks noChangeShapeType="1"/>
          </p:cNvSpPr>
          <p:nvPr/>
        </p:nvSpPr>
        <p:spPr bwMode="auto">
          <a:xfrm flipH="1">
            <a:off x="4648200" y="29718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09" name="Line 12"/>
          <p:cNvSpPr>
            <a:spLocks noChangeShapeType="1"/>
          </p:cNvSpPr>
          <p:nvPr/>
        </p:nvSpPr>
        <p:spPr bwMode="auto">
          <a:xfrm>
            <a:off x="2438400" y="36576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10" name="Line 14"/>
          <p:cNvSpPr>
            <a:spLocks noChangeShapeType="1"/>
          </p:cNvSpPr>
          <p:nvPr/>
        </p:nvSpPr>
        <p:spPr bwMode="auto">
          <a:xfrm>
            <a:off x="2209800" y="33528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21511" name="Picture 15" descr="scan00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609600"/>
            <a:ext cx="4687888" cy="609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1512" name="Text Box 16"/>
          <p:cNvSpPr txBox="1">
            <a:spLocks noChangeArrowheads="1"/>
          </p:cNvSpPr>
          <p:nvPr/>
        </p:nvSpPr>
        <p:spPr bwMode="auto">
          <a:xfrm>
            <a:off x="5334000" y="1127125"/>
            <a:ext cx="2971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70C0"/>
                </a:solidFill>
              </a:rPr>
              <a:t>Branches of Axillary</a:t>
            </a:r>
          </a:p>
        </p:txBody>
      </p:sp>
      <p:sp>
        <p:nvSpPr>
          <p:cNvPr id="21513" name="Rectangle 17"/>
          <p:cNvSpPr>
            <a:spLocks noChangeArrowheads="1"/>
          </p:cNvSpPr>
          <p:nvPr/>
        </p:nvSpPr>
        <p:spPr bwMode="auto">
          <a:xfrm>
            <a:off x="3810000" y="2514600"/>
            <a:ext cx="1219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Rectangle 18"/>
          <p:cNvSpPr>
            <a:spLocks noChangeArrowheads="1"/>
          </p:cNvSpPr>
          <p:nvPr/>
        </p:nvSpPr>
        <p:spPr bwMode="auto">
          <a:xfrm>
            <a:off x="3810000" y="3048000"/>
            <a:ext cx="1143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Rectangle 19"/>
          <p:cNvSpPr>
            <a:spLocks noChangeArrowheads="1"/>
          </p:cNvSpPr>
          <p:nvPr/>
        </p:nvSpPr>
        <p:spPr bwMode="auto">
          <a:xfrm>
            <a:off x="3657600" y="5715000"/>
            <a:ext cx="1219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Rectangle 20"/>
          <p:cNvSpPr>
            <a:spLocks noChangeArrowheads="1"/>
          </p:cNvSpPr>
          <p:nvPr/>
        </p:nvSpPr>
        <p:spPr bwMode="auto">
          <a:xfrm>
            <a:off x="5105400" y="1676400"/>
            <a:ext cx="3886200" cy="38227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endParaRPr lang="en-US">
              <a:solidFill>
                <a:srgbClr val="006666"/>
              </a:solidFill>
            </a:endParaRPr>
          </a:p>
          <a:p>
            <a:pPr marL="800100" lvl="1" indent="-342900">
              <a:buFontTx/>
              <a:buAutoNum type="arabicPeriod"/>
            </a:pPr>
            <a:r>
              <a:rPr lang="en-US" sz="2800"/>
              <a:t>Sup thoracic Art</a:t>
            </a:r>
          </a:p>
          <a:p>
            <a:pPr marL="800100" lvl="1" indent="-342900">
              <a:buFontTx/>
              <a:buAutoNum type="arabicPeriod"/>
            </a:pPr>
            <a:endParaRPr lang="en-US" sz="2800"/>
          </a:p>
          <a:p>
            <a:pPr marL="800100" lvl="1" indent="-342900">
              <a:buFontTx/>
              <a:buAutoNum type="arabicPeriod"/>
            </a:pPr>
            <a:r>
              <a:rPr lang="en-US" sz="2800"/>
              <a:t>Thoraco acromial – pectoral br</a:t>
            </a:r>
          </a:p>
          <a:p>
            <a:pPr marL="800100" lvl="1" indent="-342900">
              <a:buFontTx/>
              <a:buAutoNum type="arabicPeriod"/>
            </a:pPr>
            <a:endParaRPr lang="en-US" sz="2800"/>
          </a:p>
          <a:p>
            <a:pPr marL="800100" lvl="1" indent="-342900">
              <a:buFontTx/>
              <a:buAutoNum type="arabicPeriod"/>
            </a:pPr>
            <a:r>
              <a:rPr lang="en-US" sz="2800"/>
              <a:t>Lat thoracic art</a:t>
            </a:r>
          </a:p>
          <a:p>
            <a:pPr marL="800100" lvl="1" indent="-342900">
              <a:buFontTx/>
              <a:buAutoNum type="arabicPeriod"/>
            </a:pPr>
            <a:endParaRPr lang="en-US" sz="2800"/>
          </a:p>
          <a:p>
            <a:pPr marL="800100" lvl="1" indent="-342900">
              <a:buFontTx/>
              <a:buAutoNum type="arabicPeriod"/>
            </a:pPr>
            <a:r>
              <a:rPr lang="en-US" sz="2800"/>
              <a:t>Subscapular</a:t>
            </a:r>
            <a:r>
              <a:rPr lang="en-US" sz="3200"/>
              <a:t> art</a:t>
            </a:r>
          </a:p>
        </p:txBody>
      </p:sp>
      <p:sp>
        <p:nvSpPr>
          <p:cNvPr id="21517" name="Rectangle 21"/>
          <p:cNvSpPr>
            <a:spLocks noChangeArrowheads="1"/>
          </p:cNvSpPr>
          <p:nvPr/>
        </p:nvSpPr>
        <p:spPr bwMode="auto">
          <a:xfrm>
            <a:off x="3124200" y="6400800"/>
            <a:ext cx="17526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 descr="Purple mesh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543800" cy="334962"/>
          </a:xfrm>
          <a:noFill/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2900" smtClean="0">
                <a:solidFill>
                  <a:srgbClr val="3366CC"/>
                </a:solidFill>
              </a:rPr>
              <a:t>MAMMARY GLAND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762000"/>
            <a:ext cx="5181600" cy="58674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b="1" dirty="0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VENOUS DRAINAGE:</a:t>
            </a:r>
          </a:p>
          <a:p>
            <a:pPr lvl="1" eaLnBrk="1" hangingPunct="1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Superficial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and </a:t>
            </a:r>
          </a:p>
          <a:p>
            <a:pPr lvl="1" eaLnBrk="1" hangingPunct="1"/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deep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veins</a:t>
            </a:r>
          </a:p>
          <a:p>
            <a:pPr lvl="1" eaLnBrk="1" hangingPunct="1"/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Circulus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venosus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(part of superficial vein): </a:t>
            </a:r>
          </a:p>
          <a:p>
            <a:pPr lvl="2" eaLnBrk="1" hangingPunct="1"/>
            <a:r>
              <a:rPr lang="en-US" sz="2500" dirty="0" smtClean="0">
                <a:latin typeface="Arial" pitchFamily="34" charset="0"/>
                <a:cs typeface="Arial" pitchFamily="34" charset="0"/>
              </a:rPr>
              <a:t>sub </a:t>
            </a:r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areolar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plexus of vein</a:t>
            </a:r>
          </a:p>
          <a:p>
            <a:pPr lvl="1" eaLnBrk="1" hangingPunct="1"/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Superficial and deep vein drain into </a:t>
            </a:r>
          </a:p>
          <a:p>
            <a:pPr lvl="2" eaLnBrk="1" hangingPunct="1"/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Int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mammary V</a:t>
            </a:r>
          </a:p>
          <a:p>
            <a:pPr lvl="2" eaLnBrk="1" hangingPunct="1"/>
            <a:r>
              <a:rPr lang="en-US" sz="2500" dirty="0" err="1" smtClean="0">
                <a:latin typeface="Arial" pitchFamily="34" charset="0"/>
                <a:cs typeface="Arial" pitchFamily="34" charset="0"/>
              </a:rPr>
              <a:t>Axillary</a:t>
            </a:r>
            <a:r>
              <a:rPr lang="en-US" sz="2500" dirty="0" smtClean="0">
                <a:latin typeface="Arial" pitchFamily="34" charset="0"/>
                <a:cs typeface="Arial" pitchFamily="34" charset="0"/>
              </a:rPr>
              <a:t> V</a:t>
            </a:r>
          </a:p>
          <a:p>
            <a:pPr lvl="2" eaLnBrk="1" hangingPunct="1"/>
            <a:r>
              <a:rPr lang="en-US" sz="2500" dirty="0" smtClean="0">
                <a:latin typeface="Arial" pitchFamily="34" charset="0"/>
                <a:cs typeface="Arial" pitchFamily="34" charset="0"/>
              </a:rPr>
              <a:t>Post IC vein – </a:t>
            </a:r>
          </a:p>
          <a:p>
            <a:pPr lvl="3" eaLnBrk="1" hangingPunct="1"/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which drain into </a:t>
            </a:r>
            <a:r>
              <a:rPr lang="en-US" sz="2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Azygous</a:t>
            </a:r>
            <a:r>
              <a:rPr lang="en-US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vein</a:t>
            </a:r>
          </a:p>
          <a:p>
            <a:pPr lvl="1" eaLnBrk="1" hangingPunct="1"/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EE35F44-28E9-4A7A-A9E7-D822503E4D5A}" type="slidenum">
              <a:rPr lang="en-US" altLang="en-US" smtClean="0"/>
              <a:pPr/>
              <a:t>29</a:t>
            </a:fld>
            <a:endParaRPr lang="en-US" altLang="en-US" smtClean="0"/>
          </a:p>
        </p:txBody>
      </p:sp>
      <p:pic>
        <p:nvPicPr>
          <p:cNvPr id="22533" name="Picture 4" descr="scan0030"/>
          <p:cNvPicPr>
            <a:picLocks noChangeAspect="1" noChangeArrowheads="1"/>
          </p:cNvPicPr>
          <p:nvPr/>
        </p:nvPicPr>
        <p:blipFill>
          <a:blip r:embed="rId3" cstate="print"/>
          <a:srcRect b="10028"/>
          <a:stretch>
            <a:fillRect/>
          </a:stretch>
        </p:blipFill>
        <p:spPr bwMode="auto">
          <a:xfrm>
            <a:off x="4876800" y="762000"/>
            <a:ext cx="4267200" cy="304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2534" name="Rectangle 5"/>
          <p:cNvSpPr>
            <a:spLocks noChangeArrowheads="1"/>
          </p:cNvSpPr>
          <p:nvPr/>
        </p:nvSpPr>
        <p:spPr bwMode="auto">
          <a:xfrm>
            <a:off x="8001000" y="762000"/>
            <a:ext cx="1143000" cy="304800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5" name="Rectangle 6"/>
          <p:cNvSpPr>
            <a:spLocks noChangeArrowheads="1"/>
          </p:cNvSpPr>
          <p:nvPr/>
        </p:nvSpPr>
        <p:spPr bwMode="auto">
          <a:xfrm>
            <a:off x="4876800" y="1905000"/>
            <a:ext cx="762000" cy="228600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6" name="Rectangle 7"/>
          <p:cNvSpPr>
            <a:spLocks noChangeArrowheads="1"/>
          </p:cNvSpPr>
          <p:nvPr/>
        </p:nvSpPr>
        <p:spPr bwMode="auto">
          <a:xfrm>
            <a:off x="5410200" y="1143000"/>
            <a:ext cx="1524000" cy="228600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7" name="Text Box 8"/>
          <p:cNvSpPr txBox="1">
            <a:spLocks noChangeArrowheads="1"/>
          </p:cNvSpPr>
          <p:nvPr/>
        </p:nvSpPr>
        <p:spPr bwMode="auto">
          <a:xfrm>
            <a:off x="4876800" y="4038600"/>
            <a:ext cx="32766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1800" b="1" dirty="0">
                <a:solidFill>
                  <a:srgbClr val="3366CC"/>
                </a:solidFill>
              </a:rPr>
              <a:t>Communication via Post IC vein, </a:t>
            </a:r>
            <a:r>
              <a:rPr lang="en-US" sz="1800" b="1" dirty="0" err="1">
                <a:solidFill>
                  <a:srgbClr val="3366CC"/>
                </a:solidFill>
              </a:rPr>
              <a:t>Azygous</a:t>
            </a:r>
            <a:r>
              <a:rPr lang="en-US" sz="1800" b="1" dirty="0">
                <a:solidFill>
                  <a:srgbClr val="3366CC"/>
                </a:solidFill>
              </a:rPr>
              <a:t> and Internal </a:t>
            </a:r>
            <a:r>
              <a:rPr lang="en-US" sz="1800" b="1" dirty="0" err="1">
                <a:solidFill>
                  <a:srgbClr val="3366CC"/>
                </a:solidFill>
              </a:rPr>
              <a:t>vert</a:t>
            </a:r>
            <a:r>
              <a:rPr lang="en-US" sz="1800" b="1" dirty="0">
                <a:solidFill>
                  <a:srgbClr val="3366CC"/>
                </a:solidFill>
              </a:rPr>
              <a:t> plexus which in turn communicate with transverse and </a:t>
            </a:r>
            <a:r>
              <a:rPr lang="en-US" sz="1800" b="1" dirty="0" err="1">
                <a:solidFill>
                  <a:srgbClr val="3366CC"/>
                </a:solidFill>
              </a:rPr>
              <a:t>sagittal</a:t>
            </a:r>
            <a:r>
              <a:rPr lang="en-US" sz="1800" b="1" dirty="0">
                <a:solidFill>
                  <a:srgbClr val="3366CC"/>
                </a:solidFill>
              </a:rPr>
              <a:t> sinus spreads malignancy to abdominal organs, brain, vertebrae, ribs and skull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>
          <a:xfrm>
            <a:off x="6400800" y="457200"/>
            <a:ext cx="2362200" cy="1020763"/>
          </a:xfrm>
          <a:solidFill>
            <a:srgbClr val="FF99FF"/>
          </a:solidFill>
        </p:spPr>
        <p:txBody>
          <a:bodyPr/>
          <a:lstStyle/>
          <a:p>
            <a:pPr algn="ctr" eaLnBrk="1" hangingPunct="1"/>
            <a:r>
              <a:rPr lang="en-US" sz="2900" dirty="0" smtClean="0">
                <a:solidFill>
                  <a:srgbClr val="66FFFF"/>
                </a:solidFill>
                <a:latin typeface="Arial Black" pitchFamily="34" charset="0"/>
              </a:rPr>
              <a:t>MAMMARY GLAND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" y="228600"/>
            <a:ext cx="5791200" cy="64008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lvl="1" eaLnBrk="1" hangingPunct="1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Modified 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sweat gland 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 sup fascia </a:t>
            </a:r>
          </a:p>
          <a:p>
            <a:pPr lvl="1" eaLnBrk="1" hangingPunct="1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No connective tissue covering.</a:t>
            </a:r>
          </a:p>
          <a:p>
            <a:pPr lvl="1" eaLnBrk="1" hangingPunct="1"/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Accessory female reproductive org</a:t>
            </a:r>
          </a:p>
          <a:p>
            <a:pPr lvl="1" eaLnBrk="1" hangingPunct="1"/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1" eaLnBrk="1" hangingPunct="1"/>
            <a:r>
              <a:rPr lang="en-US" sz="2400" b="1" dirty="0" smtClean="0">
                <a:solidFill>
                  <a:srgbClr val="3366CC"/>
                </a:solidFill>
                <a:latin typeface="Arial" pitchFamily="34" charset="0"/>
                <a:cs typeface="Arial" pitchFamily="34" charset="0"/>
              </a:rPr>
              <a:t>EXTENT</a:t>
            </a:r>
          </a:p>
          <a:p>
            <a:pPr lvl="2" eaLnBrk="1" hangingPunct="1"/>
            <a:r>
              <a:rPr lang="en-US" sz="2400" dirty="0" smtClean="0">
                <a:latin typeface="Arial" pitchFamily="34" charset="0"/>
                <a:cs typeface="Arial" pitchFamily="34" charset="0"/>
              </a:rPr>
              <a:t>Vertical : 2-6 ribs in MCL</a:t>
            </a:r>
          </a:p>
          <a:p>
            <a:pPr lvl="2" eaLnBrk="1" hangingPunct="1"/>
            <a:r>
              <a:rPr lang="en-US" sz="2400" dirty="0" smtClean="0">
                <a:latin typeface="Arial" pitchFamily="34" charset="0"/>
                <a:cs typeface="Arial" pitchFamily="34" charset="0"/>
              </a:rPr>
              <a:t>Hori : lat border sternum – MAL, level of 4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rib</a:t>
            </a:r>
          </a:p>
          <a:p>
            <a:pPr lvl="2" eaLnBrk="1" hangingPunct="1"/>
            <a:r>
              <a:rPr lang="en-US" sz="2400" dirty="0" smtClean="0">
                <a:latin typeface="Arial" pitchFamily="34" charset="0"/>
                <a:cs typeface="Arial" pitchFamily="34" charset="0"/>
              </a:rPr>
              <a:t>Extends into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axilla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2" eaLnBrk="1" hangingPunct="1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Axillary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tail of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SPENCE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2" eaLnBrk="1" hangingPunct="1"/>
            <a:r>
              <a:rPr lang="en-US" sz="2400" dirty="0" smtClean="0">
                <a:latin typeface="Arial" pitchFamily="34" charset="0"/>
                <a:cs typeface="Arial" pitchFamily="34" charset="0"/>
              </a:rPr>
              <a:t>Foramen of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LANGER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1" eaLnBrk="1" hangingPunct="1"/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1" eaLnBrk="1" hangingPunct="1"/>
            <a:r>
              <a:rPr lang="en-US" sz="2400" dirty="0" smtClean="0">
                <a:solidFill>
                  <a:srgbClr val="3366CC"/>
                </a:solidFill>
                <a:latin typeface="Arial" pitchFamily="34" charset="0"/>
                <a:cs typeface="Arial" pitchFamily="34" charset="0"/>
              </a:rPr>
              <a:t>SHAPE : 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hemispherical, conical, pendulous, etc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5924550" y="1828800"/>
          <a:ext cx="3143250" cy="3143250"/>
        </p:xfrm>
        <a:graphic>
          <a:graphicData uri="http://schemas.openxmlformats.org/presentationml/2006/ole">
            <p:oleObj spid="_x0000_s1026" name="Photo Editor Photo" r:id="rId4" imgW="1333333" imgH="1333333" progId="">
              <p:embed/>
            </p:oleObj>
          </a:graphicData>
        </a:graphic>
      </p:graphicFrame>
      <p:sp>
        <p:nvSpPr>
          <p:cNvPr id="1027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>
            <a:normAutofit/>
          </a:bodyPr>
          <a:lstStyle/>
          <a:p>
            <a:fld id="{CA57470B-8F83-44ED-AB85-EE63C45A88BE}" type="slidenum">
              <a:rPr lang="en-US" altLang="en-US" smtClean="0"/>
              <a:pPr/>
              <a:t>3</a:t>
            </a:fld>
            <a:endParaRPr lang="en-US" altLang="en-US" smtClean="0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 flipV="1">
            <a:off x="4114800" y="3352800"/>
            <a:ext cx="2667000" cy="990600"/>
          </a:xfrm>
          <a:prstGeom prst="line">
            <a:avLst/>
          </a:prstGeom>
          <a:noFill/>
          <a:ln w="28575">
            <a:solidFill>
              <a:srgbClr val="99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D6DB46-8A71-4884-9364-FB756E3B937A}" type="slidenum">
              <a:rPr lang="en-US" altLang="en-US" smtClean="0"/>
              <a:pPr>
                <a:defRPr/>
              </a:pPr>
              <a:t>30</a:t>
            </a:fld>
            <a:endParaRPr lang="en-US" altLang="en-US"/>
          </a:p>
        </p:txBody>
      </p:sp>
      <p:pic>
        <p:nvPicPr>
          <p:cNvPr id="52226" name="Picture 2" descr="D:\Dr PRAVEEN  ANATOMY COMPLETE\PRAVEENS ANATOMY WORLD 3.3.2024\PRAVEENS ANATOMY WORLD 22.7.2025\1. ATLAS\2. GROSS ANATOMY\1. UPPER LIMB\2. Pectoral Region\23. artery and veins of breast-pk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54199"/>
            <a:ext cx="8712883" cy="6803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4" descr="scan0030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b="10182"/>
          <a:stretch>
            <a:fillRect/>
          </a:stretch>
        </p:blipFill>
        <p:spPr>
          <a:xfrm>
            <a:off x="533400" y="152400"/>
            <a:ext cx="8229600" cy="5867400"/>
          </a:xfr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5D8F171-5480-4673-B106-098C122DB742}" type="slidenum">
              <a:rPr lang="en-US" altLang="en-US" smtClean="0"/>
              <a:pPr/>
              <a:t>31</a:t>
            </a:fld>
            <a:endParaRPr lang="en-US" altLang="en-US" smtClean="0"/>
          </a:p>
        </p:txBody>
      </p:sp>
      <p:sp>
        <p:nvSpPr>
          <p:cNvPr id="23556" name="AutoShape 7"/>
          <p:cNvSpPr>
            <a:spLocks noChangeArrowheads="1"/>
          </p:cNvSpPr>
          <p:nvPr/>
        </p:nvSpPr>
        <p:spPr bwMode="auto">
          <a:xfrm>
            <a:off x="762000" y="2971800"/>
            <a:ext cx="685800" cy="457200"/>
          </a:xfrm>
          <a:prstGeom prst="rightArrow">
            <a:avLst>
              <a:gd name="adj1" fmla="val 50000"/>
              <a:gd name="adj2" fmla="val 37500"/>
            </a:avLst>
          </a:prstGeom>
          <a:solidFill>
            <a:srgbClr val="0033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AutoShape 11"/>
          <p:cNvSpPr>
            <a:spLocks noChangeArrowheads="1"/>
          </p:cNvSpPr>
          <p:nvPr/>
        </p:nvSpPr>
        <p:spPr bwMode="auto">
          <a:xfrm>
            <a:off x="3429000" y="14478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0033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8" name="AutoShape 12"/>
          <p:cNvSpPr>
            <a:spLocks noChangeArrowheads="1"/>
          </p:cNvSpPr>
          <p:nvPr/>
        </p:nvSpPr>
        <p:spPr bwMode="auto">
          <a:xfrm rot="10800000">
            <a:off x="6019800" y="44196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0033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Text Box 13"/>
          <p:cNvSpPr txBox="1">
            <a:spLocks noChangeArrowheads="1"/>
          </p:cNvSpPr>
          <p:nvPr/>
        </p:nvSpPr>
        <p:spPr bwMode="auto">
          <a:xfrm>
            <a:off x="2438400" y="6046788"/>
            <a:ext cx="45577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3366CC"/>
                </a:solidFill>
              </a:rPr>
              <a:t>Venous drainage of mammary gland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0"/>
          <p:cNvSpPr txBox="1">
            <a:spLocks noGrp="1"/>
          </p:cNvSpPr>
          <p:nvPr>
            <p:ph type="title"/>
          </p:nvPr>
        </p:nvSpPr>
        <p:spPr>
          <a:xfrm>
            <a:off x="420987" y="274592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3600"/>
              <a:buFont typeface="Arial"/>
              <a:buNone/>
            </a:pPr>
            <a:r>
              <a:rPr lang="en-US" sz="3600" dirty="0" smtClean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NERVE</a:t>
            </a:r>
            <a:r>
              <a:rPr lang="en-US" sz="3600" i="1" dirty="0" smtClean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dirty="0" smtClean="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SUPPLY</a:t>
            </a:r>
            <a:endParaRPr sz="3600" dirty="0">
              <a:solidFill>
                <a:srgbClr val="FFC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0"/>
          <p:cNvSpPr txBox="1">
            <a:spLocks noGrp="1"/>
          </p:cNvSpPr>
          <p:nvPr>
            <p:ph type="body" idx="1"/>
          </p:nvPr>
        </p:nvSpPr>
        <p:spPr>
          <a:xfrm>
            <a:off x="420987" y="1403288"/>
            <a:ext cx="4332082" cy="4773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3200"/>
              <a:buNone/>
            </a:pPr>
            <a:r>
              <a:rPr lang="en-US" sz="3200" b="1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Innervation (nerve supply)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FFFF"/>
              </a:buClr>
              <a:buSzPts val="3200"/>
              <a:buNone/>
            </a:pPr>
            <a:r>
              <a:rPr lang="en-US" sz="320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3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2nd to 6th intercostal nerves – through anterior and lateral cutaneous branches.</a:t>
            </a: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05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32</a:t>
            </a:fld>
            <a:endParaRPr sz="105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8" name="Google Shape;258;p20" descr="Diagram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948517" y="1285136"/>
            <a:ext cx="3845859" cy="5253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33</a:t>
            </a:fld>
            <a:endParaRPr/>
          </a:p>
        </p:txBody>
      </p:sp>
      <p:pic>
        <p:nvPicPr>
          <p:cNvPr id="265" name="Google Shape;265;p21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-1" y="685800"/>
            <a:ext cx="9151966" cy="502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 descr="Purple mesh"/>
          <p:cNvSpPr>
            <a:spLocks noGrp="1" noChangeArrowheads="1"/>
          </p:cNvSpPr>
          <p:nvPr>
            <p:ph type="title"/>
          </p:nvPr>
        </p:nvSpPr>
        <p:spPr>
          <a:xfrm>
            <a:off x="5105400" y="1036638"/>
            <a:ext cx="2971800" cy="411162"/>
          </a:xfrm>
          <a:noFill/>
        </p:spPr>
        <p:txBody>
          <a:bodyPr/>
          <a:lstStyle/>
          <a:p>
            <a:pPr algn="ctr" eaLnBrk="1" hangingPunct="1"/>
            <a:r>
              <a:rPr lang="en-US" sz="2500" smtClean="0">
                <a:solidFill>
                  <a:srgbClr val="3366CC"/>
                </a:solidFill>
              </a:rPr>
              <a:t>MAMMARY GLAND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228600"/>
            <a:ext cx="4800600" cy="64008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7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LYMPHATIC </a:t>
            </a:r>
            <a:r>
              <a:rPr lang="en-US" sz="27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DRAINAGE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7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 eaLnBrk="1" hangingPunct="1">
              <a:lnSpc>
                <a:spcPct val="90000"/>
              </a:lnSpc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Drain into following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grp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of lymph nodes</a:t>
            </a:r>
          </a:p>
          <a:p>
            <a:pPr marL="839788" lvl="1" indent="-4953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endParaRPr lang="en-US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839788" lvl="1" indent="-4953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Axillary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(five sub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grp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839788" lvl="1" indent="-4953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endParaRPr lang="en-US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839788" lvl="1" indent="-4953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Internal mammary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LN</a:t>
            </a:r>
          </a:p>
          <a:p>
            <a:pPr marL="1131888" lvl="2" indent="-438150" eaLnBrk="1" hangingPunct="1">
              <a:lnSpc>
                <a:spcPct val="90000"/>
              </a:lnSpc>
            </a:pPr>
            <a:r>
              <a:rPr lang="en-US" sz="2500" dirty="0" smtClean="0">
                <a:latin typeface="Arial" pitchFamily="34" charset="0"/>
                <a:cs typeface="Arial" pitchFamily="34" charset="0"/>
              </a:rPr>
              <a:t>(along Internal mammary V)</a:t>
            </a:r>
          </a:p>
          <a:p>
            <a:pPr marL="839788" lvl="1" indent="-4953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endParaRPr lang="en-US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839788" lvl="1" indent="-4953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Supraclavicular</a:t>
            </a:r>
            <a:endParaRPr lang="en-US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839788" lvl="1" indent="-4953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endParaRPr lang="en-US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839788" lvl="1" indent="-495300" eaLnBrk="1" hangingPunct="1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Posterior IC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Lymph nodes</a:t>
            </a:r>
          </a:p>
          <a:p>
            <a:pPr marL="571500" indent="-571500" eaLnBrk="1" hangingPunct="1">
              <a:lnSpc>
                <a:spcPct val="90000"/>
              </a:lnSpc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5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CD6F6C6-D1DE-4E82-BE78-1913A298EF4E}" type="slidenum">
              <a:rPr lang="en-US" altLang="en-US" smtClean="0"/>
              <a:pPr/>
              <a:t>34</a:t>
            </a:fld>
            <a:endParaRPr lang="en-US" altLang="en-US" smtClean="0"/>
          </a:p>
        </p:txBody>
      </p:sp>
      <p:pic>
        <p:nvPicPr>
          <p:cNvPr id="24581" name="Picture 4" descr="scan0002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/>
          <a:stretch>
            <a:fillRect/>
          </a:stretch>
        </p:blipFill>
        <p:spPr bwMode="auto">
          <a:xfrm>
            <a:off x="4800600" y="2273300"/>
            <a:ext cx="4343400" cy="29083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4"/>
          <p:cNvSpPr txBox="1">
            <a:spLocks noGrp="1"/>
          </p:cNvSpPr>
          <p:nvPr>
            <p:ph type="title"/>
          </p:nvPr>
        </p:nvSpPr>
        <p:spPr>
          <a:xfrm>
            <a:off x="628650" y="365127"/>
            <a:ext cx="7886700" cy="930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4000"/>
              <a:buFont typeface="Arial"/>
              <a:buNone/>
            </a:pPr>
            <a:r>
              <a:rPr lang="en-US" sz="3200" b="1" dirty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Lymph nodes draining breast</a:t>
            </a:r>
            <a:endParaRPr sz="32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24"/>
          <p:cNvSpPr txBox="1">
            <a:spLocks noGrp="1"/>
          </p:cNvSpPr>
          <p:nvPr>
            <p:ph type="body" idx="1"/>
          </p:nvPr>
        </p:nvSpPr>
        <p:spPr>
          <a:xfrm>
            <a:off x="522838" y="1557197"/>
            <a:ext cx="4603687" cy="4619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</a:t>
            </a:r>
            <a:r>
              <a:rPr lang="en-US" sz="2400" i="1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Axillary lymph nodes</a:t>
            </a:r>
            <a:r>
              <a:rPr lang="en-US" sz="2400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drain most of the breast tissue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</a:t>
            </a:r>
            <a:r>
              <a:rPr lang="en-US" sz="2400" i="1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Internal mammary lymph nodes</a:t>
            </a:r>
            <a:r>
              <a:rPr lang="en-US" sz="2400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lie along internal thoracic (mammary) artery – drain medial part of the mammary gland. 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</a:t>
            </a:r>
            <a:r>
              <a:rPr lang="en-US" sz="2400" i="1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Posterior intercostal nodes</a:t>
            </a:r>
            <a:r>
              <a:rPr lang="en-US" sz="2400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Few lymphatic vessels from lower lateral quadrant of breast follow posterior intercostal vessels and drain into posterior intercostal nodes.</a:t>
            </a:r>
            <a:endParaRPr/>
          </a:p>
        </p:txBody>
      </p:sp>
      <p:sp>
        <p:nvSpPr>
          <p:cNvPr id="290" name="Google Shape;290;p2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35</a:t>
            </a:fld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24" descr="Diagram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126524" y="1557197"/>
            <a:ext cx="3960648" cy="44817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5"/>
          <p:cNvSpPr txBox="1">
            <a:spLocks noGrp="1"/>
          </p:cNvSpPr>
          <p:nvPr>
            <p:ph type="title"/>
          </p:nvPr>
        </p:nvSpPr>
        <p:spPr>
          <a:xfrm>
            <a:off x="628650" y="365127"/>
            <a:ext cx="7886700" cy="1006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4400"/>
              <a:buFont typeface="Arial"/>
              <a:buNone/>
            </a:pPr>
            <a:r>
              <a:rPr lang="en-US" b="1" dirty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Lymph nodes draining breast</a:t>
            </a: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25"/>
          <p:cNvSpPr txBox="1">
            <a:spLocks noGrp="1"/>
          </p:cNvSpPr>
          <p:nvPr>
            <p:ph type="body" idx="1"/>
          </p:nvPr>
        </p:nvSpPr>
        <p:spPr>
          <a:xfrm>
            <a:off x="1" y="1557197"/>
            <a:ext cx="5029200" cy="5072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 </a:t>
            </a:r>
            <a:r>
              <a:rPr lang="en-US" sz="2000" i="1" dirty="0" err="1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Subdiaphragmatic</a:t>
            </a:r>
            <a:r>
              <a:rPr lang="en-US" sz="2000" i="1" dirty="0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US" sz="2000" i="1" dirty="0" err="1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subperitoneal</a:t>
            </a:r>
            <a:r>
              <a:rPr lang="en-US" sz="2000" i="1" dirty="0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 lymph plexuses</a:t>
            </a:r>
            <a:r>
              <a:rPr lang="en-US" sz="2000" dirty="0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Few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lymphatics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from lower medial quadrant of the breast pierces anterior abdominal wall and drain into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subdiaphragmatic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subperitoneal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lymph nodes.</a:t>
            </a:r>
            <a:endParaRPr sz="2000"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lang="en-US" sz="2000" i="1" dirty="0" err="1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Rotter’s</a:t>
            </a:r>
            <a:r>
              <a:rPr lang="en-US" sz="2000" i="1" dirty="0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 nodes</a:t>
            </a:r>
            <a:r>
              <a:rPr lang="en-US" sz="2000" dirty="0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These lie between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pectoralis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major and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pectoralis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minor (hence called </a:t>
            </a:r>
            <a:r>
              <a:rPr lang="en-US" sz="2000" i="1" dirty="0" err="1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interpectoral</a:t>
            </a:r>
            <a:r>
              <a:rPr lang="en-US" sz="2000" i="1" dirty="0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 nodes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 – also drain mammary gland. </a:t>
            </a:r>
            <a:r>
              <a:rPr lang="en-US" sz="2000" dirty="0">
                <a:solidFill>
                  <a:srgbClr val="00B300"/>
                </a:solidFill>
                <a:latin typeface="Arial"/>
                <a:ea typeface="Arial"/>
                <a:cs typeface="Arial"/>
                <a:sym typeface="Arial"/>
              </a:rPr>
              <a:t>[Josef </a:t>
            </a:r>
            <a:r>
              <a:rPr lang="en-US" sz="2000" dirty="0" err="1">
                <a:solidFill>
                  <a:srgbClr val="00B300"/>
                </a:solidFill>
                <a:latin typeface="Arial"/>
                <a:ea typeface="Arial"/>
                <a:cs typeface="Arial"/>
                <a:sym typeface="Arial"/>
              </a:rPr>
              <a:t>Rotter</a:t>
            </a:r>
            <a:r>
              <a:rPr lang="en-US" sz="2000" dirty="0">
                <a:solidFill>
                  <a:srgbClr val="00B300"/>
                </a:solidFill>
                <a:latin typeface="Arial"/>
                <a:ea typeface="Arial"/>
                <a:cs typeface="Arial"/>
                <a:sym typeface="Arial"/>
              </a:rPr>
              <a:t>, German surgeon, 1857–1924]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 dirty="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</a:pP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6. </a:t>
            </a:r>
            <a:r>
              <a:rPr lang="en-US" sz="2000" i="1" dirty="0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Apical group of lymph nodes</a:t>
            </a:r>
            <a:r>
              <a:rPr lang="en-US" sz="2000" dirty="0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lymphatics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from deep surface of breast pierces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pectoralis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major muscle, and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clavipectoral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fascia and drain into apical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axillary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lymph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nodes.</a:t>
            </a:r>
            <a:r>
              <a:rPr lang="en-US" sz="2000" i="1" baseline="30000" dirty="0" err="1">
                <a:solidFill>
                  <a:srgbClr val="0073F3"/>
                </a:solidFill>
                <a:latin typeface="Arial"/>
                <a:ea typeface="Arial"/>
                <a:cs typeface="Arial"/>
                <a:sym typeface="Arial"/>
              </a:rPr>
              <a:t>Neet</a:t>
            </a:r>
            <a:endParaRPr sz="2000" baseline="30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2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36</a:t>
            </a:fld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" name="Google Shape;301;p25" descr="Diagram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126524" y="1557197"/>
            <a:ext cx="3960648" cy="44817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4" descr="scan000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contrast="12000"/>
          </a:blip>
          <a:srcRect/>
          <a:stretch>
            <a:fillRect/>
          </a:stretch>
        </p:blipFill>
        <p:spPr>
          <a:xfrm>
            <a:off x="381000" y="1025525"/>
            <a:ext cx="8458200" cy="5662613"/>
          </a:xfr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796EC30-10D0-4F4F-8B31-BF84797C6577}" type="slidenum">
              <a:rPr lang="en-US" altLang="en-US" smtClean="0"/>
              <a:pPr/>
              <a:t>37</a:t>
            </a:fld>
            <a:endParaRPr lang="en-US" altLang="en-US" smtClean="0"/>
          </a:p>
        </p:txBody>
      </p:sp>
      <p:sp>
        <p:nvSpPr>
          <p:cNvPr id="25604" name="Text Box 7"/>
          <p:cNvSpPr txBox="1">
            <a:spLocks noChangeArrowheads="1"/>
          </p:cNvSpPr>
          <p:nvPr/>
        </p:nvSpPr>
        <p:spPr bwMode="auto">
          <a:xfrm>
            <a:off x="2286000" y="228600"/>
            <a:ext cx="495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3366CC"/>
                </a:solidFill>
              </a:rPr>
              <a:t>Axillary group of lymphnodes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 descr="Purple mesh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411162"/>
          </a:xfrm>
          <a:noFill/>
        </p:spPr>
        <p:txBody>
          <a:bodyPr/>
          <a:lstStyle/>
          <a:p>
            <a:pPr algn="ctr" eaLnBrk="1" hangingPunct="1"/>
            <a:r>
              <a:rPr lang="en-US" sz="2500" smtClean="0">
                <a:solidFill>
                  <a:srgbClr val="3366CC"/>
                </a:solidFill>
              </a:rPr>
              <a:t>MAMMARY GLAND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685800"/>
            <a:ext cx="4495800" cy="61722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400" b="1" smtClean="0">
                <a:solidFill>
                  <a:srgbClr val="D60093"/>
                </a:solidFill>
              </a:rPr>
              <a:t>Lymphatics divided into two grps : </a:t>
            </a:r>
          </a:p>
          <a:p>
            <a:pPr lvl="1" eaLnBrk="1" hangingPunct="1">
              <a:buFont typeface="Wingdings" pitchFamily="2" charset="2"/>
              <a:buAutoNum type="arabicPeriod"/>
            </a:pPr>
            <a:r>
              <a:rPr lang="en-US" sz="2800" b="1" smtClean="0"/>
              <a:t>Superficial grp</a:t>
            </a:r>
            <a:r>
              <a:rPr lang="en-US" sz="2800" smtClean="0"/>
              <a:t> : </a:t>
            </a:r>
          </a:p>
          <a:p>
            <a:pPr lvl="2" eaLnBrk="1" hangingPunct="1"/>
            <a:r>
              <a:rPr lang="en-US" sz="2800" smtClean="0"/>
              <a:t>drain skin over breast </a:t>
            </a:r>
            <a:r>
              <a:rPr lang="en-US" sz="2800" u="sng" smtClean="0"/>
              <a:t>EXCEPT </a:t>
            </a:r>
            <a:r>
              <a:rPr lang="en-US" sz="2800" smtClean="0"/>
              <a:t>nipple and areola</a:t>
            </a:r>
          </a:p>
          <a:p>
            <a:pPr lvl="2" eaLnBrk="1" hangingPunct="1">
              <a:buFont typeface="Wingdings" pitchFamily="2" charset="2"/>
              <a:buNone/>
            </a:pPr>
            <a:endParaRPr lang="en-US" sz="2800" smtClean="0"/>
          </a:p>
          <a:p>
            <a:pPr lvl="1" eaLnBrk="1" hangingPunct="1">
              <a:buFont typeface="Wingdings" pitchFamily="2" charset="2"/>
              <a:buAutoNum type="arabicPeriod"/>
            </a:pPr>
            <a:r>
              <a:rPr lang="en-US" sz="2800" b="1" smtClean="0"/>
              <a:t>Deep grp</a:t>
            </a:r>
          </a:p>
          <a:p>
            <a:pPr lvl="2" eaLnBrk="1" hangingPunct="1"/>
            <a:r>
              <a:rPr lang="en-US" sz="2800" smtClean="0"/>
              <a:t>Parenchyma of breast, </a:t>
            </a:r>
          </a:p>
          <a:p>
            <a:pPr lvl="2" eaLnBrk="1" hangingPunct="1"/>
            <a:r>
              <a:rPr lang="en-US" sz="2800" smtClean="0"/>
              <a:t>Nipple, </a:t>
            </a:r>
          </a:p>
          <a:p>
            <a:pPr lvl="2" eaLnBrk="1" hangingPunct="1"/>
            <a:r>
              <a:rPr lang="en-US" sz="2800" smtClean="0"/>
              <a:t>Areola</a:t>
            </a:r>
          </a:p>
          <a:p>
            <a:pPr eaLnBrk="1" hangingPunct="1">
              <a:buFont typeface="Wingdings" pitchFamily="2" charset="2"/>
              <a:buNone/>
            </a:pPr>
            <a:endParaRPr lang="en-US" sz="2800" smtClean="0"/>
          </a:p>
        </p:txBody>
      </p:sp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75C80C0-F03B-4EF9-BDE4-A6B8A936363E}" type="slidenum">
              <a:rPr lang="en-US" altLang="en-US" smtClean="0"/>
              <a:pPr/>
              <a:t>38</a:t>
            </a:fld>
            <a:endParaRPr lang="en-US" altLang="en-US" smtClean="0"/>
          </a:p>
        </p:txBody>
      </p:sp>
      <p:pic>
        <p:nvPicPr>
          <p:cNvPr id="26629" name="Picture 4"/>
          <p:cNvPicPr>
            <a:picLocks noChangeAspect="1" noChangeArrowheads="1"/>
          </p:cNvPicPr>
          <p:nvPr/>
        </p:nvPicPr>
        <p:blipFill>
          <a:blip r:embed="rId3" cstate="print"/>
          <a:srcRect r="50427" b="4143"/>
          <a:stretch>
            <a:fillRect/>
          </a:stretch>
        </p:blipFill>
        <p:spPr bwMode="auto">
          <a:xfrm>
            <a:off x="4419600" y="990600"/>
            <a:ext cx="4618038" cy="5334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4" descr="Purple mesh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7543800" cy="487363"/>
          </a:xfrm>
          <a:noFill/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3300" smtClean="0">
                <a:solidFill>
                  <a:srgbClr val="3366CC"/>
                </a:solidFill>
              </a:rPr>
              <a:t>MAMMARY GLAND</a:t>
            </a:r>
          </a:p>
        </p:txBody>
      </p:sp>
      <p:sp>
        <p:nvSpPr>
          <p:cNvPr id="2765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EDE4A43-A443-4F4C-841E-8FD7DAF498E6}" type="slidenum">
              <a:rPr lang="en-US" altLang="en-US" smtClean="0"/>
              <a:pPr/>
              <a:t>39</a:t>
            </a:fld>
            <a:endParaRPr lang="en-US" altLang="en-US" smtClean="0"/>
          </a:p>
        </p:txBody>
      </p:sp>
      <p:pic>
        <p:nvPicPr>
          <p:cNvPr id="27652" name="Picture 5" descr="scan007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190625"/>
            <a:ext cx="8610600" cy="55006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42481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4000"/>
              <a:buFont typeface="Arial"/>
              <a:buNone/>
            </a:pPr>
            <a:r>
              <a:rPr lang="en-US" sz="2800" b="1" dirty="0">
                <a:solidFill>
                  <a:srgbClr val="FF33CC"/>
                </a:solidFill>
                <a:latin typeface="Arial"/>
                <a:ea typeface="Arial"/>
                <a:cs typeface="Arial"/>
                <a:sym typeface="Arial"/>
              </a:rPr>
              <a:t>Location of breast</a:t>
            </a:r>
            <a:endParaRPr sz="2800" dirty="0">
              <a:solidFill>
                <a:srgbClr val="FF33C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>
            <a:spLocks noGrp="1"/>
          </p:cNvSpPr>
          <p:nvPr>
            <p:ph type="body" idx="1"/>
          </p:nvPr>
        </p:nvSpPr>
        <p:spPr>
          <a:xfrm>
            <a:off x="628650" y="1386942"/>
            <a:ext cx="3995305" cy="4790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2400"/>
              <a:buNone/>
            </a:pPr>
            <a:r>
              <a:rPr lang="en-US" sz="240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Lies in </a:t>
            </a:r>
            <a:r>
              <a:rPr lang="en-US" sz="2400" i="1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superficial fascia </a:t>
            </a: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 the pectoral region </a:t>
            </a:r>
            <a:r>
              <a:rPr lang="en-US" sz="2400" i="1" baseline="30000">
                <a:solidFill>
                  <a:srgbClr val="0073F3"/>
                </a:solidFill>
                <a:latin typeface="Arial"/>
                <a:ea typeface="Arial"/>
                <a:cs typeface="Arial"/>
                <a:sym typeface="Arial"/>
              </a:rPr>
              <a:t>MCQ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FFFF"/>
              </a:buClr>
              <a:buSzPts val="2400"/>
              <a:buNone/>
            </a:pPr>
            <a:r>
              <a:rPr lang="en-US" sz="240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2400" i="1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Axillary tail of  Spence – </a:t>
            </a: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extension of breast from its superolateral part pierces the deep fascia in the axilla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FFFF"/>
              </a:buClr>
              <a:buSzPts val="2400"/>
              <a:buNone/>
            </a:pPr>
            <a:r>
              <a:rPr lang="en-US" sz="240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2400" i="1">
                <a:solidFill>
                  <a:srgbClr val="2600DA"/>
                </a:solidFill>
                <a:latin typeface="Arial"/>
                <a:ea typeface="Arial"/>
                <a:cs typeface="Arial"/>
                <a:sym typeface="Arial"/>
              </a:rPr>
              <a:t>foramen of Langer – </a:t>
            </a: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Opening in the deep fascia for tail of Spence</a:t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p5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929613" y="365125"/>
            <a:ext cx="3953696" cy="6070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 descr="Purple mesh"/>
          <p:cNvSpPr>
            <a:spLocks noGrp="1" noChangeArrowheads="1"/>
          </p:cNvSpPr>
          <p:nvPr>
            <p:ph type="title"/>
          </p:nvPr>
        </p:nvSpPr>
        <p:spPr>
          <a:xfrm>
            <a:off x="4572000" y="457200"/>
            <a:ext cx="3505200" cy="411163"/>
          </a:xfrm>
          <a:noFill/>
        </p:spPr>
        <p:txBody>
          <a:bodyPr/>
          <a:lstStyle/>
          <a:p>
            <a:pPr algn="ctr" eaLnBrk="1" hangingPunct="1"/>
            <a:r>
              <a:rPr lang="en-US" sz="2500" smtClean="0">
                <a:solidFill>
                  <a:srgbClr val="3366CC"/>
                </a:solidFill>
              </a:rPr>
              <a:t>MAMMARY GLAND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52400"/>
            <a:ext cx="4038600" cy="65532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SUPERFICIAL GROUP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en-US" sz="2400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UL &amp; LL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Quadrant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Axillary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LN (Ant –Central—Apical)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en-US" sz="2400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UM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quadrant :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Internal mammary/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supraclavicular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en-US" sz="2400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LM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quadrant :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Internal mammary OR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Subdiaphragmatic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nodes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en-US" sz="1800" i="1" dirty="0" smtClean="0">
                <a:solidFill>
                  <a:srgbClr val="006666"/>
                </a:solidFill>
                <a:latin typeface="Arial" pitchFamily="34" charset="0"/>
                <a:cs typeface="Arial" pitchFamily="34" charset="0"/>
              </a:rPr>
              <a:t>thro Ant </a:t>
            </a:r>
            <a:r>
              <a:rPr lang="en-US" sz="1800" i="1" dirty="0" err="1" smtClean="0">
                <a:solidFill>
                  <a:srgbClr val="006666"/>
                </a:solidFill>
                <a:latin typeface="Arial" pitchFamily="34" charset="0"/>
                <a:cs typeface="Arial" pitchFamily="34" charset="0"/>
              </a:rPr>
              <a:t>abdo</a:t>
            </a:r>
            <a:r>
              <a:rPr lang="en-US" sz="1800" i="1" dirty="0" smtClean="0">
                <a:solidFill>
                  <a:srgbClr val="006666"/>
                </a:solidFill>
                <a:latin typeface="Arial" pitchFamily="34" charset="0"/>
                <a:cs typeface="Arial" pitchFamily="34" charset="0"/>
              </a:rPr>
              <a:t> wall to Hepatic </a:t>
            </a:r>
            <a:r>
              <a:rPr lang="en-US" sz="1800" i="1" dirty="0" err="1" smtClean="0">
                <a:solidFill>
                  <a:srgbClr val="006666"/>
                </a:solidFill>
                <a:latin typeface="Arial" pitchFamily="34" charset="0"/>
                <a:cs typeface="Arial" pitchFamily="34" charset="0"/>
              </a:rPr>
              <a:t>grp</a:t>
            </a:r>
            <a:r>
              <a:rPr lang="en-US" sz="1800" i="1" dirty="0" smtClean="0">
                <a:solidFill>
                  <a:srgbClr val="006666"/>
                </a:solidFill>
                <a:latin typeface="Arial" pitchFamily="34" charset="0"/>
                <a:cs typeface="Arial" pitchFamily="34" charset="0"/>
              </a:rPr>
              <a:t> of LN thro </a:t>
            </a:r>
            <a:r>
              <a:rPr lang="en-US" sz="1800" i="1" dirty="0" err="1" smtClean="0">
                <a:solidFill>
                  <a:srgbClr val="006666"/>
                </a:solidFill>
                <a:latin typeface="Arial" pitchFamily="34" charset="0"/>
                <a:cs typeface="Arial" pitchFamily="34" charset="0"/>
              </a:rPr>
              <a:t>falciform</a:t>
            </a:r>
            <a:r>
              <a:rPr lang="en-US" sz="1800" i="1" dirty="0" smtClean="0">
                <a:solidFill>
                  <a:srgbClr val="00666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i="1" dirty="0" err="1" smtClean="0">
                <a:solidFill>
                  <a:srgbClr val="006666"/>
                </a:solidFill>
                <a:latin typeface="Arial" pitchFamily="34" charset="0"/>
                <a:cs typeface="Arial" pitchFamily="34" charset="0"/>
              </a:rPr>
              <a:t>lig</a:t>
            </a:r>
            <a:endParaRPr lang="en-US" sz="1800" i="1" dirty="0" smtClean="0">
              <a:solidFill>
                <a:srgbClr val="006666"/>
              </a:solidFill>
              <a:latin typeface="Arial" pitchFamily="34" charset="0"/>
              <a:cs typeface="Arial" pitchFamily="34" charset="0"/>
            </a:endParaRP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v"/>
            </a:pPr>
            <a:endParaRPr lang="en-US" sz="1800" i="1" dirty="0" smtClean="0">
              <a:solidFill>
                <a:srgbClr val="006666"/>
              </a:solidFill>
              <a:latin typeface="Arial" pitchFamily="34" charset="0"/>
              <a:cs typeface="Arial" pitchFamily="34" charset="0"/>
            </a:endParaRP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en-US" sz="1800" i="1" dirty="0" smtClean="0">
                <a:solidFill>
                  <a:srgbClr val="990000"/>
                </a:solidFill>
                <a:latin typeface="Arial" pitchFamily="34" charset="0"/>
                <a:cs typeface="Arial" pitchFamily="34" charset="0"/>
              </a:rPr>
              <a:t>Thro these nodes the malignancy may reach other side</a:t>
            </a:r>
          </a:p>
        </p:txBody>
      </p:sp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9943AB5-B157-4AAB-B7C8-0512B74C5B42}" type="slidenum">
              <a:rPr lang="en-US" altLang="en-US" smtClean="0"/>
              <a:pPr/>
              <a:t>40</a:t>
            </a:fld>
            <a:endParaRPr lang="en-US" altLang="en-US" smtClean="0"/>
          </a:p>
        </p:txBody>
      </p:sp>
      <p:pic>
        <p:nvPicPr>
          <p:cNvPr id="28677" name="Picture 23" descr="scan0031"/>
          <p:cNvPicPr>
            <a:picLocks noChangeAspect="1" noChangeArrowheads="1"/>
          </p:cNvPicPr>
          <p:nvPr/>
        </p:nvPicPr>
        <p:blipFill>
          <a:blip r:embed="rId3" cstate="print"/>
          <a:srcRect b="7143"/>
          <a:stretch>
            <a:fillRect/>
          </a:stretch>
        </p:blipFill>
        <p:spPr bwMode="auto">
          <a:xfrm>
            <a:off x="4340225" y="1143000"/>
            <a:ext cx="4727575" cy="4953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8678" name="Rectangle 24"/>
          <p:cNvSpPr>
            <a:spLocks noChangeArrowheads="1"/>
          </p:cNvSpPr>
          <p:nvPr/>
        </p:nvSpPr>
        <p:spPr bwMode="auto">
          <a:xfrm>
            <a:off x="4343400" y="2438400"/>
            <a:ext cx="1066800" cy="304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25"/>
          <p:cNvSpPr>
            <a:spLocks noChangeArrowheads="1"/>
          </p:cNvSpPr>
          <p:nvPr/>
        </p:nvSpPr>
        <p:spPr bwMode="auto">
          <a:xfrm>
            <a:off x="6248400" y="1143000"/>
            <a:ext cx="1600200" cy="2286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0" name="Rectangle 26"/>
          <p:cNvSpPr>
            <a:spLocks noChangeArrowheads="1"/>
          </p:cNvSpPr>
          <p:nvPr/>
        </p:nvSpPr>
        <p:spPr bwMode="auto">
          <a:xfrm>
            <a:off x="8229600" y="2057400"/>
            <a:ext cx="914400" cy="4572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 descr="Purple mesh"/>
          <p:cNvSpPr>
            <a:spLocks noGrp="1" noChangeArrowheads="1"/>
          </p:cNvSpPr>
          <p:nvPr>
            <p:ph type="title"/>
          </p:nvPr>
        </p:nvSpPr>
        <p:spPr>
          <a:xfrm>
            <a:off x="4800600" y="762000"/>
            <a:ext cx="3352800" cy="334963"/>
          </a:xfrm>
          <a:noFill/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2500" smtClean="0">
                <a:solidFill>
                  <a:srgbClr val="3366CC"/>
                </a:solidFill>
              </a:rPr>
              <a:t>MAMMARY GLAND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457200"/>
            <a:ext cx="4343400" cy="62484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marL="571500" indent="-571500" eaLnBrk="1" hangingPunct="1">
              <a:buFont typeface="Wingdings" pitchFamily="2" charset="2"/>
              <a:buNone/>
            </a:pPr>
            <a:r>
              <a:rPr lang="en-US" sz="2100" b="1" dirty="0" smtClean="0">
                <a:solidFill>
                  <a:srgbClr val="0000FF"/>
                </a:solidFill>
              </a:rPr>
              <a:t>DEEP GROUP</a:t>
            </a:r>
          </a:p>
          <a:p>
            <a:pPr marL="839788" lvl="1" indent="-495300" eaLnBrk="1" hangingPunct="1">
              <a:buFont typeface="Wingdings" pitchFamily="2" charset="2"/>
              <a:buAutoNum type="arabicPeriod"/>
            </a:pPr>
            <a:r>
              <a:rPr lang="en-US" sz="2000" b="1" dirty="0" smtClean="0">
                <a:solidFill>
                  <a:srgbClr val="990000"/>
                </a:solidFill>
              </a:rPr>
              <a:t>Parenchyma : </a:t>
            </a:r>
          </a:p>
          <a:p>
            <a:pPr marL="1131888" lvl="2" indent="-438150" eaLnBrk="1" hangingPunct="1"/>
            <a:r>
              <a:rPr lang="en-US" sz="2400" dirty="0" smtClean="0"/>
              <a:t>Anterior </a:t>
            </a:r>
            <a:r>
              <a:rPr lang="en-US" sz="2400" dirty="0" err="1" smtClean="0"/>
              <a:t>Axillary</a:t>
            </a:r>
            <a:r>
              <a:rPr lang="en-US" sz="2400" dirty="0" smtClean="0"/>
              <a:t> LN (via </a:t>
            </a:r>
            <a:r>
              <a:rPr lang="en-US" sz="2400" dirty="0" err="1" smtClean="0"/>
              <a:t>axillary</a:t>
            </a:r>
            <a:r>
              <a:rPr lang="en-US" sz="2400" dirty="0" smtClean="0"/>
              <a:t> tail)</a:t>
            </a:r>
          </a:p>
          <a:p>
            <a:pPr marL="839788" lvl="1" indent="-495300" eaLnBrk="1" hangingPunct="1">
              <a:buFont typeface="Wingdings" pitchFamily="2" charset="2"/>
              <a:buAutoNum type="arabicPeriod"/>
            </a:pPr>
            <a:endParaRPr lang="en-US" sz="2000" b="1" dirty="0" smtClean="0">
              <a:solidFill>
                <a:srgbClr val="990000"/>
              </a:solidFill>
            </a:endParaRPr>
          </a:p>
          <a:p>
            <a:pPr marL="839788" lvl="1" indent="-495300" eaLnBrk="1" hangingPunct="1">
              <a:buFont typeface="Wingdings" pitchFamily="2" charset="2"/>
              <a:buAutoNum type="arabicPeriod"/>
            </a:pPr>
            <a:r>
              <a:rPr lang="en-US" sz="2000" b="1" dirty="0" smtClean="0">
                <a:solidFill>
                  <a:srgbClr val="990000"/>
                </a:solidFill>
              </a:rPr>
              <a:t>Nipple and Areola</a:t>
            </a:r>
          </a:p>
          <a:p>
            <a:pPr marL="1131888" lvl="2" indent="-438150" eaLnBrk="1" hangingPunct="1"/>
            <a:r>
              <a:rPr lang="en-US" sz="2400" dirty="0" err="1" smtClean="0"/>
              <a:t>subareolar</a:t>
            </a:r>
            <a:r>
              <a:rPr lang="en-US" sz="2400" dirty="0" smtClean="0"/>
              <a:t> lymphatic plexus of </a:t>
            </a:r>
            <a:r>
              <a:rPr lang="en-US" sz="2400" b="1" dirty="0" smtClean="0">
                <a:solidFill>
                  <a:srgbClr val="FF0066"/>
                </a:solidFill>
              </a:rPr>
              <a:t>SAPPEY </a:t>
            </a:r>
            <a:r>
              <a:rPr lang="en-US" sz="2400" dirty="0" smtClean="0"/>
              <a:t>--- Ant </a:t>
            </a:r>
            <a:r>
              <a:rPr lang="en-US" sz="2400" dirty="0" err="1" smtClean="0"/>
              <a:t>Axillary</a:t>
            </a:r>
            <a:endParaRPr lang="en-US" sz="2400" dirty="0" smtClean="0"/>
          </a:p>
          <a:p>
            <a:pPr marL="839788" lvl="1" indent="-495300" eaLnBrk="1" hangingPunct="1"/>
            <a:endParaRPr lang="en-US" sz="2500" dirty="0" smtClean="0"/>
          </a:p>
          <a:p>
            <a:pPr marL="839788" lvl="1" indent="-495300" eaLnBrk="1" hangingPunct="1">
              <a:buFont typeface="Wingdings" pitchFamily="2" charset="2"/>
              <a:buAutoNum type="arabicPeriod" startAt="3"/>
            </a:pPr>
            <a:r>
              <a:rPr lang="en-US" sz="2000" b="1" dirty="0" smtClean="0">
                <a:solidFill>
                  <a:srgbClr val="990000"/>
                </a:solidFill>
              </a:rPr>
              <a:t>Medial part of </a:t>
            </a:r>
            <a:r>
              <a:rPr lang="en-US" sz="2000" b="1" dirty="0" err="1" smtClean="0">
                <a:solidFill>
                  <a:srgbClr val="990000"/>
                </a:solidFill>
              </a:rPr>
              <a:t>gld</a:t>
            </a:r>
            <a:r>
              <a:rPr lang="en-US" sz="2000" b="1" dirty="0" smtClean="0">
                <a:solidFill>
                  <a:srgbClr val="990000"/>
                </a:solidFill>
              </a:rPr>
              <a:t> :</a:t>
            </a:r>
            <a:r>
              <a:rPr lang="en-US" sz="2000" b="1" dirty="0" smtClean="0"/>
              <a:t> </a:t>
            </a:r>
          </a:p>
          <a:p>
            <a:pPr marL="1370013" lvl="3" indent="-381000" eaLnBrk="1" hangingPunct="1">
              <a:buFont typeface="Wingdings" pitchFamily="2" charset="2"/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Internal Mammary</a:t>
            </a:r>
          </a:p>
          <a:p>
            <a:pPr marL="1370013" lvl="3" indent="-381000" eaLnBrk="1" hangingPunct="1">
              <a:buFont typeface="Wingdings" pitchFamily="2" charset="2"/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Post IC nodes</a:t>
            </a:r>
          </a:p>
          <a:p>
            <a:pPr marL="1370013" lvl="3" indent="-381000" eaLnBrk="1" hangingPunct="1">
              <a:buFont typeface="Wingdings" pitchFamily="2" charset="2"/>
              <a:buAutoNum type="arabicPeriod"/>
            </a:pPr>
            <a:r>
              <a:rPr lang="en-US" sz="2400" dirty="0" err="1" smtClean="0">
                <a:solidFill>
                  <a:schemeClr val="tx1"/>
                </a:solidFill>
              </a:rPr>
              <a:t>Supraclavicular</a:t>
            </a:r>
            <a:r>
              <a:rPr lang="en-US" sz="2400" dirty="0" smtClean="0">
                <a:solidFill>
                  <a:schemeClr val="tx1"/>
                </a:solidFill>
              </a:rPr>
              <a:t> LN</a:t>
            </a:r>
          </a:p>
          <a:p>
            <a:pPr marL="571500" indent="-571500" eaLnBrk="1" hangingPunct="1">
              <a:buFont typeface="Wingdings" pitchFamily="2" charset="2"/>
              <a:buNone/>
            </a:pPr>
            <a:endParaRPr lang="en-US" sz="2400" dirty="0" smtClean="0"/>
          </a:p>
        </p:txBody>
      </p:sp>
      <p:sp>
        <p:nvSpPr>
          <p:cNvPr id="296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6746E43-95CD-4C8C-9E67-D2EAB9F2C28B}" type="slidenum">
              <a:rPr lang="en-US" altLang="en-US" smtClean="0"/>
              <a:pPr/>
              <a:t>41</a:t>
            </a:fld>
            <a:endParaRPr lang="en-US" altLang="en-US" smtClean="0"/>
          </a:p>
        </p:txBody>
      </p:sp>
      <p:pic>
        <p:nvPicPr>
          <p:cNvPr id="29701" name="Picture 7" descr="scan0029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 b="12863"/>
          <a:stretch>
            <a:fillRect/>
          </a:stretch>
        </p:blipFill>
        <p:spPr bwMode="auto">
          <a:xfrm>
            <a:off x="4343400" y="2133600"/>
            <a:ext cx="4800600" cy="280035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D37B605-E131-4A79-B3A0-F36492D340B2}" type="slidenum">
              <a:rPr lang="en-US" altLang="en-US" smtClean="0"/>
              <a:pPr/>
              <a:t>42</a:t>
            </a:fld>
            <a:endParaRPr lang="en-US" altLang="en-US" smtClean="0"/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3" cstate="print"/>
          <a:srcRect r="17155"/>
          <a:stretch>
            <a:fillRect/>
          </a:stretch>
        </p:blipFill>
        <p:spPr bwMode="auto">
          <a:xfrm>
            <a:off x="76200" y="866775"/>
            <a:ext cx="5105400" cy="58388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30724" name="Rectangle 3" descr="Purple mesh"/>
          <p:cNvSpPr>
            <a:spLocks noChangeArrowheads="1"/>
          </p:cNvSpPr>
          <p:nvPr/>
        </p:nvSpPr>
        <p:spPr bwMode="auto">
          <a:xfrm>
            <a:off x="533400" y="228600"/>
            <a:ext cx="7924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3366CC"/>
                </a:solidFill>
              </a:rPr>
              <a:t>Mammary Gland: Lymphatics</a:t>
            </a:r>
          </a:p>
        </p:txBody>
      </p:sp>
      <p:sp>
        <p:nvSpPr>
          <p:cNvPr id="30725" name="Text Box 4"/>
          <p:cNvSpPr txBox="1">
            <a:spLocks noChangeArrowheads="1"/>
          </p:cNvSpPr>
          <p:nvPr/>
        </p:nvSpPr>
        <p:spPr bwMode="auto">
          <a:xfrm>
            <a:off x="5486400" y="2438400"/>
            <a:ext cx="3657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3366CC"/>
                </a:solidFill>
              </a:rPr>
              <a:t>Subareolar lymphaticplexus of Sappey</a:t>
            </a:r>
          </a:p>
        </p:txBody>
      </p:sp>
      <p:sp>
        <p:nvSpPr>
          <p:cNvPr id="30726" name="Line 5"/>
          <p:cNvSpPr>
            <a:spLocks noChangeShapeType="1"/>
          </p:cNvSpPr>
          <p:nvPr/>
        </p:nvSpPr>
        <p:spPr bwMode="auto">
          <a:xfrm flipV="1">
            <a:off x="4114800" y="2743200"/>
            <a:ext cx="1371600" cy="1676400"/>
          </a:xfrm>
          <a:prstGeom prst="line">
            <a:avLst/>
          </a:prstGeom>
          <a:noFill/>
          <a:ln w="38100">
            <a:solidFill>
              <a:srgbClr val="D60093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76EDF50-5EB1-4D63-8F53-AE7B1820FD11}" type="slidenum">
              <a:rPr lang="en-US" altLang="en-US" smtClean="0"/>
              <a:pPr/>
              <a:t>43</a:t>
            </a:fld>
            <a:endParaRPr lang="en-US" altLang="en-US" smtClean="0"/>
          </a:p>
        </p:txBody>
      </p:sp>
      <p:pic>
        <p:nvPicPr>
          <p:cNvPr id="31747" name="Picture 5" descr="scan0005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>
            <a:lum contrast="12000"/>
          </a:blip>
          <a:srcRect b="6918"/>
          <a:stretch>
            <a:fillRect/>
          </a:stretch>
        </p:blipFill>
        <p:spPr>
          <a:xfrm>
            <a:off x="0" y="354013"/>
            <a:ext cx="7543800" cy="5894387"/>
          </a:xfr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31748" name="Text Box 8"/>
          <p:cNvSpPr txBox="1">
            <a:spLocks noChangeArrowheads="1"/>
          </p:cNvSpPr>
          <p:nvPr/>
        </p:nvSpPr>
        <p:spPr bwMode="auto">
          <a:xfrm>
            <a:off x="3276600" y="381000"/>
            <a:ext cx="1600200" cy="33655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Post IC nodes</a:t>
            </a:r>
          </a:p>
        </p:txBody>
      </p:sp>
      <p:sp>
        <p:nvSpPr>
          <p:cNvPr id="31749" name="Text Box 9"/>
          <p:cNvSpPr txBox="1">
            <a:spLocks noChangeArrowheads="1"/>
          </p:cNvSpPr>
          <p:nvPr/>
        </p:nvSpPr>
        <p:spPr bwMode="auto">
          <a:xfrm>
            <a:off x="228600" y="5562600"/>
            <a:ext cx="1981200" cy="581025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Internal mammary LN</a:t>
            </a:r>
          </a:p>
        </p:txBody>
      </p:sp>
      <p:sp>
        <p:nvSpPr>
          <p:cNvPr id="31750" name="Text Box 10"/>
          <p:cNvSpPr txBox="1">
            <a:spLocks noChangeArrowheads="1"/>
          </p:cNvSpPr>
          <p:nvPr/>
        </p:nvSpPr>
        <p:spPr bwMode="auto">
          <a:xfrm>
            <a:off x="7848600" y="2590800"/>
            <a:ext cx="12954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3366CC"/>
                </a:solidFill>
              </a:rPr>
              <a:t>Deep lymphatic drainage</a:t>
            </a: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 descr="Purple mesh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411162"/>
          </a:xfrm>
          <a:noFill/>
        </p:spPr>
        <p:txBody>
          <a:bodyPr/>
          <a:lstStyle/>
          <a:p>
            <a:pPr algn="ctr" eaLnBrk="1" hangingPunct="1"/>
            <a:r>
              <a:rPr lang="en-US" sz="2100" smtClean="0">
                <a:solidFill>
                  <a:srgbClr val="3366CC"/>
                </a:solidFill>
              </a:rPr>
              <a:t>MAMMARY GLAND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609600"/>
            <a:ext cx="5105400" cy="60960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marL="571500" indent="-571500" eaLnBrk="1" hangingPunct="1">
              <a:buFont typeface="Wingdings" pitchFamily="2" charset="2"/>
              <a:buAutoNum type="arabicPeriod" startAt="4"/>
            </a:pPr>
            <a:r>
              <a:rPr lang="en-US" sz="2800" b="1" dirty="0" smtClean="0">
                <a:solidFill>
                  <a:srgbClr val="990000"/>
                </a:solidFill>
              </a:rPr>
              <a:t>Deep part of Gland</a:t>
            </a:r>
            <a:r>
              <a:rPr lang="en-US" sz="2800" dirty="0" smtClean="0">
                <a:solidFill>
                  <a:srgbClr val="990000"/>
                </a:solidFill>
              </a:rPr>
              <a:t> : </a:t>
            </a:r>
          </a:p>
          <a:p>
            <a:pPr marL="1131888" lvl="2" indent="-438150" eaLnBrk="1" hangingPunct="1"/>
            <a:endParaRPr lang="en-US" sz="2400" b="1" dirty="0" smtClean="0">
              <a:solidFill>
                <a:srgbClr val="990000"/>
              </a:solidFill>
            </a:endParaRPr>
          </a:p>
          <a:p>
            <a:pPr marL="839788" lvl="1" indent="-495300" eaLnBrk="1" hangingPunct="1"/>
            <a:r>
              <a:rPr lang="en-US" dirty="0" smtClean="0">
                <a:solidFill>
                  <a:schemeClr val="tx1"/>
                </a:solidFill>
              </a:rPr>
              <a:t>S</a:t>
            </a:r>
            <a:r>
              <a:rPr lang="en-US" dirty="0" smtClean="0">
                <a:solidFill>
                  <a:schemeClr val="tx1"/>
                </a:solidFill>
              </a:rPr>
              <a:t>olitary </a:t>
            </a:r>
            <a:r>
              <a:rPr lang="en-US" dirty="0" smtClean="0">
                <a:solidFill>
                  <a:schemeClr val="tx1"/>
                </a:solidFill>
              </a:rPr>
              <a:t>lymph channel pierce pectoral fascia, </a:t>
            </a:r>
            <a:r>
              <a:rPr lang="en-US" dirty="0" err="1" smtClean="0">
                <a:solidFill>
                  <a:schemeClr val="tx1"/>
                </a:solidFill>
              </a:rPr>
              <a:t>Pect</a:t>
            </a:r>
            <a:r>
              <a:rPr lang="en-US" dirty="0" smtClean="0">
                <a:solidFill>
                  <a:schemeClr val="tx1"/>
                </a:solidFill>
              </a:rPr>
              <a:t> major, </a:t>
            </a:r>
            <a:r>
              <a:rPr lang="en-US" dirty="0" err="1" smtClean="0">
                <a:solidFill>
                  <a:schemeClr val="tx1"/>
                </a:solidFill>
              </a:rPr>
              <a:t>Clavipectoral</a:t>
            </a:r>
            <a:r>
              <a:rPr lang="en-US" dirty="0" smtClean="0">
                <a:solidFill>
                  <a:schemeClr val="tx1"/>
                </a:solidFill>
              </a:rPr>
              <a:t> fascia------ Ant </a:t>
            </a:r>
            <a:r>
              <a:rPr lang="en-US" dirty="0" err="1" smtClean="0">
                <a:solidFill>
                  <a:schemeClr val="tx1"/>
                </a:solidFill>
              </a:rPr>
              <a:t>Axillary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sz="2200" b="1" dirty="0" smtClean="0">
                <a:solidFill>
                  <a:schemeClr val="tx1"/>
                </a:solidFill>
              </a:rPr>
              <a:t>(BACKDOOR EXIT)</a:t>
            </a:r>
          </a:p>
          <a:p>
            <a:pPr marL="1131888" lvl="2" indent="-438150" eaLnBrk="1" hangingPunct="1"/>
            <a:endParaRPr lang="en-US" sz="2000" b="1" dirty="0" smtClean="0"/>
          </a:p>
          <a:p>
            <a:pPr marL="839788" lvl="1" indent="-495300" eaLnBrk="1" hangingPunct="1"/>
            <a:r>
              <a:rPr lang="en-US" dirty="0" smtClean="0">
                <a:solidFill>
                  <a:schemeClr val="tx1"/>
                </a:solidFill>
              </a:rPr>
              <a:t>Some lymph from deep part reach nodes </a:t>
            </a:r>
            <a:r>
              <a:rPr lang="en-US" dirty="0" err="1" smtClean="0">
                <a:solidFill>
                  <a:schemeClr val="tx1"/>
                </a:solidFill>
              </a:rPr>
              <a:t>bt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Pect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maj</a:t>
            </a:r>
            <a:r>
              <a:rPr lang="en-US" dirty="0" smtClean="0">
                <a:solidFill>
                  <a:schemeClr val="tx1"/>
                </a:solidFill>
              </a:rPr>
              <a:t> and </a:t>
            </a:r>
            <a:r>
              <a:rPr lang="en-US" dirty="0" err="1" smtClean="0">
                <a:solidFill>
                  <a:schemeClr val="tx1"/>
                </a:solidFill>
              </a:rPr>
              <a:t>Pect</a:t>
            </a:r>
            <a:r>
              <a:rPr lang="en-US" dirty="0" smtClean="0">
                <a:solidFill>
                  <a:schemeClr val="tx1"/>
                </a:solidFill>
              </a:rPr>
              <a:t> minor. Called as </a:t>
            </a:r>
            <a:r>
              <a:rPr lang="en-US" sz="2200" b="1" dirty="0" smtClean="0">
                <a:solidFill>
                  <a:schemeClr val="tx1"/>
                </a:solidFill>
              </a:rPr>
              <a:t>ROTTER’s NODES</a:t>
            </a:r>
          </a:p>
          <a:p>
            <a:pPr marL="571500" indent="-571500" eaLnBrk="1" hangingPunct="1"/>
            <a:endParaRPr lang="en-US" sz="2000" b="1" dirty="0" smtClean="0"/>
          </a:p>
        </p:txBody>
      </p:sp>
      <p:sp>
        <p:nvSpPr>
          <p:cNvPr id="327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EDAAEEC-F1DA-42A0-ACBC-EED86C7413BE}" type="slidenum">
              <a:rPr lang="en-US" altLang="en-US" smtClean="0"/>
              <a:pPr/>
              <a:t>44</a:t>
            </a:fld>
            <a:endParaRPr lang="en-US" altLang="en-US" smtClean="0"/>
          </a:p>
        </p:txBody>
      </p:sp>
      <p:pic>
        <p:nvPicPr>
          <p:cNvPr id="32773" name="Picture 4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/>
          <a:stretch>
            <a:fillRect/>
          </a:stretch>
        </p:blipFill>
        <p:spPr bwMode="auto">
          <a:xfrm>
            <a:off x="5257800" y="609600"/>
            <a:ext cx="3886200" cy="30226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32774" name="Oval 8"/>
          <p:cNvSpPr>
            <a:spLocks noChangeArrowheads="1"/>
          </p:cNvSpPr>
          <p:nvPr/>
        </p:nvSpPr>
        <p:spPr bwMode="auto">
          <a:xfrm>
            <a:off x="7315200" y="1981200"/>
            <a:ext cx="76200" cy="152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Text Box 9"/>
          <p:cNvSpPr txBox="1">
            <a:spLocks noChangeArrowheads="1"/>
          </p:cNvSpPr>
          <p:nvPr/>
        </p:nvSpPr>
        <p:spPr bwMode="auto">
          <a:xfrm>
            <a:off x="7620000" y="2590800"/>
            <a:ext cx="1219200" cy="274638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/>
              <a:t>Rotters nodes</a:t>
            </a:r>
          </a:p>
        </p:txBody>
      </p:sp>
      <p:sp>
        <p:nvSpPr>
          <p:cNvPr id="32776" name="Line 10"/>
          <p:cNvSpPr>
            <a:spLocks noChangeShapeType="1"/>
          </p:cNvSpPr>
          <p:nvPr/>
        </p:nvSpPr>
        <p:spPr bwMode="auto">
          <a:xfrm>
            <a:off x="7391400" y="2133600"/>
            <a:ext cx="304800" cy="533400"/>
          </a:xfrm>
          <a:prstGeom prst="line">
            <a:avLst/>
          </a:prstGeom>
          <a:noFill/>
          <a:ln w="28575">
            <a:solidFill>
              <a:srgbClr val="FF3399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2777" name="Line 11"/>
          <p:cNvSpPr>
            <a:spLocks noChangeShapeType="1"/>
          </p:cNvSpPr>
          <p:nvPr/>
        </p:nvSpPr>
        <p:spPr bwMode="auto">
          <a:xfrm flipV="1">
            <a:off x="4419600" y="2286000"/>
            <a:ext cx="1981200" cy="9144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23" descr="Diagram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 l="871" t="9524"/>
          <a:stretch/>
        </p:blipFill>
        <p:spPr>
          <a:xfrm>
            <a:off x="3352708" y="2411808"/>
            <a:ext cx="5791698" cy="3737379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23"/>
          <p:cNvSpPr txBox="1">
            <a:spLocks noGrp="1"/>
          </p:cNvSpPr>
          <p:nvPr>
            <p:ph type="title"/>
          </p:nvPr>
        </p:nvSpPr>
        <p:spPr>
          <a:xfrm>
            <a:off x="404577" y="304800"/>
            <a:ext cx="7886700" cy="8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4000"/>
              <a:buFont typeface="Arial"/>
              <a:buNone/>
            </a:pPr>
            <a:r>
              <a:rPr lang="en-US" sz="3200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Lymphatic Drainage of Breast</a:t>
            </a:r>
            <a:endParaRPr sz="3200" dirty="0">
              <a:solidFill>
                <a:srgbClr val="7030A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23"/>
          <p:cNvSpPr txBox="1">
            <a:spLocks noGrp="1"/>
          </p:cNvSpPr>
          <p:nvPr>
            <p:ph type="body" idx="1"/>
          </p:nvPr>
        </p:nvSpPr>
        <p:spPr>
          <a:xfrm>
            <a:off x="404577" y="1325564"/>
            <a:ext cx="4674417" cy="5395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2000"/>
              <a:buNone/>
            </a:pPr>
            <a:r>
              <a:rPr lang="en-US" sz="2000" b="1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Lymphatic vessels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FFFF"/>
              </a:buClr>
              <a:buSzPts val="2000"/>
              <a:buNone/>
            </a:pPr>
            <a:r>
              <a:rPr lang="en-US" sz="200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2000" i="1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Subareolar plexus of Sappey</a:t>
            </a:r>
            <a:r>
              <a:rPr lang="en-US" sz="2000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plexus of lymph vessels deep to the areola – drains into anterior group of axillary lymph nodes</a:t>
            </a:r>
            <a:endParaRPr/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FFFF"/>
              </a:buClr>
              <a:buSzPts val="2000"/>
              <a:buNone/>
            </a:pPr>
            <a:r>
              <a:rPr lang="en-US" sz="200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sz="2000" i="1">
                <a:solidFill>
                  <a:srgbClr val="00B300"/>
                </a:solidFill>
                <a:latin typeface="Arial"/>
                <a:ea typeface="Arial"/>
                <a:cs typeface="Arial"/>
                <a:sym typeface="Arial"/>
              </a:rPr>
              <a:t>Previous concept</a:t>
            </a:r>
            <a:r>
              <a:rPr lang="en-US" sz="2000">
                <a:solidFill>
                  <a:srgbClr val="00B3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lymphatic drainage, the breast is divided into 4 quadrants: upper lateral, upper medial, lower lateral, and lower medial. Currently, this concept is not in use </a:t>
            </a:r>
            <a:endParaRPr/>
          </a:p>
        </p:txBody>
      </p:sp>
      <p:sp>
        <p:nvSpPr>
          <p:cNvPr id="282" name="Google Shape;282;p2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45</a:t>
            </a:fld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 descr="Purple mesh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487362"/>
          </a:xfrm>
          <a:noFill/>
        </p:spPr>
        <p:txBody>
          <a:bodyPr/>
          <a:lstStyle/>
          <a:p>
            <a:pPr algn="ctr" eaLnBrk="1" hangingPunct="1"/>
            <a:r>
              <a:rPr lang="en-US" sz="2500" smtClean="0">
                <a:solidFill>
                  <a:srgbClr val="3366CC"/>
                </a:solidFill>
              </a:rPr>
              <a:t>MAMMARY GLAND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40325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b="1" dirty="0" smtClean="0">
                <a:solidFill>
                  <a:srgbClr val="FF0066"/>
                </a:solidFill>
              </a:rPr>
              <a:t>Summary Lymphatic drainage </a:t>
            </a:r>
            <a:r>
              <a:rPr lang="en-US" sz="2800" dirty="0" smtClean="0">
                <a:solidFill>
                  <a:srgbClr val="FF0066"/>
                </a:solidFill>
              </a:rPr>
              <a:t>:</a:t>
            </a:r>
            <a:r>
              <a:rPr lang="en-US" sz="2800" dirty="0" smtClean="0"/>
              <a:t> </a:t>
            </a:r>
            <a:endParaRPr lang="en-US" sz="2800" dirty="0" smtClean="0"/>
          </a:p>
          <a:p>
            <a:pPr eaLnBrk="1" hangingPunct="1">
              <a:buFont typeface="Wingdings" pitchFamily="2" charset="2"/>
              <a:buNone/>
            </a:pPr>
            <a:endParaRPr lang="en-US" sz="2800" dirty="0" smtClean="0"/>
          </a:p>
          <a:p>
            <a:pPr lvl="1" eaLnBrk="1" hangingPunct="1"/>
            <a:r>
              <a:rPr lang="en-US" sz="2400" b="1" dirty="0" smtClean="0">
                <a:solidFill>
                  <a:srgbClr val="7030A0"/>
                </a:solidFill>
              </a:rPr>
              <a:t>75 % Parenchyma = </a:t>
            </a:r>
            <a:r>
              <a:rPr lang="en-US" sz="2400" b="1" dirty="0" err="1" smtClean="0">
                <a:solidFill>
                  <a:srgbClr val="7030A0"/>
                </a:solidFill>
              </a:rPr>
              <a:t>Axillary</a:t>
            </a:r>
            <a:r>
              <a:rPr lang="en-US" sz="2400" b="1" dirty="0" smtClean="0">
                <a:solidFill>
                  <a:srgbClr val="7030A0"/>
                </a:solidFill>
              </a:rPr>
              <a:t> LN</a:t>
            </a:r>
          </a:p>
          <a:p>
            <a:pPr lvl="1" eaLnBrk="1" hangingPunct="1"/>
            <a:endParaRPr lang="en-US" sz="2400" b="1" dirty="0" smtClean="0">
              <a:solidFill>
                <a:srgbClr val="7030A0"/>
              </a:solidFill>
            </a:endParaRPr>
          </a:p>
          <a:p>
            <a:pPr lvl="1" eaLnBrk="1" hangingPunct="1"/>
            <a:r>
              <a:rPr lang="en-US" sz="2400" b="1" dirty="0" smtClean="0">
                <a:solidFill>
                  <a:srgbClr val="7030A0"/>
                </a:solidFill>
              </a:rPr>
              <a:t>25 % Parenchyma = Internal mammary LN</a:t>
            </a:r>
          </a:p>
          <a:p>
            <a:pPr lvl="1" eaLnBrk="1" hangingPunct="1"/>
            <a:endParaRPr lang="en-US" sz="2400" b="1" dirty="0" smtClean="0">
              <a:solidFill>
                <a:srgbClr val="7030A0"/>
              </a:solidFill>
            </a:endParaRPr>
          </a:p>
          <a:p>
            <a:pPr lvl="1" eaLnBrk="1" hangingPunct="1"/>
            <a:r>
              <a:rPr lang="en-US" sz="2400" b="1" dirty="0" smtClean="0">
                <a:solidFill>
                  <a:srgbClr val="7030A0"/>
                </a:solidFill>
              </a:rPr>
              <a:t>5 % parenchyma = Post IC Nodes along Post IC vein</a:t>
            </a:r>
          </a:p>
          <a:p>
            <a:pPr eaLnBrk="1" hangingPunct="1"/>
            <a:endParaRPr lang="en-US" b="1" dirty="0" smtClean="0">
              <a:solidFill>
                <a:srgbClr val="7030A0"/>
              </a:solidFill>
            </a:endParaRPr>
          </a:p>
        </p:txBody>
      </p:sp>
      <p:sp>
        <p:nvSpPr>
          <p:cNvPr id="337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E661F11-6BF1-43D4-88D8-8BE020528AE8}" type="slidenum">
              <a:rPr lang="en-US" altLang="en-US" smtClean="0"/>
              <a:pPr/>
              <a:t>46</a:t>
            </a:fld>
            <a:endParaRPr lang="en-US" alt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Human Anatomy/Yogesh Sontakke</a:t>
            </a:r>
            <a:endParaRPr/>
          </a:p>
        </p:txBody>
      </p:sp>
      <p:sp>
        <p:nvSpPr>
          <p:cNvPr id="316" name="Google Shape;316;p2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47</a:t>
            </a:fld>
            <a:endParaRPr/>
          </a:p>
        </p:txBody>
      </p:sp>
      <p:pic>
        <p:nvPicPr>
          <p:cNvPr id="317" name="Google Shape;317;p27" descr="Text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947057" y="-7671"/>
            <a:ext cx="7249886" cy="68339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 descr="Purple mesh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7543800" cy="685800"/>
          </a:xfrm>
          <a:noFill/>
        </p:spPr>
        <p:txBody>
          <a:bodyPr>
            <a:normAutofit/>
          </a:bodyPr>
          <a:lstStyle/>
          <a:p>
            <a:pPr algn="ctr" eaLnBrk="1" hangingPunct="1"/>
            <a:r>
              <a:rPr lang="en-US" sz="3200" dirty="0" smtClean="0">
                <a:solidFill>
                  <a:srgbClr val="FF33CC"/>
                </a:solidFill>
                <a:latin typeface="Arial Black" pitchFamily="34" charset="0"/>
              </a:rPr>
              <a:t>MAMMARY GLAND - APPLIED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1066800"/>
            <a:ext cx="8991600" cy="54864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rgbClr val="990000"/>
                </a:solidFill>
              </a:rPr>
              <a:t>AXILLARY TAIL</a:t>
            </a:r>
          </a:p>
          <a:p>
            <a:pPr lvl="1" eaLnBrk="1" hangingPunct="1"/>
            <a:r>
              <a:rPr lang="en-US" sz="2400" dirty="0" smtClean="0"/>
              <a:t>Well developed </a:t>
            </a:r>
            <a:r>
              <a:rPr lang="en-US" sz="2400" dirty="0" err="1" smtClean="0"/>
              <a:t>axillary</a:t>
            </a:r>
            <a:r>
              <a:rPr lang="en-US" sz="2400" dirty="0" smtClean="0"/>
              <a:t> tail mistaken for enlarged lymph nodes/</a:t>
            </a:r>
            <a:r>
              <a:rPr lang="en-US" sz="2400" dirty="0" err="1" smtClean="0"/>
              <a:t>lipoma</a:t>
            </a:r>
            <a:endParaRPr lang="en-US" sz="2400" dirty="0" smtClean="0"/>
          </a:p>
          <a:p>
            <a:pPr eaLnBrk="1" hangingPunct="1"/>
            <a:endParaRPr lang="en-US" sz="2800" b="1" dirty="0" smtClean="0">
              <a:solidFill>
                <a:srgbClr val="0000FF"/>
              </a:solidFill>
            </a:endParaRPr>
          </a:p>
          <a:p>
            <a:pPr eaLnBrk="1" hangingPunct="1"/>
            <a:r>
              <a:rPr lang="en-US" sz="2800" b="1" dirty="0" smtClean="0">
                <a:solidFill>
                  <a:srgbClr val="990000"/>
                </a:solidFill>
              </a:rPr>
              <a:t>Investigations</a:t>
            </a:r>
          </a:p>
          <a:p>
            <a:pPr lvl="1" eaLnBrk="1" hangingPunct="1"/>
            <a:r>
              <a:rPr lang="en-US" sz="2800" b="1" dirty="0" smtClean="0"/>
              <a:t>Mammography</a:t>
            </a:r>
          </a:p>
          <a:p>
            <a:pPr lvl="2" eaLnBrk="1" hangingPunct="1"/>
            <a:r>
              <a:rPr lang="en-US" sz="2100" dirty="0" smtClean="0"/>
              <a:t>Soft tissue radiographs of breast.</a:t>
            </a:r>
          </a:p>
          <a:p>
            <a:pPr lvl="2" eaLnBrk="1" hangingPunct="1"/>
            <a:r>
              <a:rPr lang="en-US" sz="2100" dirty="0" smtClean="0"/>
              <a:t>Cyst (well defined smooth opacity) and carcinomas (irregular density, distortion of breast tissue, calcification)</a:t>
            </a:r>
          </a:p>
          <a:p>
            <a:pPr lvl="1" eaLnBrk="1" hangingPunct="1"/>
            <a:r>
              <a:rPr lang="en-US" sz="2800" b="1" dirty="0" smtClean="0"/>
              <a:t>FNAC</a:t>
            </a:r>
            <a:r>
              <a:rPr lang="en-US" sz="2400" dirty="0" smtClean="0"/>
              <a:t> (fine needle aspiration cytology)</a:t>
            </a:r>
          </a:p>
          <a:p>
            <a:pPr lvl="2" eaLnBrk="1" hangingPunct="1"/>
            <a:r>
              <a:rPr lang="en-US" sz="2100" dirty="0" smtClean="0"/>
              <a:t>Used for cell diagnosis</a:t>
            </a:r>
          </a:p>
        </p:txBody>
      </p:sp>
      <p:sp>
        <p:nvSpPr>
          <p:cNvPr id="348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F1A4901-60A0-4C6B-B19A-162C3BD0A8BB}" type="slidenum">
              <a:rPr lang="en-US" altLang="en-US" smtClean="0"/>
              <a:pPr/>
              <a:t>48</a:t>
            </a:fld>
            <a:endParaRPr lang="en-US" altLang="en-US" smtClean="0"/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"/>
            <a:ext cx="8229600" cy="64770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/>
            <a:endParaRPr lang="en-US" sz="2800" smtClean="0">
              <a:solidFill>
                <a:srgbClr val="0000FF"/>
              </a:solidFill>
            </a:endParaRPr>
          </a:p>
          <a:p>
            <a:pPr eaLnBrk="1" hangingPunct="1"/>
            <a:r>
              <a:rPr lang="en-US" sz="3200" b="1" smtClean="0">
                <a:solidFill>
                  <a:srgbClr val="990000"/>
                </a:solidFill>
              </a:rPr>
              <a:t>Nipple</a:t>
            </a:r>
          </a:p>
          <a:p>
            <a:pPr lvl="1" eaLnBrk="1" hangingPunct="1"/>
            <a:r>
              <a:rPr lang="en-US" sz="2800" smtClean="0"/>
              <a:t>Cracked nipple – </a:t>
            </a:r>
          </a:p>
          <a:p>
            <a:pPr lvl="2" eaLnBrk="1" hangingPunct="1"/>
            <a:r>
              <a:rPr lang="en-US" sz="2500" smtClean="0"/>
              <a:t>in later pregnancy and lactation. </a:t>
            </a:r>
          </a:p>
          <a:p>
            <a:pPr lvl="2" eaLnBrk="1" hangingPunct="1"/>
            <a:r>
              <a:rPr lang="en-US" sz="2500" smtClean="0"/>
              <a:t>Nipple to be washed, and lubricated with lanolin</a:t>
            </a:r>
          </a:p>
          <a:p>
            <a:pPr lvl="1" eaLnBrk="1" hangingPunct="1"/>
            <a:endParaRPr lang="en-US" sz="2800" smtClean="0"/>
          </a:p>
          <a:p>
            <a:pPr lvl="1" eaLnBrk="1" hangingPunct="1"/>
            <a:r>
              <a:rPr lang="en-US" sz="2800" smtClean="0"/>
              <a:t>Discharges – </a:t>
            </a:r>
          </a:p>
          <a:p>
            <a:pPr lvl="2" eaLnBrk="1" hangingPunct="1"/>
            <a:r>
              <a:rPr lang="en-US" sz="2500" smtClean="0"/>
              <a:t>management depends upon presence of lump</a:t>
            </a:r>
          </a:p>
          <a:p>
            <a:pPr eaLnBrk="1" hangingPunct="1"/>
            <a:endParaRPr lang="en-US" sz="3400" smtClean="0"/>
          </a:p>
        </p:txBody>
      </p:sp>
      <p:sp>
        <p:nvSpPr>
          <p:cNvPr id="358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C1D5B5B-EC3E-4609-AB63-2F146C51CBD8}" type="slidenum">
              <a:rPr lang="en-US" altLang="en-US" smtClean="0"/>
              <a:pPr/>
              <a:t>49</a:t>
            </a:fld>
            <a:endParaRPr lang="en-US" altLang="en-US" smtClean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122238"/>
            <a:ext cx="7543800" cy="4111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2100" smtClean="0">
                <a:solidFill>
                  <a:srgbClr val="3366CC"/>
                </a:solidFill>
              </a:rPr>
              <a:t>MAMMARY GLAND</a:t>
            </a:r>
          </a:p>
        </p:txBody>
      </p:sp>
      <p:sp>
        <p:nvSpPr>
          <p:cNvPr id="819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>
            <a:normAutofit/>
          </a:bodyPr>
          <a:lstStyle/>
          <a:p>
            <a:fld id="{455D66FE-046D-4CE7-A463-EBC3717A95D1}" type="slidenum">
              <a:rPr lang="en-US" altLang="en-US" smtClean="0"/>
              <a:pPr/>
              <a:t>5</a:t>
            </a:fld>
            <a:endParaRPr lang="en-US" altLang="en-US" smtClean="0"/>
          </a:p>
        </p:txBody>
      </p:sp>
      <p:pic>
        <p:nvPicPr>
          <p:cNvPr id="8196" name="Picture 4" descr="scan00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879475"/>
            <a:ext cx="8839200" cy="55213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609600" y="2819400"/>
            <a:ext cx="2209800" cy="7620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457200" y="3733800"/>
            <a:ext cx="2286000" cy="3810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Rectangle 8"/>
          <p:cNvSpPr>
            <a:spLocks noChangeArrowheads="1"/>
          </p:cNvSpPr>
          <p:nvPr/>
        </p:nvSpPr>
        <p:spPr bwMode="auto">
          <a:xfrm>
            <a:off x="1752600" y="4191000"/>
            <a:ext cx="1295400" cy="685800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0" name="Rectangle 9"/>
          <p:cNvSpPr>
            <a:spLocks noChangeArrowheads="1"/>
          </p:cNvSpPr>
          <p:nvPr/>
        </p:nvSpPr>
        <p:spPr bwMode="auto">
          <a:xfrm>
            <a:off x="6629400" y="2057400"/>
            <a:ext cx="2133600" cy="533400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1" name="Rectangle 10"/>
          <p:cNvSpPr>
            <a:spLocks noChangeArrowheads="1"/>
          </p:cNvSpPr>
          <p:nvPr/>
        </p:nvSpPr>
        <p:spPr bwMode="auto">
          <a:xfrm>
            <a:off x="6705600" y="4953000"/>
            <a:ext cx="1981200" cy="533400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Rectangle 11"/>
          <p:cNvSpPr>
            <a:spLocks noChangeArrowheads="1"/>
          </p:cNvSpPr>
          <p:nvPr/>
        </p:nvSpPr>
        <p:spPr bwMode="auto">
          <a:xfrm>
            <a:off x="685800" y="6096000"/>
            <a:ext cx="12192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Text Box 12"/>
          <p:cNvSpPr txBox="1">
            <a:spLocks noChangeArrowheads="1"/>
          </p:cNvSpPr>
          <p:nvPr/>
        </p:nvSpPr>
        <p:spPr bwMode="auto">
          <a:xfrm>
            <a:off x="381000" y="5105400"/>
            <a:ext cx="3048000" cy="835025"/>
          </a:xfrm>
          <a:prstGeom prst="rect">
            <a:avLst/>
          </a:prstGeom>
          <a:solidFill>
            <a:srgbClr val="FFFFCC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Foramen of langer is a opening in axillary fascia for the axillary tail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82" name="Picture 24" descr="ca breast with microcalcifications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tretch>
            <a:fillRect/>
          </a:stretch>
        </p:blipFill>
        <p:spPr>
          <a:xfrm>
            <a:off x="3429000" y="2270093"/>
            <a:ext cx="2286000" cy="1712976"/>
          </a:xfrm>
          <a:noFill/>
        </p:spPr>
      </p:pic>
      <p:sp>
        <p:nvSpPr>
          <p:cNvPr id="3686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C046502-6E4D-4CC6-967E-9D6B239928E6}" type="slidenum">
              <a:rPr lang="en-US" altLang="en-US" smtClean="0"/>
              <a:pPr/>
              <a:t>50</a:t>
            </a:fld>
            <a:endParaRPr lang="en-US" altLang="en-US" smtClean="0"/>
          </a:p>
        </p:txBody>
      </p:sp>
      <p:pic>
        <p:nvPicPr>
          <p:cNvPr id="36867" name="Picture 4" descr="breast abcess in subareolar regi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4200" y="2400300"/>
            <a:ext cx="297180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5" descr="breast cys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4600" y="2371725"/>
            <a:ext cx="2743200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8" descr="calcified galactocoel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4648200"/>
            <a:ext cx="297180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9" descr="fibroadenom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2400" y="2362200"/>
            <a:ext cx="297180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Picture 10" descr="IJPD_004_001_breast_fig2_sm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2400" y="76200"/>
            <a:ext cx="297180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2" name="Picture 11" descr="multiple fibroadenoma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43600" y="76200"/>
            <a:ext cx="3200400" cy="240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3" name="Picture 12" descr="multiple fibroadenoma extending to axilla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24600" y="4516438"/>
            <a:ext cx="2819400" cy="211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4" name="Text Box 13"/>
          <p:cNvSpPr txBox="1">
            <a:spLocks noChangeArrowheads="1"/>
          </p:cNvSpPr>
          <p:nvPr/>
        </p:nvSpPr>
        <p:spPr bwMode="auto">
          <a:xfrm>
            <a:off x="3352800" y="1041400"/>
            <a:ext cx="2354263" cy="406400"/>
          </a:xfrm>
          <a:prstGeom prst="rect">
            <a:avLst/>
          </a:prstGeom>
          <a:noFill/>
          <a:ln w="9525">
            <a:solidFill>
              <a:srgbClr val="66FFFF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="1">
                <a:solidFill>
                  <a:srgbClr val="3366CC"/>
                </a:solidFill>
              </a:rPr>
              <a:t>MAMMOGRAPHY</a:t>
            </a:r>
            <a:r>
              <a:rPr lang="en-US">
                <a:solidFill>
                  <a:srgbClr val="3366CC"/>
                </a:solidFill>
              </a:rPr>
              <a:t> </a:t>
            </a:r>
          </a:p>
        </p:txBody>
      </p:sp>
      <p:sp>
        <p:nvSpPr>
          <p:cNvPr id="36875" name="Text Box 14"/>
          <p:cNvSpPr txBox="1">
            <a:spLocks noChangeArrowheads="1"/>
          </p:cNvSpPr>
          <p:nvPr/>
        </p:nvSpPr>
        <p:spPr bwMode="auto">
          <a:xfrm>
            <a:off x="152400" y="152400"/>
            <a:ext cx="2971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D60093"/>
                </a:solidFill>
              </a:rPr>
              <a:t>Calcification - fibroadenoma</a:t>
            </a:r>
          </a:p>
        </p:txBody>
      </p:sp>
      <p:sp>
        <p:nvSpPr>
          <p:cNvPr id="36876" name="Rectangle 15"/>
          <p:cNvSpPr>
            <a:spLocks noChangeArrowheads="1"/>
          </p:cNvSpPr>
          <p:nvPr/>
        </p:nvSpPr>
        <p:spPr bwMode="auto">
          <a:xfrm>
            <a:off x="228600" y="2438400"/>
            <a:ext cx="15271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D60093"/>
                </a:solidFill>
              </a:rPr>
              <a:t>fibroadenoma</a:t>
            </a:r>
          </a:p>
        </p:txBody>
      </p:sp>
      <p:sp>
        <p:nvSpPr>
          <p:cNvPr id="36877" name="Rectangle 16"/>
          <p:cNvSpPr>
            <a:spLocks noChangeArrowheads="1"/>
          </p:cNvSpPr>
          <p:nvPr/>
        </p:nvSpPr>
        <p:spPr bwMode="auto">
          <a:xfrm>
            <a:off x="152400" y="4724400"/>
            <a:ext cx="23193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D60093"/>
                </a:solidFill>
              </a:rPr>
              <a:t>Calcified galactocoele</a:t>
            </a:r>
          </a:p>
        </p:txBody>
      </p:sp>
      <p:sp>
        <p:nvSpPr>
          <p:cNvPr id="36878" name="Rectangle 20"/>
          <p:cNvSpPr>
            <a:spLocks noChangeArrowheads="1"/>
          </p:cNvSpPr>
          <p:nvPr/>
        </p:nvSpPr>
        <p:spPr bwMode="auto">
          <a:xfrm>
            <a:off x="3276600" y="2438400"/>
            <a:ext cx="27130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D60093"/>
                </a:solidFill>
              </a:rPr>
              <a:t>Breast abcess sub areolar</a:t>
            </a:r>
          </a:p>
        </p:txBody>
      </p:sp>
      <p:sp>
        <p:nvSpPr>
          <p:cNvPr id="36879" name="Rectangle 21"/>
          <p:cNvSpPr>
            <a:spLocks noChangeArrowheads="1"/>
          </p:cNvSpPr>
          <p:nvPr/>
        </p:nvSpPr>
        <p:spPr bwMode="auto">
          <a:xfrm>
            <a:off x="3276600" y="4724400"/>
            <a:ext cx="1914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20000"/>
              </a:lnSpc>
              <a:spcBef>
                <a:spcPct val="50000"/>
              </a:spcBef>
            </a:pPr>
            <a:r>
              <a:rPr lang="en-US" b="1">
                <a:solidFill>
                  <a:srgbClr val="D60093"/>
                </a:solidFill>
              </a:rPr>
              <a:t>Ca breast with </a:t>
            </a:r>
          </a:p>
          <a:p>
            <a:pPr>
              <a:lnSpc>
                <a:spcPct val="30000"/>
              </a:lnSpc>
              <a:spcBef>
                <a:spcPct val="50000"/>
              </a:spcBef>
            </a:pPr>
            <a:r>
              <a:rPr lang="en-US" b="1">
                <a:solidFill>
                  <a:srgbClr val="D60093"/>
                </a:solidFill>
              </a:rPr>
              <a:t>microcalcification</a:t>
            </a:r>
          </a:p>
        </p:txBody>
      </p:sp>
      <p:sp>
        <p:nvSpPr>
          <p:cNvPr id="36880" name="Rectangle 22"/>
          <p:cNvSpPr>
            <a:spLocks noChangeArrowheads="1"/>
          </p:cNvSpPr>
          <p:nvPr/>
        </p:nvSpPr>
        <p:spPr bwMode="auto">
          <a:xfrm>
            <a:off x="6400800" y="4495800"/>
            <a:ext cx="2655888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D60093"/>
                </a:solidFill>
              </a:rPr>
              <a:t>Fibroadenoma extending </a:t>
            </a:r>
          </a:p>
          <a:p>
            <a:pPr>
              <a:lnSpc>
                <a:spcPct val="20000"/>
              </a:lnSpc>
              <a:spcBef>
                <a:spcPct val="50000"/>
              </a:spcBef>
            </a:pPr>
            <a:r>
              <a:rPr lang="en-US" b="1">
                <a:solidFill>
                  <a:srgbClr val="D60093"/>
                </a:solidFill>
              </a:rPr>
              <a:t>to axilla</a:t>
            </a:r>
          </a:p>
        </p:txBody>
      </p:sp>
      <p:sp>
        <p:nvSpPr>
          <p:cNvPr id="36881" name="Rectangle 23"/>
          <p:cNvSpPr>
            <a:spLocks noChangeArrowheads="1"/>
          </p:cNvSpPr>
          <p:nvPr/>
        </p:nvSpPr>
        <p:spPr bwMode="auto">
          <a:xfrm>
            <a:off x="6248400" y="2438400"/>
            <a:ext cx="1279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D60093"/>
                </a:solidFill>
              </a:rPr>
              <a:t>Breast cyst</a:t>
            </a:r>
          </a:p>
        </p:txBody>
      </p:sp>
      <p:sp>
        <p:nvSpPr>
          <p:cNvPr id="36883" name="Rectangle 29"/>
          <p:cNvSpPr>
            <a:spLocks noChangeArrowheads="1"/>
          </p:cNvSpPr>
          <p:nvPr/>
        </p:nvSpPr>
        <p:spPr bwMode="auto">
          <a:xfrm>
            <a:off x="3276600" y="4724400"/>
            <a:ext cx="29432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D60093"/>
                </a:solidFill>
              </a:rPr>
              <a:t>Ca Breast with calcifications</a:t>
            </a:r>
          </a:p>
        </p:txBody>
      </p:sp>
      <p:sp>
        <p:nvSpPr>
          <p:cNvPr id="36884" name="Rectangle 30"/>
          <p:cNvSpPr>
            <a:spLocks noChangeArrowheads="1"/>
          </p:cNvSpPr>
          <p:nvPr/>
        </p:nvSpPr>
        <p:spPr bwMode="auto">
          <a:xfrm>
            <a:off x="6019800" y="76200"/>
            <a:ext cx="31670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D60093"/>
                </a:solidFill>
              </a:rPr>
              <a:t>Breast multiple fibroadenomas</a:t>
            </a:r>
          </a:p>
        </p:txBody>
      </p:sp>
    </p:spTree>
  </p:cSld>
  <p:clrMapOvr>
    <a:masterClrMapping/>
  </p:clrMapOvr>
  <p:transition spd="slow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 descr="Purple mesh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7543800" cy="487362"/>
          </a:xfrm>
          <a:noFill/>
        </p:spPr>
        <p:txBody>
          <a:bodyPr/>
          <a:lstStyle/>
          <a:p>
            <a:pPr algn="ctr" eaLnBrk="1" hangingPunct="1"/>
            <a:r>
              <a:rPr lang="en-US" sz="2500" smtClean="0">
                <a:solidFill>
                  <a:srgbClr val="3366CC"/>
                </a:solidFill>
              </a:rPr>
              <a:t>MAMMARY GLAND - APPLIED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762000"/>
            <a:ext cx="8991600" cy="6019800"/>
          </a:xfrm>
          <a:solidFill>
            <a:schemeClr val="bg1"/>
          </a:solidFill>
        </p:spPr>
        <p:txBody>
          <a:bodyPr/>
          <a:lstStyle/>
          <a:p>
            <a:pPr marL="571500" indent="-571500" eaLnBrk="1" hangingPunct="1"/>
            <a:r>
              <a:rPr lang="en-US" sz="3600" b="1" smtClean="0">
                <a:solidFill>
                  <a:srgbClr val="990000"/>
                </a:solidFill>
              </a:rPr>
              <a:t>Breast</a:t>
            </a:r>
          </a:p>
          <a:p>
            <a:pPr marL="839788" lvl="1" indent="-495300" eaLnBrk="1" hangingPunct="1"/>
            <a:r>
              <a:rPr lang="en-US" sz="2800" smtClean="0"/>
              <a:t>Infections and inflammations – cause mastitis with abcess</a:t>
            </a:r>
          </a:p>
          <a:p>
            <a:pPr marL="839788" lvl="1" indent="-495300" eaLnBrk="1" hangingPunct="1"/>
            <a:r>
              <a:rPr lang="en-US" sz="2800" smtClean="0"/>
              <a:t>Cysts  </a:t>
            </a:r>
          </a:p>
          <a:p>
            <a:pPr marL="839788" lvl="1" indent="-495300" eaLnBrk="1" hangingPunct="1"/>
            <a:r>
              <a:rPr lang="en-US" sz="2800" b="1" smtClean="0"/>
              <a:t>Tumours</a:t>
            </a:r>
            <a:r>
              <a:rPr lang="en-US" sz="2800" smtClean="0"/>
              <a:t> – </a:t>
            </a:r>
          </a:p>
          <a:p>
            <a:pPr marL="1131888" lvl="2" indent="-438150" eaLnBrk="1" hangingPunct="1">
              <a:buClr>
                <a:srgbClr val="0000FF"/>
              </a:buClr>
              <a:buSzTx/>
              <a:buFont typeface="Wingdings" pitchFamily="2" charset="2"/>
              <a:buAutoNum type="arabicPeriod"/>
            </a:pPr>
            <a:r>
              <a:rPr lang="en-US" sz="2500" smtClean="0"/>
              <a:t>Benign – lipoma, fibroadenoma</a:t>
            </a:r>
          </a:p>
          <a:p>
            <a:pPr marL="1131888" lvl="2" indent="-438150" eaLnBrk="1" hangingPunct="1">
              <a:buClr>
                <a:srgbClr val="0000FF"/>
              </a:buClr>
              <a:buSzTx/>
              <a:buFont typeface="Wingdings" pitchFamily="2" charset="2"/>
              <a:buAutoNum type="arabicPeriod"/>
            </a:pPr>
            <a:r>
              <a:rPr lang="en-US" sz="2500" b="1" smtClean="0"/>
              <a:t>Malignant – carcinoma</a:t>
            </a:r>
            <a:r>
              <a:rPr lang="en-US" sz="2500" smtClean="0"/>
              <a:t> “more in nulliparous and bearing child protective”</a:t>
            </a:r>
          </a:p>
          <a:p>
            <a:pPr marL="1370013" lvl="3" indent="-381000" eaLnBrk="1" hangingPunct="1"/>
            <a:r>
              <a:rPr lang="en-US" sz="2100" smtClean="0"/>
              <a:t>Spread by local, lymphatic and blood stream. </a:t>
            </a:r>
          </a:p>
          <a:p>
            <a:pPr marL="1370013" lvl="3" indent="-381000" eaLnBrk="1" hangingPunct="1"/>
            <a:r>
              <a:rPr lang="en-US" sz="2100" smtClean="0"/>
              <a:t>LN involvement shows metastatic potential. </a:t>
            </a:r>
          </a:p>
          <a:p>
            <a:pPr marL="1370013" lvl="3" indent="-381000" eaLnBrk="1" hangingPunct="1"/>
            <a:r>
              <a:rPr lang="en-US" sz="2100" smtClean="0"/>
              <a:t>Advanced disease – involve </a:t>
            </a:r>
            <a:r>
              <a:rPr lang="en-US" sz="2100" b="1" smtClean="0"/>
              <a:t>supraclavicular LN</a:t>
            </a:r>
          </a:p>
          <a:p>
            <a:pPr marL="571500" indent="-571500" eaLnBrk="1" hangingPunct="1"/>
            <a:endParaRPr lang="en-US" sz="3200" smtClean="0"/>
          </a:p>
        </p:txBody>
      </p:sp>
      <p:sp>
        <p:nvSpPr>
          <p:cNvPr id="378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78283B4-AE2C-4AC1-A018-551011967891}" type="slidenum">
              <a:rPr lang="en-US" altLang="en-US" smtClean="0"/>
              <a:pPr/>
              <a:t>51</a:t>
            </a:fld>
            <a:endParaRPr lang="en-US" altLang="en-US" smtClean="0"/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"/>
            <a:ext cx="8458200" cy="6553200"/>
          </a:xfrm>
          <a:solidFill>
            <a:schemeClr val="bg1"/>
          </a:solidFill>
        </p:spPr>
        <p:txBody>
          <a:bodyPr/>
          <a:lstStyle/>
          <a:p>
            <a:pPr lvl="1" eaLnBrk="1" hangingPunct="1"/>
            <a:r>
              <a:rPr lang="en-US" sz="2700" dirty="0" smtClean="0">
                <a:latin typeface="Arial" pitchFamily="34" charset="0"/>
                <a:cs typeface="Arial" pitchFamily="34" charset="0"/>
              </a:rPr>
              <a:t>Malignant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tumours</a:t>
            </a:r>
            <a:r>
              <a:rPr lang="en-US" sz="27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700" dirty="0" err="1" smtClean="0">
                <a:latin typeface="Arial" pitchFamily="34" charset="0"/>
                <a:cs typeface="Arial" pitchFamily="34" charset="0"/>
              </a:rPr>
              <a:t>cont,d</a:t>
            </a:r>
            <a:endParaRPr lang="en-US" sz="2700" dirty="0" smtClean="0">
              <a:latin typeface="Arial" pitchFamily="34" charset="0"/>
              <a:cs typeface="Arial" pitchFamily="34" charset="0"/>
            </a:endParaRPr>
          </a:p>
          <a:p>
            <a:pPr lvl="2" eaLnBrk="1" hangingPunct="1"/>
            <a:r>
              <a:rPr lang="en-US" sz="2800" dirty="0" smtClean="0">
                <a:solidFill>
                  <a:srgbClr val="3366CC"/>
                </a:solidFill>
                <a:latin typeface="Arial" pitchFamily="34" charset="0"/>
                <a:cs typeface="Arial" pitchFamily="34" charset="0"/>
              </a:rPr>
              <a:t>Presentation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–</a:t>
            </a:r>
          </a:p>
          <a:p>
            <a:pPr lvl="3" eaLnBrk="1" hangingPunct="1"/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Hard lump with </a:t>
            </a:r>
            <a:r>
              <a:rPr lang="en-US" sz="2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retracted nipple</a:t>
            </a:r>
          </a:p>
          <a:p>
            <a:pPr lvl="3" eaLnBrk="1" hangingPunct="1"/>
            <a:r>
              <a:rPr lang="en-US" sz="2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Peau</a:t>
            </a:r>
            <a:r>
              <a:rPr lang="en-US" sz="2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d’ orange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(orange like skin) – involvement of skin of breast due to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cutaneous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lymphatic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oedema</a:t>
            </a:r>
            <a:endParaRPr lang="en-US" sz="2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3" eaLnBrk="1" hangingPunct="1"/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Advanced – ulceration, fixation to chest wall,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metastatsis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to viscera, bone</a:t>
            </a:r>
          </a:p>
          <a:p>
            <a:pPr lvl="2" eaLnBrk="1" hangingPunct="1"/>
            <a:r>
              <a:rPr lang="en-US" sz="2800" dirty="0" smtClean="0">
                <a:solidFill>
                  <a:srgbClr val="3366CC"/>
                </a:solidFill>
                <a:latin typeface="Arial" pitchFamily="34" charset="0"/>
                <a:cs typeface="Arial" pitchFamily="34" charset="0"/>
              </a:rPr>
              <a:t>Treatment</a:t>
            </a:r>
          </a:p>
          <a:p>
            <a:pPr lvl="3" eaLnBrk="1" hangingPunct="1"/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Mastectomy</a:t>
            </a:r>
          </a:p>
          <a:p>
            <a:pPr lvl="3" eaLnBrk="1" hangingPunct="1"/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Radiotherapy</a:t>
            </a:r>
          </a:p>
          <a:p>
            <a:pPr lvl="3" eaLnBrk="1" hangingPunct="1"/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Harmone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therapy –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tamoxifen</a:t>
            </a:r>
            <a:endParaRPr lang="en-US" sz="25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lvl="3" eaLnBrk="1" hangingPunct="1"/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chemotherapy</a:t>
            </a:r>
          </a:p>
          <a:p>
            <a:pPr eaLnBrk="1" hangingPunct="1"/>
            <a:endParaRPr lang="en-US" sz="3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DBBD962-DD70-4F4B-B22A-AF889073D67B}" type="slidenum">
              <a:rPr lang="en-US" altLang="en-US" smtClean="0"/>
              <a:pPr/>
              <a:t>52</a:t>
            </a:fld>
            <a:endParaRPr lang="en-US" altLang="en-US" smtClean="0"/>
          </a:p>
        </p:txBody>
      </p: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 descr="Purple mesh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458200" cy="476250"/>
          </a:xfrm>
          <a:noFill/>
        </p:spPr>
        <p:txBody>
          <a:bodyPr/>
          <a:lstStyle/>
          <a:p>
            <a:pPr algn="ctr" eaLnBrk="1" hangingPunct="1"/>
            <a:r>
              <a:rPr lang="en-US" sz="3100" smtClean="0">
                <a:solidFill>
                  <a:srgbClr val="3366CC"/>
                </a:solidFill>
              </a:rPr>
              <a:t>Breast Cancer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1066800"/>
            <a:ext cx="3657600" cy="502285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/>
            <a:r>
              <a:rPr lang="en-US" sz="2800" b="1" dirty="0" smtClean="0">
                <a:solidFill>
                  <a:srgbClr val="990000"/>
                </a:solidFill>
              </a:rPr>
              <a:t>Breast cancer</a:t>
            </a:r>
          </a:p>
          <a:p>
            <a:pPr marL="742950" lvl="1" indent="-285750" eaLnBrk="1" hangingPunct="1"/>
            <a:r>
              <a:rPr lang="en-US" sz="2400" dirty="0" err="1" smtClean="0">
                <a:solidFill>
                  <a:srgbClr val="000066"/>
                </a:solidFill>
              </a:rPr>
              <a:t>Peau</a:t>
            </a:r>
            <a:r>
              <a:rPr lang="en-US" sz="2400" dirty="0" smtClean="0">
                <a:solidFill>
                  <a:srgbClr val="000066"/>
                </a:solidFill>
              </a:rPr>
              <a:t> d orange</a:t>
            </a:r>
          </a:p>
          <a:p>
            <a:pPr marL="742950" lvl="1" indent="-285750" eaLnBrk="1" hangingPunct="1"/>
            <a:r>
              <a:rPr lang="en-US" sz="2400" dirty="0" smtClean="0">
                <a:solidFill>
                  <a:srgbClr val="000066"/>
                </a:solidFill>
              </a:rPr>
              <a:t>nipple retraction,</a:t>
            </a:r>
          </a:p>
          <a:p>
            <a:pPr marL="742950" lvl="1" indent="-285750" eaLnBrk="1" hangingPunct="1"/>
            <a:r>
              <a:rPr lang="en-US" sz="2400" dirty="0" smtClean="0">
                <a:solidFill>
                  <a:srgbClr val="000066"/>
                </a:solidFill>
              </a:rPr>
              <a:t>skin dimpling</a:t>
            </a:r>
          </a:p>
          <a:p>
            <a:pPr marL="742950" lvl="1" indent="-285750" eaLnBrk="1" hangingPunct="1"/>
            <a:endParaRPr lang="en-US" sz="2400" b="1" dirty="0" smtClean="0">
              <a:solidFill>
                <a:srgbClr val="000066"/>
              </a:solidFill>
            </a:endParaRPr>
          </a:p>
          <a:p>
            <a:pPr marL="742950" lvl="1" indent="-285750" eaLnBrk="1" hangingPunct="1"/>
            <a:r>
              <a:rPr lang="en-US" sz="2400" b="1" dirty="0" smtClean="0">
                <a:solidFill>
                  <a:srgbClr val="000066"/>
                </a:solidFill>
              </a:rPr>
              <a:t>Metastasis :</a:t>
            </a:r>
          </a:p>
          <a:p>
            <a:pPr marL="1143000" lvl="2" indent="-228600" eaLnBrk="1" hangingPunct="1"/>
            <a:r>
              <a:rPr lang="en-US" sz="2100" b="1" dirty="0" smtClean="0">
                <a:solidFill>
                  <a:srgbClr val="000066"/>
                </a:solidFill>
              </a:rPr>
              <a:t> </a:t>
            </a:r>
            <a:r>
              <a:rPr lang="en-US" sz="2100" dirty="0" smtClean="0">
                <a:solidFill>
                  <a:srgbClr val="000066"/>
                </a:solidFill>
              </a:rPr>
              <a:t>skull and brain (</a:t>
            </a:r>
            <a:r>
              <a:rPr lang="en-US" sz="2100" dirty="0" err="1" smtClean="0">
                <a:solidFill>
                  <a:srgbClr val="000066"/>
                </a:solidFill>
              </a:rPr>
              <a:t>Batsons</a:t>
            </a:r>
            <a:r>
              <a:rPr lang="en-US" sz="2100" dirty="0" smtClean="0">
                <a:solidFill>
                  <a:srgbClr val="000066"/>
                </a:solidFill>
              </a:rPr>
              <a:t> plexus of veins)</a:t>
            </a:r>
          </a:p>
          <a:p>
            <a:pPr marL="742950" lvl="1" indent="-285750" eaLnBrk="1" hangingPunct="1">
              <a:buFont typeface="Wingdings" pitchFamily="2" charset="2"/>
              <a:buNone/>
            </a:pPr>
            <a:endParaRPr lang="en-US" sz="2400" dirty="0" smtClean="0">
              <a:solidFill>
                <a:srgbClr val="000066"/>
              </a:solidFill>
            </a:endParaRPr>
          </a:p>
        </p:txBody>
      </p:sp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D0BAA7F-509F-4D13-8706-CD23313DD4D5}" type="slidenum">
              <a:rPr lang="en-US" altLang="en-US" smtClean="0"/>
              <a:pPr/>
              <a:t>53</a:t>
            </a:fld>
            <a:endParaRPr lang="en-US" altLang="en-US" smtClean="0"/>
          </a:p>
        </p:txBody>
      </p:sp>
      <p:pic>
        <p:nvPicPr>
          <p:cNvPr id="39941" name="Picture 4" descr="scan0006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 b="15805"/>
          <a:stretch>
            <a:fillRect/>
          </a:stretch>
        </p:blipFill>
        <p:spPr bwMode="auto">
          <a:xfrm>
            <a:off x="3581400" y="1198563"/>
            <a:ext cx="5410200" cy="405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2" name="Text Box 5"/>
          <p:cNvSpPr txBox="1">
            <a:spLocks noChangeArrowheads="1"/>
          </p:cNvSpPr>
          <p:nvPr/>
        </p:nvSpPr>
        <p:spPr bwMode="auto">
          <a:xfrm>
            <a:off x="3733800" y="1462088"/>
            <a:ext cx="2286000" cy="366712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>
                <a:solidFill>
                  <a:srgbClr val="000066"/>
                </a:solidFill>
              </a:rPr>
              <a:t>A - </a:t>
            </a:r>
            <a:r>
              <a:rPr lang="en-US" b="1">
                <a:solidFill>
                  <a:srgbClr val="000066"/>
                </a:solidFill>
              </a:rPr>
              <a:t>Dimpling of skin</a:t>
            </a:r>
          </a:p>
        </p:txBody>
      </p:sp>
      <p:sp>
        <p:nvSpPr>
          <p:cNvPr id="39943" name="Rectangle 6"/>
          <p:cNvSpPr>
            <a:spLocks noChangeArrowheads="1"/>
          </p:cNvSpPr>
          <p:nvPr/>
        </p:nvSpPr>
        <p:spPr bwMode="auto">
          <a:xfrm>
            <a:off x="6629400" y="1492250"/>
            <a:ext cx="2105025" cy="33655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66"/>
                </a:solidFill>
              </a:rPr>
              <a:t>B - Retracted nipple</a:t>
            </a:r>
          </a:p>
        </p:txBody>
      </p:sp>
      <p:sp>
        <p:nvSpPr>
          <p:cNvPr id="39944" name="Rectangle 7"/>
          <p:cNvSpPr>
            <a:spLocks noChangeArrowheads="1"/>
          </p:cNvSpPr>
          <p:nvPr/>
        </p:nvSpPr>
        <p:spPr bwMode="auto">
          <a:xfrm>
            <a:off x="6019800" y="3886200"/>
            <a:ext cx="1968500" cy="336550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solidFill>
                  <a:srgbClr val="000066"/>
                </a:solidFill>
              </a:rPr>
              <a:t>C - Peau d orange</a:t>
            </a:r>
            <a:r>
              <a:rPr lang="en-US"/>
              <a:t> </a:t>
            </a:r>
            <a:endParaRPr lang="en-US">
              <a:solidFill>
                <a:srgbClr val="0000FF"/>
              </a:solidFill>
            </a:endParaRPr>
          </a:p>
        </p:txBody>
      </p:sp>
      <p:sp>
        <p:nvSpPr>
          <p:cNvPr id="39945" name="Text Box 8"/>
          <p:cNvSpPr txBox="1">
            <a:spLocks noChangeArrowheads="1"/>
          </p:cNvSpPr>
          <p:nvPr/>
        </p:nvSpPr>
        <p:spPr bwMode="auto">
          <a:xfrm>
            <a:off x="4724400" y="5562600"/>
            <a:ext cx="3487738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3366CC"/>
                </a:solidFill>
              </a:rPr>
              <a:t>A – due to pull by lig of cooper</a:t>
            </a:r>
          </a:p>
          <a:p>
            <a:r>
              <a:rPr lang="en-US" b="1">
                <a:solidFill>
                  <a:srgbClr val="3366CC"/>
                </a:solidFill>
              </a:rPr>
              <a:t>B -  due to retraction of milk ducts</a:t>
            </a:r>
          </a:p>
          <a:p>
            <a:r>
              <a:rPr lang="en-US" b="1">
                <a:solidFill>
                  <a:srgbClr val="3366CC"/>
                </a:solidFill>
              </a:rPr>
              <a:t>C – due to lymphatic obstruction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3600" b="1" dirty="0" err="1" smtClean="0">
                <a:solidFill>
                  <a:schemeClr val="accent4"/>
                </a:solidFill>
                <a:latin typeface="Algerian" pitchFamily="82" charset="0"/>
              </a:rPr>
              <a:t>Peau</a:t>
            </a:r>
            <a:r>
              <a:rPr lang="en-US" sz="3600" b="1" dirty="0" smtClean="0">
                <a:solidFill>
                  <a:schemeClr val="accent4"/>
                </a:solidFill>
                <a:latin typeface="Algerian" pitchFamily="82" charset="0"/>
              </a:rPr>
              <a:t> d orange</a:t>
            </a:r>
            <a:r>
              <a:rPr lang="en-US" sz="2800" b="1" dirty="0" smtClean="0">
                <a:solidFill>
                  <a:schemeClr val="accent4"/>
                </a:solidFill>
              </a:rPr>
              <a:t/>
            </a:r>
            <a:br>
              <a:rPr lang="en-US" sz="2800" b="1" dirty="0" smtClean="0">
                <a:solidFill>
                  <a:schemeClr val="accent4"/>
                </a:solidFill>
              </a:rPr>
            </a:br>
            <a:endParaRPr lang="en-US" sz="2000" b="1" dirty="0">
              <a:solidFill>
                <a:schemeClr val="accent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D6DB46-8A71-4884-9364-FB756E3B937A}" type="slidenum">
              <a:rPr lang="en-US" altLang="en-US" smtClean="0"/>
              <a:pPr>
                <a:defRPr/>
              </a:pPr>
              <a:t>54</a:t>
            </a:fld>
            <a:endParaRPr lang="en-US" altLang="en-US"/>
          </a:p>
        </p:txBody>
      </p:sp>
      <p:pic>
        <p:nvPicPr>
          <p:cNvPr id="51202" name="Picture 2" descr="D:\Dr PRAVEEN  ANATOMY COMPLETE\PRAVEENS ANATOMY WORLD 3.3.2024\PRAVEENS ANATOMY WORLD 22.7.2025\1. ATLAS\2. GROSS ANATOMY\1. UPPER LIMB\2. Pectoral Region\42. Peau_d’_orange_Appearance_in_Breast_cancer-pk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5209" y="1609725"/>
            <a:ext cx="5002981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E2E8746-B2D9-4C48-8159-012A967AEFFB}" type="slidenum">
              <a:rPr lang="en-US" altLang="en-US" smtClean="0"/>
              <a:pPr/>
              <a:t>55</a:t>
            </a:fld>
            <a:endParaRPr lang="en-US" altLang="en-US" smtClean="0"/>
          </a:p>
        </p:txBody>
      </p:sp>
      <p:pic>
        <p:nvPicPr>
          <p:cNvPr id="53250" name="Picture 2" descr="D:\Dr PRAVEEN  ANATOMY COMPLETE\PRAVEENS ANATOMY WORLD 3.3.2024\PRAVEENS ANATOMY WORLD 22.7.2025\1. ATLAS\2. GROSS ANATOMY\1. UPPER LIMB\2. Pectoral Region\29.b reast-cancer-pk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138" y="304800"/>
            <a:ext cx="8467725" cy="62484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52400"/>
            <a:ext cx="8763000" cy="6553200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b="1" smtClean="0">
                <a:solidFill>
                  <a:srgbClr val="3366CC"/>
                </a:solidFill>
              </a:rPr>
              <a:t>KRUKENBERGS TUMOUR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800" smtClean="0"/>
              <a:t>Secondary deposits in ovaries due to spread from Ca breast :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500" smtClean="0"/>
              <a:t>Lymph inferomedial part –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500" smtClean="0"/>
              <a:t>communicate with rectus sheath –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500" smtClean="0"/>
              <a:t>pierce Linea alba – forms </a:t>
            </a:r>
            <a:r>
              <a:rPr lang="en-US" sz="2500" b="1" smtClean="0">
                <a:solidFill>
                  <a:srgbClr val="990000"/>
                </a:solidFill>
              </a:rPr>
              <a:t>Sub peritoneal plexus</a:t>
            </a:r>
            <a:r>
              <a:rPr lang="en-US" sz="2500" smtClean="0"/>
              <a:t> – drain into subdiaphragmatic LN –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500" smtClean="0"/>
              <a:t>pass through Falciform lig – 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500" smtClean="0"/>
              <a:t>reach hepatic node – 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2200" smtClean="0">
                <a:solidFill>
                  <a:srgbClr val="0033CC"/>
                </a:solidFill>
              </a:rPr>
              <a:t>Cause obstructive jaundice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500" smtClean="0"/>
              <a:t>Tumour cells drop from subperitoneal plexus into general cavity –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500" smtClean="0"/>
              <a:t> reach surface of ovary and enter through ostia left by ovulating Graafian follicle – </a:t>
            </a:r>
            <a:r>
              <a:rPr lang="en-US" sz="2500" b="1" smtClean="0"/>
              <a:t>KRUKENBERGS </a:t>
            </a:r>
            <a:r>
              <a:rPr lang="en-US" sz="2500" smtClean="0"/>
              <a:t>(secondary deposits on surface of ovary)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  <p:sp>
        <p:nvSpPr>
          <p:cNvPr id="419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3A93E58-EFE8-46BE-A48F-6BE6C2454C03}" type="slidenum">
              <a:rPr lang="en-US" altLang="en-US" smtClean="0"/>
              <a:pPr/>
              <a:t>56</a:t>
            </a:fld>
            <a:endParaRPr lang="en-US" altLang="en-US" smtClean="0"/>
          </a:p>
        </p:txBody>
      </p:sp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20B1D4F-9103-4F7A-86EA-9B64328112E6}" type="slidenum">
              <a:rPr lang="en-US" altLang="en-US" smtClean="0"/>
              <a:pPr/>
              <a:t>57</a:t>
            </a:fld>
            <a:endParaRPr lang="en-US" altLang="en-US" smtClean="0"/>
          </a:p>
        </p:txBody>
      </p:sp>
      <p:pic>
        <p:nvPicPr>
          <p:cNvPr id="43011" name="Picture 4" descr="scan0031"/>
          <p:cNvPicPr>
            <a:picLocks noChangeAspect="1" noChangeArrowheads="1"/>
          </p:cNvPicPr>
          <p:nvPr/>
        </p:nvPicPr>
        <p:blipFill>
          <a:blip r:embed="rId3" cstate="print"/>
          <a:srcRect b="8046"/>
          <a:stretch>
            <a:fillRect/>
          </a:stretch>
        </p:blipFill>
        <p:spPr bwMode="auto">
          <a:xfrm>
            <a:off x="166688" y="152400"/>
            <a:ext cx="6242050" cy="6477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43012" name="Text Box 5"/>
          <p:cNvSpPr txBox="1">
            <a:spLocks noChangeArrowheads="1"/>
          </p:cNvSpPr>
          <p:nvPr/>
        </p:nvSpPr>
        <p:spPr bwMode="auto">
          <a:xfrm>
            <a:off x="6629400" y="2743200"/>
            <a:ext cx="25146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3366CC"/>
                </a:solidFill>
              </a:rPr>
              <a:t>Formation of </a:t>
            </a:r>
            <a:r>
              <a:rPr lang="en-US" sz="2800" b="1" dirty="0" err="1">
                <a:solidFill>
                  <a:srgbClr val="3366CC"/>
                </a:solidFill>
              </a:rPr>
              <a:t>Krukenberg’s</a:t>
            </a:r>
            <a:r>
              <a:rPr lang="en-US" sz="2800" b="1" dirty="0">
                <a:solidFill>
                  <a:srgbClr val="3366CC"/>
                </a:solidFill>
              </a:rPr>
              <a:t> </a:t>
            </a:r>
            <a:r>
              <a:rPr lang="en-US" sz="2800" b="1" dirty="0" err="1">
                <a:solidFill>
                  <a:srgbClr val="3366CC"/>
                </a:solidFill>
              </a:rPr>
              <a:t>tumour</a:t>
            </a:r>
            <a:endParaRPr lang="en-US" sz="2800" b="1" dirty="0">
              <a:solidFill>
                <a:srgbClr val="3366CC"/>
              </a:solidFill>
            </a:endParaRPr>
          </a:p>
        </p:txBody>
      </p:sp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52400"/>
            <a:ext cx="4267200" cy="67056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>
                <a:solidFill>
                  <a:srgbClr val="3366CC"/>
                </a:solidFill>
              </a:rPr>
              <a:t>Congenital anomalies</a:t>
            </a:r>
          </a:p>
          <a:p>
            <a:pPr lvl="1" eaLnBrk="1" hangingPunct="1"/>
            <a:endParaRPr lang="en-US" sz="2200" b="1" smtClean="0"/>
          </a:p>
          <a:p>
            <a:pPr lvl="1" eaLnBrk="1" hangingPunct="1"/>
            <a:r>
              <a:rPr lang="en-US" sz="2200" b="1" smtClean="0"/>
              <a:t>Polythelia</a:t>
            </a:r>
          </a:p>
          <a:p>
            <a:pPr lvl="2" eaLnBrk="1" hangingPunct="1"/>
            <a:r>
              <a:rPr lang="en-US" sz="2100" smtClean="0"/>
              <a:t>Supernumery nipples over breast</a:t>
            </a:r>
          </a:p>
          <a:p>
            <a:pPr lvl="1" eaLnBrk="1" hangingPunct="1"/>
            <a:r>
              <a:rPr lang="en-US" sz="2200" b="1" smtClean="0"/>
              <a:t>Polymastia</a:t>
            </a:r>
          </a:p>
          <a:p>
            <a:pPr lvl="2" eaLnBrk="1" hangingPunct="1"/>
            <a:r>
              <a:rPr lang="en-US" sz="2100" smtClean="0"/>
              <a:t>Accessory breast along milk ridge</a:t>
            </a:r>
          </a:p>
          <a:p>
            <a:pPr lvl="1" eaLnBrk="1" hangingPunct="1"/>
            <a:r>
              <a:rPr lang="en-US" sz="2200" b="1" smtClean="0"/>
              <a:t>Amastia</a:t>
            </a:r>
          </a:p>
          <a:p>
            <a:pPr lvl="2" eaLnBrk="1" hangingPunct="1"/>
            <a:r>
              <a:rPr lang="en-US" sz="2100" smtClean="0"/>
              <a:t>No breast development</a:t>
            </a:r>
          </a:p>
          <a:p>
            <a:pPr lvl="1" eaLnBrk="1" hangingPunct="1"/>
            <a:r>
              <a:rPr lang="en-US" sz="2200" b="1" smtClean="0"/>
              <a:t>Amazia</a:t>
            </a:r>
          </a:p>
          <a:p>
            <a:pPr lvl="2" eaLnBrk="1" hangingPunct="1"/>
            <a:r>
              <a:rPr lang="en-US" sz="2100" smtClean="0"/>
              <a:t>Nipple developed, no breast development</a:t>
            </a:r>
          </a:p>
          <a:p>
            <a:pPr lvl="1" eaLnBrk="1" hangingPunct="1"/>
            <a:r>
              <a:rPr lang="en-US" sz="2200" b="1" smtClean="0"/>
              <a:t>Athelia</a:t>
            </a:r>
          </a:p>
          <a:p>
            <a:pPr lvl="2" eaLnBrk="1" hangingPunct="1"/>
            <a:r>
              <a:rPr lang="en-US" sz="2100" smtClean="0"/>
              <a:t>No nipple over breast (mainly accessory breast)</a:t>
            </a:r>
          </a:p>
          <a:p>
            <a:pPr lvl="1" eaLnBrk="1" hangingPunct="1"/>
            <a:endParaRPr lang="en-US" sz="2200" smtClean="0"/>
          </a:p>
        </p:txBody>
      </p:sp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E476503-6ACD-496C-8369-060E631AA115}" type="slidenum">
              <a:rPr lang="en-US" altLang="en-US" smtClean="0"/>
              <a:pPr/>
              <a:t>58</a:t>
            </a:fld>
            <a:endParaRPr lang="en-US" altLang="en-US" smtClean="0"/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3" cstate="print"/>
          <a:srcRect r="78542"/>
          <a:stretch>
            <a:fillRect/>
          </a:stretch>
        </p:blipFill>
        <p:spPr bwMode="auto">
          <a:xfrm>
            <a:off x="4759325" y="381000"/>
            <a:ext cx="369887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5334000" y="4479925"/>
            <a:ext cx="2438400" cy="396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/>
              <a:t>polymastia</a:t>
            </a:r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5486400" y="2133600"/>
            <a:ext cx="19050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 smtClean="0">
                <a:solidFill>
                  <a:srgbClr val="66FFFF"/>
                </a:solidFill>
                <a:latin typeface="Algerian" pitchFamily="82" charset="0"/>
              </a:rPr>
              <a:t>THANK  YOU</a:t>
            </a:r>
            <a:endParaRPr lang="en-US" sz="6600" dirty="0">
              <a:solidFill>
                <a:srgbClr val="66FFFF"/>
              </a:solidFill>
              <a:latin typeface="Algerian" pitchFamily="82" charset="0"/>
            </a:endParaRPr>
          </a:p>
        </p:txBody>
      </p:sp>
      <p:sp>
        <p:nvSpPr>
          <p:cNvPr id="4505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21557DA-7E3A-4605-BCA5-953663584A76}" type="slidenum">
              <a:rPr lang="en-US" altLang="en-US" smtClean="0"/>
              <a:pPr/>
              <a:t>59</a:t>
            </a:fld>
            <a:endParaRPr lang="en-US" altLang="en-US" smtClean="0"/>
          </a:p>
        </p:txBody>
      </p:sp>
      <p:pic>
        <p:nvPicPr>
          <p:cNvPr id="55298" name="Picture 2" descr="D:\Dr PRAVEEN  ANATOMY COMPLETE\PRAVEENS ANATOMY WORLD 3.3.2024\PRAVEENS ANATOMY WORLD 22.7.2025\1. ATLAS\2. GROSS ANATOMY\1. UPPER LIMB\2. Pectoral Region\44. breast feedin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49554"/>
            <a:ext cx="3521075" cy="3827255"/>
          </a:xfrm>
          <a:prstGeom prst="rect">
            <a:avLst/>
          </a:prstGeom>
          <a:noFill/>
        </p:spPr>
      </p:pic>
      <p:pic>
        <p:nvPicPr>
          <p:cNvPr id="55299" name="Picture 3" descr="D:\Dr PRAVEEN  ANATOMY COMPLETE\PRAVEENS ANATOMY WORLD 3.3.2024\PRAVEENS ANATOMY WORLD 22.7.2025\1. ATLAS\2. GROSS ANATOMY\1. UPPER LIMB\2. Pectoral Region\45.breastfeedingg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8300" y="2641808"/>
            <a:ext cx="4429826" cy="3073192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C066"/>
              </a:buClr>
              <a:buSzPts val="4000"/>
              <a:buFont typeface="Arial"/>
              <a:buNone/>
            </a:pPr>
            <a:r>
              <a:rPr lang="en-US" sz="4000" dirty="0">
                <a:solidFill>
                  <a:srgbClr val="00C066"/>
                </a:solidFill>
                <a:latin typeface="Arial"/>
                <a:ea typeface="Arial"/>
                <a:cs typeface="Arial"/>
                <a:sym typeface="Arial"/>
              </a:rPr>
              <a:t>Structure of Breast</a:t>
            </a:r>
            <a:endParaRPr sz="4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0"/>
          <p:cNvSpPr txBox="1">
            <a:spLocks noGrp="1"/>
          </p:cNvSpPr>
          <p:nvPr>
            <p:ph type="body" idx="1"/>
          </p:nvPr>
        </p:nvSpPr>
        <p:spPr>
          <a:xfrm>
            <a:off x="628650" y="1787237"/>
            <a:ext cx="3995305" cy="4389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Components: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1. Skin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2. Stroma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3. Parenchyma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" name="Google Shape;168;p10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4811704" y="1574179"/>
            <a:ext cx="4144518" cy="44729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1"/>
          <p:cNvSpPr txBox="1">
            <a:spLocks noGrp="1"/>
          </p:cNvSpPr>
          <p:nvPr>
            <p:ph type="title"/>
          </p:nvPr>
        </p:nvSpPr>
        <p:spPr>
          <a:xfrm>
            <a:off x="628650" y="365127"/>
            <a:ext cx="7524750" cy="701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00F3"/>
              </a:buClr>
              <a:buSzPts val="4000"/>
              <a:buFont typeface="Arial"/>
              <a:buNone/>
            </a:pPr>
            <a:r>
              <a:rPr lang="en-US" sz="4000" b="1" dirty="0" smtClean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1. Skin </a:t>
            </a:r>
            <a:r>
              <a:rPr lang="en-US" sz="4000" b="1" dirty="0">
                <a:solidFill>
                  <a:srgbClr val="6600F3"/>
                </a:solidFill>
                <a:latin typeface="Arial"/>
                <a:ea typeface="Arial"/>
                <a:cs typeface="Arial"/>
                <a:sym typeface="Arial"/>
              </a:rPr>
              <a:t>covering the breast</a:t>
            </a:r>
            <a:endParaRPr sz="40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1"/>
          <p:cNvSpPr txBox="1">
            <a:spLocks noGrp="1"/>
          </p:cNvSpPr>
          <p:nvPr>
            <p:ph type="body" idx="1"/>
          </p:nvPr>
        </p:nvSpPr>
        <p:spPr>
          <a:xfrm>
            <a:off x="381001" y="1611518"/>
            <a:ext cx="4495799" cy="45654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A0000"/>
              </a:buClr>
              <a:buSzPts val="2800"/>
              <a:buNone/>
            </a:pPr>
            <a:r>
              <a:rPr lang="en-US" b="1" dirty="0">
                <a:solidFill>
                  <a:srgbClr val="9A0000"/>
                </a:solidFill>
                <a:latin typeface="Arial"/>
                <a:ea typeface="Arial"/>
                <a:cs typeface="Arial"/>
                <a:sym typeface="Arial"/>
              </a:rPr>
              <a:t>Nipple</a:t>
            </a:r>
            <a:endParaRPr b="1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FFFF"/>
              </a:buClr>
              <a:buSzPts val="2800"/>
              <a:buNone/>
            </a:pPr>
            <a:r>
              <a:rPr lang="en-US" dirty="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Conical projection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FFFF"/>
              </a:buClr>
              <a:buSzPts val="2800"/>
              <a:buNone/>
            </a:pPr>
            <a:r>
              <a:rPr lang="en-US" dirty="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Location</a:t>
            </a: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Just below the center of breast</a:t>
            </a: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4th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intercostal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space, about 10 cm from the midline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FFFF"/>
              </a:buClr>
              <a:buSzPts val="2800"/>
              <a:buNone/>
            </a:pPr>
            <a:r>
              <a:rPr lang="en-US" dirty="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en-US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Structure</a:t>
            </a: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Pierced by 15–20 lactiferous ducts</a:t>
            </a:r>
            <a:endParaRPr dirty="0"/>
          </a:p>
        </p:txBody>
      </p:sp>
      <p:sp>
        <p:nvSpPr>
          <p:cNvPr id="175" name="Google Shape;175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100">
                <a:latin typeface="Arial"/>
                <a:ea typeface="Arial"/>
                <a:cs typeface="Arial"/>
                <a:sym typeface="Arial"/>
              </a:rPr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sz="11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" name="Google Shape;177;p11" descr="Diagram&#10;&#10;Description automatically generated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5181600" y="1371600"/>
            <a:ext cx="3962401" cy="51560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 descr="Purple mesh"/>
          <p:cNvSpPr>
            <a:spLocks noGrp="1" noChangeArrowheads="1"/>
          </p:cNvSpPr>
          <p:nvPr>
            <p:ph type="title"/>
          </p:nvPr>
        </p:nvSpPr>
        <p:spPr>
          <a:xfrm>
            <a:off x="838200" y="122238"/>
            <a:ext cx="7543800" cy="487362"/>
          </a:xfrm>
          <a:noFill/>
        </p:spPr>
        <p:txBody>
          <a:bodyPr>
            <a:noAutofit/>
          </a:bodyPr>
          <a:lstStyle/>
          <a:p>
            <a:pPr algn="ctr" eaLnBrk="1" hangingPunct="1"/>
            <a:r>
              <a:rPr lang="en-US" sz="3200" b="0" dirty="0" smtClean="0">
                <a:solidFill>
                  <a:srgbClr val="C00000"/>
                </a:solidFill>
                <a:latin typeface="Bodoni MT Black" pitchFamily="18" charset="0"/>
              </a:rPr>
              <a:t>MAMMARY GLAND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609600"/>
            <a:ext cx="8763000" cy="6172200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marL="571500" indent="-571500" eaLnBrk="1" hangingPunct="1">
              <a:buFont typeface="Wingdings" pitchFamily="2" charset="2"/>
              <a:buNone/>
            </a:pPr>
            <a:r>
              <a:rPr lang="en-US" sz="3200" b="1" dirty="0" smtClean="0">
                <a:solidFill>
                  <a:srgbClr val="FF33CC"/>
                </a:solidFill>
                <a:latin typeface="Arial" pitchFamily="34" charset="0"/>
                <a:cs typeface="Arial" pitchFamily="34" charset="0"/>
              </a:rPr>
              <a:t>SURFACES:</a:t>
            </a:r>
          </a:p>
          <a:p>
            <a:pPr marL="839788" lvl="1" indent="-495300" eaLnBrk="1" hangingPunct="1">
              <a:buFont typeface="Wingdings" pitchFamily="2" charset="2"/>
              <a:buAutoNum type="arabicPeriod"/>
            </a:pPr>
            <a:r>
              <a:rPr lang="en-US" sz="2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Superficial</a:t>
            </a:r>
          </a:p>
          <a:p>
            <a:pPr marL="839788" lvl="1" indent="-495300" eaLnBrk="1" hangingPunct="1">
              <a:buFont typeface="Wingdings" pitchFamily="2" charset="2"/>
              <a:buAutoNum type="arabicPeriod"/>
            </a:pPr>
            <a:r>
              <a:rPr lang="en-US" sz="3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deep</a:t>
            </a:r>
            <a:endParaRPr lang="en-US" sz="29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71500" indent="-571500" eaLnBrk="1" hangingPunct="1">
              <a:buFont typeface="Wingdings" pitchFamily="2" charset="2"/>
              <a:buAutoNum type="arabicPeriod"/>
            </a:pPr>
            <a:r>
              <a:rPr lang="en-US" sz="3300" b="1" dirty="0" smtClean="0">
                <a:latin typeface="Arial" pitchFamily="34" charset="0"/>
                <a:cs typeface="Arial" pitchFamily="34" charset="0"/>
              </a:rPr>
              <a:t>Superficial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: </a:t>
            </a:r>
          </a:p>
          <a:p>
            <a:pPr marL="839788" lvl="1" indent="-495300" eaLnBrk="1" hangingPunct="1"/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Skin, nipple and areola</a:t>
            </a:r>
          </a:p>
          <a:p>
            <a:pPr marL="839788" lvl="1" indent="-495300" eaLnBrk="1" hangingPunct="1"/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Under skin, superficial fascia has nerves/vessels</a:t>
            </a:r>
          </a:p>
          <a:p>
            <a:pPr marL="839788" lvl="1" indent="-495300" eaLnBrk="1" hangingPunct="1"/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Nipple and areola - No subcutaneous fat and hair.</a:t>
            </a:r>
          </a:p>
          <a:p>
            <a:pPr marL="839788" lvl="1" indent="-495300" eaLnBrk="1" hangingPunct="1"/>
            <a:r>
              <a:rPr lang="en-US" sz="27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Nipple : </a:t>
            </a:r>
          </a:p>
          <a:p>
            <a:pPr marL="1131888" lvl="2" indent="-438150" eaLnBrk="1" hangingPunct="1"/>
            <a:r>
              <a:rPr lang="en-US" sz="24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ICS, 4 inch from midline</a:t>
            </a:r>
          </a:p>
          <a:p>
            <a:pPr marL="1131888" lvl="2" indent="-438150" eaLnBrk="1" hangingPunct="1"/>
            <a:r>
              <a:rPr lang="en-US" sz="2400" dirty="0" smtClean="0">
                <a:latin typeface="Arial" pitchFamily="34" charset="0"/>
                <a:cs typeface="Arial" pitchFamily="34" charset="0"/>
              </a:rPr>
              <a:t>15 – 20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lactiferous ducts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open</a:t>
            </a:r>
          </a:p>
          <a:p>
            <a:pPr marL="1131888" lvl="2" indent="-438150" eaLnBrk="1" hangingPunct="1"/>
            <a:r>
              <a:rPr lang="en-US" sz="2400" dirty="0" smtClean="0">
                <a:latin typeface="Arial" pitchFamily="34" charset="0"/>
                <a:cs typeface="Arial" pitchFamily="34" charset="0"/>
              </a:rPr>
              <a:t>Presence of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circular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muscle,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longitudinal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muscle </a:t>
            </a:r>
          </a:p>
          <a:p>
            <a:pPr marL="1131888" lvl="2" indent="-438150" eaLnBrk="1" hangingPunct="1"/>
            <a:r>
              <a:rPr lang="en-US" sz="2400" dirty="0" smtClean="0">
                <a:latin typeface="Arial" pitchFamily="34" charset="0"/>
                <a:cs typeface="Arial" pitchFamily="34" charset="0"/>
              </a:rPr>
              <a:t>Rich nerve supply</a:t>
            </a:r>
          </a:p>
          <a:p>
            <a:pPr marL="571500" indent="-571500" eaLnBrk="1" hangingPunct="1"/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>
            <a:normAutofit/>
          </a:bodyPr>
          <a:lstStyle/>
          <a:p>
            <a:fld id="{223DEEC2-6AB8-4F3D-A581-A8A9B00AF588}" type="slidenum">
              <a:rPr lang="en-US" altLang="en-US" smtClean="0"/>
              <a:pPr/>
              <a:t>8</a:t>
            </a:fld>
            <a:endParaRPr lang="en-US" alt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D92836C-B970-4A4F-83BE-5656B96560C9}" type="slidenum">
              <a:rPr lang="en-US" altLang="en-US" smtClean="0"/>
              <a:pPr/>
              <a:t>9</a:t>
            </a:fld>
            <a:endParaRPr lang="en-US" altLang="en-US" smtClean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52400" y="1524000"/>
          <a:ext cx="3657600" cy="3657600"/>
        </p:xfrm>
        <a:graphic>
          <a:graphicData uri="http://schemas.openxmlformats.org/presentationml/2006/ole">
            <p:oleObj spid="_x0000_s2050" name="Photo Editor Photo" r:id="rId4" imgW="1333333" imgH="1333333" progId="">
              <p:embed/>
            </p:oleObj>
          </a:graphicData>
        </a:graphic>
      </p:graphicFrame>
      <p:sp>
        <p:nvSpPr>
          <p:cNvPr id="2052" name="Rectangle 4" descr="Purple mesh"/>
          <p:cNvSpPr>
            <a:spLocks noChangeArrowheads="1"/>
          </p:cNvSpPr>
          <p:nvPr/>
        </p:nvSpPr>
        <p:spPr bwMode="auto">
          <a:xfrm>
            <a:off x="1524000" y="152400"/>
            <a:ext cx="55181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>
                <a:solidFill>
                  <a:srgbClr val="3366CC"/>
                </a:solidFill>
              </a:rPr>
              <a:t>Mammary Gland</a:t>
            </a:r>
          </a:p>
        </p:txBody>
      </p:sp>
      <p:pic>
        <p:nvPicPr>
          <p:cNvPr id="2053" name="Picture 5" descr="scan007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22725" y="838200"/>
            <a:ext cx="4968875" cy="5943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054" name="Rectangle 7"/>
          <p:cNvSpPr>
            <a:spLocks noChangeArrowheads="1"/>
          </p:cNvSpPr>
          <p:nvPr/>
        </p:nvSpPr>
        <p:spPr bwMode="auto">
          <a:xfrm>
            <a:off x="4876800" y="4876800"/>
            <a:ext cx="457200" cy="30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5" name="Rectangle 8"/>
          <p:cNvSpPr>
            <a:spLocks noChangeArrowheads="1"/>
          </p:cNvSpPr>
          <p:nvPr/>
        </p:nvSpPr>
        <p:spPr bwMode="auto">
          <a:xfrm>
            <a:off x="4343400" y="3048000"/>
            <a:ext cx="9144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6" name="Rectangle 9"/>
          <p:cNvSpPr>
            <a:spLocks noChangeArrowheads="1"/>
          </p:cNvSpPr>
          <p:nvPr/>
        </p:nvSpPr>
        <p:spPr bwMode="auto">
          <a:xfrm>
            <a:off x="4038600" y="2362200"/>
            <a:ext cx="1524000" cy="30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1422</TotalTime>
  <Words>1800</Words>
  <Application>Microsoft Office PowerPoint</Application>
  <PresentationFormat>On-screen Show (4:3)</PresentationFormat>
  <Paragraphs>474</Paragraphs>
  <Slides>59</Slides>
  <Notes>53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1" baseType="lpstr">
      <vt:lpstr>Opulent</vt:lpstr>
      <vt:lpstr>Photo Editor Photo</vt:lpstr>
      <vt:lpstr>UPPER  LIMB THE  MAMMARY  GLAND</vt:lpstr>
      <vt:lpstr>Slide 2</vt:lpstr>
      <vt:lpstr>MAMMARY GLAND</vt:lpstr>
      <vt:lpstr>Location of breast</vt:lpstr>
      <vt:lpstr>MAMMARY GLAND</vt:lpstr>
      <vt:lpstr>Structure of Breast</vt:lpstr>
      <vt:lpstr>1. Skin covering the breast</vt:lpstr>
      <vt:lpstr>MAMMARY GLAND</vt:lpstr>
      <vt:lpstr>Slide 9</vt:lpstr>
      <vt:lpstr>Mammary Gland : Surface and Structure</vt:lpstr>
      <vt:lpstr>Skin</vt:lpstr>
      <vt:lpstr>MAMMARY GLAND</vt:lpstr>
      <vt:lpstr>Slide 13</vt:lpstr>
      <vt:lpstr>MAMMARY GLAND</vt:lpstr>
      <vt:lpstr>MAMMARY GLAND – MAMMARY BED</vt:lpstr>
      <vt:lpstr>Deep Relations</vt:lpstr>
      <vt:lpstr>Slide 17</vt:lpstr>
      <vt:lpstr>Slide 18</vt:lpstr>
      <vt:lpstr>MAMMARY GLAND</vt:lpstr>
      <vt:lpstr>Parenchyma (mammary gland)</vt:lpstr>
      <vt:lpstr>Slide 21</vt:lpstr>
      <vt:lpstr>Slide 22</vt:lpstr>
      <vt:lpstr>Slide 23</vt:lpstr>
      <vt:lpstr>MAMMARY GLAND</vt:lpstr>
      <vt:lpstr>Mammary Gland: Structure</vt:lpstr>
      <vt:lpstr>MAMMARY GLAND</vt:lpstr>
      <vt:lpstr>Blood Supply </vt:lpstr>
      <vt:lpstr>Slide 28</vt:lpstr>
      <vt:lpstr>MAMMARY GLAND</vt:lpstr>
      <vt:lpstr>Slide 30</vt:lpstr>
      <vt:lpstr>Slide 31</vt:lpstr>
      <vt:lpstr>NERVE SUPPLY</vt:lpstr>
      <vt:lpstr>Slide 33</vt:lpstr>
      <vt:lpstr>MAMMARY GLAND</vt:lpstr>
      <vt:lpstr>Lymph nodes draining breast</vt:lpstr>
      <vt:lpstr>Lymph nodes draining breast</vt:lpstr>
      <vt:lpstr>Slide 37</vt:lpstr>
      <vt:lpstr>MAMMARY GLAND</vt:lpstr>
      <vt:lpstr>MAMMARY GLAND</vt:lpstr>
      <vt:lpstr>MAMMARY GLAND</vt:lpstr>
      <vt:lpstr>MAMMARY GLAND</vt:lpstr>
      <vt:lpstr>Slide 42</vt:lpstr>
      <vt:lpstr>Slide 43</vt:lpstr>
      <vt:lpstr>MAMMARY GLAND</vt:lpstr>
      <vt:lpstr>Lymphatic Drainage of Breast</vt:lpstr>
      <vt:lpstr>MAMMARY GLAND</vt:lpstr>
      <vt:lpstr>Slide 47</vt:lpstr>
      <vt:lpstr>MAMMARY GLAND - APPLIED</vt:lpstr>
      <vt:lpstr>Slide 49</vt:lpstr>
      <vt:lpstr>Slide 50</vt:lpstr>
      <vt:lpstr>MAMMARY GLAND - APPLIED</vt:lpstr>
      <vt:lpstr>Slide 52</vt:lpstr>
      <vt:lpstr>Breast Cancer</vt:lpstr>
      <vt:lpstr>Peau d orange </vt:lpstr>
      <vt:lpstr>Slide 55</vt:lpstr>
      <vt:lpstr>Slide 56</vt:lpstr>
      <vt:lpstr>Slide 57</vt:lpstr>
      <vt:lpstr>Slide 58</vt:lpstr>
      <vt:lpstr>THANK  YOU</vt:lpstr>
    </vt:vector>
  </TitlesOfParts>
  <Company>BRO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mammary gland</dc:title>
  <dc:creator>subhendu</dc:creator>
  <dc:description>ist MBBS</dc:description>
  <cp:lastModifiedBy>DELL</cp:lastModifiedBy>
  <cp:revision>170</cp:revision>
  <dcterms:created xsi:type="dcterms:W3CDTF">2004-09-03T02:15:09Z</dcterms:created>
  <dcterms:modified xsi:type="dcterms:W3CDTF">2025-11-07T07:07:59Z</dcterms:modified>
</cp:coreProperties>
</file>