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rawings/legacyDiagramText6.bin" ContentType="application/vnd.ms-office.legacyDiagramText"/>
  <Override PartName="/ppt/notesSlides/notesSlide7.xml" ContentType="application/vnd.openxmlformats-officedocument.presentationml.notesSlide+xml"/>
  <Override PartName="/ppt/drawings/legacyDiagramText4.bin" ContentType="application/vnd.ms-office.legacyDiagramTex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rawings/legacyDiagramText2.bin" ContentType="application/vnd.ms-office.legacyDiagramText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drawings/legacyDiagramText5.bin" ContentType="application/vnd.ms-office.legacyDiagramText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rawings/legacyDiagramText1.bin" ContentType="application/vnd.ms-office.legacyDiagramText"/>
  <Override PartName="/ppt/drawings/legacyDiagramText3.bin" ContentType="application/vnd.ms-office.legacyDiagramText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59"/>
  </p:notesMasterIdLst>
  <p:sldIdLst>
    <p:sldId id="474" r:id="rId2"/>
    <p:sldId id="343" r:id="rId3"/>
    <p:sldId id="394" r:id="rId4"/>
    <p:sldId id="449" r:id="rId5"/>
    <p:sldId id="392" r:id="rId6"/>
    <p:sldId id="465" r:id="rId7"/>
    <p:sldId id="466" r:id="rId8"/>
    <p:sldId id="469" r:id="rId9"/>
    <p:sldId id="460" r:id="rId10"/>
    <p:sldId id="355" r:id="rId11"/>
    <p:sldId id="345" r:id="rId12"/>
    <p:sldId id="257" r:id="rId13"/>
    <p:sldId id="380" r:id="rId14"/>
    <p:sldId id="381" r:id="rId15"/>
    <p:sldId id="259" r:id="rId16"/>
    <p:sldId id="409" r:id="rId17"/>
    <p:sldId id="421" r:id="rId18"/>
    <p:sldId id="410" r:id="rId19"/>
    <p:sldId id="375" r:id="rId20"/>
    <p:sldId id="374" r:id="rId21"/>
    <p:sldId id="376" r:id="rId22"/>
    <p:sldId id="467" r:id="rId23"/>
    <p:sldId id="377" r:id="rId24"/>
    <p:sldId id="472" r:id="rId25"/>
    <p:sldId id="473" r:id="rId26"/>
    <p:sldId id="468" r:id="rId27"/>
    <p:sldId id="471" r:id="rId28"/>
    <p:sldId id="413" r:id="rId29"/>
    <p:sldId id="414" r:id="rId30"/>
    <p:sldId id="360" r:id="rId31"/>
    <p:sldId id="288" r:id="rId32"/>
    <p:sldId id="290" r:id="rId33"/>
    <p:sldId id="292" r:id="rId34"/>
    <p:sldId id="294" r:id="rId35"/>
    <p:sldId id="432" r:id="rId36"/>
    <p:sldId id="433" r:id="rId37"/>
    <p:sldId id="435" r:id="rId38"/>
    <p:sldId id="444" r:id="rId39"/>
    <p:sldId id="383" r:id="rId40"/>
    <p:sldId id="384" r:id="rId41"/>
    <p:sldId id="398" r:id="rId42"/>
    <p:sldId id="399" r:id="rId43"/>
    <p:sldId id="397" r:id="rId44"/>
    <p:sldId id="415" r:id="rId45"/>
    <p:sldId id="416" r:id="rId46"/>
    <p:sldId id="308" r:id="rId47"/>
    <p:sldId id="389" r:id="rId48"/>
    <p:sldId id="322" r:id="rId49"/>
    <p:sldId id="327" r:id="rId50"/>
    <p:sldId id="430" r:id="rId51"/>
    <p:sldId id="431" r:id="rId52"/>
    <p:sldId id="334" r:id="rId53"/>
    <p:sldId id="335" r:id="rId54"/>
    <p:sldId id="436" r:id="rId55"/>
    <p:sldId id="437" r:id="rId56"/>
    <p:sldId id="441" r:id="rId57"/>
    <p:sldId id="476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9" autoAdjust="0"/>
    <p:restoredTop sz="94660"/>
  </p:normalViewPr>
  <p:slideViewPr>
    <p:cSldViewPr>
      <p:cViewPr>
        <p:scale>
          <a:sx n="70" d="100"/>
          <a:sy n="70" d="100"/>
        </p:scale>
        <p:origin x="-144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06/relationships/legacyDocTextInfo" Target="legacyDocTextInfo.bin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84F5216-C4C8-47B5-B680-B8A8464B8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EFB2CD-D4F1-4A69-9F7A-FC72D5DF4C0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4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4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ED8B45A9-27AA-4B5F-984E-ACB648349C4D}" type="slidenum">
              <a:rPr lang="en-US" sz="1200">
                <a:latin typeface="Times New Roman" pitchFamily="18" charset="0"/>
              </a:rPr>
              <a:pPr algn="r" eaLnBrk="1" hangingPunct="1"/>
              <a:t>3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DFDEB2-B53E-4E93-B68A-3669F6C8E2A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24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246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4E46D45-18DA-4D4E-8B67-83221EC0A909}" type="slidenum">
              <a:rPr lang="en-US" sz="1200">
                <a:latin typeface="Times New Roman" pitchFamily="18" charset="0"/>
              </a:rPr>
              <a:pPr algn="r" eaLnBrk="1" hangingPunct="1"/>
              <a:t>12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256DC-B6D0-46CA-839D-443C43B1025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349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349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C1869A7-8E43-4D2D-8A43-E1B0938AABBC}" type="slidenum">
              <a:rPr lang="en-US" sz="1200">
                <a:latin typeface="Times New Roman" pitchFamily="18" charset="0"/>
              </a:rPr>
              <a:pPr algn="r" eaLnBrk="1" hangingPunct="1"/>
              <a:t>13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F01357-1A77-40D0-A1E3-CFC22B546B2D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451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451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98FFF24-EA1F-4615-82F0-62F2999D7F08}" type="slidenum">
              <a:rPr lang="en-US" sz="1200">
                <a:latin typeface="Times New Roman" pitchFamily="18" charset="0"/>
              </a:rPr>
              <a:pPr algn="r" eaLnBrk="1" hangingPunct="1"/>
              <a:t>14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F436CB-DFC6-4194-99D6-0436AC5E3B91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55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554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9C136AD9-01BC-4B7F-AC3C-6BDC818762AE}" type="slidenum">
              <a:rPr lang="en-US" sz="1200">
                <a:latin typeface="Times New Roman" pitchFamily="18" charset="0"/>
              </a:rPr>
              <a:pPr algn="r" eaLnBrk="1" hangingPunct="1"/>
              <a:t>15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CF4A6D-0B45-41D5-B61E-675A9674FC2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F5F49A-6499-4ED7-8137-8F841D88EE87}" type="slidenum">
              <a:rPr lang="en-US" sz="1200">
                <a:cs typeface="Arial" charset="0"/>
              </a:rPr>
              <a:pPr algn="r"/>
              <a:t>22</a:t>
            </a:fld>
            <a:endParaRPr lang="en-US" sz="1200">
              <a:cs typeface="Arial" charset="0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5B8283-9461-464F-A9B9-1F80B55BDB65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71D172-118F-40B6-9FF8-5C4F76B615F0}" type="slidenum">
              <a:rPr lang="en-US" sz="1200">
                <a:cs typeface="Arial" charset="0"/>
              </a:rPr>
              <a:pPr algn="r"/>
              <a:t>26</a:t>
            </a:fld>
            <a:endParaRPr lang="en-US" sz="1200">
              <a:cs typeface="Arial" charset="0"/>
            </a:endParaRPr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9A4924-37A3-42E5-A5B2-F6D92FF8DF46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686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86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6160F12-08BF-49A2-96B9-0AB7DF33D688}" type="slidenum">
              <a:rPr lang="en-US" sz="1200">
                <a:latin typeface="Times New Roman" pitchFamily="18" charset="0"/>
              </a:rPr>
              <a:pPr algn="r" eaLnBrk="1" hangingPunct="1"/>
              <a:t>56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34F843E-BE8D-4414-9A1C-BE592D4A90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5EDEA9-15A3-44EC-A394-E5847080B2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F4EBFB9-E930-4D49-93D5-BAD0A24C51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C2484-F6E9-46FD-92FD-1953E2A09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9CCD3-8E7A-4B14-B7B9-46ED0A0E01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9F6BD5-3BE8-4200-98B9-DB18DA2974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9831BA11-E22B-48FA-AF25-E060BA2AB1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5DC70F-4650-4467-A2FE-4A9D700325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8E05245-F992-4654-9AC7-78FD5910CF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4FE5B5-E905-4BC3-94B4-9051ABBF39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7E291B-BF07-4615-8D8F-FEE994578C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3BED5A-2E7D-4803-A9DE-12BC8FB259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DF42A97-4A5C-49B0-B218-95A1BEDC3F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5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69E3B7B-CCD0-47E5-A6F2-78230D9128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GENERAL  ANATOMY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4900" b="1" dirty="0" smtClean="0">
                <a:solidFill>
                  <a:srgbClr val="FF0000"/>
                </a:solidFill>
                <a:latin typeface="Arial Black" pitchFamily="34" charset="0"/>
              </a:rPr>
              <a:t>NERVOUS  SYSTEM</a:t>
            </a:r>
            <a:endParaRPr lang="en-US" sz="49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124" name="Picture 5" descr="is?xOE4EPlsZkY52rBGyRP4orShcOUTm4t64Vf0_ugpbPM&amp;height=25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416175"/>
            <a:ext cx="3886200" cy="3679825"/>
          </a:xfrm>
          <a:noFill/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114800" y="5029200"/>
            <a:ext cx="5029200" cy="1371600"/>
          </a:xfrm>
        </p:spPr>
        <p:txBody>
          <a:bodyPr/>
          <a:lstStyle/>
          <a:p>
            <a:pPr marL="274320" indent="-274320">
              <a:buClr>
                <a:schemeClr val="accent3"/>
              </a:buClr>
              <a:buFontTx/>
              <a:buNone/>
              <a:defRPr/>
            </a:pPr>
            <a:r>
              <a:rPr lang="en-US" sz="2000" b="1" dirty="0" smtClean="0">
                <a:solidFill>
                  <a:srgbClr val="FF0066"/>
                </a:solidFill>
                <a:latin typeface="Arial Black" pitchFamily="34" charset="0"/>
              </a:rPr>
              <a:t>Dr. Praveen Kumar Kurrey</a:t>
            </a:r>
          </a:p>
          <a:p>
            <a:pPr marL="274320" indent="-274320">
              <a:buClr>
                <a:schemeClr val="accent3"/>
              </a:buClr>
              <a:buFontTx/>
              <a:buNone/>
              <a:defRPr/>
            </a:pPr>
            <a:r>
              <a:rPr lang="en-US" sz="2000" b="1" dirty="0" smtClean="0">
                <a:solidFill>
                  <a:srgbClr val="FF0066"/>
                </a:solidFill>
                <a:latin typeface="Arial Black" pitchFamily="34" charset="0"/>
              </a:rPr>
              <a:t>M.B.B.S. M.S., BCME, BCBR</a:t>
            </a:r>
          </a:p>
          <a:p>
            <a:pPr marL="274320" indent="-274320">
              <a:buClr>
                <a:schemeClr val="accent3"/>
              </a:buClr>
              <a:buFontTx/>
              <a:buNone/>
              <a:defRPr/>
            </a:pPr>
            <a:r>
              <a:rPr lang="en-US" sz="2000" b="1" dirty="0" smtClean="0">
                <a:solidFill>
                  <a:srgbClr val="FF0066"/>
                </a:solidFill>
                <a:latin typeface="Arial Black" pitchFamily="34" charset="0"/>
              </a:rPr>
              <a:t> Professor  Anatomy</a:t>
            </a:r>
          </a:p>
          <a:p>
            <a:pPr marL="274320" indent="-274320">
              <a:buClr>
                <a:schemeClr val="accent3"/>
              </a:buClr>
              <a:buFontTx/>
              <a:buNone/>
              <a:defRPr/>
            </a:pPr>
            <a:endParaRPr lang="en-IN" sz="2000" b="1" dirty="0" smtClean="0">
              <a:solidFill>
                <a:srgbClr val="FF0066"/>
              </a:solidFill>
              <a:latin typeface="Arial Black" pitchFamily="34" charset="0"/>
            </a:endParaRPr>
          </a:p>
          <a:p>
            <a:pPr>
              <a:defRPr/>
            </a:pPr>
            <a:endParaRPr lang="en-US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Functional Classification of the Peripheral Nervous System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551" name="Text Box 7"/>
          <p:cNvSpPr txBox="1">
            <a:spLocks noChangeArrowheads="1"/>
          </p:cNvSpPr>
          <p:nvPr/>
        </p:nvSpPr>
        <p:spPr bwMode="auto">
          <a:xfrm>
            <a:off x="381000" y="1568450"/>
            <a:ext cx="8245475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Sensory (afferent) division</a:t>
            </a:r>
          </a:p>
          <a:p>
            <a:pPr marL="687388" lvl="1" indent="-230188" eaLnBrk="1" hangingPunct="1"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Nerve fibers that carry information </a:t>
            </a:r>
            <a:r>
              <a:rPr lang="en-US" sz="3000" i="1"/>
              <a:t>to</a:t>
            </a:r>
            <a:r>
              <a:rPr lang="en-US" sz="3000"/>
              <a:t> the central nervous system</a:t>
            </a:r>
          </a:p>
        </p:txBody>
      </p:sp>
      <p:pic>
        <p:nvPicPr>
          <p:cNvPr id="236552" name="Picture 8"/>
          <p:cNvPicPr>
            <a:picLocks noChangeAspect="1" noChangeArrowheads="1"/>
          </p:cNvPicPr>
          <p:nvPr/>
        </p:nvPicPr>
        <p:blipFill>
          <a:blip r:embed="rId2" cstate="print"/>
          <a:srcRect b="4681"/>
          <a:stretch>
            <a:fillRect/>
          </a:stretch>
        </p:blipFill>
        <p:spPr bwMode="auto">
          <a:xfrm>
            <a:off x="2552700" y="3886200"/>
            <a:ext cx="40386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6553" name="Text Box 9"/>
          <p:cNvSpPr txBox="1">
            <a:spLocks noChangeArrowheads="1"/>
          </p:cNvSpPr>
          <p:nvPr/>
        </p:nvSpPr>
        <p:spPr bwMode="auto">
          <a:xfrm>
            <a:off x="952500" y="6202363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/>
              <a:t>Figure 7.1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3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3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build="p" autoUpdateAnimBg="0" advAuto="0"/>
      <p:bldP spid="236551" grpId="0" autoUpdateAnimBg="0"/>
      <p:bldP spid="23655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Cellular organisation of the nervous system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Two types of cell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1)Neurons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2)Neuroglial cells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Neurons-Structural and functional unit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 -Excitable cells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-specialised for reception,integration and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 onward transmission of impulses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-NS consists of 100 billions of neurons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Neuroglail cells- or glial means ‘nerve glue’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            -supporting cell ,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                        -supports structurly and functionally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990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Anatomy of a Neuron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447800"/>
            <a:ext cx="3429000" cy="46482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Each neuron contains:</a:t>
            </a:r>
          </a:p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  - </a:t>
            </a:r>
            <a:r>
              <a:rPr lang="en-US" sz="2800" b="1" u="sng" dirty="0" smtClean="0"/>
              <a:t>Cell body</a:t>
            </a:r>
            <a:r>
              <a:rPr lang="en-US" sz="2800" b="1" dirty="0" smtClean="0"/>
              <a:t> with nucleus</a:t>
            </a:r>
          </a:p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Size from 4-16 micron</a:t>
            </a:r>
          </a:p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-forms grey matter and nuclei in </a:t>
            </a:r>
            <a:r>
              <a:rPr lang="en-US" sz="2800" b="1" dirty="0" err="1" smtClean="0"/>
              <a:t>cns</a:t>
            </a:r>
            <a:endParaRPr lang="en-US" sz="2800" b="1" dirty="0" smtClean="0"/>
          </a:p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-ganglia in </a:t>
            </a:r>
            <a:r>
              <a:rPr lang="en-US" sz="2800" b="1" dirty="0" err="1" smtClean="0"/>
              <a:t>pns</a:t>
            </a:r>
            <a:endParaRPr lang="en-US" sz="2800" b="1" dirty="0" smtClean="0"/>
          </a:p>
          <a:p>
            <a:pPr eaLnBrk="1" hangingPunct="1">
              <a:buFontTx/>
              <a:buNone/>
              <a:defRPr/>
            </a:pPr>
            <a:r>
              <a:rPr lang="en-US" sz="2800" b="1" dirty="0" smtClean="0"/>
              <a:t>  </a:t>
            </a:r>
          </a:p>
        </p:txBody>
      </p:sp>
      <p:pic>
        <p:nvPicPr>
          <p:cNvPr id="16388" name="Picture 5" descr="C:\Documents and Settings\Sandy\My Documents\My Pictures\brain neurons.bmp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05401" y="1066800"/>
            <a:ext cx="3810000" cy="5029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Anatomy of a Neuron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143000"/>
            <a:ext cx="3810000" cy="4648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400" dirty="0" smtClean="0"/>
              <a:t>Each neuron contains: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/>
              <a:t>  - </a:t>
            </a:r>
            <a:r>
              <a:rPr lang="en-US" sz="2400" u="sng" dirty="0" smtClean="0"/>
              <a:t>cell processes of two types</a:t>
            </a:r>
            <a:endParaRPr lang="en-US" sz="2400" dirty="0" smtClean="0"/>
          </a:p>
          <a:p>
            <a:pPr eaLnBrk="1" hangingPunct="1">
              <a:buFontTx/>
              <a:buNone/>
              <a:defRPr/>
            </a:pPr>
            <a:r>
              <a:rPr lang="en-US" sz="2400" dirty="0" smtClean="0"/>
              <a:t>  - </a:t>
            </a:r>
            <a:r>
              <a:rPr lang="en-US" sz="2400" u="sng" dirty="0" smtClean="0"/>
              <a:t>Dendrites</a:t>
            </a:r>
            <a:r>
              <a:rPr lang="en-US" sz="2400" dirty="0" smtClean="0"/>
              <a:t> : 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/>
              <a:t>Profusely branched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/>
              <a:t>Carry nerve impulse towards the cell body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/>
              <a:t>Number may be one or more</a:t>
            </a:r>
          </a:p>
          <a:p>
            <a:pPr eaLnBrk="1" hangingPunct="1">
              <a:buFontTx/>
              <a:buNone/>
              <a:defRPr/>
            </a:pPr>
            <a:endParaRPr lang="en-US" sz="2400" dirty="0" smtClean="0"/>
          </a:p>
        </p:txBody>
      </p:sp>
      <p:pic>
        <p:nvPicPr>
          <p:cNvPr id="17412" name="Picture 5" descr="C:\Documents and Settings\Sandy\My Documents\My Pictures\brain neurons.bmp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81625" y="1066800"/>
            <a:ext cx="3762375" cy="5029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Anatomy of a Neuron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47800"/>
            <a:ext cx="3810000" cy="4648200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Axons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Single long efferent process ,which may gives off occasional branches (collaterals) and is of uniform diameter.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Carry impulses away from the cell body.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Axon terminal ,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axolema,axoplasm</a:t>
            </a:r>
            <a:endParaRPr lang="en-US" sz="2400" u="sng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en-US" sz="2400" dirty="0" smtClean="0"/>
          </a:p>
        </p:txBody>
      </p:sp>
      <p:pic>
        <p:nvPicPr>
          <p:cNvPr id="18436" name="Picture 5" descr="C:\Documents and Settings\Sandy\My Documents\My Pictures\brain neurons.bmp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1" y="1066800"/>
            <a:ext cx="3810000" cy="5029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533400"/>
            <a:ext cx="4038600" cy="556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Transmission of impulse b/w the neurons is by contiguity, there is a gap between them called a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synapse</a:t>
            </a:r>
          </a:p>
          <a:p>
            <a:pPr eaLnBrk="1" hangingPunct="1">
              <a:defRPr/>
            </a:pPr>
            <a:endParaRPr lang="en-US" sz="2800" u="sng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Messages are sent across the synapses by special chemicals called 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neurotransmitters</a:t>
            </a:r>
          </a:p>
        </p:txBody>
      </p:sp>
      <p:pic>
        <p:nvPicPr>
          <p:cNvPr id="19460" name="Picture 5" descr="C:\Documents and Settings\Sandy\My Documents\My Pictures\brain neurons.bmp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00601" y="762000"/>
            <a:ext cx="4114799" cy="5334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55638"/>
            <a:ext cx="3657600" cy="10207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Synapses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14600"/>
            <a:ext cx="82296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Junctions between neurons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Information is passed (usually chemically)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Unidirectional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Presynaptic (</a:t>
            </a:r>
            <a:r>
              <a:rPr lang="en-US" sz="2400" i="1" smtClean="0"/>
              <a:t>toward</a:t>
            </a:r>
            <a:r>
              <a:rPr lang="en-US" sz="2400" smtClean="0"/>
              <a:t> synapse) vs postsynaptic (</a:t>
            </a:r>
            <a:r>
              <a:rPr lang="en-US" sz="2400" i="1" smtClean="0"/>
              <a:t>away from</a:t>
            </a:r>
            <a:r>
              <a:rPr lang="en-US" sz="2400" smtClean="0"/>
              <a:t> synapse):  most neurons function as both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Synaptic cleft (tiny gap)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pic>
        <p:nvPicPr>
          <p:cNvPr id="20484" name="Picture 4" descr="12-06_SynapseComm_1"/>
          <p:cNvPicPr>
            <a:picLocks noChangeAspect="1" noChangeArrowheads="1"/>
          </p:cNvPicPr>
          <p:nvPr/>
        </p:nvPicPr>
        <p:blipFill>
          <a:blip r:embed="rId2" cstate="print"/>
          <a:srcRect l="22728" t="28235" r="21819" b="27058"/>
          <a:stretch>
            <a:fillRect/>
          </a:stretch>
        </p:blipFill>
        <p:spPr bwMode="auto">
          <a:xfrm>
            <a:off x="4191000" y="0"/>
            <a:ext cx="4183063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ynap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86" y="597391"/>
            <a:ext cx="7152067" cy="542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13_09Figureb-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0" y="274638"/>
            <a:ext cx="5810250" cy="658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304800"/>
            <a:ext cx="30480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en-US" sz="3200" dirty="0"/>
              <a:t>Neurons can synapse with:</a:t>
            </a:r>
          </a:p>
          <a:p>
            <a:pPr marL="342900" indent="-342900" eaLnBrk="1" hangingPunct="1"/>
            <a:endParaRPr lang="en-US" sz="3200" dirty="0"/>
          </a:p>
          <a:p>
            <a:pPr marL="800100" lvl="1" indent="-342900" eaLnBrk="1" hangingPunct="1">
              <a:buFontTx/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Neurons</a:t>
            </a:r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Muscle</a:t>
            </a:r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endParaRPr lang="en-US" sz="2800" dirty="0"/>
          </a:p>
          <a:p>
            <a:pPr marL="800100" lvl="1" indent="-342900" eaLnBrk="1" hangingPunct="1">
              <a:buFontTx/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Glands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2300288" y="182880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2286000" y="3505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2286000" y="5181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Structural Classification of Neurons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7031" name="Text Box 7"/>
          <p:cNvSpPr txBox="1">
            <a:spLocks noChangeArrowheads="1"/>
          </p:cNvSpPr>
          <p:nvPr/>
        </p:nvSpPr>
        <p:spPr bwMode="auto">
          <a:xfrm>
            <a:off x="449263" y="1524000"/>
            <a:ext cx="8245475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Unipolar neurons – have a short single process leaving the cell body e.g. mesencephalic nucleus of 5</a:t>
            </a:r>
            <a:r>
              <a:rPr lang="en-US" sz="3400" baseline="30000"/>
              <a:t>th</a:t>
            </a:r>
            <a:r>
              <a:rPr lang="en-US" sz="3400"/>
              <a:t> cr nerve</a:t>
            </a:r>
            <a:endParaRPr lang="en-US" sz="3000"/>
          </a:p>
        </p:txBody>
      </p:sp>
      <p:pic>
        <p:nvPicPr>
          <p:cNvPr id="257032" name="Picture 8"/>
          <p:cNvPicPr>
            <a:picLocks noChangeAspect="1" noChangeArrowheads="1"/>
          </p:cNvPicPr>
          <p:nvPr/>
        </p:nvPicPr>
        <p:blipFill>
          <a:blip r:embed="rId2" cstate="print"/>
          <a:srcRect t="65109" b="2837"/>
          <a:stretch>
            <a:fillRect/>
          </a:stretch>
        </p:blipFill>
        <p:spPr bwMode="auto">
          <a:xfrm>
            <a:off x="2025650" y="3276600"/>
            <a:ext cx="50927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3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7772400" cy="1462088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Definition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905000"/>
            <a:ext cx="8915400" cy="3962400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sz="2800" dirty="0" smtClean="0"/>
              <a:t>It is also called master system of the body .</a:t>
            </a:r>
          </a:p>
          <a:p>
            <a:pPr algn="just" eaLnBrk="1" hangingPunct="1">
              <a:defRPr/>
            </a:pPr>
            <a:r>
              <a:rPr lang="en-US" sz="2800" dirty="0" smtClean="0"/>
              <a:t>It monitors and  controls all the activities of the body</a:t>
            </a:r>
            <a:r>
              <a:rPr lang="en-US" sz="2800" dirty="0" smtClean="0"/>
              <a:t>, whether </a:t>
            </a:r>
            <a:r>
              <a:rPr lang="en-US" sz="2800" dirty="0" smtClean="0"/>
              <a:t>they are voluntary or involuntary.</a:t>
            </a:r>
          </a:p>
          <a:p>
            <a:pPr algn="just" eaLnBrk="1" hangingPunct="1">
              <a:defRPr/>
            </a:pPr>
            <a:r>
              <a:rPr lang="en-US" sz="2800" dirty="0" smtClean="0"/>
              <a:t>This is based on special property of sensitivity, conductivity and responsiveness of the nervous system</a:t>
            </a:r>
            <a:r>
              <a:rPr lang="en-US" dirty="0" smtClean="0">
                <a:latin typeface="Garamond" pitchFamily="18" charset="0"/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Structural Classification of Neurons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07" name="Text Box 7"/>
          <p:cNvSpPr txBox="1">
            <a:spLocks noChangeArrowheads="1"/>
          </p:cNvSpPr>
          <p:nvPr/>
        </p:nvSpPr>
        <p:spPr bwMode="auto">
          <a:xfrm>
            <a:off x="381000" y="1447800"/>
            <a:ext cx="8245475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Bipolar neurons – one axon and one dendrite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E.g. –spiral and vestibular ganglia</a:t>
            </a:r>
            <a:endParaRPr lang="en-US" sz="3000"/>
          </a:p>
        </p:txBody>
      </p:sp>
      <p:pic>
        <p:nvPicPr>
          <p:cNvPr id="256008" name="Picture 8"/>
          <p:cNvPicPr>
            <a:picLocks noChangeAspect="1" noChangeArrowheads="1"/>
          </p:cNvPicPr>
          <p:nvPr/>
        </p:nvPicPr>
        <p:blipFill>
          <a:blip r:embed="rId2" cstate="print"/>
          <a:srcRect t="35059" b="41902"/>
          <a:stretch>
            <a:fillRect/>
          </a:stretch>
        </p:blipFill>
        <p:spPr bwMode="auto">
          <a:xfrm>
            <a:off x="2025650" y="3352800"/>
            <a:ext cx="50927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dirty="0" smtClean="0"/>
              <a:t>Structural classification of the neurons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7848600" cy="4648200"/>
          </a:xfrm>
        </p:spPr>
        <p:txBody>
          <a:bodyPr/>
          <a:lstStyle/>
          <a:p>
            <a:pPr eaLnBrk="1" hangingPunct="1"/>
            <a:r>
              <a:rPr lang="en-US" sz="2800" smtClean="0"/>
              <a:t>Multipolar nerons –single axon with multiple dendrites</a:t>
            </a:r>
          </a:p>
          <a:p>
            <a:pPr eaLnBrk="1" hangingPunct="1"/>
            <a:r>
              <a:rPr lang="en-US" sz="2800" smtClean="0"/>
              <a:t>E.g.- most of the neurons in the body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258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69949"/>
          <a:stretch>
            <a:fillRect/>
          </a:stretch>
        </p:blipFill>
        <p:spPr>
          <a:xfrm>
            <a:off x="1905000" y="4038600"/>
            <a:ext cx="6248400" cy="2667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5334000" y="601663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cs typeface="Arial" charset="0"/>
            </a:endParaRP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3962400" y="1524000"/>
            <a:ext cx="41148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cs typeface="Arial" charset="0"/>
              </a:rPr>
              <a:t>Unipolar (pseudounipolar) neuron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400">
                <a:cs typeface="Arial" charset="0"/>
              </a:rPr>
              <a:t> single process coming off cell body, giving rise to dendrites (at one end) &amp; axon (making up rest of process)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533400" y="482600"/>
          <a:ext cx="2874963" cy="6375400"/>
        </p:xfrm>
        <a:graphic>
          <a:graphicData uri="http://schemas.openxmlformats.org/presentationml/2006/ole">
            <p:oleObj spid="_x0000_s1026" name="Image" r:id="rId4" imgW="2565079" imgH="568888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200" dirty="0" smtClean="0">
                <a:solidFill>
                  <a:srgbClr val="FF0066"/>
                </a:solidFill>
              </a:rPr>
              <a:t>Structural classification of neurons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90600"/>
            <a:ext cx="7848600" cy="4648200"/>
          </a:xfrm>
        </p:spPr>
        <p:txBody>
          <a:bodyPr/>
          <a:lstStyle/>
          <a:p>
            <a:pPr eaLnBrk="1" hangingPunct="1"/>
            <a:r>
              <a:rPr lang="en-US" sz="2800" smtClean="0"/>
              <a:t>Psudounipolar neurons-appears that single process coming  (T shaped manner) which soon divides into two</a:t>
            </a:r>
          </a:p>
          <a:p>
            <a:pPr eaLnBrk="1" hangingPunct="1"/>
            <a:r>
              <a:rPr lang="en-US" sz="2800" smtClean="0"/>
              <a:t>E.g. dorsal root ganglion of sensory spinal nerves</a:t>
            </a:r>
          </a:p>
        </p:txBody>
      </p:sp>
      <p:pic>
        <p:nvPicPr>
          <p:cNvPr id="25907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5128"/>
          <a:stretch>
            <a:fillRect/>
          </a:stretch>
        </p:blipFill>
        <p:spPr>
          <a:xfrm>
            <a:off x="2133600" y="3276600"/>
            <a:ext cx="7010400" cy="3581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9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Functional Classification of Neurons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381000" y="1828800"/>
            <a:ext cx="8245475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 dirty="0"/>
              <a:t>Sensory (afferent) neurons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/>
              <a:t>Carry impulses from the sensory receptors</a:t>
            </a:r>
          </a:p>
          <a:p>
            <a:pPr marL="1030288" lvl="2" indent="-2286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 err="1"/>
              <a:t>Cutaneous</a:t>
            </a:r>
            <a:r>
              <a:rPr lang="en-US" sz="3000" dirty="0"/>
              <a:t> sense organs</a:t>
            </a:r>
          </a:p>
          <a:p>
            <a:pPr marL="1030288" lvl="2" indent="-2286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 err="1"/>
              <a:t>Proprioceptors</a:t>
            </a:r>
            <a:r>
              <a:rPr lang="en-US" sz="3000" dirty="0"/>
              <a:t> – detect stretch or tension</a:t>
            </a:r>
            <a:endParaRPr lang="en-US" sz="2800" dirty="0"/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 dirty="0"/>
              <a:t>Motor (efferent) neurons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/>
              <a:t>Carry impulses from the central nervous system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2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 build="p" autoUpdateAnimBg="0" advAuto="0"/>
      <p:bldP spid="322567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According to length of axons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Golgi type -1  length of axon is more and connects remote regions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Golgi type -2  short axon, end near cell body 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Very rarely a neuron may not have true axon e.g. Amacrine neurons of retina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pic>
        <p:nvPicPr>
          <p:cNvPr id="28676" name="Picture 4" descr="amac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91000" y="2057400"/>
            <a:ext cx="3810000" cy="3657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52400"/>
            <a:ext cx="8229600" cy="838200"/>
          </a:xfrm>
        </p:spPr>
        <p:txBody>
          <a:bodyPr/>
          <a:lstStyle/>
          <a:p>
            <a:pPr>
              <a:defRPr/>
            </a:pPr>
            <a:r>
              <a:rPr lang="en-US"/>
              <a:t>Classification of neurons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762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cs typeface="Arial" charset="0"/>
              </a:rPr>
              <a:t>Functional classification</a:t>
            </a:r>
            <a:r>
              <a:rPr lang="en-US" sz="2400">
                <a:cs typeface="Arial" charset="0"/>
              </a:rPr>
              <a:t> based on type of information &amp; direction of information transmission:</a:t>
            </a:r>
          </a:p>
        </p:txBody>
      </p:sp>
      <p:sp>
        <p:nvSpPr>
          <p:cNvPr id="771076" name="Text Box 4"/>
          <p:cNvSpPr txBox="1">
            <a:spLocks noChangeArrowheads="1"/>
          </p:cNvSpPr>
          <p:nvPr/>
        </p:nvSpPr>
        <p:spPr bwMode="auto">
          <a:xfrm>
            <a:off x="0" y="15240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>
                <a:cs typeface="Arial" charset="0"/>
              </a:rPr>
              <a:t> </a:t>
            </a:r>
            <a:r>
              <a:rPr lang="en-US" sz="2000" b="1">
                <a:solidFill>
                  <a:srgbClr val="0000FF"/>
                </a:solidFill>
                <a:cs typeface="Arial" charset="0"/>
              </a:rPr>
              <a:t>Sensory (afferent) neurons</a:t>
            </a:r>
            <a:r>
              <a:rPr lang="en-US" sz="2000">
                <a:cs typeface="Arial" charset="0"/>
              </a:rPr>
              <a:t> – 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transmit sensory information from receptors of PNS </a:t>
            </a:r>
            <a:r>
              <a:rPr lang="en-US" sz="2000" i="1">
                <a:cs typeface="Arial" charset="0"/>
              </a:rPr>
              <a:t>towards the CNS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most sensory neurons are unipolar, a few are bipolar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</a:t>
            </a:r>
            <a:r>
              <a:rPr lang="en-US" sz="2000" b="1">
                <a:solidFill>
                  <a:srgbClr val="0000FF"/>
                </a:solidFill>
                <a:cs typeface="Arial" charset="0"/>
              </a:rPr>
              <a:t>Motor (efferent) neurons</a:t>
            </a:r>
            <a:r>
              <a:rPr lang="en-US" sz="2000">
                <a:cs typeface="Arial" charset="0"/>
              </a:rPr>
              <a:t> – 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transmit motor information </a:t>
            </a:r>
            <a:r>
              <a:rPr lang="en-US" sz="2000" i="1">
                <a:cs typeface="Arial" charset="0"/>
              </a:rPr>
              <a:t>from the CNS to effectors</a:t>
            </a:r>
            <a:r>
              <a:rPr lang="en-US" sz="2000">
                <a:cs typeface="Arial" charset="0"/>
              </a:rPr>
              <a:t> (muscles/glands/adipose tissue) in the periphery of the body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all are multipolar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</a:t>
            </a:r>
            <a:r>
              <a:rPr lang="en-US" sz="2000" b="1">
                <a:solidFill>
                  <a:srgbClr val="0000FF"/>
                </a:solidFill>
                <a:cs typeface="Arial" charset="0"/>
              </a:rPr>
              <a:t>Association (interneurons)</a:t>
            </a:r>
            <a:r>
              <a:rPr lang="en-US" sz="2000">
                <a:cs typeface="Arial" charset="0"/>
              </a:rPr>
              <a:t> –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transmit information </a:t>
            </a:r>
            <a:r>
              <a:rPr lang="en-US" sz="2000" i="1">
                <a:cs typeface="Arial" charset="0"/>
              </a:rPr>
              <a:t>between</a:t>
            </a:r>
            <a:r>
              <a:rPr lang="en-US" sz="2000">
                <a:cs typeface="Arial" charset="0"/>
              </a:rPr>
              <a:t> neurons within the CNS; analyze inputs, coordinate outputs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are the most common type of neuron (</a:t>
            </a:r>
            <a:r>
              <a:rPr lang="en-US" sz="2000" i="1">
                <a:cs typeface="Arial" charset="0"/>
              </a:rPr>
              <a:t>20 billion</a:t>
            </a:r>
            <a:r>
              <a:rPr lang="en-US" sz="2000">
                <a:cs typeface="Arial" charset="0"/>
              </a:rPr>
              <a:t>)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000">
                <a:cs typeface="Arial" charset="0"/>
              </a:rPr>
              <a:t> are all multipolar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Functional Classification of Neurons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0519" name="Text Box 7"/>
          <p:cNvSpPr txBox="1">
            <a:spLocks noChangeArrowheads="1"/>
          </p:cNvSpPr>
          <p:nvPr/>
        </p:nvSpPr>
        <p:spPr bwMode="auto">
          <a:xfrm>
            <a:off x="381000" y="2743200"/>
            <a:ext cx="824547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Interneurons (association neurons)</a:t>
            </a:r>
          </a:p>
          <a:p>
            <a:pPr marL="687388" lvl="1" indent="-230188" algn="ctr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Found in neural pathways in the central nervous system</a:t>
            </a:r>
          </a:p>
          <a:p>
            <a:pPr marL="687388" lvl="1" indent="-230188" algn="ctr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Connect sensory and motor neurons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Supporting   </a:t>
            </a:r>
            <a:r>
              <a:rPr lang="en-US" dirty="0" smtClean="0"/>
              <a:t>cells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Neuroglia usually refers to CNS ones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Just “glia” to both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Divide throughout life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Smaller and darker than neurons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Outnumber neurons 10 to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Neuroglia (CNS glial cells)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Astrocytes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Star shaped; the most numerous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Involved in metabolism  &amp; synapse formation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Microglia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Phagocytes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Ependymal cells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Line the cavities of CNS and spinal cord; cilia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Oligodendrocytes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Produce myelin sheaths in CNS (see later slide)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Nervous System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7838" y="228600"/>
            <a:ext cx="4856162" cy="6096000"/>
          </a:xfrm>
          <a:noFill/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914400"/>
            <a:ext cx="381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200" dirty="0">
                <a:solidFill>
                  <a:srgbClr val="00B050"/>
                </a:solidFill>
                <a:latin typeface="Times New Roman" charset="0"/>
              </a:rPr>
              <a:t>Two Major </a:t>
            </a:r>
            <a:r>
              <a:rPr lang="en-US" sz="3200" dirty="0" smtClean="0">
                <a:solidFill>
                  <a:srgbClr val="00B050"/>
                </a:solidFill>
                <a:latin typeface="Times New Roman" charset="0"/>
              </a:rPr>
              <a:t>Divisions</a:t>
            </a:r>
            <a:endParaRPr lang="en-US" sz="3200" dirty="0">
              <a:solidFill>
                <a:srgbClr val="00B050"/>
              </a:solidFill>
              <a:latin typeface="Times New Roman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Nervous Tissue: Support Cells (Neuroglia or Glia)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1671" name="Text Box 7"/>
          <p:cNvSpPr txBox="1">
            <a:spLocks noChangeArrowheads="1"/>
          </p:cNvSpPr>
          <p:nvPr/>
        </p:nvSpPr>
        <p:spPr bwMode="auto">
          <a:xfrm>
            <a:off x="381000" y="1676400"/>
            <a:ext cx="824547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Astrocytes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Abundant, star-shaped cells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Brace neurons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Form barrier </a:t>
            </a:r>
            <a:br>
              <a:rPr lang="en-US" sz="2900"/>
            </a:br>
            <a:r>
              <a:rPr lang="en-US" sz="2900"/>
              <a:t>between capillaries </a:t>
            </a:r>
            <a:br>
              <a:rPr lang="en-US" sz="2900"/>
            </a:br>
            <a:r>
              <a:rPr lang="en-US" sz="2900"/>
              <a:t>and neurons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Control the chemical </a:t>
            </a:r>
            <a:br>
              <a:rPr lang="en-US" sz="2900"/>
            </a:br>
            <a:r>
              <a:rPr lang="en-US" sz="2900"/>
              <a:t>environment of </a:t>
            </a:r>
            <a:br>
              <a:rPr lang="en-US" sz="2900"/>
            </a:br>
            <a:r>
              <a:rPr lang="en-US" sz="2900"/>
              <a:t>the brain (CNS)</a:t>
            </a:r>
            <a:endParaRPr lang="en-US" sz="3000"/>
          </a:p>
        </p:txBody>
      </p:sp>
      <p:pic>
        <p:nvPicPr>
          <p:cNvPr id="241672" name="Picture 8"/>
          <p:cNvPicPr>
            <a:picLocks noChangeAspect="1" noChangeArrowheads="1"/>
          </p:cNvPicPr>
          <p:nvPr/>
        </p:nvPicPr>
        <p:blipFill>
          <a:blip r:embed="rId2" cstate="print"/>
          <a:srcRect l="4500" r="46890" b="60886"/>
          <a:stretch>
            <a:fillRect/>
          </a:stretch>
        </p:blipFill>
        <p:spPr bwMode="auto">
          <a:xfrm>
            <a:off x="4876800" y="3505200"/>
            <a:ext cx="4189413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8915400" y="4191000"/>
            <a:ext cx="2286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6" grpId="0" build="p" autoUpdateAnimBg="0" advAuto="0"/>
      <p:bldP spid="24167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Nervous Tissue: Support Cells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81000" y="1371600"/>
            <a:ext cx="472440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Microglia (CNS)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Spider-like phagocytes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Dispose of debris</a:t>
            </a:r>
          </a:p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Ependymal cells (CNS)</a:t>
            </a:r>
            <a:endParaRPr lang="en-US" sz="2900"/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Line cavities of the </a:t>
            </a:r>
            <a:br>
              <a:rPr lang="en-US" sz="2900"/>
            </a:br>
            <a:r>
              <a:rPr lang="en-US" sz="2900"/>
              <a:t>brain and spinal cord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900"/>
              <a:t>Circulate </a:t>
            </a:r>
            <a:br>
              <a:rPr lang="en-US" sz="2900"/>
            </a:br>
            <a:r>
              <a:rPr lang="en-US" sz="2900"/>
              <a:t>cerebrospinal </a:t>
            </a:r>
            <a:br>
              <a:rPr lang="en-US" sz="2900"/>
            </a:br>
            <a:r>
              <a:rPr lang="en-US" sz="2900"/>
              <a:t>fluid</a:t>
            </a:r>
            <a:endParaRPr lang="en-US" sz="3000"/>
          </a:p>
        </p:txBody>
      </p:sp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2" cstate="print"/>
          <a:srcRect l="43402" r="19464" b="63591"/>
          <a:stretch>
            <a:fillRect/>
          </a:stretch>
        </p:blipFill>
        <p:spPr bwMode="auto">
          <a:xfrm>
            <a:off x="5638800" y="21336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2" cstate="print"/>
          <a:srcRect l="79" t="43692" r="45987" b="32036"/>
          <a:stretch>
            <a:fillRect/>
          </a:stretch>
        </p:blipFill>
        <p:spPr bwMode="auto">
          <a:xfrm>
            <a:off x="4343400" y="4724400"/>
            <a:ext cx="4648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 autoUpdateAnimBg="0" advAuto="0"/>
      <p:bldP spid="4096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Nervous Tissue: Support Cells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81000" y="2057400"/>
            <a:ext cx="3962400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1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Oligodendrocytes(CNS)</a:t>
            </a:r>
          </a:p>
          <a:p>
            <a:pPr marL="687388" lvl="1" indent="-230188" eaLnBrk="1" hangingPunct="1">
              <a:lnSpc>
                <a:spcPct val="11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Produce myelin sheath around nerve fibers in the central nervous system</a:t>
            </a:r>
          </a:p>
        </p:txBody>
      </p:sp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2" cstate="print"/>
          <a:srcRect l="54012" t="36409" r="12" b="21114"/>
          <a:stretch>
            <a:fillRect/>
          </a:stretch>
        </p:blipFill>
        <p:spPr bwMode="auto">
          <a:xfrm>
            <a:off x="4953000" y="2667000"/>
            <a:ext cx="3962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build="p" autoUpdateAnimBg="0" advAuto="0"/>
      <p:bldP spid="4301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Neuroglia vs. Neurons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Neuroglia divide.</a:t>
            </a:r>
          </a:p>
          <a:p>
            <a:pPr eaLnBrk="1" hangingPunct="1"/>
            <a:r>
              <a:rPr lang="en-US" smtClean="0"/>
              <a:t>Neurons do not.</a:t>
            </a:r>
          </a:p>
          <a:p>
            <a:pPr eaLnBrk="1" hangingPunct="1"/>
            <a:r>
              <a:rPr lang="en-US" smtClean="0"/>
              <a:t>Most brain tumors are “gliomas.”</a:t>
            </a:r>
          </a:p>
          <a:p>
            <a:pPr eaLnBrk="1" hangingPunct="1"/>
            <a:r>
              <a:rPr lang="en-US" smtClean="0"/>
              <a:t>Most brain tumors involve the neuroglia cells, not the neurons.</a:t>
            </a:r>
          </a:p>
          <a:p>
            <a:pPr eaLnBrk="1" hangingPunct="1"/>
            <a:r>
              <a:rPr lang="en-US" smtClean="0"/>
              <a:t>Consider the role of cell division in cancer!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Support Cells  of the PNS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81000" y="1371600"/>
            <a:ext cx="82454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Satellite cells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Protect neuron cell bodies</a:t>
            </a:r>
          </a:p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Schwann cells</a:t>
            </a:r>
          </a:p>
          <a:p>
            <a:pPr marL="687388" lvl="1" indent="-230188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Form myelin sheath in the peripheral nervous system</a:t>
            </a:r>
          </a:p>
        </p:txBody>
      </p:sp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2" cstate="print"/>
          <a:srcRect l="-804" t="69177" r="10623" b="2910"/>
          <a:stretch>
            <a:fillRect/>
          </a:stretch>
        </p:blipFill>
        <p:spPr bwMode="auto">
          <a:xfrm>
            <a:off x="838200" y="4495800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5638800" y="4191000"/>
            <a:ext cx="1981200" cy="914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2209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38915" name="Picture 5" descr="Blood brain barrier ppt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897396"/>
            <a:ext cx="7214975" cy="541688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blood-brain-barrier-ppt-2-63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043012" cy="676189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02" name="Rectangle 6"/>
          <p:cNvSpPr>
            <a:spLocks noGrp="1" noChangeArrowheads="1"/>
          </p:cNvSpPr>
          <p:nvPr>
            <p:ph type="title"/>
          </p:nvPr>
        </p:nvSpPr>
        <p:spPr>
          <a:xfrm flipV="1">
            <a:off x="457200" y="152400"/>
            <a:ext cx="8229600" cy="76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en-US" sz="4000" dirty="0" smtClean="0"/>
          </a:p>
        </p:txBody>
      </p:sp>
      <p:pic>
        <p:nvPicPr>
          <p:cNvPr id="40963" name="Picture 5" descr="blood-brain-barrier-ppt-4-63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304800"/>
            <a:ext cx="9232900" cy="7162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6962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Blood brain barrier is </a:t>
            </a:r>
            <a:r>
              <a:rPr lang="en-US" dirty="0" smtClean="0"/>
              <a:t>absent in</a:t>
            </a:r>
            <a:endParaRPr lang="en-US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1.Area </a:t>
            </a:r>
            <a:r>
              <a:rPr lang="en-US" dirty="0" err="1" smtClean="0"/>
              <a:t>postrema</a:t>
            </a:r>
            <a:endParaRPr lang="en-US" dirty="0" smtClean="0"/>
          </a:p>
          <a:p>
            <a:pPr eaLnBrk="1" hangingPunct="1"/>
            <a:r>
              <a:rPr lang="en-US" dirty="0" smtClean="0"/>
              <a:t>2.posterior lobe of pituitary</a:t>
            </a:r>
          </a:p>
          <a:p>
            <a:pPr eaLnBrk="1" hangingPunct="1"/>
            <a:r>
              <a:rPr lang="en-US" dirty="0" smtClean="0"/>
              <a:t>3 Pineal gland</a:t>
            </a:r>
          </a:p>
          <a:p>
            <a:pPr eaLnBrk="1" hangingPunct="1"/>
            <a:r>
              <a:rPr lang="en-US" dirty="0" smtClean="0"/>
              <a:t>4.Tuber </a:t>
            </a:r>
            <a:r>
              <a:rPr lang="en-US" dirty="0" err="1" smtClean="0"/>
              <a:t>cinereum</a:t>
            </a:r>
            <a:endParaRPr lang="en-US" dirty="0" smtClean="0"/>
          </a:p>
          <a:p>
            <a:pPr eaLnBrk="1" hangingPunct="1"/>
            <a:r>
              <a:rPr lang="en-US" dirty="0" smtClean="0"/>
              <a:t>5.Supraoptic recess of the third ventricle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Nerve fibre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Axon with its covering is known as nerve fibre</a:t>
            </a:r>
          </a:p>
          <a:p>
            <a:pPr eaLnBrk="1" hangingPunct="1"/>
            <a:r>
              <a:rPr lang="en-US" smtClean="0"/>
              <a:t>Collection of nerve fibres within the cns is tracts (bundles of nerve fibres having same origin ,function and termination)</a:t>
            </a:r>
          </a:p>
          <a:p>
            <a:pPr eaLnBrk="1" hangingPunct="1"/>
            <a:r>
              <a:rPr lang="en-US" smtClean="0"/>
              <a:t> outside the cns is peripheral nerves(solid thick white cord composed of bundles of nerve fibres)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72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6" grpId="0"/>
      <p:bldP spid="272386" grpId="1"/>
      <p:bldP spid="27238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1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400" dirty="0" smtClean="0">
                <a:solidFill>
                  <a:srgbClr val="00B0F0"/>
                </a:solidFill>
                <a:latin typeface="Arial Black" pitchFamily="34" charset="0"/>
              </a:rPr>
              <a:t>CENTRAL NERVOUS SYSTEM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800" smtClean="0"/>
              <a:t>CNS- includes brain and spinal cord</a:t>
            </a:r>
          </a:p>
          <a:p>
            <a:pPr eaLnBrk="1" hangingPunct="1"/>
            <a:r>
              <a:rPr lang="en-US" sz="2800" smtClean="0"/>
              <a:t>Brain - the highest governing body</a:t>
            </a:r>
          </a:p>
          <a:p>
            <a:pPr eaLnBrk="1" hangingPunct="1"/>
            <a:r>
              <a:rPr lang="en-US" sz="2800" smtClean="0"/>
              <a:t>lies within the cranium</a:t>
            </a:r>
          </a:p>
          <a:p>
            <a:pPr eaLnBrk="1" hangingPunct="1"/>
            <a:r>
              <a:rPr lang="en-US" sz="2800" smtClean="0"/>
              <a:t>Spinal cord- centre for reflex activity</a:t>
            </a:r>
          </a:p>
          <a:p>
            <a:pPr eaLnBrk="1" hangingPunct="1"/>
            <a:r>
              <a:rPr lang="en-US" sz="2800" smtClean="0"/>
              <a:t>lies within vertebral coloumn</a:t>
            </a:r>
          </a:p>
        </p:txBody>
      </p:sp>
      <p:pic>
        <p:nvPicPr>
          <p:cNvPr id="8196" name="Picture 5" descr="is?xOE4EPlsZkY52rBGyRP4orShcOUTm4t64Vf0_ugpbPM&amp;height=25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1524000"/>
            <a:ext cx="3505200" cy="34940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Classification of nerve fibres</a:t>
            </a:r>
          </a:p>
        </p:txBody>
      </p:sp>
      <p:graphicFrame>
        <p:nvGraphicFramePr>
          <p:cNvPr id="2050" name="Organization Chart 5"/>
          <p:cNvGraphicFramePr>
            <a:graphicFrameLocks/>
          </p:cNvGraphicFramePr>
          <p:nvPr>
            <p:ph type="dgm" idx="1"/>
          </p:nvPr>
        </p:nvGraphicFramePr>
        <p:xfrm>
          <a:off x="457200" y="1447800"/>
          <a:ext cx="7620000" cy="3962400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Re-exposure of Image-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763" y="422275"/>
            <a:ext cx="4160837" cy="594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1" name="AutoShape 9"/>
          <p:cNvSpPr>
            <a:spLocks noChangeArrowheads="1"/>
          </p:cNvSpPr>
          <p:nvPr/>
        </p:nvSpPr>
        <p:spPr bwMode="auto">
          <a:xfrm>
            <a:off x="4724400" y="304800"/>
            <a:ext cx="4267200" cy="41910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Char char="•"/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Axon (myelinated </a:t>
            </a:r>
          </a:p>
          <a:p>
            <a:pPr algn="ctr" eaLnBrk="1" hangingPunct="1"/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not) = Nerve fiber</a:t>
            </a:r>
          </a:p>
          <a:p>
            <a:pPr algn="ctr" eaLnBrk="1" hangingPunct="1">
              <a:buFontTx/>
              <a:buChar char="•"/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Nerve fibers are hold by</a:t>
            </a:r>
          </a:p>
          <a:p>
            <a:pPr algn="ctr" eaLnBrk="1" hangingPunct="1"/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“endoneurium” forming </a:t>
            </a:r>
          </a:p>
          <a:p>
            <a:pPr algn="ctr" eaLnBrk="1" hangingPunct="1"/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Fascicle.</a:t>
            </a:r>
          </a:p>
          <a:p>
            <a:pPr algn="ctr" eaLnBrk="1" hangingPunct="1">
              <a:buFontTx/>
              <a:buChar char="•"/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 fascicle is covered by </a:t>
            </a:r>
          </a:p>
          <a:p>
            <a:pPr algn="ctr" eaLnBrk="1" hangingPunct="1"/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“perineurium”</a:t>
            </a:r>
          </a:p>
          <a:p>
            <a:pPr algn="ctr" eaLnBrk="1" hangingPunct="1">
              <a:buFontTx/>
              <a:buChar char="•"/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Fascicles are covered by </a:t>
            </a:r>
          </a:p>
          <a:p>
            <a:pPr algn="ctr" eaLnBrk="1" hangingPunct="1"/>
            <a:r>
              <a:rPr lang="en-US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“epineurium” forming</a:t>
            </a:r>
          </a:p>
          <a:p>
            <a:pPr algn="ctr"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NERVE TRUNK</a:t>
            </a:r>
          </a:p>
          <a:p>
            <a:pPr algn="ctr" eaLnBrk="1" hangingPunct="1"/>
            <a:endParaRPr lang="en-US" sz="2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002" name="AutoShape 10"/>
          <p:cNvSpPr>
            <a:spLocks noChangeArrowheads="1"/>
          </p:cNvSpPr>
          <p:nvPr/>
        </p:nvSpPr>
        <p:spPr bwMode="auto">
          <a:xfrm>
            <a:off x="4800600" y="4724400"/>
            <a:ext cx="4038600" cy="17526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rtl="1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Small artery ---&gt; nerve trunk</a:t>
            </a:r>
          </a:p>
          <a:p>
            <a:pPr rtl="1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Arteriole -----&gt; fascicles.</a:t>
            </a:r>
          </a:p>
          <a:p>
            <a:pPr rtl="1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capillaries -----&gt; nerve fibers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1" grpId="0" animBg="1"/>
      <p:bldP spid="8500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Nerve Fiber Coverings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45061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4919" name="Text Box 7"/>
          <p:cNvSpPr txBox="1">
            <a:spLocks noChangeArrowheads="1"/>
          </p:cNvSpPr>
          <p:nvPr/>
        </p:nvSpPr>
        <p:spPr bwMode="auto">
          <a:xfrm>
            <a:off x="381000" y="1765300"/>
            <a:ext cx="46482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Schwann cells – produce myelin sheaths in jelly-roll like fashion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Nodes of Ranvier – gaps in myelin sheath along the axon</a:t>
            </a:r>
            <a:endParaRPr lang="en-US" sz="3000"/>
          </a:p>
        </p:txBody>
      </p:sp>
      <p:pic>
        <p:nvPicPr>
          <p:cNvPr id="294920" name="Picture 8"/>
          <p:cNvPicPr>
            <a:picLocks noChangeAspect="1" noChangeArrowheads="1"/>
          </p:cNvPicPr>
          <p:nvPr/>
        </p:nvPicPr>
        <p:blipFill>
          <a:blip r:embed="rId2" cstate="print"/>
          <a:srcRect b="2922"/>
          <a:stretch>
            <a:fillRect/>
          </a:stretch>
        </p:blipFill>
        <p:spPr bwMode="auto">
          <a:xfrm>
            <a:off x="5454650" y="1066800"/>
            <a:ext cx="33845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4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4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4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4" grpId="0" build="p" autoUpdateAnimBg="0" advAuto="0"/>
      <p:bldP spid="294919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581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pic>
        <p:nvPicPr>
          <p:cNvPr id="80902" name="Picture 6" descr="myelin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8600"/>
            <a:ext cx="2251075" cy="2028825"/>
          </a:xfrm>
          <a:prstGeom prst="rect">
            <a:avLst/>
          </a:prstGeom>
          <a:noFill/>
          <a:effectLst>
            <a:outerShdw dist="117088" dir="2963922" algn="ctr" rotWithShape="0">
              <a:schemeClr val="bg2"/>
            </a:outerShdw>
          </a:effectLst>
        </p:spPr>
      </p:pic>
      <p:pic>
        <p:nvPicPr>
          <p:cNvPr id="80903" name="Picture 7" descr="myelin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2468563"/>
            <a:ext cx="1957388" cy="1979612"/>
          </a:xfrm>
          <a:prstGeom prst="rect">
            <a:avLst/>
          </a:prstGeom>
          <a:noFill/>
          <a:effectLst>
            <a:outerShdw dist="107763" dir="2700000" algn="ctr" rotWithShape="0">
              <a:schemeClr val="bg2"/>
            </a:outerShdw>
          </a:effectLst>
        </p:spPr>
      </p:pic>
      <p:pic>
        <p:nvPicPr>
          <p:cNvPr id="80904" name="Picture 8" descr="Image-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4572000"/>
            <a:ext cx="1995488" cy="2065338"/>
          </a:xfrm>
          <a:prstGeom prst="rect">
            <a:avLst/>
          </a:prstGeom>
          <a:noFill/>
          <a:effectLst>
            <a:outerShdw dist="107763" dir="2700000" algn="ctr" rotWithShape="0">
              <a:schemeClr val="bg2"/>
            </a:outerShdw>
          </a:effectLst>
        </p:spPr>
      </p:pic>
      <p:cxnSp>
        <p:nvCxnSpPr>
          <p:cNvPr id="80906" name="AutoShape 10"/>
          <p:cNvCxnSpPr>
            <a:cxnSpLocks noChangeShapeType="1"/>
          </p:cNvCxnSpPr>
          <p:nvPr/>
        </p:nvCxnSpPr>
        <p:spPr bwMode="auto">
          <a:xfrm rot="16200000" flipH="1">
            <a:off x="708818" y="2567782"/>
            <a:ext cx="1173163" cy="609600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0907" name="AutoShape 11"/>
          <p:cNvCxnSpPr>
            <a:cxnSpLocks noChangeShapeType="1"/>
          </p:cNvCxnSpPr>
          <p:nvPr/>
        </p:nvCxnSpPr>
        <p:spPr bwMode="auto">
          <a:xfrm rot="16200000" flipH="1">
            <a:off x="2274888" y="4735512"/>
            <a:ext cx="1227138" cy="595313"/>
          </a:xfrm>
          <a:prstGeom prst="bentConnector2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Myelin </a:t>
            </a:r>
            <a:r>
              <a:rPr lang="en-US" sz="4000" dirty="0" err="1" smtClean="0"/>
              <a:t>SHEath</a:t>
            </a:r>
            <a:endParaRPr lang="en-US" sz="4000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Lipoprotein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Increases speed of conduction, large axons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Are “insulation”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Prevent leakage of electric current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Layers with spaces (nodes of Ranvier) between cells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Impulse “jumps” from node to node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“Unmyelinated” axons – smaller, slower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/>
              <a:t>Myelin in the Peripheral and Central Nervous Systems</a:t>
            </a:r>
          </a:p>
        </p:txBody>
      </p:sp>
      <p:pic>
        <p:nvPicPr>
          <p:cNvPr id="48131" name="Picture 3" descr="12-14_MyelinSheaths_1"/>
          <p:cNvPicPr>
            <a:picLocks noChangeAspect="1" noChangeArrowheads="1"/>
          </p:cNvPicPr>
          <p:nvPr/>
        </p:nvPicPr>
        <p:blipFill>
          <a:blip r:embed="rId2" cstate="print"/>
          <a:srcRect t="18823" b="8235"/>
          <a:stretch>
            <a:fillRect/>
          </a:stretch>
        </p:blipFill>
        <p:spPr bwMode="auto">
          <a:xfrm>
            <a:off x="1295400" y="1981200"/>
            <a:ext cx="7391400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4038600" y="6019800"/>
            <a:ext cx="472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/>
              <a:t>In multiple sclerosis (MS), patches of myelin are destroyed in the brain and spinal cord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Application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Multiple Scleroses the myelin sheath is destroyed.</a:t>
            </a:r>
          </a:p>
          <a:p>
            <a:pPr eaLnBrk="1" hangingPunct="1"/>
            <a:r>
              <a:rPr lang="en-US" smtClean="0"/>
              <a:t>The myelin sheath hardens to a tissue called the scleroses.</a:t>
            </a:r>
          </a:p>
          <a:p>
            <a:pPr eaLnBrk="1" hangingPunct="1"/>
            <a:r>
              <a:rPr lang="en-US" smtClean="0"/>
              <a:t>This is considered an autoimmune disease.</a:t>
            </a:r>
          </a:p>
          <a:p>
            <a:pPr eaLnBrk="1" hangingPunct="1"/>
            <a:r>
              <a:rPr lang="en-US" smtClean="0"/>
              <a:t>Why does MS appear to affect the muscles?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Peripheral nerve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Peripheral nerves are solid white cords composed of  bundles of nerve. The toughness of a nerve is due to its fibrous sheaths, otherwise the nervous tissue itself is very delicate and friable.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122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000" dirty="0">
                <a:solidFill>
                  <a:srgbClr val="000099"/>
                </a:solidFill>
                <a:latin typeface="Algerian" pitchFamily="82" charset="0"/>
              </a:rPr>
              <a:t>Comparison of Somatic and Autonomic Nervous Systems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381000" y="1752600"/>
            <a:ext cx="82454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None/>
            </a:pPr>
            <a:endParaRPr lang="en-US" sz="3000"/>
          </a:p>
        </p:txBody>
      </p:sp>
      <p:pic>
        <p:nvPicPr>
          <p:cNvPr id="75784" name="Picture 8"/>
          <p:cNvPicPr>
            <a:picLocks noChangeAspect="1" noChangeArrowheads="1"/>
          </p:cNvPicPr>
          <p:nvPr/>
        </p:nvPicPr>
        <p:blipFill>
          <a:blip r:embed="rId2" cstate="print"/>
          <a:srcRect b="4491"/>
          <a:stretch>
            <a:fillRect/>
          </a:stretch>
        </p:blipFill>
        <p:spPr bwMode="auto">
          <a:xfrm>
            <a:off x="647700" y="1554163"/>
            <a:ext cx="7848600" cy="46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build="p" autoUpdateAnimBg="0" advAuto="0"/>
      <p:bldP spid="75783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381000" y="3048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3600" dirty="0">
                <a:solidFill>
                  <a:srgbClr val="000099"/>
                </a:solidFill>
                <a:latin typeface="Arial Black" pitchFamily="34" charset="0"/>
              </a:rPr>
              <a:t>Development </a:t>
            </a:r>
            <a:r>
              <a:rPr lang="en-US" sz="3600" dirty="0" smtClean="0">
                <a:solidFill>
                  <a:srgbClr val="000099"/>
                </a:solidFill>
                <a:latin typeface="Arial Black" pitchFamily="34" charset="0"/>
              </a:rPr>
              <a:t> </a:t>
            </a:r>
            <a:r>
              <a:rPr lang="en-US" sz="3600" dirty="0">
                <a:solidFill>
                  <a:srgbClr val="000099"/>
                </a:solidFill>
                <a:latin typeface="Arial Black" pitchFamily="34" charset="0"/>
              </a:rPr>
              <a:t>of </a:t>
            </a:r>
            <a:r>
              <a:rPr lang="en-US" sz="3600" dirty="0" smtClean="0">
                <a:solidFill>
                  <a:srgbClr val="000099"/>
                </a:solidFill>
                <a:latin typeface="Arial Black" pitchFamily="34" charset="0"/>
              </a:rPr>
              <a:t>the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3600" dirty="0" smtClean="0">
                <a:solidFill>
                  <a:srgbClr val="000099"/>
                </a:solidFill>
                <a:latin typeface="Arial Black" pitchFamily="34" charset="0"/>
              </a:rPr>
              <a:t> Nervous System</a:t>
            </a:r>
            <a:endParaRPr lang="en-US" sz="3600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381000" y="2098675"/>
            <a:ext cx="82454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The nervous system is formed during the first month of embryonic development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Any maternal infection can have extremely harmful effects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The hypothalamus is one of the last areas of the brain to develop</a:t>
            </a:r>
            <a:endParaRPr lang="en-US" sz="3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build="p" autoUpdateAnimBg="0" advAuto="0"/>
      <p:bldP spid="8090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Peripheral nervous system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1) somatic component of the pns which includes 12 pairs of cranial nerves and 31 pairs of spinal nerves.</a:t>
            </a:r>
          </a:p>
          <a:p>
            <a:pPr eaLnBrk="1" hangingPunct="1"/>
            <a:r>
              <a:rPr lang="en-US" smtClean="0"/>
              <a:t>2)peripheral autunomic nervos system or visceral nervous system–includes sympethetic &amp; parasympethetic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Central Nervous System (CNS)</a:t>
            </a:r>
          </a:p>
        </p:txBody>
      </p:sp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53253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6663" name="Text Box 7"/>
          <p:cNvSpPr txBox="1">
            <a:spLocks noChangeArrowheads="1"/>
          </p:cNvSpPr>
          <p:nvPr/>
        </p:nvSpPr>
        <p:spPr bwMode="auto">
          <a:xfrm>
            <a:off x="381000" y="1676400"/>
            <a:ext cx="8245475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CNS develops from the embryonic neural tube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The neural tube becomes the brain and spinal cord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The opening of the neural tube becomes the ventricles</a:t>
            </a:r>
          </a:p>
          <a:p>
            <a:pPr marL="1030288" lvl="2" indent="-2286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Four chambers within the brain</a:t>
            </a:r>
          </a:p>
          <a:p>
            <a:pPr marL="1030288" lvl="2" indent="-2286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Filled with cerebrospinal fluid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0" build="p" autoUpdateAnimBg="0" advAuto="0"/>
      <p:bldP spid="326663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Reflex arcs: our “reflexes”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5257800" cy="4906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Fast, automatic, involuntary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Somatic or visceral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Motor responses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to stimuli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Monosynaptic or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polysynaptic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5 components: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see right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54276" name="Picture 4" descr="12-17_ReflexArc_1"/>
          <p:cNvPicPr>
            <a:picLocks noChangeAspect="1" noChangeArrowheads="1"/>
          </p:cNvPicPr>
          <p:nvPr/>
        </p:nvPicPr>
        <p:blipFill>
          <a:blip r:embed="rId2" cstate="print"/>
          <a:srcRect l="22728" t="18823" r="22728" b="10588"/>
          <a:stretch>
            <a:fillRect/>
          </a:stretch>
        </p:blipFill>
        <p:spPr bwMode="auto">
          <a:xfrm>
            <a:off x="4419600" y="1447800"/>
            <a:ext cx="3910013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038600" y="6324600"/>
            <a:ext cx="457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Example of simplest, </a:t>
            </a:r>
            <a:r>
              <a:rPr lang="en-US" i="1"/>
              <a:t>monosynapatic</a:t>
            </a:r>
            <a:r>
              <a:rPr lang="en-US"/>
              <a:t> reflex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Simple Reflex Arc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381000" y="1752600"/>
            <a:ext cx="82454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None/>
            </a:pPr>
            <a:endParaRPr lang="en-US" sz="3000"/>
          </a:p>
        </p:txBody>
      </p:sp>
      <p:pic>
        <p:nvPicPr>
          <p:cNvPr id="88072" name="Picture 8"/>
          <p:cNvPicPr>
            <a:picLocks noChangeAspect="1" noChangeArrowheads="1"/>
          </p:cNvPicPr>
          <p:nvPr/>
        </p:nvPicPr>
        <p:blipFill>
          <a:blip r:embed="rId2" cstate="print"/>
          <a:srcRect b="3589"/>
          <a:stretch>
            <a:fillRect/>
          </a:stretch>
        </p:blipFill>
        <p:spPr bwMode="auto">
          <a:xfrm>
            <a:off x="381000" y="1447800"/>
            <a:ext cx="845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build="p" autoUpdateAnimBg="0" advAuto="0"/>
      <p:bldP spid="88071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Types of Reflexes and Regulation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381000" y="1447800"/>
            <a:ext cx="8245475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Autonomic reflexes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Smooth muscle regulation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Heart and blood pressure regulation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Regulation of glands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Digestive system regulation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Somatic reflexes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Activation of skeletal muscles</a:t>
            </a:r>
            <a:endParaRPr lang="en-US" sz="3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build="p" autoUpdateAnimBg="0" advAuto="0"/>
      <p:bldP spid="89095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Applied anatomy</a:t>
            </a:r>
            <a:endParaRPr lang="en-US" dirty="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Neurities-Infection of the nerve e.g.-optic neurities, peripheral neurities(causes muscle spasm)</a:t>
            </a:r>
          </a:p>
          <a:p>
            <a:pPr eaLnBrk="1" hangingPunct="1"/>
            <a:r>
              <a:rPr lang="en-US" smtClean="0"/>
              <a:t>Neuralgia- pain along the distribution of a nerve e.g.-Trigeminal neuralgia (in face along the distribution of trigeminal nerve)</a:t>
            </a:r>
          </a:p>
          <a:p>
            <a:pPr eaLnBrk="1" hangingPunct="1"/>
            <a:r>
              <a:rPr lang="en-US" smtClean="0"/>
              <a:t>Neuropathy-any disease related to nervous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Applied anatomy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Tingling and numbness-mild irritation of the nerve</a:t>
            </a:r>
          </a:p>
          <a:p>
            <a:pPr eaLnBrk="1" hangingPunct="1"/>
            <a:r>
              <a:rPr lang="en-US" smtClean="0"/>
              <a:t>Pain-sever irritation of the nerve</a:t>
            </a:r>
          </a:p>
          <a:p>
            <a:pPr eaLnBrk="1" hangingPunct="1"/>
            <a:r>
              <a:rPr lang="en-US" smtClean="0"/>
              <a:t>Paralysis- damage to a motor nerve causes muscular paralysis.</a:t>
            </a:r>
          </a:p>
          <a:p>
            <a:pPr eaLnBrk="1" hangingPunct="1"/>
            <a:r>
              <a:rPr lang="en-US" smtClean="0"/>
              <a:t>Anaesthesia &amp; analgesia- damage to a sensory nerve causes anaesthesia &amp; analgesia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381000"/>
            <a:ext cx="7848600" cy="2438400"/>
          </a:xfrm>
        </p:spPr>
        <p:txBody>
          <a:bodyPr>
            <a:normAutofit fontScale="92500"/>
          </a:bodyPr>
          <a:lstStyle/>
          <a:p>
            <a:pPr algn="ctr"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Alzheimer’s Disease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/>
              <a:t>A gradual shrinking of the neurons in the cerebrum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/>
              <a:t>Symptoms:  memory loss, emotional disturbances, inability to function on own, death</a:t>
            </a:r>
          </a:p>
        </p:txBody>
      </p:sp>
      <p:pic>
        <p:nvPicPr>
          <p:cNvPr id="59396" name="Picture 7" descr="Image of normal brain vs. Alzheimer's brain in cross-section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28800" y="2324100"/>
            <a:ext cx="5334000" cy="4533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http://cdn5.blog.doostang.com/wp-content/uploads/2009/10/thank-yo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7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5077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 b="1" dirty="0">
                <a:solidFill>
                  <a:srgbClr val="000099"/>
                </a:solidFill>
                <a:latin typeface="Arial Rounded MT Bold" pitchFamily="34" charset="0"/>
              </a:rPr>
              <a:t>Autonomic Nervous System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381000" y="1752600"/>
            <a:ext cx="8245475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The involuntary branch of the nervous system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Consists of only motor nerves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Divided into two divisions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Sympathetic division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Parasympathetic division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build="p" autoUpdateAnimBg="0" advAuto="0"/>
      <p:bldP spid="7475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Autonomic Functioning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381000" y="1981200"/>
            <a:ext cx="8245475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Sympathetic – “fight-or-flight”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Response to unusual stimulus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Takes over to increase activities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Remember as the “E” division = exercise, excitement, emergency, and embarrassment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build="p" autoUpdateAnimBg="0" advAuto="0"/>
      <p:bldP spid="7885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Autonomic Functioning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381000" y="1931988"/>
            <a:ext cx="82454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 dirty="0"/>
              <a:t>Parasympathetic – housekeeping </a:t>
            </a:r>
            <a:r>
              <a:rPr lang="en-US" sz="3400" dirty="0" err="1"/>
              <a:t>activites</a:t>
            </a:r>
            <a:endParaRPr lang="en-US" sz="3400" dirty="0"/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/>
              <a:t>Conserves energy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/>
              <a:t>Maintains daily necessary body functions</a:t>
            </a:r>
          </a:p>
          <a:p>
            <a:pPr marL="687388" lvl="1" indent="-230188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 dirty="0"/>
              <a:t>Remember as the “D” division - digestion, defecation, and </a:t>
            </a:r>
            <a:r>
              <a:rPr lang="en-US" sz="3000" dirty="0" err="1"/>
              <a:t>diuresis</a:t>
            </a:r>
            <a:endParaRPr lang="en-US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ChangeArrowheads="1"/>
          </p:cNvSpPr>
          <p:nvPr/>
        </p:nvSpPr>
        <p:spPr bwMode="auto">
          <a:xfrm>
            <a:off x="381000" y="3048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  <a:defRPr/>
            </a:pPr>
            <a:r>
              <a:rPr lang="en-US" sz="41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Classification of Nerves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" pitchFamily="18" charset="0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3287" name="Text Box 7"/>
          <p:cNvSpPr txBox="1">
            <a:spLocks noChangeArrowheads="1"/>
          </p:cNvSpPr>
          <p:nvPr/>
        </p:nvSpPr>
        <p:spPr bwMode="auto">
          <a:xfrm>
            <a:off x="381000" y="1979613"/>
            <a:ext cx="8245475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Mixed nerves – both sensory and motor fibers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Afferent (sensory) nerves – carry impulses toward the CNS</a:t>
            </a:r>
          </a:p>
          <a:p>
            <a:pPr marL="342900" indent="-342900" eaLnBrk="1" hangingPunct="1">
              <a:lnSpc>
                <a:spcPct val="9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400"/>
              <a:t>Efferent (motor) nerves – carry impulses away from the CNS</a:t>
            </a:r>
            <a:endParaRPr lang="en-US" sz="3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3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2" grpId="0" build="p" autoUpdateAnimBg="0" advAuto="0"/>
      <p:bldP spid="353287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1019</TotalTime>
  <Words>1619</Words>
  <Application>Microsoft Office PowerPoint</Application>
  <PresentationFormat>On-screen Show (4:3)</PresentationFormat>
  <Paragraphs>294</Paragraphs>
  <Slides>57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Arial</vt:lpstr>
      <vt:lpstr>Arial Black</vt:lpstr>
      <vt:lpstr>Garamond</vt:lpstr>
      <vt:lpstr>Times New Roman</vt:lpstr>
      <vt:lpstr>Verdana</vt:lpstr>
      <vt:lpstr>Times</vt:lpstr>
      <vt:lpstr>Symbol</vt:lpstr>
      <vt:lpstr>Opulent</vt:lpstr>
      <vt:lpstr>Image</vt:lpstr>
      <vt:lpstr>GENERAL  ANATOMY NERVOUS  SYSTEM</vt:lpstr>
      <vt:lpstr>Definition</vt:lpstr>
      <vt:lpstr>Slide 3</vt:lpstr>
      <vt:lpstr>CENTRAL NERVOUS SYSTEM</vt:lpstr>
      <vt:lpstr>Peripheral nervous system</vt:lpstr>
      <vt:lpstr>Slide 6</vt:lpstr>
      <vt:lpstr>Slide 7</vt:lpstr>
      <vt:lpstr>Slide 8</vt:lpstr>
      <vt:lpstr>Slide 9</vt:lpstr>
      <vt:lpstr>Slide 10</vt:lpstr>
      <vt:lpstr>Cellular organisation of the nervous system</vt:lpstr>
      <vt:lpstr>Anatomy of a Neuron</vt:lpstr>
      <vt:lpstr>Anatomy of a Neuron</vt:lpstr>
      <vt:lpstr>Anatomy of a Neuron</vt:lpstr>
      <vt:lpstr>Slide 15</vt:lpstr>
      <vt:lpstr>Synapses</vt:lpstr>
      <vt:lpstr>Slide 17</vt:lpstr>
      <vt:lpstr>Slide 18</vt:lpstr>
      <vt:lpstr>Slide 19</vt:lpstr>
      <vt:lpstr>Slide 20</vt:lpstr>
      <vt:lpstr>Structural classification of the neurons</vt:lpstr>
      <vt:lpstr>Slide 22</vt:lpstr>
      <vt:lpstr>Structural classification of neurons</vt:lpstr>
      <vt:lpstr>Slide 24</vt:lpstr>
      <vt:lpstr>According to length of axons</vt:lpstr>
      <vt:lpstr>Classification of neurons</vt:lpstr>
      <vt:lpstr>Slide 27</vt:lpstr>
      <vt:lpstr>Supporting   cells</vt:lpstr>
      <vt:lpstr>Neuroglia (CNS glial cells)</vt:lpstr>
      <vt:lpstr>Slide 30</vt:lpstr>
      <vt:lpstr>Slide 31</vt:lpstr>
      <vt:lpstr>Slide 32</vt:lpstr>
      <vt:lpstr>Neuroglia vs. Neurons</vt:lpstr>
      <vt:lpstr>Slide 34</vt:lpstr>
      <vt:lpstr>Slide 35</vt:lpstr>
      <vt:lpstr>Slide 36</vt:lpstr>
      <vt:lpstr>Slide 37</vt:lpstr>
      <vt:lpstr>Blood brain barrier is absent in</vt:lpstr>
      <vt:lpstr>Nerve fibre</vt:lpstr>
      <vt:lpstr>Classification of nerve fibres</vt:lpstr>
      <vt:lpstr>Slide 41</vt:lpstr>
      <vt:lpstr>Slide 42</vt:lpstr>
      <vt:lpstr>Slide 43</vt:lpstr>
      <vt:lpstr>Myelin SHEath</vt:lpstr>
      <vt:lpstr>Myelin in the Peripheral and Central Nervous Systems</vt:lpstr>
      <vt:lpstr>Application</vt:lpstr>
      <vt:lpstr>Peripheral nerve</vt:lpstr>
      <vt:lpstr>Slide 48</vt:lpstr>
      <vt:lpstr>Slide 49</vt:lpstr>
      <vt:lpstr>Slide 50</vt:lpstr>
      <vt:lpstr>Reflex arcs: our “reflexes”</vt:lpstr>
      <vt:lpstr>Slide 52</vt:lpstr>
      <vt:lpstr>Slide 53</vt:lpstr>
      <vt:lpstr>Applied anatomy</vt:lpstr>
      <vt:lpstr>Applied anatomy </vt:lpstr>
      <vt:lpstr>Slide 56</vt:lpstr>
      <vt:lpstr>Slide 57</vt:lpstr>
    </vt:vector>
  </TitlesOfParts>
  <Company>Wipro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of a Neuron</dc:title>
  <dc:creator>Anat</dc:creator>
  <cp:lastModifiedBy>DELL</cp:lastModifiedBy>
  <cp:revision>165</cp:revision>
  <dcterms:created xsi:type="dcterms:W3CDTF">2014-06-21T10:21:23Z</dcterms:created>
  <dcterms:modified xsi:type="dcterms:W3CDTF">2025-10-24T14:53:25Z</dcterms:modified>
</cp:coreProperties>
</file>