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257" r:id="rId2"/>
    <p:sldId id="284" r:id="rId3"/>
    <p:sldId id="259" r:id="rId4"/>
    <p:sldId id="305" r:id="rId5"/>
    <p:sldId id="285" r:id="rId6"/>
    <p:sldId id="261" r:id="rId7"/>
    <p:sldId id="262" r:id="rId8"/>
    <p:sldId id="272" r:id="rId9"/>
    <p:sldId id="263" r:id="rId10"/>
    <p:sldId id="323" r:id="rId11"/>
    <p:sldId id="264" r:id="rId12"/>
    <p:sldId id="271" r:id="rId13"/>
    <p:sldId id="324" r:id="rId14"/>
    <p:sldId id="276" r:id="rId15"/>
    <p:sldId id="296" r:id="rId16"/>
    <p:sldId id="265" r:id="rId17"/>
    <p:sldId id="322" r:id="rId18"/>
    <p:sldId id="297" r:id="rId19"/>
    <p:sldId id="286" r:id="rId20"/>
    <p:sldId id="266" r:id="rId21"/>
    <p:sldId id="317" r:id="rId22"/>
    <p:sldId id="311" r:id="rId23"/>
    <p:sldId id="267" r:id="rId24"/>
    <p:sldId id="287" r:id="rId25"/>
    <p:sldId id="312" r:id="rId26"/>
    <p:sldId id="309" r:id="rId27"/>
    <p:sldId id="268" r:id="rId28"/>
    <p:sldId id="313" r:id="rId29"/>
    <p:sldId id="269" r:id="rId30"/>
    <p:sldId id="288" r:id="rId31"/>
    <p:sldId id="314" r:id="rId32"/>
    <p:sldId id="289" r:id="rId33"/>
    <p:sldId id="291" r:id="rId34"/>
    <p:sldId id="292" r:id="rId35"/>
    <p:sldId id="270" r:id="rId36"/>
    <p:sldId id="315" r:id="rId37"/>
    <p:sldId id="319" r:id="rId38"/>
    <p:sldId id="321" r:id="rId39"/>
    <p:sldId id="318" r:id="rId40"/>
    <p:sldId id="290" r:id="rId41"/>
    <p:sldId id="316" r:id="rId42"/>
    <p:sldId id="277" r:id="rId43"/>
    <p:sldId id="278" r:id="rId44"/>
    <p:sldId id="279" r:id="rId45"/>
    <p:sldId id="280" r:id="rId46"/>
    <p:sldId id="306" r:id="rId47"/>
    <p:sldId id="293" r:id="rId48"/>
    <p:sldId id="295" r:id="rId49"/>
    <p:sldId id="298" r:id="rId50"/>
    <p:sldId id="307" r:id="rId51"/>
    <p:sldId id="308" r:id="rId52"/>
    <p:sldId id="320" r:id="rId53"/>
    <p:sldId id="281" r:id="rId54"/>
    <p:sldId id="282" r:id="rId55"/>
    <p:sldId id="299" r:id="rId56"/>
    <p:sldId id="300" r:id="rId57"/>
    <p:sldId id="301" r:id="rId58"/>
    <p:sldId id="302" r:id="rId59"/>
    <p:sldId id="303" r:id="rId60"/>
    <p:sldId id="304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1A87"/>
    <a:srgbClr val="671951"/>
    <a:srgbClr val="702E82"/>
    <a:srgbClr val="710F32"/>
    <a:srgbClr val="6C145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7D93C-5C8D-47F0-9177-46E9E4E7D1A2}" type="datetimeFigureOut">
              <a:rPr lang="en-US" smtClean="0"/>
              <a:pPr/>
              <a:t>24-Oct-25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3FE21-661E-4511-B372-3D8624018A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69C376-E045-4AF7-858E-5C888C875FB0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5639BA-191B-410F-95F4-F796425E66D3}" type="slidenum">
              <a:rPr lang="en-US"/>
              <a:pPr/>
              <a:t>53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68F427-4231-46DB-A38C-C3A9AEF1A006}" type="slidenum">
              <a:rPr lang="en-US"/>
              <a:pPr/>
              <a:t>54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BF171F-7FA6-4E65-A8A2-817706D48552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FFB5CA-183E-4832-9E27-3FC9B6C82ACA}" type="slidenum">
              <a:rPr lang="en-US"/>
              <a:pPr/>
              <a:t>21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C7B5EF-146D-4547-B99E-CD64C60F2E89}" type="slidenum">
              <a:rPr lang="en-US"/>
              <a:pPr/>
              <a:t>42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99D18D-B783-4548-94A9-E3A681198ECD}" type="slidenum">
              <a:rPr lang="en-US"/>
              <a:pPr/>
              <a:t>43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39F566-6082-41FC-A761-863B80C7193D}" type="slidenum">
              <a:rPr lang="en-US"/>
              <a:pPr/>
              <a:t>44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FB5C3-6CB4-4011-8B3E-1C7840E80F5E}" type="slidenum">
              <a:rPr lang="en-US"/>
              <a:pPr/>
              <a:t>45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1EE2CA-D37C-4461-8A20-1610750792A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F2588-5769-4B1A-9EF5-52AAD8DF13F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24-Oct-25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47800"/>
          </a:xfrm>
        </p:spPr>
        <p:txBody>
          <a:bodyPr/>
          <a:lstStyle/>
          <a:p>
            <a:pPr algn="ctr" eaLnBrk="1" hangingPunct="1"/>
            <a:r>
              <a:rPr lang="en-US" sz="3100" b="1" dirty="0" smtClean="0">
                <a:solidFill>
                  <a:srgbClr val="7030A0"/>
                </a:solidFill>
                <a:latin typeface="Arial Black" pitchFamily="34" charset="0"/>
              </a:rPr>
              <a:t>GENERAL   ANATOMY </a:t>
            </a:r>
            <a:r>
              <a:rPr lang="en-US" sz="4000" b="1" dirty="0" smtClean="0">
                <a:solidFill>
                  <a:srgbClr val="FF0000"/>
                </a:solidFill>
                <a:latin typeface="Algerian" pitchFamily="82" charset="0"/>
              </a:rPr>
              <a:t>CARDIOVASCULAR  SYSTEM</a:t>
            </a:r>
            <a:endParaRPr lang="en-IN" sz="54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4114800"/>
            <a:ext cx="4495800" cy="22399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en-US" b="1" dirty="0" smtClean="0">
                <a:solidFill>
                  <a:srgbClr val="0070C0"/>
                </a:solidFill>
              </a:rPr>
              <a:t>Dr. Praveen Kumar Kurrey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en-US" b="1" dirty="0" smtClean="0">
                <a:solidFill>
                  <a:srgbClr val="0070C0"/>
                </a:solidFill>
              </a:rPr>
              <a:t>M.B.B.S., M.S.,BCME, BCBR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en-US" b="1" dirty="0" smtClean="0">
                <a:solidFill>
                  <a:srgbClr val="0070C0"/>
                </a:solidFill>
              </a:rPr>
              <a:t> Professor Anatomy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en-US" b="1" dirty="0" smtClean="0">
                <a:solidFill>
                  <a:srgbClr val="0070C0"/>
                </a:solidFill>
              </a:rPr>
              <a:t>Pt. J.N.M. Medical  college</a:t>
            </a:r>
            <a:endParaRPr lang="en-IN" b="1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IN" dirty="0"/>
          </a:p>
        </p:txBody>
      </p:sp>
      <p:pic>
        <p:nvPicPr>
          <p:cNvPr id="1026" name="Picture 2" descr="C:\Users\DELL\Desktop\CVS General Anatomy\download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362200"/>
            <a:ext cx="2743200" cy="4048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r PRAVEEN  ANATOMY COMPLETE\PRAVEENS ANATOMY WORLD 3.3.2024\PRAVEENS ANATOMY WORLD 22.7.2025\1. ATLAS\2. GROSS ANATOMY\7. GENERAL ANATOMY\6. CVS\anatomy-of-the-heart-1024x6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8787030" cy="5715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b="1" dirty="0" smtClean="0"/>
              <a:t>How does the blood flow through the Heart?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687888" y="1981200"/>
            <a:ext cx="4040187" cy="4521200"/>
          </a:xfrm>
        </p:spPr>
        <p:txBody>
          <a:bodyPr>
            <a:normAutofit fontScale="85000" lnSpcReduction="20000"/>
          </a:bodyPr>
          <a:lstStyle/>
          <a:p>
            <a:pPr algn="just" eaLnBrk="1" hangingPunct="1">
              <a:defRPr/>
            </a:pPr>
            <a:r>
              <a:rPr lang="en-US" sz="2300" dirty="0" smtClean="0"/>
              <a:t>The </a:t>
            </a:r>
            <a:r>
              <a:rPr lang="en-US" sz="2300" dirty="0"/>
              <a:t>pulmonary veins empty oxygen-rich blood from the lungs into the left atrium of the heart.</a:t>
            </a:r>
          </a:p>
          <a:p>
            <a:pPr algn="just" eaLnBrk="1" hangingPunct="1">
              <a:defRPr/>
            </a:pPr>
            <a:r>
              <a:rPr lang="en-US" sz="2300" dirty="0"/>
              <a:t>As the atrium contracts, blood flows from your left atrium into your </a:t>
            </a:r>
            <a:r>
              <a:rPr lang="en-US" sz="2300" dirty="0">
                <a:solidFill>
                  <a:srgbClr val="FF0000"/>
                </a:solidFill>
              </a:rPr>
              <a:t>left ventricle </a:t>
            </a:r>
            <a:r>
              <a:rPr lang="en-US" sz="2300" dirty="0"/>
              <a:t>through the open mitral valve.</a:t>
            </a:r>
          </a:p>
          <a:p>
            <a:pPr algn="just" eaLnBrk="1" hangingPunct="1">
              <a:defRPr/>
            </a:pPr>
            <a:r>
              <a:rPr lang="en-US" sz="2300" dirty="0"/>
              <a:t>When the ventricle is full, the mitral valve shuts. This prevents blood from flowing backward into the atrium while the ventricle contracts.</a:t>
            </a:r>
          </a:p>
          <a:p>
            <a:pPr algn="just" eaLnBrk="1" hangingPunct="1">
              <a:defRPr/>
            </a:pPr>
            <a:r>
              <a:rPr lang="en-US" sz="2300" dirty="0"/>
              <a:t>As the ventricle contracts, blood leaves the heart through the aortic valve, into the aorta and to the body.</a:t>
            </a:r>
          </a:p>
          <a:p>
            <a:pPr algn="just" eaLnBrk="1" hangingPunct="1">
              <a:defRPr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4800" y="2057400"/>
            <a:ext cx="4191000" cy="4675188"/>
          </a:xfrm>
        </p:spPr>
        <p:txBody>
          <a:bodyPr>
            <a:normAutofit fontScale="62500" lnSpcReduction="20000"/>
          </a:bodyPr>
          <a:lstStyle/>
          <a:p>
            <a:pPr algn="just" eaLnBrk="1" hangingPunct="1">
              <a:defRPr/>
            </a:pPr>
            <a:r>
              <a:rPr lang="en-US" sz="2900" dirty="0"/>
              <a:t>Blood enters the heart through two large veins, the inferior and superior vena cava, emptying oxygen-poor blood from the body into the </a:t>
            </a:r>
            <a:r>
              <a:rPr lang="en-US" sz="2900" dirty="0">
                <a:solidFill>
                  <a:srgbClr val="FF0000"/>
                </a:solidFill>
              </a:rPr>
              <a:t>right</a:t>
            </a:r>
            <a:r>
              <a:rPr lang="en-US" sz="2900" dirty="0"/>
              <a:t> </a:t>
            </a:r>
            <a:r>
              <a:rPr lang="en-US" sz="2900" dirty="0">
                <a:solidFill>
                  <a:srgbClr val="FF0000"/>
                </a:solidFill>
              </a:rPr>
              <a:t>atrium</a:t>
            </a:r>
            <a:r>
              <a:rPr lang="en-US" sz="2900" dirty="0"/>
              <a:t> of the heart.</a:t>
            </a:r>
          </a:p>
          <a:p>
            <a:pPr algn="just" eaLnBrk="1" hangingPunct="1">
              <a:defRPr/>
            </a:pPr>
            <a:r>
              <a:rPr lang="en-US" sz="2900" dirty="0"/>
              <a:t>As the atrium contracts, blood flows from your right atrium into your </a:t>
            </a:r>
            <a:r>
              <a:rPr lang="en-US" sz="2900" dirty="0">
                <a:solidFill>
                  <a:srgbClr val="FF0000"/>
                </a:solidFill>
              </a:rPr>
              <a:t>right ventricle</a:t>
            </a:r>
            <a:r>
              <a:rPr lang="en-US" sz="2900" dirty="0"/>
              <a:t> through the open tricuspid valve.</a:t>
            </a:r>
          </a:p>
          <a:p>
            <a:pPr algn="just" eaLnBrk="1" hangingPunct="1">
              <a:defRPr/>
            </a:pPr>
            <a:r>
              <a:rPr lang="en-US" sz="2900" dirty="0"/>
              <a:t>When the ventricle is full, the tricuspid valve shuts. This prevents blood from flowing backward into the atria while the ventricle contracts.</a:t>
            </a:r>
          </a:p>
          <a:p>
            <a:pPr algn="just" eaLnBrk="1" hangingPunct="1">
              <a:defRPr/>
            </a:pPr>
            <a:r>
              <a:rPr lang="en-US" sz="2900" dirty="0"/>
              <a:t>As the ventricle contracts, blood leaves the heart through the pulmonic valve, into the pulmonary artery and to the </a:t>
            </a:r>
            <a:r>
              <a:rPr lang="en-US" sz="2900" dirty="0">
                <a:solidFill>
                  <a:srgbClr val="FF0000"/>
                </a:solidFill>
              </a:rPr>
              <a:t>lungs</a:t>
            </a:r>
            <a:r>
              <a:rPr lang="en-US" sz="2900" dirty="0"/>
              <a:t>, where it is oxygenated and then returns to the left atrium through the pulmonary veins.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457200" y="1143000"/>
            <a:ext cx="4040188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00000"/>
                </a:solidFill>
              </a:rPr>
              <a:t>Right Side of Heart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295400"/>
            <a:ext cx="3813175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00000"/>
                </a:solidFill>
              </a:rPr>
              <a:t>Left Side of Heart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4800600" y="6502400"/>
            <a:ext cx="39624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900" dirty="0"/>
              <a:t>http://www.webmd.com/heart-disease/guide/how-heart-works?page=3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rgbClr val="7030A0"/>
                </a:solidFill>
              </a:rPr>
              <a:t>Direction blood pumps through the heart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24579" name="Picture 2" descr="http://www.lancashirecardiaccentre.nhs.uk/images/heartflowdi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79550"/>
            <a:ext cx="55626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r PRAVEEN  ANATOMY COMPLETE\PRAVEENS ANATOMY WORLD 3.3.2024\PRAVEENS ANATOMY WORLD 22.7.2025\1. ATLAS\2. GROSS ANATOMY\7. GENERAL ANATOMY\6. CVS\circulation_of_blood_through_the26802807006692901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09" y="228600"/>
            <a:ext cx="8427204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Circulatory Routes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Systemic Circulation – blood flow from the L ventricle to the body &amp; back to the 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atrium</a:t>
            </a: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Pulmonary Circulation – blood flow from the R ventricle to the lungs and back to the L atrium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450"/>
            <a:ext cx="8229600" cy="793750"/>
          </a:xfrm>
        </p:spPr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</a:rPr>
              <a:t>SYSTEMIC AND PULMONARY CIRCULATION</a:t>
            </a:r>
          </a:p>
        </p:txBody>
      </p:sp>
      <p:sp>
        <p:nvSpPr>
          <p:cNvPr id="32771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0" y="1412875"/>
            <a:ext cx="4114800" cy="5049838"/>
          </a:xfrm>
        </p:spPr>
        <p:txBody>
          <a:bodyPr>
            <a:normAutofit lnSpcReduction="10000"/>
          </a:bodyPr>
          <a:lstStyle/>
          <a:p>
            <a:pPr marL="457200" lvl="1" indent="0" eaLnBrk="1" hangingPunct="1">
              <a:buClr>
                <a:schemeClr val="hlink"/>
              </a:buClr>
              <a:buFont typeface="Arial" pitchFamily="34" charset="0"/>
              <a:buNone/>
            </a:pPr>
            <a:r>
              <a:rPr lang="en-US" altLang="en-US" sz="3000" b="1" u="sng" dirty="0">
                <a:solidFill>
                  <a:srgbClr val="00B050"/>
                </a:solidFill>
              </a:rPr>
              <a:t>Pulmonary circulation</a:t>
            </a:r>
          </a:p>
          <a:p>
            <a:pPr marL="457200" lvl="1" indent="0" eaLnBrk="1" hangingPunct="1">
              <a:buClr>
                <a:schemeClr val="hlink"/>
              </a:buClr>
              <a:buFont typeface="Arial" pitchFamily="34" charset="0"/>
              <a:buNone/>
            </a:pPr>
            <a:r>
              <a:rPr lang="en-US" altLang="en-US" sz="3200" b="1" dirty="0"/>
              <a:t>The flow of blood between the heart and lungs.</a:t>
            </a:r>
          </a:p>
          <a:p>
            <a:pPr marL="457200" lvl="1" indent="0" algn="just" eaLnBrk="1" hangingPunct="1">
              <a:buClr>
                <a:schemeClr val="hlink"/>
              </a:buClr>
              <a:buFont typeface="Arial" pitchFamily="34" charset="0"/>
              <a:buNone/>
            </a:pPr>
            <a:r>
              <a:rPr lang="en-US" altLang="en-US" sz="3000" b="1" u="sng" dirty="0">
                <a:solidFill>
                  <a:srgbClr val="00B050"/>
                </a:solidFill>
              </a:rPr>
              <a:t>Systemic circulation</a:t>
            </a:r>
            <a:r>
              <a:rPr lang="en-US" altLang="en-US" sz="3200" b="1" dirty="0">
                <a:solidFill>
                  <a:srgbClr val="00B050"/>
                </a:solidFill>
              </a:rPr>
              <a:t> </a:t>
            </a:r>
            <a:r>
              <a:rPr lang="en-US" altLang="en-US" b="1" dirty="0">
                <a:solidFill>
                  <a:srgbClr val="00B050"/>
                </a:solidFill>
              </a:rPr>
              <a:t> </a:t>
            </a:r>
            <a:r>
              <a:rPr lang="en-US" altLang="en-US" b="1" dirty="0"/>
              <a:t>T</a:t>
            </a:r>
            <a:r>
              <a:rPr lang="en-US" altLang="en-US" sz="3200" b="1" dirty="0"/>
              <a:t>he flow of blood between the heart and the cells of the body.</a:t>
            </a:r>
          </a:p>
          <a:p>
            <a:endParaRPr lang="en-IN" altLang="en-US" dirty="0"/>
          </a:p>
        </p:txBody>
      </p:sp>
      <p:sp>
        <p:nvSpPr>
          <p:cNvPr id="32772" name="Footer Placeholder 4"/>
          <p:cNvSpPr txBox="1">
            <a:spLocks noGrp="1"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 dirty="0">
                <a:solidFill>
                  <a:srgbClr val="898989"/>
                </a:solidFill>
              </a:rPr>
              <a:t>Chapter 18, Cardiovascular System </a:t>
            </a:r>
          </a:p>
        </p:txBody>
      </p:sp>
      <p:sp>
        <p:nvSpPr>
          <p:cNvPr id="32773" name="Slide Number Placeholder 5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792633D-EC24-4D2E-9D69-FE240DD58902}" type="slidenum">
              <a:rPr lang="en-US" sz="1200">
                <a:solidFill>
                  <a:srgbClr val="898989"/>
                </a:solidFill>
              </a:rPr>
              <a:pPr algn="r"/>
              <a:t>15</a:t>
            </a:fld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32774" name="Text Box 3"/>
          <p:cNvSpPr txBox="1">
            <a:spLocks noChangeArrowheads="1"/>
          </p:cNvSpPr>
          <p:nvPr/>
        </p:nvSpPr>
        <p:spPr bwMode="auto">
          <a:xfrm>
            <a:off x="7315200" y="63246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dirty="0"/>
              <a:t>Figure 18.5</a:t>
            </a:r>
          </a:p>
        </p:txBody>
      </p:sp>
      <p:pic>
        <p:nvPicPr>
          <p:cNvPr id="32775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905352"/>
            <a:ext cx="4343400" cy="5809977"/>
          </a:xfrm>
          <a:noFill/>
          <a:ln/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Blood Flow</a:t>
            </a:r>
          </a:p>
        </p:txBody>
      </p:sp>
      <p:pic>
        <p:nvPicPr>
          <p:cNvPr id="16387" name="Picture 5" descr="blood flow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8196" y="762000"/>
            <a:ext cx="7605439" cy="6092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r PRAVEEN  ANATOMY COMPLETE\PRAVEENS ANATOMY WORLD 3.3.2024\PRAVEENS ANATOMY WORLD 22.7.2025\1. ATLAS\2. GROSS ANATOMY\7. GENERAL ANATOMY\6. CVS\Double-Circulation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"/>
            <a:ext cx="6568281" cy="6568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dirty="0">
                <a:solidFill>
                  <a:srgbClr val="6C145B"/>
                </a:solidFill>
              </a:rPr>
              <a:t>PORTAL CIRCULATION</a:t>
            </a:r>
            <a:endParaRPr lang="en-US" altLang="en-US" dirty="0">
              <a:solidFill>
                <a:srgbClr val="6C145B"/>
              </a:solidFill>
            </a:endParaRPr>
          </a:p>
        </p:txBody>
      </p:sp>
      <p:sp>
        <p:nvSpPr>
          <p:cNvPr id="34819" name="Content Placeholder 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295400"/>
            <a:ext cx="4381500" cy="5257800"/>
          </a:xfrm>
          <a:ln/>
        </p:spPr>
        <p:txBody>
          <a:bodyPr>
            <a:normAutofit/>
          </a:bodyPr>
          <a:lstStyle/>
          <a:p>
            <a:pPr marL="107950" lvl="1" indent="0" eaLnBrk="1" hangingPunct="1">
              <a:spcBef>
                <a:spcPts val="400"/>
              </a:spcBef>
              <a:buSzPct val="68000"/>
              <a:buFont typeface="Arial" pitchFamily="34" charset="0"/>
              <a:buNone/>
            </a:pPr>
            <a:endParaRPr lang="en-CA" b="1" dirty="0"/>
          </a:p>
          <a:p>
            <a:pPr marL="107950" lvl="1" indent="0" algn="just" eaLnBrk="1" hangingPunct="1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CA" sz="2800" b="1" dirty="0"/>
              <a:t>Portal circulation - the flow of blood between </a:t>
            </a:r>
            <a:r>
              <a:rPr lang="en-CA" sz="2800" b="1" dirty="0" smtClean="0">
                <a:solidFill>
                  <a:srgbClr val="FF0000"/>
                </a:solidFill>
              </a:rPr>
              <a:t>TWO</a:t>
            </a:r>
            <a:r>
              <a:rPr lang="en-CA" sz="2800" b="1" dirty="0" smtClean="0"/>
              <a:t> </a:t>
            </a:r>
            <a:r>
              <a:rPr lang="en-CA" sz="2800" b="1" dirty="0"/>
              <a:t>set of capillaries before draining in systemic veins.</a:t>
            </a:r>
            <a:endParaRPr lang="en-CA" b="1" dirty="0"/>
          </a:p>
        </p:txBody>
      </p:sp>
      <p:pic>
        <p:nvPicPr>
          <p:cNvPr id="34820" name="Picture 4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0988" y="1955800"/>
            <a:ext cx="3184525" cy="3937000"/>
          </a:xfrm>
          <a:noFill/>
          <a:ln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title" idx="4294967295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 eaLnBrk="1" hangingPunct="1"/>
            <a:r>
              <a:rPr lang="en-CA" sz="4000" b="1" dirty="0"/>
              <a:t>CLASSIFICATION OF BLOOD VESSELS</a:t>
            </a:r>
          </a:p>
        </p:txBody>
      </p:sp>
      <p:sp>
        <p:nvSpPr>
          <p:cNvPr id="16387" name="Content Placeholder 5"/>
          <p:cNvSpPr>
            <a:spLocks noGrp="1"/>
          </p:cNvSpPr>
          <p:nvPr>
            <p:ph idx="4294967295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endParaRPr lang="en-IN" altLang="en-US" b="1" dirty="0"/>
          </a:p>
          <a:p>
            <a:pPr marL="0" indent="0" eaLnBrk="1" hangingPunct="1"/>
            <a:r>
              <a:rPr lang="en-IN" altLang="en-US" b="1" dirty="0">
                <a:solidFill>
                  <a:srgbClr val="C00000"/>
                </a:solidFill>
              </a:rPr>
              <a:t>Conducting </a:t>
            </a:r>
            <a:r>
              <a:rPr lang="en-IN" altLang="en-US" b="1" dirty="0" smtClean="0">
                <a:solidFill>
                  <a:srgbClr val="C00000"/>
                </a:solidFill>
              </a:rPr>
              <a:t>Vessels </a:t>
            </a:r>
            <a:r>
              <a:rPr lang="en-IN" altLang="en-US" b="1" dirty="0" smtClean="0"/>
              <a:t>-- Large Arteries</a:t>
            </a:r>
            <a:endParaRPr lang="en-IN" altLang="en-US" b="1" dirty="0"/>
          </a:p>
          <a:p>
            <a:pPr marL="0" indent="0" eaLnBrk="1" hangingPunct="1"/>
            <a:r>
              <a:rPr lang="en-IN" altLang="en-US" b="1" dirty="0">
                <a:solidFill>
                  <a:srgbClr val="C00000"/>
                </a:solidFill>
              </a:rPr>
              <a:t>Distributing </a:t>
            </a:r>
            <a:r>
              <a:rPr lang="en-IN" altLang="en-US" b="1" dirty="0" smtClean="0">
                <a:solidFill>
                  <a:srgbClr val="C00000"/>
                </a:solidFill>
              </a:rPr>
              <a:t>Vessels </a:t>
            </a:r>
            <a:r>
              <a:rPr lang="en-IN" altLang="en-US" b="1" dirty="0" smtClean="0"/>
              <a:t>– Small Arteries</a:t>
            </a:r>
            <a:endParaRPr lang="en-IN" altLang="en-US" b="1" dirty="0"/>
          </a:p>
          <a:p>
            <a:pPr marL="0" indent="0" eaLnBrk="1" hangingPunct="1"/>
            <a:r>
              <a:rPr lang="en-IN" altLang="en-US" b="1" dirty="0">
                <a:solidFill>
                  <a:srgbClr val="C00000"/>
                </a:solidFill>
              </a:rPr>
              <a:t>Resistance </a:t>
            </a:r>
            <a:r>
              <a:rPr lang="en-IN" altLang="en-US" b="1" dirty="0" smtClean="0">
                <a:solidFill>
                  <a:srgbClr val="C00000"/>
                </a:solidFill>
              </a:rPr>
              <a:t>Vessels </a:t>
            </a:r>
            <a:r>
              <a:rPr lang="en-IN" altLang="en-US" b="1" dirty="0" smtClean="0"/>
              <a:t>– Arterioles, Precapillary sphincters</a:t>
            </a:r>
            <a:endParaRPr lang="en-IN" altLang="en-US" b="1" dirty="0"/>
          </a:p>
          <a:p>
            <a:pPr marL="0" indent="0" eaLnBrk="1" hangingPunct="1"/>
            <a:r>
              <a:rPr lang="en-IN" altLang="en-US" b="1" dirty="0">
                <a:solidFill>
                  <a:srgbClr val="C00000"/>
                </a:solidFill>
              </a:rPr>
              <a:t>Exchange </a:t>
            </a:r>
            <a:r>
              <a:rPr lang="en-IN" altLang="en-US" b="1" dirty="0" smtClean="0">
                <a:solidFill>
                  <a:srgbClr val="C00000"/>
                </a:solidFill>
              </a:rPr>
              <a:t>Vessels  </a:t>
            </a:r>
            <a:r>
              <a:rPr lang="en-IN" altLang="en-US" b="1" dirty="0" smtClean="0"/>
              <a:t>-- Capillaries, Sinusoids and Post capillary </a:t>
            </a:r>
            <a:r>
              <a:rPr lang="en-IN" altLang="en-US" b="1" dirty="0" err="1" smtClean="0"/>
              <a:t>venules</a:t>
            </a:r>
            <a:endParaRPr lang="en-IN" altLang="en-US" b="1" dirty="0"/>
          </a:p>
          <a:p>
            <a:pPr marL="0" indent="0" eaLnBrk="1" hangingPunct="1"/>
            <a:r>
              <a:rPr lang="en-IN" altLang="en-US" b="1" dirty="0">
                <a:solidFill>
                  <a:srgbClr val="C00000"/>
                </a:solidFill>
              </a:rPr>
              <a:t>Capacitance / Reservoir </a:t>
            </a:r>
            <a:r>
              <a:rPr lang="en-IN" altLang="en-US" b="1" dirty="0" smtClean="0">
                <a:solidFill>
                  <a:srgbClr val="C00000"/>
                </a:solidFill>
              </a:rPr>
              <a:t>Vessels</a:t>
            </a:r>
            <a:r>
              <a:rPr lang="en-IN" altLang="en-US" b="1" dirty="0" smtClean="0"/>
              <a:t> – Large </a:t>
            </a:r>
            <a:r>
              <a:rPr lang="en-IN" altLang="en-US" b="1" dirty="0" err="1" smtClean="0"/>
              <a:t>venules</a:t>
            </a:r>
            <a:r>
              <a:rPr lang="en-IN" altLang="en-US" b="1" dirty="0" smtClean="0"/>
              <a:t> and veins</a:t>
            </a:r>
            <a:endParaRPr lang="en-IN" altLang="en-US" b="1" dirty="0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9509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800" b="1" dirty="0">
                <a:solidFill>
                  <a:srgbClr val="FFC000"/>
                </a:solidFill>
              </a:rPr>
              <a:t>INTRODUCTION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9750" y="1196975"/>
            <a:ext cx="4718050" cy="4824413"/>
          </a:xfrm>
        </p:spPr>
        <p:txBody>
          <a:bodyPr>
            <a:normAutofit fontScale="92500"/>
          </a:bodyPr>
          <a:lstStyle/>
          <a:p>
            <a:pPr marL="365125" indent="-255588" algn="just" eaLnBrk="1" hangingPunct="1">
              <a:buFont typeface="Wingdings 3" pitchFamily="18" charset="2"/>
              <a:buChar char=""/>
            </a:pPr>
            <a:r>
              <a:rPr lang="en-CA" sz="2600" b="1" dirty="0"/>
              <a:t>The cardiovascular system is transport system of body</a:t>
            </a:r>
          </a:p>
          <a:p>
            <a:pPr marL="365125" indent="-255588" algn="just" eaLnBrk="1" hangingPunct="1">
              <a:buFont typeface="Wingdings 3" pitchFamily="18" charset="2"/>
              <a:buChar char=""/>
            </a:pPr>
            <a:r>
              <a:rPr lang="en-CA" sz="2600" b="1" dirty="0"/>
              <a:t>It comprises blood, heart and blood vessels. </a:t>
            </a:r>
          </a:p>
          <a:p>
            <a:pPr marL="365125" indent="-255588" algn="just" eaLnBrk="1" hangingPunct="1">
              <a:buFont typeface="Wingdings 3" pitchFamily="18" charset="2"/>
              <a:buChar char=""/>
            </a:pPr>
            <a:r>
              <a:rPr lang="en-CA" sz="2600" b="1" dirty="0"/>
              <a:t>The system supplies nutrients to and remove waste products  from various tissue of body.</a:t>
            </a:r>
          </a:p>
          <a:p>
            <a:pPr marL="365125" indent="-255588" algn="just" eaLnBrk="1" hangingPunct="1">
              <a:buFont typeface="Wingdings 3" pitchFamily="18" charset="2"/>
              <a:buChar char=""/>
            </a:pPr>
            <a:r>
              <a:rPr lang="en-CA" sz="2600" b="1" dirty="0"/>
              <a:t>The conveying media is liquid  in form of blood which flows in close tubular system.</a:t>
            </a:r>
          </a:p>
          <a:p>
            <a:pPr marL="365125" indent="-255588" eaLnBrk="1" hangingPunct="1">
              <a:buFont typeface="Wingdings 3" pitchFamily="18" charset="2"/>
              <a:buChar char=""/>
            </a:pPr>
            <a:endParaRPr lang="en-CA" sz="2400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620000" y="61722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b="1" dirty="0"/>
              <a:t>Figure 1-2(f)</a:t>
            </a:r>
            <a:endParaRPr lang="en-US" sz="2400" dirty="0"/>
          </a:p>
        </p:txBody>
      </p:sp>
      <p:pic>
        <p:nvPicPr>
          <p:cNvPr id="5125" name="Picture 5" descr="01_02fOrgSysCardiovasclr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2563" y="1371600"/>
            <a:ext cx="371951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b="1" dirty="0" smtClean="0"/>
              <a:t>Blood Vessels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/>
          <a:p>
            <a:pPr eaLnBrk="1" hangingPunct="1"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sz="3200" dirty="0" smtClean="0"/>
              <a:t>Elastic tubes</a:t>
            </a:r>
          </a:p>
          <a:p>
            <a:pPr lvl="1" eaLnBrk="1" hangingPunct="1">
              <a:defRPr/>
            </a:pPr>
            <a:r>
              <a:rPr lang="en-US" sz="3200" dirty="0" smtClean="0"/>
              <a:t>Carry blood</a:t>
            </a:r>
          </a:p>
          <a:p>
            <a:pPr lvl="2" eaLnBrk="1" hangingPunct="1">
              <a:defRPr/>
            </a:pPr>
            <a:r>
              <a:rPr lang="en-US" sz="3200" dirty="0" smtClean="0"/>
              <a:t>Arteries</a:t>
            </a:r>
          </a:p>
          <a:p>
            <a:pPr lvl="2" eaLnBrk="1" hangingPunct="1">
              <a:defRPr/>
            </a:pPr>
            <a:r>
              <a:rPr lang="en-US" sz="3200" dirty="0" smtClean="0"/>
              <a:t>Arterioles </a:t>
            </a:r>
          </a:p>
          <a:p>
            <a:pPr lvl="2" eaLnBrk="1" hangingPunct="1">
              <a:defRPr/>
            </a:pPr>
            <a:r>
              <a:rPr lang="en-US" sz="3200" dirty="0" smtClean="0"/>
              <a:t>Capillaries </a:t>
            </a:r>
          </a:p>
          <a:p>
            <a:pPr lvl="2" eaLnBrk="1" hangingPunct="1">
              <a:defRPr/>
            </a:pPr>
            <a:r>
              <a:rPr lang="en-US" sz="3200" dirty="0" err="1" smtClean="0"/>
              <a:t>Venules</a:t>
            </a:r>
            <a:r>
              <a:rPr lang="en-US" sz="3200" dirty="0" smtClean="0"/>
              <a:t> </a:t>
            </a:r>
          </a:p>
          <a:p>
            <a:pPr lvl="2" eaLnBrk="1" hangingPunct="1">
              <a:defRPr/>
            </a:pPr>
            <a:r>
              <a:rPr lang="en-US" sz="3200" dirty="0" smtClean="0"/>
              <a:t>Veins </a:t>
            </a:r>
          </a:p>
        </p:txBody>
      </p:sp>
      <p:pic>
        <p:nvPicPr>
          <p:cNvPr id="17412" name="Picture 4" descr="arteries veins-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600200"/>
            <a:ext cx="3675063" cy="4570413"/>
          </a:xfrm>
          <a:noFill/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85800" y="61722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</a:rPr>
              <a:t>Arteries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743200" y="61722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accent2"/>
                </a:solidFill>
              </a:rPr>
              <a:t>Veins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omic Sans MS" pitchFamily="66" charset="0"/>
              </a:rPr>
              <a:t>Structure of Blood Vessels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Tunica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intima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innermost layer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Composed of endothelium</a:t>
            </a:r>
          </a:p>
          <a:p>
            <a:pPr lvl="1">
              <a:lnSpc>
                <a:spcPct val="90000"/>
              </a:lnSpc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Semilunar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valves present in veins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One cell thick in capillaries</a:t>
            </a:r>
          </a:p>
          <a:p>
            <a:pPr lvl="1">
              <a:lnSpc>
                <a:spcPct val="90000"/>
              </a:lnSpc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Tunica media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– middle layer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Smooth muscle and elastic CT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Helps vessels constrict and dilate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Larger 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arteries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Tunica adventitia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outermost layer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Fibrous connective tissue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Holds vessels open; prevents tearing of vessels walls during body movements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Larger in veins than arteries</a:t>
            </a:r>
          </a:p>
          <a:p>
            <a:pPr lvl="1">
              <a:lnSpc>
                <a:spcPct val="9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7162800" cy="486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88924" y="-30163"/>
            <a:ext cx="8474075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n-US" sz="3200" b="1" dirty="0" smtClean="0"/>
              <a:t>ARTERY   </a:t>
            </a:r>
            <a:r>
              <a:rPr lang="en-US" sz="3200" b="1" dirty="0"/>
              <a:t>WALL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7451725" y="3260725"/>
            <a:ext cx="14700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Adventitia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7451725" y="3870325"/>
            <a:ext cx="18510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Tunica media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7315200" y="4403725"/>
            <a:ext cx="17526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223125" y="4403725"/>
            <a:ext cx="20716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Lamina propria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7451725" y="5013325"/>
            <a:ext cx="17589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Endothelium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7451725" y="5394325"/>
            <a:ext cx="22240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Ext. elastic mem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Arteries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Arteries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Muscular</a:t>
            </a:r>
            <a:r>
              <a:rPr lang="en-US" dirty="0" smtClean="0"/>
              <a:t>, thick, </a:t>
            </a:r>
            <a:r>
              <a:rPr lang="en-US" dirty="0" smtClean="0">
                <a:solidFill>
                  <a:srgbClr val="FF0000"/>
                </a:solidFill>
              </a:rPr>
              <a:t>elastic</a:t>
            </a:r>
            <a:r>
              <a:rPr lang="en-US" dirty="0" smtClean="0"/>
              <a:t> blood vessels</a:t>
            </a:r>
          </a:p>
          <a:p>
            <a:pPr lvl="1" eaLnBrk="1" hangingPunct="1">
              <a:defRPr/>
            </a:pPr>
            <a:r>
              <a:rPr lang="en-US" dirty="0" smtClean="0"/>
              <a:t>Carry </a:t>
            </a:r>
            <a:r>
              <a:rPr lang="en-US" dirty="0" smtClean="0">
                <a:solidFill>
                  <a:srgbClr val="FF0000"/>
                </a:solidFill>
              </a:rPr>
              <a:t>oxygenated</a:t>
            </a:r>
            <a:r>
              <a:rPr lang="en-US" dirty="0" smtClean="0"/>
              <a:t> blood </a:t>
            </a:r>
            <a:r>
              <a:rPr lang="en-US" b="1" dirty="0" smtClean="0">
                <a:solidFill>
                  <a:srgbClr val="FF0000"/>
                </a:solidFill>
              </a:rPr>
              <a:t>away</a:t>
            </a:r>
            <a:r>
              <a:rPr lang="en-US" dirty="0" smtClean="0"/>
              <a:t> from the </a:t>
            </a:r>
            <a:r>
              <a:rPr lang="en-US" dirty="0" smtClean="0">
                <a:solidFill>
                  <a:srgbClr val="FF0000"/>
                </a:solidFill>
              </a:rPr>
              <a:t>heart</a:t>
            </a:r>
            <a:r>
              <a:rPr lang="en-US" dirty="0" smtClean="0"/>
              <a:t> to body </a:t>
            </a:r>
            <a:r>
              <a:rPr lang="en-US" dirty="0" smtClean="0">
                <a:solidFill>
                  <a:srgbClr val="FF0000"/>
                </a:solidFill>
              </a:rPr>
              <a:t>cells</a:t>
            </a:r>
            <a:r>
              <a:rPr lang="en-US" dirty="0" smtClean="0"/>
              <a:t>, tissue &amp; </a:t>
            </a:r>
            <a:r>
              <a:rPr lang="en-US" dirty="0" smtClean="0">
                <a:solidFill>
                  <a:srgbClr val="FF0000"/>
                </a:solidFill>
              </a:rPr>
              <a:t>organs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B0F0"/>
                </a:solidFill>
              </a:rPr>
              <a:t>Except for pulmonary artery</a:t>
            </a:r>
          </a:p>
        </p:txBody>
      </p:sp>
      <p:pic>
        <p:nvPicPr>
          <p:cNvPr id="18436" name="Picture 4" descr="capillaries venules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667000"/>
            <a:ext cx="4038600" cy="2390775"/>
          </a:xfrm>
          <a:noFill/>
        </p:spPr>
      </p:pic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4953000" y="50292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artery</a:t>
            </a:r>
          </a:p>
        </p:txBody>
      </p:sp>
      <p:sp>
        <p:nvSpPr>
          <p:cNvPr id="18438" name="Line 8"/>
          <p:cNvSpPr>
            <a:spLocks noChangeShapeType="1"/>
          </p:cNvSpPr>
          <p:nvPr/>
        </p:nvSpPr>
        <p:spPr bwMode="auto">
          <a:xfrm flipV="1">
            <a:off x="5334000" y="441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CA" sz="4000" b="1" dirty="0" smtClean="0">
                <a:solidFill>
                  <a:srgbClr val="FF0000"/>
                </a:solidFill>
              </a:rPr>
              <a:t>CLASSIFICATION  </a:t>
            </a:r>
            <a:r>
              <a:rPr lang="en-CA" sz="4000" b="1" dirty="0">
                <a:solidFill>
                  <a:srgbClr val="FF0000"/>
                </a:solidFill>
              </a:rPr>
              <a:t>OF </a:t>
            </a:r>
            <a:r>
              <a:rPr lang="en-CA" sz="4000" b="1" dirty="0" smtClean="0">
                <a:solidFill>
                  <a:srgbClr val="FF0000"/>
                </a:solidFill>
              </a:rPr>
              <a:t> ARTERIES</a:t>
            </a:r>
            <a:endParaRPr lang="en-CA" sz="4000" b="1" dirty="0">
              <a:solidFill>
                <a:srgbClr val="FF0000"/>
              </a:solidFill>
            </a:endParaRPr>
          </a:p>
        </p:txBody>
      </p:sp>
      <p:sp>
        <p:nvSpPr>
          <p:cNvPr id="19459" name="Content Placeholder 1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IN" altLang="en-US" b="1" dirty="0">
                <a:solidFill>
                  <a:srgbClr val="7030A0"/>
                </a:solidFill>
              </a:rPr>
              <a:t>Elastic</a:t>
            </a:r>
            <a:r>
              <a:rPr lang="en-IN" altLang="en-US" b="1" dirty="0"/>
              <a:t>- e.g. (Aorta &amp; its Major branches</a:t>
            </a:r>
            <a:r>
              <a:rPr lang="en-IN" altLang="en-US" b="1" dirty="0" smtClean="0"/>
              <a:t>)</a:t>
            </a:r>
          </a:p>
          <a:p>
            <a:pPr eaLnBrk="1" hangingPunct="1">
              <a:lnSpc>
                <a:spcPct val="90000"/>
              </a:lnSpc>
              <a:buNone/>
            </a:pPr>
            <a:endParaRPr lang="en-IN" altLang="en-US" b="1" dirty="0"/>
          </a:p>
          <a:p>
            <a:pPr eaLnBrk="1" hangingPunct="1">
              <a:lnSpc>
                <a:spcPct val="90000"/>
              </a:lnSpc>
            </a:pPr>
            <a:r>
              <a:rPr lang="en-IN" altLang="en-US" b="1" dirty="0">
                <a:solidFill>
                  <a:srgbClr val="7030A0"/>
                </a:solidFill>
              </a:rPr>
              <a:t>Muscular</a:t>
            </a:r>
            <a:r>
              <a:rPr lang="en-IN" altLang="en-US" b="1" dirty="0"/>
              <a:t> -e.g.(Renal, Testicular, Radial, </a:t>
            </a:r>
            <a:r>
              <a:rPr lang="en-IN" altLang="en-US" b="1" dirty="0" err="1"/>
              <a:t>Tibial</a:t>
            </a:r>
            <a:r>
              <a:rPr lang="en-IN" altLang="en-US" b="1" dirty="0"/>
              <a:t> etc</a:t>
            </a:r>
            <a:r>
              <a:rPr lang="en-IN" altLang="en-US" b="1" dirty="0" smtClean="0"/>
              <a:t>.)</a:t>
            </a:r>
          </a:p>
          <a:p>
            <a:pPr eaLnBrk="1" hangingPunct="1">
              <a:lnSpc>
                <a:spcPct val="90000"/>
              </a:lnSpc>
              <a:buNone/>
            </a:pPr>
            <a:endParaRPr lang="en-IN" altLang="en-US" b="1" dirty="0"/>
          </a:p>
          <a:p>
            <a:pPr eaLnBrk="1" hangingPunct="1">
              <a:lnSpc>
                <a:spcPct val="90000"/>
              </a:lnSpc>
            </a:pPr>
            <a:r>
              <a:rPr lang="en-IN" altLang="en-US" b="1" dirty="0">
                <a:solidFill>
                  <a:srgbClr val="7030A0"/>
                </a:solidFill>
              </a:rPr>
              <a:t>Arterioles</a:t>
            </a:r>
            <a:r>
              <a:rPr lang="en-IN" altLang="en-US" b="1" dirty="0"/>
              <a:t> (&lt;0.1 mm)-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IN" altLang="en-US" b="1" dirty="0"/>
              <a:t>                                     Terminal arterioles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IN" altLang="en-US" b="1" dirty="0"/>
              <a:t>                                      Meta-arterioles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IN" altLang="en-US" b="1" dirty="0"/>
              <a:t>                                     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Elastic Artery</a:t>
            </a:r>
          </a:p>
        </p:txBody>
      </p:sp>
      <p:pic>
        <p:nvPicPr>
          <p:cNvPr id="9220" name="Picture 6" descr="0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95400"/>
            <a:ext cx="7010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Artery (Muscular)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Content Placeholder 6" descr="muscular arter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133600"/>
            <a:ext cx="7511462" cy="437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Arterioles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Arterioles</a:t>
            </a:r>
          </a:p>
          <a:p>
            <a:pPr lvl="1" eaLnBrk="1" hangingPunct="1"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Small</a:t>
            </a:r>
            <a:r>
              <a:rPr lang="en-US" sz="3200" dirty="0" smtClean="0"/>
              <a:t> terminal </a:t>
            </a:r>
            <a:r>
              <a:rPr lang="en-US" sz="3200" dirty="0" smtClean="0">
                <a:solidFill>
                  <a:srgbClr val="FF0000"/>
                </a:solidFill>
              </a:rPr>
              <a:t>branches</a:t>
            </a:r>
            <a:r>
              <a:rPr lang="en-US" sz="3200" dirty="0" smtClean="0"/>
              <a:t> of </a:t>
            </a:r>
            <a:r>
              <a:rPr lang="en-US" sz="3200" dirty="0" smtClean="0">
                <a:solidFill>
                  <a:srgbClr val="FF0000"/>
                </a:solidFill>
              </a:rPr>
              <a:t>arteries</a:t>
            </a:r>
          </a:p>
          <a:p>
            <a:pPr lvl="1" eaLnBrk="1" hangingPunct="1">
              <a:defRPr/>
            </a:pPr>
            <a:r>
              <a:rPr lang="en-US" sz="3200" dirty="0" smtClean="0"/>
              <a:t>Connect </a:t>
            </a:r>
            <a:r>
              <a:rPr lang="en-US" sz="3200" dirty="0" smtClean="0">
                <a:solidFill>
                  <a:srgbClr val="FF0000"/>
                </a:solidFill>
              </a:rPr>
              <a:t>arteries</a:t>
            </a:r>
            <a:r>
              <a:rPr lang="en-US" sz="3200" dirty="0" smtClean="0"/>
              <a:t> to </a:t>
            </a:r>
            <a:r>
              <a:rPr lang="en-US" sz="3200" dirty="0" smtClean="0">
                <a:solidFill>
                  <a:srgbClr val="FF0000"/>
                </a:solidFill>
              </a:rPr>
              <a:t>capillaries</a:t>
            </a:r>
          </a:p>
        </p:txBody>
      </p:sp>
      <p:pic>
        <p:nvPicPr>
          <p:cNvPr id="19460" name="Picture 11" descr="capillaries venules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667000"/>
            <a:ext cx="4038600" cy="2390775"/>
          </a:xfrm>
          <a:noFill/>
        </p:spPr>
      </p:pic>
      <p:sp>
        <p:nvSpPr>
          <p:cNvPr id="19461" name="Text Box 12"/>
          <p:cNvSpPr txBox="1">
            <a:spLocks noChangeArrowheads="1"/>
          </p:cNvSpPr>
          <p:nvPr/>
        </p:nvSpPr>
        <p:spPr bwMode="auto">
          <a:xfrm>
            <a:off x="5562600" y="2438400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arteriole</a:t>
            </a:r>
          </a:p>
        </p:txBody>
      </p:sp>
      <p:sp>
        <p:nvSpPr>
          <p:cNvPr id="19462" name="Text Box 13"/>
          <p:cNvSpPr txBox="1">
            <a:spLocks noChangeArrowheads="1"/>
          </p:cNvSpPr>
          <p:nvPr/>
        </p:nvSpPr>
        <p:spPr bwMode="auto">
          <a:xfrm>
            <a:off x="4953000" y="50292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artery</a:t>
            </a:r>
          </a:p>
        </p:txBody>
      </p:sp>
      <p:sp>
        <p:nvSpPr>
          <p:cNvPr id="19463" name="Line 14"/>
          <p:cNvSpPr>
            <a:spLocks noChangeShapeType="1"/>
          </p:cNvSpPr>
          <p:nvPr/>
        </p:nvSpPr>
        <p:spPr bwMode="auto">
          <a:xfrm flipH="1">
            <a:off x="5638800" y="28194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4" name="Line 15"/>
          <p:cNvSpPr>
            <a:spLocks noChangeShapeType="1"/>
          </p:cNvSpPr>
          <p:nvPr/>
        </p:nvSpPr>
        <p:spPr bwMode="auto">
          <a:xfrm flipV="1">
            <a:off x="5334000" y="441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FF0000"/>
                </a:solidFill>
              </a:rPr>
              <a:t>Arteriole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80" name="Picture 6" descr="arteriol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713" y="1600200"/>
            <a:ext cx="7431087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Capillaries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Capillaries</a:t>
            </a:r>
          </a:p>
          <a:p>
            <a:pPr lvl="1" eaLnBrk="1" hangingPunct="1">
              <a:defRPr/>
            </a:pPr>
            <a:r>
              <a:rPr lang="en-US" sz="3200" dirty="0" smtClean="0"/>
              <a:t>Very small blood vessels</a:t>
            </a:r>
          </a:p>
          <a:p>
            <a:pPr lvl="1" eaLnBrk="1" hangingPunct="1">
              <a:defRPr/>
            </a:pPr>
            <a:r>
              <a:rPr lang="en-US" sz="3200" dirty="0" smtClean="0"/>
              <a:t>Connect arterioles to </a:t>
            </a:r>
            <a:r>
              <a:rPr lang="en-US" sz="3200" dirty="0" err="1" smtClean="0"/>
              <a:t>venules</a:t>
            </a:r>
            <a:endParaRPr lang="en-US" sz="3200" dirty="0" smtClean="0"/>
          </a:p>
        </p:txBody>
      </p:sp>
      <p:pic>
        <p:nvPicPr>
          <p:cNvPr id="20484" name="Picture 4" descr="capillaries venules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667000"/>
            <a:ext cx="4038600" cy="2390775"/>
          </a:xfrm>
          <a:noFill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562600" y="2438400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arteriole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953000" y="50292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artery</a:t>
            </a: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H="1">
            <a:off x="5638800" y="28194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V="1">
            <a:off x="5334000" y="441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6172200" y="5257800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capillary</a:t>
            </a:r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V="1">
            <a:off x="6934200" y="4343400"/>
            <a:ext cx="76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H="1" flipV="1">
            <a:off x="6400800" y="4343400"/>
            <a:ext cx="533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rgbClr val="FFC000"/>
                </a:solidFill>
              </a:rPr>
              <a:t>Terminology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Cardio</a:t>
            </a:r>
          </a:p>
          <a:p>
            <a:pPr lvl="1" eaLnBrk="1" hangingPunct="1"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Heart</a:t>
            </a:r>
          </a:p>
          <a:p>
            <a:pPr eaLnBrk="1" hangingPunct="1">
              <a:defRPr/>
            </a:pPr>
            <a:r>
              <a:rPr lang="en-US" dirty="0" smtClean="0"/>
              <a:t>Vascular</a:t>
            </a:r>
          </a:p>
          <a:p>
            <a:pPr lvl="1" eaLnBrk="1" hangingPunct="1"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Vessels</a:t>
            </a:r>
            <a:r>
              <a:rPr lang="en-US" sz="3200" dirty="0" smtClean="0"/>
              <a:t> that </a:t>
            </a:r>
            <a:r>
              <a:rPr lang="en-US" sz="3200" dirty="0" smtClean="0">
                <a:solidFill>
                  <a:srgbClr val="FF0000"/>
                </a:solidFill>
              </a:rPr>
              <a:t>circulate</a:t>
            </a:r>
            <a:r>
              <a:rPr lang="en-US" sz="3200" dirty="0" smtClean="0"/>
              <a:t> blood</a:t>
            </a:r>
          </a:p>
          <a:p>
            <a:pPr eaLnBrk="1" hangingPunct="1">
              <a:defRPr/>
            </a:pPr>
            <a:r>
              <a:rPr lang="en-US" dirty="0" smtClean="0"/>
              <a:t>Oxygenated </a:t>
            </a:r>
          </a:p>
          <a:p>
            <a:pPr lvl="1" eaLnBrk="1" hangingPunct="1"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High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oxygen</a:t>
            </a:r>
            <a:r>
              <a:rPr lang="en-US" sz="3200" dirty="0" smtClean="0"/>
              <a:t> level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</a:rPr>
              <a:t>Deoxygenated</a:t>
            </a:r>
          </a:p>
          <a:p>
            <a:pPr lvl="1" eaLnBrk="1" hangingPunct="1"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Low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oxygen</a:t>
            </a:r>
            <a:r>
              <a:rPr lang="en-US" sz="3200" dirty="0" smtClean="0"/>
              <a:t> level</a:t>
            </a:r>
          </a:p>
        </p:txBody>
      </p:sp>
      <p:pic>
        <p:nvPicPr>
          <p:cNvPr id="7172" name="Picture 8" descr="neon blood vessel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14900" y="1600200"/>
            <a:ext cx="3505200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45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CA" sz="4000" b="1" dirty="0">
                <a:solidFill>
                  <a:srgbClr val="961A87"/>
                </a:solidFill>
              </a:rPr>
              <a:t>CAPILLARIES </a:t>
            </a:r>
            <a:r>
              <a:rPr lang="en-CA" sz="4000" b="1" dirty="0">
                <a:solidFill>
                  <a:srgbClr val="961A87"/>
                </a:solidFill>
                <a:sym typeface="Wingdings" pitchFamily="2" charset="2"/>
              </a:rPr>
              <a:t>(5-8 micron)</a:t>
            </a:r>
            <a:endParaRPr lang="en-CA" sz="4000" b="1" dirty="0">
              <a:solidFill>
                <a:srgbClr val="961A87"/>
              </a:solidFill>
            </a:endParaRP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1639888"/>
            <a:ext cx="4038600" cy="452596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CA" b="1"/>
              <a:t>The smallest blood vessels are capillaries and they connect the arteries and veins.</a:t>
            </a:r>
          </a:p>
          <a:p>
            <a:pPr algn="just" eaLnBrk="1" hangingPunct="1">
              <a:lnSpc>
                <a:spcPct val="90000"/>
              </a:lnSpc>
            </a:pPr>
            <a:r>
              <a:rPr lang="en-CA" b="1"/>
              <a:t>This is where the exchange of nutrients and gases occurs.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en-CA" sz="2800"/>
          </a:p>
        </p:txBody>
      </p:sp>
      <p:sp>
        <p:nvSpPr>
          <p:cNvPr id="20484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eaLnBrk="1" hangingPunct="1"/>
            <a:endParaRPr lang="en-US" sz="2800"/>
          </a:p>
        </p:txBody>
      </p:sp>
      <p:pic>
        <p:nvPicPr>
          <p:cNvPr id="20485" name="Picture 8" descr="image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1628775"/>
            <a:ext cx="485933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FF0000"/>
                </a:solidFill>
              </a:rPr>
              <a:t>Capillaries</a:t>
            </a:r>
          </a:p>
        </p:txBody>
      </p:sp>
      <p:sp>
        <p:nvSpPr>
          <p:cNvPr id="30723" name="Rectangle 9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24" name="Rectangle 10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25" name="Picture 11" descr="FENESTRATED CAPILL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843088"/>
            <a:ext cx="3886200" cy="294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2" descr="CONTINUOUS CAPILL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1828800"/>
            <a:ext cx="451485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304800"/>
            <a:ext cx="8686800" cy="60198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Arial" pitchFamily="34" charset="0"/>
              <a:buNone/>
            </a:pPr>
            <a:endParaRPr lang="en-CA" b="1" dirty="0"/>
          </a:p>
          <a:p>
            <a:pPr algn="ctr" eaLnBrk="1" hangingPunct="1">
              <a:lnSpc>
                <a:spcPct val="90000"/>
              </a:lnSpc>
              <a:buFont typeface="Arial" pitchFamily="34" charset="0"/>
              <a:buNone/>
            </a:pPr>
            <a:endParaRPr lang="en-CA" b="1" dirty="0"/>
          </a:p>
          <a:p>
            <a:pPr algn="ctr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CA" sz="2800" b="1" dirty="0" smtClean="0">
                <a:solidFill>
                  <a:srgbClr val="961A87"/>
                </a:solidFill>
              </a:rPr>
              <a:t>TYPES  OF  CAPILLARIES</a:t>
            </a:r>
            <a:endParaRPr lang="en-CA" sz="2800" b="1" dirty="0">
              <a:solidFill>
                <a:srgbClr val="961A87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CA" b="1" dirty="0"/>
          </a:p>
          <a:p>
            <a:pPr eaLnBrk="1" hangingPunct="1">
              <a:lnSpc>
                <a:spcPct val="160000"/>
              </a:lnSpc>
            </a:pPr>
            <a:r>
              <a:rPr lang="en-CA" b="1" dirty="0" smtClean="0">
                <a:solidFill>
                  <a:srgbClr val="FF0000"/>
                </a:solidFill>
              </a:rPr>
              <a:t>CONTINUOUS-    </a:t>
            </a:r>
            <a:r>
              <a:rPr lang="en-CA" b="1" dirty="0" smtClean="0"/>
              <a:t>SKIN</a:t>
            </a:r>
            <a:r>
              <a:rPr lang="en-CA" b="1" dirty="0"/>
              <a:t>, LUNG, SMMOTH MUSCLE, CONNECTIVE TISSUES</a:t>
            </a:r>
          </a:p>
          <a:p>
            <a:pPr eaLnBrk="1" hangingPunct="1">
              <a:lnSpc>
                <a:spcPct val="160000"/>
              </a:lnSpc>
              <a:buFont typeface="Arial" pitchFamily="34" charset="0"/>
              <a:buNone/>
            </a:pPr>
            <a:endParaRPr lang="en-CA" b="1" dirty="0"/>
          </a:p>
          <a:p>
            <a:pPr eaLnBrk="1" hangingPunct="1">
              <a:lnSpc>
                <a:spcPct val="160000"/>
              </a:lnSpc>
            </a:pPr>
            <a:r>
              <a:rPr lang="en-CA" b="1" dirty="0" smtClean="0">
                <a:solidFill>
                  <a:srgbClr val="FF0000"/>
                </a:solidFill>
              </a:rPr>
              <a:t>FENESTRATED</a:t>
            </a:r>
            <a:r>
              <a:rPr lang="en-CA" b="1" dirty="0" smtClean="0"/>
              <a:t>-   </a:t>
            </a:r>
            <a:r>
              <a:rPr lang="en-CA" b="1" dirty="0"/>
              <a:t>PANCREAS,ENDOCRINE GLANDS, SMALL INTESTINE,CHOROID PLEXUS,CILLIARY PROCESS etc.</a:t>
            </a:r>
          </a:p>
          <a:p>
            <a:pPr eaLnBrk="1" hangingPunct="1">
              <a:lnSpc>
                <a:spcPct val="160000"/>
              </a:lnSpc>
            </a:pPr>
            <a:endParaRPr lang="en-CA" b="1" dirty="0"/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en-CA" b="1" dirty="0"/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algn="ctr" eaLnBrk="1" hangingPunct="1"/>
            <a:r>
              <a:rPr lang="en-CA" b="1" dirty="0">
                <a:solidFill>
                  <a:srgbClr val="961A87"/>
                </a:solidFill>
                <a:latin typeface="Algerian" pitchFamily="82" charset="0"/>
              </a:rPr>
              <a:t>VEINS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1" y="1341438"/>
            <a:ext cx="4038600" cy="489585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CA" sz="2400" dirty="0">
                <a:latin typeface="Arial" pitchFamily="34" charset="0"/>
                <a:cs typeface="Arial" pitchFamily="34" charset="0"/>
              </a:rPr>
              <a:t>Blood vessels that carry blood back to the heart are called veins.  </a:t>
            </a:r>
          </a:p>
          <a:p>
            <a:pPr algn="just" eaLnBrk="1" hangingPunct="1">
              <a:lnSpc>
                <a:spcPct val="90000"/>
              </a:lnSpc>
            </a:pPr>
            <a:r>
              <a:rPr lang="en-CA" sz="2400" dirty="0">
                <a:latin typeface="Arial" pitchFamily="34" charset="0"/>
                <a:cs typeface="Arial" pitchFamily="34" charset="0"/>
              </a:rPr>
              <a:t>They have one-way valves which prevent blood from flowing backwards. </a:t>
            </a:r>
          </a:p>
          <a:p>
            <a:pPr algn="just" eaLnBrk="1" hangingPunct="1">
              <a:lnSpc>
                <a:spcPct val="90000"/>
              </a:lnSpc>
            </a:pPr>
            <a:r>
              <a:rPr lang="en-CA" sz="2400" dirty="0">
                <a:latin typeface="Arial" pitchFamily="34" charset="0"/>
                <a:cs typeface="Arial" pitchFamily="34" charset="0"/>
              </a:rPr>
              <a:t>They carry blood that is high in carbon dioxide known as deoxygenated blood (oxygen poor blood).</a:t>
            </a:r>
          </a:p>
        </p:txBody>
      </p:sp>
      <p:sp>
        <p:nvSpPr>
          <p:cNvPr id="23556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/>
          </a:p>
        </p:txBody>
      </p:sp>
      <p:pic>
        <p:nvPicPr>
          <p:cNvPr id="23557" name="Picture 8" descr="197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557338"/>
            <a:ext cx="43211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n-CA" b="1" dirty="0">
                <a:solidFill>
                  <a:srgbClr val="961A87"/>
                </a:solidFill>
                <a:latin typeface="Algerian" pitchFamily="82" charset="0"/>
              </a:rPr>
              <a:t>VEINS</a:t>
            </a:r>
          </a:p>
        </p:txBody>
      </p:sp>
      <p:sp>
        <p:nvSpPr>
          <p:cNvPr id="24579" name="Content Placeholder 5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IN" altLang="en-US" b="1" dirty="0"/>
              <a:t>Thin Walled</a:t>
            </a:r>
          </a:p>
          <a:p>
            <a:pPr eaLnBrk="1" hangingPunct="1"/>
            <a:r>
              <a:rPr lang="en-IN" altLang="en-US" b="1" dirty="0"/>
              <a:t>Large irregular lumen</a:t>
            </a:r>
          </a:p>
          <a:p>
            <a:pPr eaLnBrk="1" hangingPunct="1"/>
            <a:r>
              <a:rPr lang="en-IN" altLang="en-US" b="1" dirty="0"/>
              <a:t>Have valves</a:t>
            </a:r>
          </a:p>
          <a:p>
            <a:pPr eaLnBrk="1" hangingPunct="1"/>
            <a:r>
              <a:rPr lang="en-IN" altLang="en-US" b="1" dirty="0"/>
              <a:t>Dead space around </a:t>
            </a:r>
          </a:p>
          <a:p>
            <a:pPr eaLnBrk="1" hangingPunct="1"/>
            <a:r>
              <a:rPr lang="en-IN" altLang="en-US" b="1" dirty="0"/>
              <a:t>Types: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IN" altLang="en-US" b="1" dirty="0"/>
              <a:t>            Large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IN" altLang="en-US" b="1" dirty="0"/>
              <a:t>            Medium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IN" altLang="en-US" b="1" dirty="0"/>
              <a:t>            Small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 smtClean="0"/>
              <a:t>Veins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 smtClean="0"/>
              <a:t>Veins</a:t>
            </a:r>
          </a:p>
          <a:p>
            <a:pPr lvl="1"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Thin</a:t>
            </a:r>
            <a:r>
              <a:rPr lang="en-US" sz="2800" dirty="0" smtClean="0"/>
              <a:t> walled </a:t>
            </a:r>
            <a:r>
              <a:rPr lang="en-US" sz="2800" dirty="0" smtClean="0">
                <a:solidFill>
                  <a:srgbClr val="FF0000"/>
                </a:solidFill>
              </a:rPr>
              <a:t>blood vessels</a:t>
            </a:r>
          </a:p>
          <a:p>
            <a:pPr lvl="1" eaLnBrk="1" hangingPunct="1">
              <a:defRPr/>
            </a:pPr>
            <a:r>
              <a:rPr lang="en-US" sz="2800" dirty="0" smtClean="0"/>
              <a:t>Carry </a:t>
            </a:r>
            <a:r>
              <a:rPr lang="en-US" sz="2800" dirty="0" smtClean="0">
                <a:solidFill>
                  <a:srgbClr val="FF0000"/>
                </a:solidFill>
              </a:rPr>
              <a:t>deoxygenated</a:t>
            </a:r>
            <a:r>
              <a:rPr lang="en-US" sz="2800" dirty="0" smtClean="0"/>
              <a:t> blood </a:t>
            </a:r>
            <a:r>
              <a:rPr lang="en-US" sz="2800" b="1" dirty="0" smtClean="0">
                <a:solidFill>
                  <a:schemeClr val="accent2"/>
                </a:solidFill>
              </a:rPr>
              <a:t>to</a:t>
            </a:r>
            <a:r>
              <a:rPr lang="en-US" sz="2800" dirty="0" smtClean="0"/>
              <a:t> the </a:t>
            </a:r>
            <a:r>
              <a:rPr lang="en-US" sz="2800" dirty="0" smtClean="0">
                <a:solidFill>
                  <a:srgbClr val="FF0000"/>
                </a:solidFill>
              </a:rPr>
              <a:t>heart</a:t>
            </a:r>
            <a:r>
              <a:rPr lang="en-US" sz="2800" dirty="0" smtClean="0"/>
              <a:t> from body </a:t>
            </a:r>
            <a:r>
              <a:rPr lang="en-US" sz="2800" dirty="0" smtClean="0">
                <a:solidFill>
                  <a:srgbClr val="FF0000"/>
                </a:solidFill>
              </a:rPr>
              <a:t>cells</a:t>
            </a:r>
            <a:r>
              <a:rPr lang="en-US" sz="2800" dirty="0" smtClean="0"/>
              <a:t>, tissue &amp; </a:t>
            </a:r>
            <a:r>
              <a:rPr lang="en-US" sz="2800" dirty="0" smtClean="0">
                <a:solidFill>
                  <a:srgbClr val="FF0000"/>
                </a:solidFill>
              </a:rPr>
              <a:t>organs</a:t>
            </a:r>
          </a:p>
          <a:p>
            <a:pPr lvl="1" eaLnBrk="1" hangingPunct="1">
              <a:defRPr/>
            </a:pPr>
            <a:r>
              <a:rPr lang="en-US" sz="2800" dirty="0" smtClean="0">
                <a:solidFill>
                  <a:srgbClr val="00B0F0"/>
                </a:solidFill>
              </a:rPr>
              <a:t>Except for pulmonary vein</a:t>
            </a:r>
          </a:p>
        </p:txBody>
      </p:sp>
      <p:pic>
        <p:nvPicPr>
          <p:cNvPr id="22532" name="Picture 4" descr="capillaries venules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667000"/>
            <a:ext cx="4038600" cy="2390775"/>
          </a:xfrm>
          <a:noFill/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562600" y="2438400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arteriole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953000" y="50292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artery</a:t>
            </a:r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>
            <a:off x="5638800" y="28194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V="1">
            <a:off x="5334000" y="441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5943600" y="52578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/>
              <a:t>capillary</a:t>
            </a: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 flipV="1">
            <a:off x="6934200" y="4343400"/>
            <a:ext cx="76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 flipH="1" flipV="1">
            <a:off x="6400800" y="4343400"/>
            <a:ext cx="533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7010400" y="22860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venule</a:t>
            </a:r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7543800" y="2667000"/>
            <a:ext cx="304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7848600" y="5181600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vein</a:t>
            </a:r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 flipV="1">
            <a:off x="7924800" y="44958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7030A0"/>
                </a:solidFill>
              </a:rPr>
              <a:t>Vein L.P.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60" name="Picture 6" descr="0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144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Difference B/n Artery &amp; </a:t>
            </a:r>
            <a:r>
              <a:rPr lang="en-US" b="1" dirty="0" smtClean="0">
                <a:solidFill>
                  <a:srgbClr val="00B0F0"/>
                </a:solidFill>
              </a:rPr>
              <a:t>Vein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1. Thick walled</a:t>
            </a:r>
          </a:p>
          <a:p>
            <a:r>
              <a:rPr lang="en-US" dirty="0" smtClean="0"/>
              <a:t>2. More muscular</a:t>
            </a:r>
          </a:p>
          <a:p>
            <a:r>
              <a:rPr lang="en-US" dirty="0" smtClean="0"/>
              <a:t>3. More elastic</a:t>
            </a:r>
          </a:p>
          <a:p>
            <a:r>
              <a:rPr lang="en-US" dirty="0" smtClean="0"/>
              <a:t>4. Smaller lumen, </a:t>
            </a:r>
            <a:r>
              <a:rPr lang="en-US" dirty="0" err="1" smtClean="0"/>
              <a:t>Patent,Circular</a:t>
            </a:r>
            <a:endParaRPr lang="en-US" dirty="0" smtClean="0"/>
          </a:p>
          <a:p>
            <a:r>
              <a:rPr lang="en-US" dirty="0" smtClean="0"/>
              <a:t>5. Tunica media is thickest layer</a:t>
            </a:r>
          </a:p>
          <a:p>
            <a:r>
              <a:rPr lang="en-US" dirty="0" smtClean="0"/>
              <a:t>6. No valves in the lumen</a:t>
            </a:r>
          </a:p>
          <a:p>
            <a:r>
              <a:rPr lang="en-US" dirty="0" smtClean="0"/>
              <a:t>7. Carry Oxygenated blood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Thin walled</a:t>
            </a:r>
          </a:p>
          <a:p>
            <a:r>
              <a:rPr lang="en-US" dirty="0" smtClean="0"/>
              <a:t>Less muscular</a:t>
            </a:r>
          </a:p>
          <a:p>
            <a:r>
              <a:rPr lang="en-US" dirty="0" smtClean="0"/>
              <a:t>Less elastic</a:t>
            </a:r>
          </a:p>
          <a:p>
            <a:r>
              <a:rPr lang="en-US" dirty="0" smtClean="0"/>
              <a:t>Larger, Irregular, Collapsible lumen</a:t>
            </a:r>
          </a:p>
          <a:p>
            <a:r>
              <a:rPr lang="en-US" dirty="0" smtClean="0"/>
              <a:t>Tunica adventitia is the thickest layer</a:t>
            </a:r>
          </a:p>
          <a:p>
            <a:r>
              <a:rPr lang="en-US" dirty="0" smtClean="0"/>
              <a:t>Valves mostly present</a:t>
            </a:r>
          </a:p>
          <a:p>
            <a:r>
              <a:rPr lang="en-US" dirty="0" smtClean="0"/>
              <a:t>Carry Deoxygenated blood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r PRAVEEN  ANATOMY COMPLETE\PRAVEENS ANATOMY WORLD 3.3.2024\PRAVEENS ANATOMY WORLD 22.7.2025\1. ATLAS\2. GROSS ANATOMY\7. GENERAL ANATOMY\6. CVS\Functions-and-differences-between-arteries-veins-and-capillarie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771" y="609600"/>
            <a:ext cx="8283256" cy="6258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003300"/>
            <a:ext cx="6985000" cy="482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41325" y="-30163"/>
            <a:ext cx="3570288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/>
              <a:t>ARTERY and VEIN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702E82"/>
                </a:solidFill>
              </a:rPr>
              <a:t>COMPONENTS  OF  CVS</a:t>
            </a:r>
            <a:endParaRPr lang="en-US" b="1" dirty="0">
              <a:solidFill>
                <a:srgbClr val="702E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/>
              <a:t> 1.  Heart</a:t>
            </a:r>
          </a:p>
          <a:p>
            <a:pPr marL="514350" indent="-514350">
              <a:buNone/>
            </a:pPr>
            <a:r>
              <a:rPr lang="en-US" dirty="0" smtClean="0"/>
              <a:t> 2.  Artery</a:t>
            </a:r>
          </a:p>
          <a:p>
            <a:pPr marL="514350" indent="-514350">
              <a:buNone/>
            </a:pPr>
            <a:r>
              <a:rPr lang="en-US" dirty="0" smtClean="0"/>
              <a:t> 3.  Arteriole </a:t>
            </a:r>
          </a:p>
          <a:p>
            <a:pPr marL="514350" indent="-514350">
              <a:buNone/>
            </a:pPr>
            <a:r>
              <a:rPr lang="en-US" dirty="0" smtClean="0"/>
              <a:t> 4. Precapillary  Sphincters</a:t>
            </a:r>
          </a:p>
          <a:p>
            <a:pPr marL="514350" indent="-514350">
              <a:buNone/>
            </a:pPr>
            <a:r>
              <a:rPr lang="en-US" dirty="0" smtClean="0"/>
              <a:t> 5.  Capillary</a:t>
            </a:r>
          </a:p>
          <a:p>
            <a:pPr marL="514350" indent="-514350">
              <a:buNone/>
            </a:pPr>
            <a:r>
              <a:rPr lang="en-US" dirty="0" smtClean="0"/>
              <a:t> 6. Veins</a:t>
            </a:r>
          </a:p>
          <a:p>
            <a:pPr marL="514350" indent="-514350">
              <a:buNone/>
            </a:pPr>
            <a:r>
              <a:rPr lang="en-US" dirty="0" smtClean="0"/>
              <a:t> 7. Sinusoids</a:t>
            </a:r>
          </a:p>
          <a:p>
            <a:pPr marL="514350" indent="-514350">
              <a:buNone/>
            </a:pPr>
            <a:r>
              <a:rPr lang="en-US" dirty="0" smtClean="0"/>
              <a:t> 8. Anastmosis</a:t>
            </a:r>
          </a:p>
          <a:p>
            <a:pPr marL="514350" indent="-514350">
              <a:buNone/>
            </a:pPr>
            <a:r>
              <a:rPr lang="en-US" dirty="0" smtClean="0"/>
              <a:t> 9. End Arteries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/>
          <p:cNvSpPr>
            <a:spLocks noGrp="1"/>
          </p:cNvSpPr>
          <p:nvPr>
            <p:ph type="title" idx="4294967295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CA" b="1" dirty="0">
                <a:solidFill>
                  <a:srgbClr val="FF0000"/>
                </a:solidFill>
              </a:rPr>
              <a:t>SINUSOIDS</a:t>
            </a:r>
          </a:p>
        </p:txBody>
      </p:sp>
      <p:sp>
        <p:nvSpPr>
          <p:cNvPr id="22531" name="Content Placeholder 1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n-US" altLang="en-US" b="1" dirty="0" smtClean="0"/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altLang="en-US" b="1" dirty="0" smtClean="0"/>
              <a:t>Large irregular vascular Blood </a:t>
            </a:r>
            <a:r>
              <a:rPr lang="en-US" altLang="en-US" b="1" dirty="0" smtClean="0"/>
              <a:t> filled spaces present in an organ which are  closely surrounded by cells/parenchyma of that organ</a:t>
            </a:r>
          </a:p>
          <a:p>
            <a:pPr marL="0" indent="0" algn="just" eaLnBrk="1" hangingPunct="1">
              <a:lnSpc>
                <a:spcPct val="150000"/>
              </a:lnSpc>
              <a:buNone/>
            </a:pPr>
            <a:r>
              <a:rPr lang="en-IN" altLang="en-US" b="1" dirty="0" smtClean="0">
                <a:sym typeface="Wingdings" pitchFamily="2" charset="2"/>
              </a:rPr>
              <a:t>(</a:t>
            </a:r>
            <a:r>
              <a:rPr lang="en-IN" altLang="en-US" b="1" dirty="0">
                <a:sym typeface="Wingdings" pitchFamily="2" charset="2"/>
              </a:rPr>
              <a:t>30-40 micron</a:t>
            </a:r>
            <a:r>
              <a:rPr lang="en-IN" altLang="en-US" b="1" dirty="0" smtClean="0">
                <a:sym typeface="Wingdings" pitchFamily="2" charset="2"/>
              </a:rPr>
              <a:t>)</a:t>
            </a:r>
          </a:p>
          <a:p>
            <a:pPr marL="0" indent="0" algn="just" eaLnBrk="1" hangingPunct="1">
              <a:lnSpc>
                <a:spcPct val="150000"/>
              </a:lnSpc>
              <a:buNone/>
            </a:pPr>
            <a:r>
              <a:rPr lang="en-IN" altLang="en-US" b="1" dirty="0" smtClean="0">
                <a:sym typeface="Wingdings" pitchFamily="2" charset="2"/>
              </a:rPr>
              <a:t> </a:t>
            </a:r>
            <a:r>
              <a:rPr lang="en-IN" altLang="en-US" b="1" dirty="0" err="1">
                <a:sym typeface="Wingdings" pitchFamily="2" charset="2"/>
              </a:rPr>
              <a:t>eg</a:t>
            </a:r>
            <a:r>
              <a:rPr lang="en-IN" altLang="en-US" b="1" dirty="0" smtClean="0">
                <a:sym typeface="Wingdings" pitchFamily="2" charset="2"/>
              </a:rPr>
              <a:t>. </a:t>
            </a:r>
            <a:r>
              <a:rPr lang="en-IN" altLang="en-US" b="1" dirty="0" smtClean="0"/>
              <a:t>Liver</a:t>
            </a:r>
            <a:r>
              <a:rPr lang="en-IN" altLang="en-US" b="1" dirty="0"/>
              <a:t>, Spleen, Bone marrow, suprarenal, Parathyroid etc.</a:t>
            </a:r>
          </a:p>
          <a:p>
            <a:pPr marL="0" indent="0" eaLnBrk="1" hangingPunct="1">
              <a:lnSpc>
                <a:spcPct val="150000"/>
              </a:lnSpc>
              <a:buFont typeface="Wingdings 3" pitchFamily="18" charset="2"/>
              <a:buNone/>
            </a:pPr>
            <a:endParaRPr lang="en-IN" alt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FF0000"/>
                </a:solidFill>
              </a:rPr>
              <a:t>Sinusoid</a:t>
            </a:r>
          </a:p>
        </p:txBody>
      </p:sp>
      <p:pic>
        <p:nvPicPr>
          <p:cNvPr id="31748" name="Picture 6" descr="SINUSO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1" y="1783106"/>
            <a:ext cx="6550440" cy="438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Systemic Arteries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Arch of aorta</a:t>
            </a:r>
          </a:p>
          <a:p>
            <a:pPr>
              <a:lnSpc>
                <a:spcPct val="90000"/>
              </a:lnSpc>
            </a:pPr>
            <a:r>
              <a:rPr lang="en-US" dirty="0" err="1">
                <a:latin typeface="Arial" pitchFamily="34" charset="0"/>
                <a:cs typeface="Arial" pitchFamily="34" charset="0"/>
              </a:rPr>
              <a:t>Subclavian</a:t>
            </a:r>
            <a:r>
              <a:rPr lang="en-US" dirty="0">
                <a:latin typeface="Arial" pitchFamily="34" charset="0"/>
                <a:cs typeface="Arial" pitchFamily="34" charset="0"/>
              </a:rPr>
              <a:t> (L and R)</a:t>
            </a:r>
          </a:p>
          <a:p>
            <a:pPr>
              <a:lnSpc>
                <a:spcPct val="90000"/>
              </a:lnSpc>
            </a:pPr>
            <a:r>
              <a:rPr lang="en-US" dirty="0" err="1">
                <a:latin typeface="Arial" pitchFamily="34" charset="0"/>
                <a:cs typeface="Arial" pitchFamily="34" charset="0"/>
              </a:rPr>
              <a:t>Brachiocephalic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common carotid (L and R)</a:t>
            </a:r>
          </a:p>
          <a:p>
            <a:pPr>
              <a:lnSpc>
                <a:spcPct val="90000"/>
              </a:lnSpc>
            </a:pPr>
            <a:r>
              <a:rPr lang="en-US" dirty="0" err="1">
                <a:latin typeface="Arial" pitchFamily="34" charset="0"/>
                <a:cs typeface="Arial" pitchFamily="34" charset="0"/>
              </a:rPr>
              <a:t>Axillary</a:t>
            </a:r>
            <a:r>
              <a:rPr lang="en-US" dirty="0">
                <a:latin typeface="Arial" pitchFamily="34" charset="0"/>
                <a:cs typeface="Arial" pitchFamily="34" charset="0"/>
              </a:rPr>
              <a:t> (L and R)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Brachial (L and R)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Radial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Ulnar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Abdominal aorta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Common iliac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External iliac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Femoral</a:t>
            </a:r>
          </a:p>
          <a:p>
            <a:pPr>
              <a:lnSpc>
                <a:spcPct val="90000"/>
              </a:lnSpc>
            </a:pPr>
            <a:r>
              <a:rPr lang="en-US" dirty="0" err="1">
                <a:latin typeface="Arial" pitchFamily="34" charset="0"/>
                <a:cs typeface="Arial" pitchFamily="34" charset="0"/>
              </a:rPr>
              <a:t>Popliteal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Posterior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tibial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Anterior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tibial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Dorsal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pedis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 descr="A02484-18-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0"/>
            <a:ext cx="424497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Systemic Veins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Superior vena cava</a:t>
            </a:r>
          </a:p>
          <a:p>
            <a:pPr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Inferior vena cava</a:t>
            </a:r>
          </a:p>
          <a:p>
            <a:pPr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External jugular</a:t>
            </a:r>
          </a:p>
          <a:p>
            <a:pPr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Internal jugular</a:t>
            </a:r>
          </a:p>
          <a:p>
            <a:pPr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Brachiocephalic (L and R)</a:t>
            </a:r>
          </a:p>
          <a:p>
            <a:pPr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Subclavian (L and R)</a:t>
            </a:r>
          </a:p>
          <a:p>
            <a:pPr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Cephalic</a:t>
            </a:r>
          </a:p>
          <a:p>
            <a:pPr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axillary</a:t>
            </a: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Basilic</a:t>
            </a:r>
          </a:p>
          <a:p>
            <a:pPr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Median basilic</a:t>
            </a:r>
          </a:p>
          <a:p>
            <a:pPr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Median cubital</a:t>
            </a:r>
          </a:p>
          <a:p>
            <a:pPr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Common iliac</a:t>
            </a:r>
          </a:p>
          <a:p>
            <a:pPr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External iliac</a:t>
            </a:r>
          </a:p>
          <a:p>
            <a:pPr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Femoral</a:t>
            </a:r>
          </a:p>
          <a:p>
            <a:pPr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Popliteal</a:t>
            </a:r>
          </a:p>
          <a:p>
            <a:pPr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Great saphenous</a:t>
            </a:r>
          </a:p>
          <a:p>
            <a:pPr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Small saphenous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9" name="Picture 5" descr="A02484-18-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0"/>
            <a:ext cx="46243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ANASTOMOSIS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A </a:t>
            </a:r>
            <a:r>
              <a:rPr lang="en-US" dirty="0" err="1" smtClean="0"/>
              <a:t>precapillary</a:t>
            </a:r>
            <a:r>
              <a:rPr lang="en-US" dirty="0" smtClean="0"/>
              <a:t> or post capillary communication between the </a:t>
            </a:r>
            <a:r>
              <a:rPr lang="en-US" dirty="0" err="1" smtClean="0"/>
              <a:t>neighbouring</a:t>
            </a:r>
            <a:r>
              <a:rPr lang="en-US" dirty="0" smtClean="0"/>
              <a:t> vessels is called </a:t>
            </a:r>
            <a:r>
              <a:rPr lang="en-US" dirty="0" err="1" smtClean="0"/>
              <a:t>anastmosis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Types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1. Arterial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2. Venous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3. </a:t>
            </a:r>
            <a:r>
              <a:rPr lang="en-US" dirty="0" err="1" smtClean="0"/>
              <a:t>Arteriovenous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CA" b="1" dirty="0">
                <a:solidFill>
                  <a:srgbClr val="961A87"/>
                </a:solidFill>
              </a:rPr>
              <a:t>ANASTOMOSIS</a:t>
            </a:r>
            <a:endParaRPr lang="en-CA" dirty="0">
              <a:solidFill>
                <a:srgbClr val="961A87"/>
              </a:solidFill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type="body" sz="half" idx="4294967295"/>
          </p:nvPr>
        </p:nvSpPr>
        <p:spPr>
          <a:xfrm>
            <a:off x="228600" y="1295400"/>
            <a:ext cx="4127500" cy="5257800"/>
          </a:xfrm>
        </p:spPr>
        <p:txBody>
          <a:bodyPr>
            <a:normAutofit/>
          </a:bodyPr>
          <a:lstStyle/>
          <a:p>
            <a:pPr eaLnBrk="1" hangingPunct="1"/>
            <a:r>
              <a:rPr lang="en-IN" altLang="en-US" sz="2800" b="1" dirty="0">
                <a:solidFill>
                  <a:srgbClr val="FF0000"/>
                </a:solidFill>
              </a:rPr>
              <a:t>ARTERIO</a:t>
            </a:r>
            <a:r>
              <a:rPr lang="en-IN" altLang="en-US" sz="2800" b="1" dirty="0">
                <a:solidFill>
                  <a:srgbClr val="00B0F0"/>
                </a:solidFill>
              </a:rPr>
              <a:t>VENOUS </a:t>
            </a:r>
            <a:r>
              <a:rPr lang="en-IN" altLang="en-US" sz="2800" b="1" dirty="0">
                <a:solidFill>
                  <a:srgbClr val="FF0000"/>
                </a:solidFill>
              </a:rPr>
              <a:t>ANASTOMOSIS</a:t>
            </a:r>
            <a:r>
              <a:rPr lang="en-IN" altLang="en-US" sz="2800" b="1" dirty="0"/>
              <a:t>: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en-IN" altLang="en-US" sz="2400" b="1" dirty="0"/>
              <a:t>Skin of nose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en-IN" altLang="en-US" sz="2400" b="1" dirty="0"/>
              <a:t> Lips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en-IN" altLang="en-US" sz="2400" b="1" dirty="0"/>
              <a:t> External Ear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en-IN" altLang="en-US" sz="2400" b="1" dirty="0"/>
              <a:t> Mucus membrane of GI &amp; nose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en-IN" altLang="en-US" sz="2400" b="1" dirty="0"/>
              <a:t> Erectile tissue of sex organ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en-IN" altLang="en-US" sz="2400" b="1" dirty="0"/>
              <a:t> Thyroid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en-IN" altLang="en-US" sz="2400" b="1" dirty="0"/>
              <a:t> Tongue </a:t>
            </a:r>
          </a:p>
          <a:p>
            <a:pPr eaLnBrk="1" hangingPunct="1"/>
            <a:endParaRPr lang="en-IN" altLang="en-US" dirty="0"/>
          </a:p>
        </p:txBody>
      </p:sp>
      <p:pic>
        <p:nvPicPr>
          <p:cNvPr id="29700" name="Picture 5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4663" y="1844675"/>
            <a:ext cx="4859337" cy="3744913"/>
          </a:xfrm>
          <a:noFill/>
          <a:ln/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6858000" cy="762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CA" b="1" dirty="0">
                <a:solidFill>
                  <a:srgbClr val="FF0000"/>
                </a:solidFill>
              </a:rPr>
              <a:t>END ARTERIES</a:t>
            </a:r>
          </a:p>
        </p:txBody>
      </p:sp>
      <p:sp>
        <p:nvSpPr>
          <p:cNvPr id="30723" name="Content Placeholder 1"/>
          <p:cNvSpPr>
            <a:spLocks noGrp="1"/>
          </p:cNvSpPr>
          <p:nvPr>
            <p:ph type="body" sz="half" idx="4294967295"/>
          </p:nvPr>
        </p:nvSpPr>
        <p:spPr>
          <a:xfrm>
            <a:off x="228600" y="1295400"/>
            <a:ext cx="4381500" cy="5257800"/>
          </a:xfrm>
        </p:spPr>
        <p:txBody>
          <a:bodyPr/>
          <a:lstStyle/>
          <a:p>
            <a:pPr eaLnBrk="1" hangingPunct="1">
              <a:buNone/>
            </a:pPr>
            <a:endParaRPr lang="en-IN" alt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IN" altLang="en-US" dirty="0" smtClean="0">
                <a:latin typeface="Arial" pitchFamily="34" charset="0"/>
                <a:cs typeface="Arial" pitchFamily="34" charset="0"/>
              </a:rPr>
              <a:t>Arteries which do not </a:t>
            </a:r>
            <a:r>
              <a:rPr lang="en-IN" altLang="en-US" dirty="0" err="1" smtClean="0">
                <a:latin typeface="Arial" pitchFamily="34" charset="0"/>
                <a:cs typeface="Arial" pitchFamily="34" charset="0"/>
              </a:rPr>
              <a:t>anastmose</a:t>
            </a:r>
            <a:r>
              <a:rPr lang="en-IN" altLang="en-US" dirty="0" smtClean="0">
                <a:latin typeface="Arial" pitchFamily="34" charset="0"/>
                <a:cs typeface="Arial" pitchFamily="34" charset="0"/>
              </a:rPr>
              <a:t>  with their neighbours .</a:t>
            </a:r>
            <a:endParaRPr lang="en-IN" altLang="en-US" dirty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 typeface="Calibri" pitchFamily="34" charset="0"/>
              <a:buAutoNum type="arabicPeriod"/>
            </a:pPr>
            <a:r>
              <a:rPr lang="en-IN" altLang="en-US" dirty="0">
                <a:latin typeface="Arial" pitchFamily="34" charset="0"/>
                <a:cs typeface="Arial" pitchFamily="34" charset="0"/>
              </a:rPr>
              <a:t>Central artery of retina</a:t>
            </a:r>
          </a:p>
          <a:p>
            <a:pPr algn="just" eaLnBrk="1" hangingPunct="1">
              <a:buFont typeface="Calibri" pitchFamily="34" charset="0"/>
              <a:buAutoNum type="arabicPeriod"/>
            </a:pPr>
            <a:r>
              <a:rPr lang="en-IN" altLang="en-US" dirty="0">
                <a:latin typeface="Arial" pitchFamily="34" charset="0"/>
                <a:cs typeface="Arial" pitchFamily="34" charset="0"/>
              </a:rPr>
              <a:t> Arteries of spleen, liver, kidneys, </a:t>
            </a:r>
            <a:r>
              <a:rPr lang="en-IN" altLang="en-US" dirty="0" err="1">
                <a:latin typeface="Arial" pitchFamily="34" charset="0"/>
                <a:cs typeface="Arial" pitchFamily="34" charset="0"/>
              </a:rPr>
              <a:t>metaphyses</a:t>
            </a:r>
            <a:r>
              <a:rPr lang="en-IN" altLang="en-US" dirty="0">
                <a:latin typeface="Arial" pitchFamily="34" charset="0"/>
                <a:cs typeface="Arial" pitchFamily="34" charset="0"/>
              </a:rPr>
              <a:t> of long bones</a:t>
            </a:r>
          </a:p>
          <a:p>
            <a:pPr algn="just" eaLnBrk="1" hangingPunct="1">
              <a:buFont typeface="Calibri" pitchFamily="34" charset="0"/>
              <a:buAutoNum type="arabicPeriod"/>
            </a:pPr>
            <a:r>
              <a:rPr lang="en-IN" altLang="en-US" dirty="0">
                <a:latin typeface="Arial" pitchFamily="34" charset="0"/>
                <a:cs typeface="Arial" pitchFamily="34" charset="0"/>
              </a:rPr>
              <a:t> Central branches of cerebral cortex  </a:t>
            </a:r>
          </a:p>
        </p:txBody>
      </p:sp>
      <p:pic>
        <p:nvPicPr>
          <p:cNvPr id="30724" name="Picture 2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2133600"/>
            <a:ext cx="4597400" cy="3455988"/>
          </a:xfrm>
          <a:noFill/>
          <a:ln/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pPr eaLnBrk="1" hangingPunct="1"/>
            <a:r>
              <a:rPr lang="en-CA" b="1" dirty="0"/>
              <a:t>APPLIED</a:t>
            </a:r>
            <a:endParaRPr lang="en-CA" b="1" dirty="0">
              <a:latin typeface="Rockwell Extra Bold" pitchFamily="18" charset="0"/>
            </a:endParaRPr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algn="just" eaLnBrk="1" hangingPunct="1"/>
            <a:r>
              <a:rPr lang="en-CA" b="1" dirty="0"/>
              <a:t>Problems with the cardiovascular system are common, but they don’t just affect older people.</a:t>
            </a:r>
          </a:p>
          <a:p>
            <a:pPr algn="just" eaLnBrk="1" hangingPunct="1"/>
            <a:r>
              <a:rPr lang="en-CA" b="1" dirty="0"/>
              <a:t>Many heart problems affect children and teenagers. </a:t>
            </a:r>
          </a:p>
        </p:txBody>
      </p:sp>
      <p:sp>
        <p:nvSpPr>
          <p:cNvPr id="38916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eaLnBrk="1" hangingPunct="1"/>
            <a:endParaRPr lang="en-US" sz="2800"/>
          </a:p>
        </p:txBody>
      </p:sp>
      <p:pic>
        <p:nvPicPr>
          <p:cNvPr id="38917" name="Picture 8" descr="heart_disease_ecover_me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150" y="1628775"/>
            <a:ext cx="4052888" cy="453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274638"/>
            <a:ext cx="8856663" cy="7921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CA" sz="3200" b="1" dirty="0">
                <a:solidFill>
                  <a:srgbClr val="C00000"/>
                </a:solidFill>
              </a:rPr>
              <a:t>FUNCTION OF CARDIOVASCULAR SYSTEM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365125" indent="-255588" algn="just" eaLnBrk="1" hangingPunct="1">
              <a:lnSpc>
                <a:spcPct val="90000"/>
              </a:lnSpc>
              <a:buFont typeface="Wingdings 3" pitchFamily="18" charset="2"/>
              <a:buChar char=""/>
            </a:pPr>
            <a:r>
              <a:rPr lang="en-US" altLang="en-US" b="1" dirty="0"/>
              <a:t>Transport nutrients, hormones</a:t>
            </a:r>
          </a:p>
          <a:p>
            <a:pPr marL="365125" indent="-255588" algn="just" eaLnBrk="1" hangingPunct="1">
              <a:lnSpc>
                <a:spcPct val="90000"/>
              </a:lnSpc>
              <a:buFont typeface="Wingdings 3" pitchFamily="18" charset="2"/>
              <a:buChar char=""/>
            </a:pPr>
            <a:r>
              <a:rPr lang="en-US" altLang="en-US" b="1" dirty="0"/>
              <a:t>Remove waste products</a:t>
            </a:r>
          </a:p>
          <a:p>
            <a:pPr marL="365125" indent="-255588" algn="just" eaLnBrk="1" hangingPunct="1">
              <a:lnSpc>
                <a:spcPct val="90000"/>
              </a:lnSpc>
              <a:buFont typeface="Wingdings 3" pitchFamily="18" charset="2"/>
              <a:buChar char=""/>
            </a:pPr>
            <a:r>
              <a:rPr lang="en-US" altLang="en-US" b="1" dirty="0"/>
              <a:t>Gaseous exchange </a:t>
            </a:r>
          </a:p>
          <a:p>
            <a:pPr marL="365125" indent="-255588" algn="just" eaLnBrk="1" hangingPunct="1">
              <a:lnSpc>
                <a:spcPct val="90000"/>
              </a:lnSpc>
              <a:buFont typeface="Wingdings 3" pitchFamily="18" charset="2"/>
              <a:buChar char=""/>
            </a:pPr>
            <a:r>
              <a:rPr lang="en-US" altLang="en-US" b="1" dirty="0"/>
              <a:t>Immunity</a:t>
            </a:r>
          </a:p>
          <a:p>
            <a:pPr marL="365125" indent="-255588" algn="just" eaLnBrk="1" hangingPunct="1">
              <a:lnSpc>
                <a:spcPct val="90000"/>
              </a:lnSpc>
              <a:buFont typeface="Wingdings 3" pitchFamily="18" charset="2"/>
              <a:buChar char=""/>
            </a:pPr>
            <a:r>
              <a:rPr lang="en-US" altLang="en-US" b="1" dirty="0"/>
              <a:t> </a:t>
            </a:r>
            <a:r>
              <a:rPr lang="en-US" b="1" dirty="0"/>
              <a:t>Blood vessels transport blood</a:t>
            </a:r>
          </a:p>
          <a:p>
            <a:pPr marL="620713" lvl="1" algn="just" eaLnBrk="1" hangingPunct="1">
              <a:lnSpc>
                <a:spcPct val="90000"/>
              </a:lnSpc>
              <a:spcBef>
                <a:spcPts val="325"/>
              </a:spcBef>
              <a:buFont typeface="Verdana" pitchFamily="34" charset="0"/>
              <a:buChar char="◦"/>
            </a:pPr>
            <a:r>
              <a:rPr lang="en-US" sz="2800" b="1" dirty="0">
                <a:solidFill>
                  <a:srgbClr val="002060"/>
                </a:solidFill>
              </a:rPr>
              <a:t>Carries oxygen and carbon dioxide</a:t>
            </a:r>
          </a:p>
          <a:p>
            <a:pPr marL="620713" lvl="1" algn="just" eaLnBrk="1" hangingPunct="1">
              <a:lnSpc>
                <a:spcPct val="90000"/>
              </a:lnSpc>
              <a:spcBef>
                <a:spcPts val="325"/>
              </a:spcBef>
              <a:buFont typeface="Verdana" pitchFamily="34" charset="0"/>
              <a:buChar char="◦"/>
            </a:pPr>
            <a:r>
              <a:rPr lang="en-US" sz="2800" b="1" dirty="0">
                <a:solidFill>
                  <a:srgbClr val="002060"/>
                </a:solidFill>
              </a:rPr>
              <a:t>Also carries nutrients and wastes</a:t>
            </a:r>
          </a:p>
          <a:p>
            <a:pPr marL="365125" indent="-255588" algn="just" eaLnBrk="1" hangingPunct="1">
              <a:lnSpc>
                <a:spcPct val="90000"/>
              </a:lnSpc>
              <a:buFont typeface="Wingdings 3" pitchFamily="18" charset="2"/>
              <a:buChar char=""/>
            </a:pPr>
            <a:r>
              <a:rPr lang="en-US" b="1" dirty="0"/>
              <a:t>Heart pumps blood through blood vessels</a:t>
            </a:r>
          </a:p>
          <a:p>
            <a:pPr marL="365125" indent="-255588" eaLnBrk="1" hangingPunct="1">
              <a:lnSpc>
                <a:spcPct val="90000"/>
              </a:lnSpc>
              <a:buFont typeface="Wingdings 3" pitchFamily="18" charset="2"/>
              <a:buNone/>
            </a:pPr>
            <a:endParaRPr lang="en-US" altLang="en-US" sz="2800" b="1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APPLIED  ANATOMY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Blood </a:t>
            </a:r>
            <a:r>
              <a:rPr lang="en-US" dirty="0" err="1" smtClean="0"/>
              <a:t>Presssure</a:t>
            </a:r>
            <a:endParaRPr lang="en-US" dirty="0" smtClean="0"/>
          </a:p>
          <a:p>
            <a:r>
              <a:rPr lang="en-US" dirty="0" smtClean="0"/>
              <a:t>2. Hemorrhage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Arteritis</a:t>
            </a:r>
            <a:endParaRPr lang="en-US" dirty="0" smtClean="0"/>
          </a:p>
          <a:p>
            <a:r>
              <a:rPr lang="en-US" dirty="0" smtClean="0"/>
              <a:t>4. Phlebitis</a:t>
            </a:r>
          </a:p>
          <a:p>
            <a:r>
              <a:rPr lang="en-US" dirty="0" smtClean="0"/>
              <a:t>5. Arteriosclerosis</a:t>
            </a:r>
          </a:p>
          <a:p>
            <a:r>
              <a:rPr lang="en-US" dirty="0" smtClean="0"/>
              <a:t>6. Pulse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7 sites for Taking Pulse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1. Carotid</a:t>
            </a:r>
          </a:p>
          <a:p>
            <a:pPr>
              <a:buNone/>
            </a:pPr>
            <a:r>
              <a:rPr lang="en-US" dirty="0" smtClean="0"/>
              <a:t>  2. Brachial</a:t>
            </a:r>
          </a:p>
          <a:p>
            <a:pPr>
              <a:buNone/>
            </a:pPr>
            <a:r>
              <a:rPr lang="en-US" dirty="0" smtClean="0"/>
              <a:t>  3. Radial</a:t>
            </a:r>
          </a:p>
          <a:p>
            <a:pPr>
              <a:buNone/>
            </a:pPr>
            <a:r>
              <a:rPr lang="en-US" dirty="0" smtClean="0"/>
              <a:t> 4. Femoral</a:t>
            </a:r>
          </a:p>
          <a:p>
            <a:pPr>
              <a:buNone/>
            </a:pPr>
            <a:r>
              <a:rPr lang="en-US" dirty="0" smtClean="0"/>
              <a:t> 5. </a:t>
            </a:r>
            <a:r>
              <a:rPr lang="en-US" dirty="0" err="1" smtClean="0"/>
              <a:t>Poplitial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6. Posterior </a:t>
            </a:r>
            <a:r>
              <a:rPr lang="en-US" dirty="0" err="1" smtClean="0"/>
              <a:t>Tibial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7. </a:t>
            </a:r>
            <a:r>
              <a:rPr lang="en-US" dirty="0" err="1" smtClean="0"/>
              <a:t>Dorsalis</a:t>
            </a:r>
            <a:r>
              <a:rPr lang="en-US" dirty="0" smtClean="0"/>
              <a:t> </a:t>
            </a:r>
            <a:r>
              <a:rPr lang="en-US" dirty="0" err="1" smtClean="0"/>
              <a:t>Pedis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r PRAVEEN  ANATOMY COMPLETE\PRAVEENS ANATOMY WORLD 3.3.2024\PRAVEENS ANATOMY WORLD 22.7.2025\1. ATLAS\2. GROSS ANATOMY\7. GENERAL ANATOMY\6. CVS\pulse-points-nursin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2400"/>
            <a:ext cx="4907676" cy="6500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961A87"/>
                </a:solidFill>
                <a:latin typeface="Arial Rounded MT Bold" pitchFamily="34" charset="0"/>
              </a:rPr>
              <a:t>Myocardium  </a:t>
            </a:r>
            <a:r>
              <a:rPr lang="en-US" sz="4000" b="1" dirty="0">
                <a:solidFill>
                  <a:srgbClr val="961A87"/>
                </a:solidFill>
                <a:latin typeface="Arial Rounded MT Bold" pitchFamily="34" charset="0"/>
              </a:rPr>
              <a:t>Disorders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Myocardial Infarction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“Heart Attack”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Coronary thrombosis: clot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Coronary embolism: mobilized clot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Occlude coronary artery </a:t>
            </a:r>
            <a:r>
              <a:rPr lang="en-US" dirty="0">
                <a:latin typeface="Arial" pitchFamily="34" charset="0"/>
                <a:cs typeface="Arial" pitchFamily="34" charset="0"/>
                <a:sym typeface="Wingdings" pitchFamily="2" charset="2"/>
              </a:rPr>
              <a:t> heart tissue deprived of oxygen  cell death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itchFamily="34" charset="0"/>
                <a:cs typeface="Arial" pitchFamily="34" charset="0"/>
                <a:sym typeface="Wingdings" pitchFamily="2" charset="2"/>
              </a:rPr>
              <a:t>S/S:</a:t>
            </a:r>
          </a:p>
          <a:p>
            <a:pPr lvl="2">
              <a:lnSpc>
                <a:spcPct val="90000"/>
              </a:lnSpc>
            </a:pPr>
            <a:r>
              <a:rPr lang="en-US" i="1" dirty="0">
                <a:latin typeface="Arial" pitchFamily="34" charset="0"/>
                <a:cs typeface="Arial" pitchFamily="34" charset="0"/>
              </a:rPr>
              <a:t>Angina pectoris</a:t>
            </a:r>
            <a:r>
              <a:rPr lang="en-US" dirty="0">
                <a:latin typeface="Arial" pitchFamily="34" charset="0"/>
                <a:cs typeface="Arial" pitchFamily="34" charset="0"/>
              </a:rPr>
              <a:t> – severe chest pain resulting from inadequate oxygen to myocardium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Treatment: Coronary Bypass Surgery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Veins are harvested from other areas of the body and used to bypass obstructions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1" name="Picture 5" descr="byp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0"/>
            <a:ext cx="52959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b="1"/>
              <a:t>QUESTIONS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IN" altLang="en-US" b="1"/>
              <a:t>1-All of the following are the example of elastic arteries except:</a:t>
            </a:r>
          </a:p>
          <a:p>
            <a:pPr marL="0" indent="0">
              <a:buFont typeface="Arial" pitchFamily="34" charset="0"/>
              <a:buAutoNum type="alphaLcParenR"/>
            </a:pPr>
            <a:r>
              <a:rPr lang="en-IN" altLang="en-US" b="1"/>
              <a:t>Aorta</a:t>
            </a:r>
          </a:p>
          <a:p>
            <a:pPr marL="0" indent="0">
              <a:buFont typeface="Arial" pitchFamily="34" charset="0"/>
              <a:buAutoNum type="alphaLcParenR"/>
            </a:pPr>
            <a:r>
              <a:rPr lang="en-IN" altLang="en-US" b="1"/>
              <a:t>Common carotid artery</a:t>
            </a:r>
          </a:p>
          <a:p>
            <a:pPr marL="0" indent="0">
              <a:buFont typeface="Arial" pitchFamily="34" charset="0"/>
              <a:buAutoNum type="alphaLcParenR"/>
            </a:pPr>
            <a:r>
              <a:rPr lang="en-IN" altLang="en-US" b="1"/>
              <a:t>Subclavian artery</a:t>
            </a:r>
          </a:p>
          <a:p>
            <a:pPr marL="0" indent="0">
              <a:buFont typeface="Arial" pitchFamily="34" charset="0"/>
              <a:buAutoNum type="alphaLcParenR"/>
            </a:pPr>
            <a:r>
              <a:rPr lang="en-IN" altLang="en-US" b="1"/>
              <a:t>Radial artery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b="1"/>
              <a:t>QUESTIONS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IN" altLang="en-US" b="1"/>
              <a:t>2-All of the following are the example of end     arteries except:</a:t>
            </a:r>
          </a:p>
          <a:p>
            <a:pPr marL="0" indent="0">
              <a:buFont typeface="Arial" pitchFamily="34" charset="0"/>
              <a:buAutoNum type="alphaLcParenR"/>
            </a:pPr>
            <a:r>
              <a:rPr lang="en-IN" altLang="en-US" b="1"/>
              <a:t>Central branches of cerebral arteries</a:t>
            </a:r>
          </a:p>
          <a:p>
            <a:pPr marL="0" indent="0">
              <a:buFont typeface="Arial" pitchFamily="34" charset="0"/>
              <a:buAutoNum type="alphaLcParenR"/>
            </a:pPr>
            <a:r>
              <a:rPr lang="en-IN" altLang="en-US" b="1"/>
              <a:t>Central artery of retina</a:t>
            </a:r>
          </a:p>
          <a:p>
            <a:pPr marL="0" indent="0">
              <a:buFont typeface="Arial" pitchFamily="34" charset="0"/>
              <a:buAutoNum type="alphaLcParenR"/>
            </a:pPr>
            <a:r>
              <a:rPr lang="en-IN" altLang="en-US" b="1"/>
              <a:t>Facial artery</a:t>
            </a:r>
          </a:p>
          <a:p>
            <a:pPr marL="0" indent="0">
              <a:buFont typeface="Arial" pitchFamily="34" charset="0"/>
              <a:buAutoNum type="alphaLcParenR"/>
            </a:pPr>
            <a:r>
              <a:rPr lang="en-IN" altLang="en-US" b="1"/>
              <a:t>Splenic artery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b="1"/>
              <a:t>QUESTIONS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IN" altLang="en-US" b="1"/>
              <a:t>3-Arteriovenous anastomosis are found at all of the following sites except:</a:t>
            </a:r>
          </a:p>
          <a:p>
            <a:pPr marL="0" indent="0">
              <a:buFont typeface="Arial" pitchFamily="34" charset="0"/>
              <a:buAutoNum type="alphaLcParenR"/>
            </a:pPr>
            <a:r>
              <a:rPr lang="en-IN" altLang="en-US" b="1"/>
              <a:t>Skin of lips</a:t>
            </a:r>
          </a:p>
          <a:p>
            <a:pPr marL="0" indent="0">
              <a:buFont typeface="Arial" pitchFamily="34" charset="0"/>
              <a:buAutoNum type="alphaLcParenR"/>
            </a:pPr>
            <a:r>
              <a:rPr lang="en-IN" altLang="en-US" b="1"/>
              <a:t>Erectile tissue of penis</a:t>
            </a:r>
          </a:p>
          <a:p>
            <a:pPr marL="0" indent="0">
              <a:buFont typeface="Arial" pitchFamily="34" charset="0"/>
              <a:buAutoNum type="alphaLcParenR"/>
            </a:pPr>
            <a:r>
              <a:rPr lang="en-IN" altLang="en-US" b="1"/>
              <a:t>Thyroid gland</a:t>
            </a:r>
          </a:p>
          <a:p>
            <a:pPr marL="0" indent="0">
              <a:buFont typeface="Arial" pitchFamily="34" charset="0"/>
              <a:buAutoNum type="alphaLcParenR"/>
            </a:pPr>
            <a:r>
              <a:rPr lang="en-IN" altLang="en-US" b="1"/>
              <a:t>Liver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b="1"/>
              <a:t>QUESTIONS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IN" altLang="en-US" b="1"/>
              <a:t>4-All of the following are the example of portal circulation except:</a:t>
            </a:r>
          </a:p>
          <a:p>
            <a:pPr marL="0" indent="0">
              <a:buFont typeface="Arial" pitchFamily="34" charset="0"/>
              <a:buAutoNum type="alphaLcParenR"/>
            </a:pPr>
            <a:r>
              <a:rPr lang="en-IN" altLang="en-US" b="1"/>
              <a:t>Hepatic circulation</a:t>
            </a:r>
          </a:p>
          <a:p>
            <a:pPr marL="0" indent="0">
              <a:buFont typeface="Arial" pitchFamily="34" charset="0"/>
              <a:buAutoNum type="alphaLcParenR"/>
            </a:pPr>
            <a:r>
              <a:rPr lang="en-IN" altLang="en-US" b="1"/>
              <a:t>Renal circulation</a:t>
            </a:r>
          </a:p>
          <a:p>
            <a:pPr marL="0" indent="0">
              <a:buFont typeface="Arial" pitchFamily="34" charset="0"/>
              <a:buAutoNum type="alphaLcParenR"/>
            </a:pPr>
            <a:r>
              <a:rPr lang="en-IN" altLang="en-US" b="1"/>
              <a:t>Circulation of hypophysis cerebri</a:t>
            </a:r>
          </a:p>
          <a:p>
            <a:pPr marL="0" indent="0">
              <a:buFont typeface="Arial" pitchFamily="34" charset="0"/>
              <a:buAutoNum type="alphaLcParenR"/>
            </a:pPr>
            <a:r>
              <a:rPr lang="en-IN" altLang="en-US" b="1"/>
              <a:t>Pulmonary circulation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b="1"/>
              <a:t>QUESTIONS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IN" altLang="en-US" b="1" dirty="0"/>
              <a:t>5-All of the following are features of veins except:</a:t>
            </a:r>
          </a:p>
          <a:p>
            <a:pPr marL="0" indent="0">
              <a:buFont typeface="Arial" pitchFamily="34" charset="0"/>
              <a:buAutoNum type="alphaLcParenR"/>
            </a:pPr>
            <a:r>
              <a:rPr lang="en-IN" altLang="en-US" b="1" dirty="0"/>
              <a:t>Thin walls</a:t>
            </a:r>
          </a:p>
          <a:p>
            <a:pPr marL="0" indent="0">
              <a:buFont typeface="Arial" pitchFamily="34" charset="0"/>
              <a:buAutoNum type="alphaLcParenR"/>
            </a:pPr>
            <a:r>
              <a:rPr lang="en-IN" altLang="en-US" b="1" dirty="0"/>
              <a:t>Thin tunica media</a:t>
            </a:r>
          </a:p>
          <a:p>
            <a:pPr marL="0" indent="0">
              <a:buFont typeface="Arial" pitchFamily="34" charset="0"/>
              <a:buAutoNum type="alphaLcParenR"/>
            </a:pPr>
            <a:r>
              <a:rPr lang="en-IN" altLang="en-US" b="1" dirty="0"/>
              <a:t>Thin tunica </a:t>
            </a:r>
            <a:r>
              <a:rPr lang="en-IN" altLang="en-US" b="1" dirty="0" smtClean="0"/>
              <a:t>adventitia </a:t>
            </a:r>
            <a:endParaRPr lang="en-IN" altLang="en-US" b="1" dirty="0"/>
          </a:p>
          <a:p>
            <a:pPr marL="0" indent="0">
              <a:buFont typeface="Arial" pitchFamily="34" charset="0"/>
              <a:buAutoNum type="alphaLcParenR"/>
            </a:pPr>
            <a:r>
              <a:rPr lang="en-IN" altLang="en-US" b="1" dirty="0"/>
              <a:t>Wide lumen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400" b="1" dirty="0" smtClean="0">
                <a:solidFill>
                  <a:srgbClr val="C00000"/>
                </a:solidFill>
                <a:latin typeface="Algerian" pitchFamily="82" charset="0"/>
              </a:rPr>
              <a:t>Heart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4 Chambered muscular organ</a:t>
            </a:r>
          </a:p>
          <a:p>
            <a:pPr eaLnBrk="1" hangingPunct="1">
              <a:defRPr/>
            </a:pPr>
            <a:r>
              <a:rPr lang="en-US" dirty="0" smtClean="0"/>
              <a:t>Pumps blood throughout the body</a:t>
            </a:r>
          </a:p>
          <a:p>
            <a:pPr eaLnBrk="1" hangingPunct="1">
              <a:defRPr/>
            </a:pPr>
            <a:r>
              <a:rPr lang="en-US" dirty="0" smtClean="0"/>
              <a:t>Receives deoxygenated blood through veins</a:t>
            </a:r>
          </a:p>
          <a:p>
            <a:pPr eaLnBrk="1" hangingPunct="1">
              <a:defRPr/>
            </a:pPr>
            <a:r>
              <a:rPr lang="en-US" dirty="0" smtClean="0"/>
              <a:t>Pumps oxygenated blood through arteries</a:t>
            </a:r>
          </a:p>
        </p:txBody>
      </p:sp>
      <p:pic>
        <p:nvPicPr>
          <p:cNvPr id="9220" name="Picture 8" descr="heart-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2057400"/>
            <a:ext cx="4487863" cy="35893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THANK YOU</a:t>
            </a:r>
            <a:endParaRPr lang="en-IN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3795" name="Picture 2" descr="C:\Users\DELL\Desktop\Sartorius,Quadriceps,Hunter canal\Flowers HD Wallpapers (1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2563" y="666750"/>
            <a:ext cx="8732837" cy="6091238"/>
          </a:xfrm>
        </p:spPr>
      </p:pic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rgbClr val="C00000"/>
                </a:solidFill>
              </a:rPr>
              <a:t>The Heart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Location:</a:t>
            </a:r>
          </a:p>
          <a:p>
            <a:pPr lvl="1" eaLnBrk="1" hangingPunct="1">
              <a:defRPr/>
            </a:pPr>
            <a:r>
              <a:rPr lang="en-US" altLang="en-US" sz="2400" dirty="0"/>
              <a:t>Under the sternum (slightly to the left) and between the lungs</a:t>
            </a:r>
          </a:p>
          <a:p>
            <a:pPr eaLnBrk="1" hangingPunct="1">
              <a:defRPr/>
            </a:pPr>
            <a:r>
              <a:rPr lang="en-US" altLang="en-US" dirty="0"/>
              <a:t>Function: </a:t>
            </a:r>
            <a:endParaRPr lang="en-US" altLang="en-US" dirty="0" smtClean="0"/>
          </a:p>
          <a:p>
            <a:pPr lvl="1" eaLnBrk="1" hangingPunct="1">
              <a:defRPr/>
            </a:pPr>
            <a:r>
              <a:rPr lang="en-US" altLang="en-US" sz="2400" dirty="0" smtClean="0"/>
              <a:t>to </a:t>
            </a:r>
            <a:r>
              <a:rPr lang="en-US" altLang="en-US" sz="2400" dirty="0"/>
              <a:t>pump blood throughout the body</a:t>
            </a:r>
          </a:p>
          <a:p>
            <a:pPr lvl="1" eaLnBrk="1" hangingPunct="1">
              <a:defRPr/>
            </a:pPr>
            <a:r>
              <a:rPr lang="en-US" altLang="en-US" sz="2400" dirty="0"/>
              <a:t>Blood carries oxygen and nutrients to the cells</a:t>
            </a:r>
          </a:p>
          <a:p>
            <a:pPr lvl="1" eaLnBrk="1" hangingPunct="1">
              <a:defRPr/>
            </a:pPr>
            <a:r>
              <a:rPr lang="en-US" altLang="en-US" sz="2400" dirty="0"/>
              <a:t>Blood carries carbon dioxide and waste products away from the cells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omic Sans MS" pitchFamily="66" charset="0"/>
              </a:rPr>
              <a:t>Heart</a:t>
            </a:r>
          </a:p>
        </p:txBody>
      </p:sp>
      <p:pic>
        <p:nvPicPr>
          <p:cNvPr id="9221" name="Picture 5" descr="A02484-18-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648" y="685800"/>
            <a:ext cx="8241226" cy="60652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Heart  Chambers</a:t>
            </a:r>
          </a:p>
        </p:txBody>
      </p:sp>
      <p:pic>
        <p:nvPicPr>
          <p:cNvPr id="13315" name="Picture 6" descr="heart chamber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1371600"/>
            <a:ext cx="6170613" cy="5353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211</TotalTime>
  <Words>1491</Words>
  <Application>Microsoft Office PowerPoint</Application>
  <PresentationFormat>On-screen Show (4:3)</PresentationFormat>
  <Paragraphs>332</Paragraphs>
  <Slides>60</Slides>
  <Notes>11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Flow</vt:lpstr>
      <vt:lpstr>GENERAL   ANATOMY CARDIOVASCULAR  SYSTEM</vt:lpstr>
      <vt:lpstr>INTRODUCTION</vt:lpstr>
      <vt:lpstr>Terminology</vt:lpstr>
      <vt:lpstr>COMPONENTS  OF  CVS</vt:lpstr>
      <vt:lpstr>FUNCTION OF CARDIOVASCULAR SYSTEM</vt:lpstr>
      <vt:lpstr>Heart</vt:lpstr>
      <vt:lpstr>The Heart</vt:lpstr>
      <vt:lpstr>Heart</vt:lpstr>
      <vt:lpstr>Heart  Chambers</vt:lpstr>
      <vt:lpstr>Slide 10</vt:lpstr>
      <vt:lpstr>How does the blood flow through the Heart?</vt:lpstr>
      <vt:lpstr>Direction blood pumps through the heart</vt:lpstr>
      <vt:lpstr>Slide 13</vt:lpstr>
      <vt:lpstr>Circulatory Routes </vt:lpstr>
      <vt:lpstr>SYSTEMIC AND PULMONARY CIRCULATION</vt:lpstr>
      <vt:lpstr>Blood Flow</vt:lpstr>
      <vt:lpstr>Slide 17</vt:lpstr>
      <vt:lpstr>PORTAL CIRCULATION</vt:lpstr>
      <vt:lpstr>CLASSIFICATION OF BLOOD VESSELS</vt:lpstr>
      <vt:lpstr>Blood Vessels</vt:lpstr>
      <vt:lpstr>Structure of Blood Vessels</vt:lpstr>
      <vt:lpstr>Slide 22</vt:lpstr>
      <vt:lpstr>Arteries</vt:lpstr>
      <vt:lpstr>CLASSIFICATION  OF  ARTERIES</vt:lpstr>
      <vt:lpstr>Elastic Artery</vt:lpstr>
      <vt:lpstr>Artery (Muscular)</vt:lpstr>
      <vt:lpstr>Arterioles</vt:lpstr>
      <vt:lpstr>Arteriole</vt:lpstr>
      <vt:lpstr>Capillaries</vt:lpstr>
      <vt:lpstr>CAPILLARIES (5-8 micron)</vt:lpstr>
      <vt:lpstr>Capillaries</vt:lpstr>
      <vt:lpstr>Slide 32</vt:lpstr>
      <vt:lpstr>VEINS</vt:lpstr>
      <vt:lpstr>VEINS</vt:lpstr>
      <vt:lpstr>Veins</vt:lpstr>
      <vt:lpstr>Vein L.P.</vt:lpstr>
      <vt:lpstr>Difference B/n Artery &amp; Vein</vt:lpstr>
      <vt:lpstr>Slide 38</vt:lpstr>
      <vt:lpstr>Slide 39</vt:lpstr>
      <vt:lpstr>SINUSOIDS</vt:lpstr>
      <vt:lpstr>Sinusoid</vt:lpstr>
      <vt:lpstr>Systemic Arteries</vt:lpstr>
      <vt:lpstr>Slide 43</vt:lpstr>
      <vt:lpstr>Systemic Veins</vt:lpstr>
      <vt:lpstr>Slide 45</vt:lpstr>
      <vt:lpstr>ANASTOMOSIS</vt:lpstr>
      <vt:lpstr>ANASTOMOSIS</vt:lpstr>
      <vt:lpstr>END ARTERIES</vt:lpstr>
      <vt:lpstr>APPLIED</vt:lpstr>
      <vt:lpstr>APPLIED  ANATOMY</vt:lpstr>
      <vt:lpstr>7 sites for Taking Pulse</vt:lpstr>
      <vt:lpstr>Slide 52</vt:lpstr>
      <vt:lpstr>Myocardium  Disorders</vt:lpstr>
      <vt:lpstr>Slide 54</vt:lpstr>
      <vt:lpstr>QUESTIONS</vt:lpstr>
      <vt:lpstr>QUESTIONS</vt:lpstr>
      <vt:lpstr>QUESTIONS</vt:lpstr>
      <vt:lpstr>QUESTIONS</vt:lpstr>
      <vt:lpstr>QUESTIONS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53</cp:revision>
  <dcterms:created xsi:type="dcterms:W3CDTF">2006-08-16T00:00:00Z</dcterms:created>
  <dcterms:modified xsi:type="dcterms:W3CDTF">2025-10-24T14:33:43Z</dcterms:modified>
</cp:coreProperties>
</file>