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76" r:id="rId2"/>
    <p:sldId id="277" r:id="rId3"/>
    <p:sldId id="337" r:id="rId4"/>
    <p:sldId id="274" r:id="rId5"/>
    <p:sldId id="278" r:id="rId6"/>
    <p:sldId id="310" r:id="rId7"/>
    <p:sldId id="282" r:id="rId8"/>
    <p:sldId id="305" r:id="rId9"/>
    <p:sldId id="306" r:id="rId10"/>
    <p:sldId id="307" r:id="rId11"/>
    <p:sldId id="283" r:id="rId12"/>
    <p:sldId id="284" r:id="rId13"/>
    <p:sldId id="285" r:id="rId14"/>
    <p:sldId id="286" r:id="rId15"/>
    <p:sldId id="287" r:id="rId16"/>
    <p:sldId id="289" r:id="rId17"/>
    <p:sldId id="298" r:id="rId18"/>
    <p:sldId id="299" r:id="rId19"/>
    <p:sldId id="300" r:id="rId20"/>
    <p:sldId id="301" r:id="rId21"/>
    <p:sldId id="290" r:id="rId22"/>
    <p:sldId id="330" r:id="rId23"/>
    <p:sldId id="336" r:id="rId24"/>
    <p:sldId id="302" r:id="rId25"/>
    <p:sldId id="303" r:id="rId26"/>
    <p:sldId id="292" r:id="rId27"/>
    <p:sldId id="344" r:id="rId28"/>
    <p:sldId id="293" r:id="rId29"/>
    <p:sldId id="296" r:id="rId30"/>
    <p:sldId id="345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3399"/>
    <a:srgbClr val="FF9900"/>
    <a:srgbClr val="99FF33"/>
    <a:srgbClr val="996600"/>
    <a:srgbClr val="663300"/>
    <a:srgbClr val="FFFFFF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4" autoAdjust="0"/>
    <p:restoredTop sz="94660"/>
  </p:normalViewPr>
  <p:slideViewPr>
    <p:cSldViewPr>
      <p:cViewPr varScale="1">
        <p:scale>
          <a:sx n="62" d="100"/>
          <a:sy n="6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1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0C6F638C-384B-4581-9465-C36009B6D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924C-1930-43A5-87C6-81379711474C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EAFE8-7243-40AE-A995-428DB9F6CD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A7E61-7423-4E20-961A-B4F667093636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FFBE3-0D1E-455F-91CC-C87E5BCED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BAEFD-4E4C-44CF-A397-07574E22309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2282-6B55-4CD4-A9CE-812159D09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45705-48B0-4D3C-B3C7-E8ECCBA0574B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0CAA9-0E21-4C3C-8AC4-75AA94531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93A7F-29C3-4703-8779-43F24B568981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5725-257A-42D0-A2D7-2D88E7473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0233F-D812-460A-AAF3-BCEA020160F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077F5-E723-40E1-927D-12BEA8EFF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00F80-6CF0-4FDE-BB30-8B78DF7E4C5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3CD21-D594-43BE-8611-60799040AF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89045-0813-47F4-B365-531291A771E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38282-D95C-40E3-85A2-9927C1FE3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F406D-FFE3-48F4-B4FA-A42A495FBBD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6C0D-58AD-4C0B-9258-A6A590672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7B91-89F2-45FA-8869-54636F7BB28D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66DCD-47FE-488F-B608-F65E70DA8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82A64-DAC9-4A0B-ADC8-F343558EE83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A6229-0F80-4042-A7D9-3D7DE91D7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44058-9647-4A95-85A4-20C8B8AC8871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51763-720C-4D6B-A02A-D9C4BD55A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D07B9-AF73-4AF7-B31D-3AFD16635C97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B1820-5162-4637-B345-0ADA7BA043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573D-4E05-4CC3-9BF0-68E61E6490EE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00BE6-7442-4E09-A9A9-87BD874A5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A9D5-16C7-4130-B72F-286418DB6428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97E26-9CB6-4E90-AB38-FC969CBC8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fld id="{AB838AD1-FB44-4CD9-A46C-01F65D46D55A}" type="datetime5">
              <a:rPr lang="en-US"/>
              <a:pPr>
                <a:defRPr/>
              </a:pPr>
              <a:t>11-Oct-25</a:t>
            </a:fld>
            <a:r>
              <a:rPr lang="en-US"/>
              <a:t>JULY 07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en-US"/>
              <a:t>SK  DEPT OF ANATOMY  AFMC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F2AFFD18-B034-40AA-9434-3371F88ED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%1c1003_MuscleAttachments_3.jpg%20%20%20%20%20%20%20%20%20%20%20%20%20%20%20%20%20%20%20%20%20%20%20%20%20%20%20%20%20%20%20%20%20%20%200002B648%0cMacintosh%20HD%20%20%20%20%20%20%20%20%20%20%20%20%20%20%20%20%20%20%20ABA78158: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%1f1108a_AnteriorNeck-Throat_3.jpg%20%20%20%20%20%20%20%20%20%20%20%20%20%20%20%20%20%20%20%20%20%20%20%20%20%20%20%20%20%20%20%200002B647%0cMacintosh%20HD%20%20%20%20%20%20%20%20%20%20%20%20%20%20%20%20%20%20%20ABA78158: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%1e1113a_AntThorax-Shoulder_3.jpg%20%20%20%20%20%20%20%20%20%20%20%20%20%20%20%20%20%20%20%20%20%20%20%20%20%20%20%20%20%20%20%20%200002B647%0cMacintosh%20HD%20%20%20%20%20%20%20%20%20%20%20%20%20%20%20%20%20%20%20ABA78158:" TargetMode="External"/><Relationship Id="rId7" Type="http://schemas.openxmlformats.org/officeDocument/2006/relationships/image" Target="%1b1114ab_Shoulder-Elbow_3.jpg%20%20%20%20%20%20%20%20%20%20%20%20%20%20%20%20%20%20%20%20%20%20%20%20%20%20%20%20%20%20%20%20%20%20%20%200002B647%0cMacintosh%20HD%20%20%20%20%20%20%20%20%20%20%20%20%20%20%20%20%20%20%20ABA78158: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5" Type="http://schemas.openxmlformats.org/officeDocument/2006/relationships/image" Target="%1f1113b_PostThorax-Shoulder_3.jpg%20%20%20%20%20%20%20%20%20%20%20%20%20%20%20%20%20%20%20%20%20%20%20%20%20%20%20%20%20%20%20%200002B647%0cMacintosh%20HD%20%20%20%20%20%20%20%20%20%20%20%20%20%20%20%20%20%20%20ABA78158:" TargetMode="Externa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%1e1113a_AntThorax-Shoulder_3.jpg%20%20%20%20%20%20%20%20%20%20%20%20%20%20%20%20%20%20%20%20%20%20%20%20%20%20%20%20%20%20%20%20%200002B647%0cMacintosh%20HD%20%20%20%20%20%20%20%20%20%20%20%20%20%20%20%20%20%20%20ABA78158: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image" Target="%1e1107a_MasticationMuscles_3.jpg%20%20%20%20%20%20%20%20%20%20%20%20%20%20%20%20%20%20%20%20%20%20%20%20%20%20%20%20%20%20%20%20%200002B647%0cMacintosh%20HD%20%20%20%20%20%20%20%20%20%20%20%20%20%20%20%20%20%20%20ABA78158:" TargetMode="Externa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%191111a_AbdominalWall_1.jpg%20%20%20%20%20%20%20%20%20%20%20%20%20%20%20%20%20%20%20%20%20%20%20%20%20%20%20%20%20%20%20%20%20%20%20%20%20%200002B647%0cMacintosh%20HD%20%20%20%20%20%20%20%20%20%20%20%20%20%20%20%20%20%20%20ABA78158:" TargetMode="External"/><Relationship Id="rId5" Type="http://schemas.openxmlformats.org/officeDocument/2006/relationships/image" Target="../media/image8.jpeg"/><Relationship Id="rId4" Type="http://schemas.openxmlformats.org/officeDocument/2006/relationships/image" Target="%1d1123a_PosterCompartment_1.jpg%20%20%20%20%20%20%20%20%20%20%20%20%20%20%20%20%20%20%20%20%20%20%20%20%20%20%20%20%20%20%20%20%20%200002B647%0cMacintosh%20HD%20%20%20%20%20%20%20%20%20%20%20%20%20%20%20%20%20%20%20ABA78158: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%191111c_AbdominalWall_1.jpg%20%20%20%20%20%20%20%20%20%20%20%20%20%20%20%20%20%20%20%20%20%20%20%20%20%20%20%20%20%20%20%20%20%20%20%20%20%200002B647%0cMacintosh%20HD%20%20%20%20%20%20%20%20%20%20%20%20%20%20%20%20%20%20%20ABA78158: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92A92E-1695-4164-BE70-A4BBBC7DB573}" type="slidenum">
              <a:rPr lang="en-US" smtClean="0"/>
              <a:pPr/>
              <a:t>1</a:t>
            </a:fld>
            <a:endParaRPr lang="en-US" smtClean="0"/>
          </a:p>
        </p:txBody>
      </p:sp>
      <p:pic>
        <p:nvPicPr>
          <p:cNvPr id="17411" name="Picture 2" descr="1003_MuscleAttachments_3.jpg                                   0002B648Macintosh HD                   ABA78158:"/>
          <p:cNvPicPr preferRelativeResize="0">
            <a:picLocks noChangeAspect="1" noChangeArrowheads="1"/>
          </p:cNvPicPr>
          <p:nvPr/>
        </p:nvPicPr>
        <p:blipFill>
          <a:blip r:embed="rId2" r:link="rId3" cstate="print"/>
          <a:srcRect l="8121" t="-327" r="1985" b="5237"/>
          <a:stretch>
            <a:fillRect/>
          </a:stretch>
        </p:blipFill>
        <p:spPr bwMode="auto">
          <a:xfrm>
            <a:off x="1982788" y="-1588"/>
            <a:ext cx="5294312" cy="617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WordArt 3"/>
          <p:cNvSpPr>
            <a:spLocks noChangeArrowheads="1" noChangeShapeType="1" noTextEdit="1"/>
          </p:cNvSpPr>
          <p:nvPr/>
        </p:nvSpPr>
        <p:spPr bwMode="auto">
          <a:xfrm>
            <a:off x="381000" y="990600"/>
            <a:ext cx="83058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141990" dir="618291" algn="ctr" rotWithShape="0">
                    <a:srgbClr val="868686"/>
                  </a:outerShdw>
                </a:effectLst>
                <a:latin typeface="Arial Black"/>
              </a:rPr>
              <a:t>THE MUSCLE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1905000" y="4619625"/>
            <a:ext cx="5257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DR PRAVEEN KUMAR KURREY</a:t>
            </a:r>
          </a:p>
          <a:p>
            <a:r>
              <a:rPr lang="en-US" sz="2400">
                <a:solidFill>
                  <a:srgbClr val="FF0000"/>
                </a:solidFill>
              </a:rPr>
              <a:t>MBBS, MS, BCME, BCBR</a:t>
            </a:r>
          </a:p>
          <a:p>
            <a:r>
              <a:rPr lang="en-US" sz="2400">
                <a:solidFill>
                  <a:srgbClr val="FF0000"/>
                </a:solidFill>
              </a:rPr>
              <a:t> PROFESSOR ANATOMY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D43FF6-B871-4172-B93C-91B4AA724C5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FF"/>
                </a:solidFill>
              </a:rPr>
              <a:t>RAPHE</a:t>
            </a:r>
            <a:r>
              <a:rPr lang="en-US" sz="4000" smtClean="0">
                <a:solidFill>
                  <a:srgbClr val="FFFFFF"/>
                </a:solidFill>
              </a:rPr>
              <a:t/>
            </a:r>
            <a:br>
              <a:rPr lang="en-US" sz="4000" smtClean="0">
                <a:solidFill>
                  <a:srgbClr val="FFFFFF"/>
                </a:solidFill>
              </a:rPr>
            </a:br>
            <a:endParaRPr lang="en-US" sz="4000" smtClean="0">
              <a:solidFill>
                <a:srgbClr val="FFFFFF"/>
              </a:solidFill>
            </a:endParaRPr>
          </a:p>
        </p:txBody>
      </p:sp>
      <p:sp>
        <p:nvSpPr>
          <p:cNvPr id="2662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4876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Fibrous band; </a:t>
            </a:r>
            <a:r>
              <a:rPr lang="en-US" sz="2400" b="1" smtClean="0"/>
              <a:t>interdigitating fibres</a:t>
            </a:r>
            <a:r>
              <a:rPr lang="en-US" sz="2400" smtClean="0"/>
              <a:t> of aponeurosis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Stretchable</a:t>
            </a:r>
          </a:p>
          <a:p>
            <a:pPr lvl="1" eaLnBrk="1" hangingPunct="1">
              <a:buFontTx/>
              <a:buNone/>
            </a:pPr>
            <a:r>
              <a:rPr lang="en-US" sz="2400" b="1" smtClean="0">
                <a:solidFill>
                  <a:srgbClr val="FF3300"/>
                </a:solidFill>
              </a:rPr>
              <a:t>Mylohyoid raphe</a:t>
            </a:r>
          </a:p>
        </p:txBody>
      </p:sp>
      <p:pic>
        <p:nvPicPr>
          <p:cNvPr id="26629" name="Picture 7" descr="1108a_AnteriorNeck-Throat_3.jpg                                0002B647Macintosh HD                   ABA78158:"/>
          <p:cNvPicPr preferRelativeResize="0">
            <a:picLocks noChangeAspect="1" noChangeArrowheads="1"/>
          </p:cNvPicPr>
          <p:nvPr>
            <p:ph sz="half" idx="2"/>
          </p:nvPr>
        </p:nvPicPr>
        <p:blipFill>
          <a:blip r:embed="rId2" r:link="rId3" cstate="print"/>
          <a:srcRect l="19949" t="4448" r="22923" b="6963"/>
          <a:stretch>
            <a:fillRect/>
          </a:stretch>
        </p:blipFill>
        <p:spPr>
          <a:xfrm>
            <a:off x="4876800" y="1447800"/>
            <a:ext cx="4114800" cy="4343400"/>
          </a:xfrm>
          <a:noFill/>
        </p:spPr>
      </p:pic>
      <p:sp>
        <p:nvSpPr>
          <p:cNvPr id="26630" name="Line 8"/>
          <p:cNvSpPr>
            <a:spLocks noChangeShapeType="1"/>
          </p:cNvSpPr>
          <p:nvPr/>
        </p:nvSpPr>
        <p:spPr bwMode="auto">
          <a:xfrm>
            <a:off x="5257800" y="2895600"/>
            <a:ext cx="1676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4800600" y="2703513"/>
            <a:ext cx="53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MR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8B16C1-47E2-4326-9209-B479B1DB8A02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FASCICULAR ARCHITECTURE</a:t>
            </a:r>
            <a:br>
              <a:rPr lang="en-US" sz="4000" b="1" smtClean="0">
                <a:solidFill>
                  <a:srgbClr val="FF9900"/>
                </a:solidFill>
              </a:rPr>
            </a:br>
            <a:endParaRPr lang="en-US" sz="4000" b="1" smtClean="0">
              <a:solidFill>
                <a:srgbClr val="FF9900"/>
              </a:solidFill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09600"/>
            <a:ext cx="8915400" cy="55927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smtClean="0">
                <a:solidFill>
                  <a:srgbClr val="FF3300"/>
                </a:solidFill>
              </a:rPr>
              <a:t>Force </a:t>
            </a:r>
            <a:r>
              <a:rPr lang="en-US" b="1" smtClean="0"/>
              <a:t>-</a:t>
            </a:r>
            <a:r>
              <a:rPr lang="en-US" smtClean="0"/>
              <a:t> directly proportional to </a:t>
            </a:r>
            <a:r>
              <a:rPr lang="en-US" b="1" smtClean="0"/>
              <a:t>number &amp; size </a:t>
            </a:r>
            <a:r>
              <a:rPr lang="en-US" smtClean="0"/>
              <a:t>of muscles fibres</a:t>
            </a:r>
            <a:endParaRPr 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en-US" b="1" smtClean="0">
                <a:solidFill>
                  <a:srgbClr val="FF3300"/>
                </a:solidFill>
              </a:rPr>
              <a:t>Range</a:t>
            </a:r>
            <a:r>
              <a:rPr lang="en-US" b="1" smtClean="0"/>
              <a:t> -</a:t>
            </a:r>
            <a:r>
              <a:rPr lang="en-US" smtClean="0"/>
              <a:t>  directly proportional to </a:t>
            </a:r>
            <a:r>
              <a:rPr lang="en-US" b="1" smtClean="0"/>
              <a:t>length of fibres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3399"/>
                </a:solidFill>
              </a:rPr>
              <a:t>Classified: arrangement of their fasciculi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 Parallel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 Oblique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 Spiral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mtClean="0"/>
              <a:t> Cruciate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86776E-06D1-466E-A537-B4E5F68785F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C000"/>
                </a:solidFill>
              </a:rPr>
              <a:t>FASCICULAR ARCHITECTURE</a:t>
            </a:r>
            <a:r>
              <a:rPr lang="en-US" sz="4000" b="1" smtClean="0">
                <a:solidFill>
                  <a:schemeClr val="tx1"/>
                </a:solidFill>
              </a:rPr>
              <a:t/>
            </a:r>
            <a:br>
              <a:rPr lang="en-US" sz="4000" b="1" smtClean="0">
                <a:solidFill>
                  <a:schemeClr val="tx1"/>
                </a:solidFill>
              </a:rPr>
            </a:br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785813"/>
            <a:ext cx="8686800" cy="2566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b="1" smtClean="0">
                <a:solidFill>
                  <a:srgbClr val="FF3300"/>
                </a:solidFill>
              </a:rPr>
              <a:t>PARALLEL FASCICULI</a:t>
            </a:r>
            <a:endParaRPr lang="en-US" sz="20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smtClean="0"/>
              <a:t>Fasciculi are parallel to line of pull; muscle be: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b="1" smtClean="0">
                <a:solidFill>
                  <a:schemeClr val="hlink"/>
                </a:solidFill>
              </a:rPr>
              <a:t>Quadrilateral</a:t>
            </a:r>
            <a:r>
              <a:rPr lang="en-US" sz="2000" smtClean="0">
                <a:solidFill>
                  <a:schemeClr val="hlink"/>
                </a:solidFill>
              </a:rPr>
              <a:t> </a:t>
            </a:r>
            <a:r>
              <a:rPr lang="en-US" sz="2000" smtClean="0"/>
              <a:t>-Thyrohyoid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b="1" smtClean="0">
                <a:solidFill>
                  <a:srgbClr val="FF9900"/>
                </a:solidFill>
              </a:rPr>
              <a:t>Strap like</a:t>
            </a:r>
            <a:r>
              <a:rPr lang="en-US" sz="2000" b="1" smtClean="0"/>
              <a:t> </a:t>
            </a:r>
            <a:r>
              <a:rPr lang="en-US" sz="2000" smtClean="0"/>
              <a:t>- Stenohyoid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b="1" smtClean="0">
                <a:solidFill>
                  <a:schemeClr val="folHlink"/>
                </a:solidFill>
              </a:rPr>
              <a:t>Strap like with tendinous intersections</a:t>
            </a:r>
            <a:r>
              <a:rPr lang="en-US" sz="2000" smtClean="0"/>
              <a:t> - Rectus abdominis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b="1" smtClean="0">
                <a:solidFill>
                  <a:srgbClr val="FF3399"/>
                </a:solidFill>
              </a:rPr>
              <a:t>Fusiform</a:t>
            </a:r>
            <a:r>
              <a:rPr lang="en-US" sz="2000" smtClean="0"/>
              <a:t> - Biceps brachii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b="1" i="1" smtClean="0"/>
              <a:t>Range of movements is maximum</a:t>
            </a:r>
          </a:p>
        </p:txBody>
      </p:sp>
      <p:pic>
        <p:nvPicPr>
          <p:cNvPr id="28677" name="Picture 10" descr="Picture5"/>
          <p:cNvPicPr>
            <a:picLocks noChangeAspect="1" noChangeArrowheads="1"/>
          </p:cNvPicPr>
          <p:nvPr/>
        </p:nvPicPr>
        <p:blipFill>
          <a:blip r:embed="rId2" cstate="print"/>
          <a:srcRect l="3481" r="4185" b="17877"/>
          <a:stretch>
            <a:fillRect/>
          </a:stretch>
        </p:blipFill>
        <p:spPr bwMode="auto">
          <a:xfrm>
            <a:off x="762000" y="3155950"/>
            <a:ext cx="754380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F6CAFB-B3FA-4237-B959-817DD36DA53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FF"/>
                </a:solidFill>
              </a:rPr>
              <a:t>FASCICULAR ARCHITECTURE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762000"/>
            <a:ext cx="8839200" cy="251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solidFill>
                  <a:srgbClr val="FF3300"/>
                </a:solidFill>
              </a:rPr>
              <a:t>OBLIQUE FASCICULI</a:t>
            </a:r>
            <a:endParaRPr lang="en-US" sz="18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1800" smtClean="0"/>
              <a:t>Fasciculi are oblique to line of pull; muscle may be:</a:t>
            </a:r>
            <a:endParaRPr lang="en-US" sz="1800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b="1" smtClean="0">
                <a:solidFill>
                  <a:schemeClr val="folHlink"/>
                </a:solidFill>
              </a:rPr>
              <a:t>Triangular</a:t>
            </a:r>
            <a:r>
              <a:rPr lang="en-US" sz="1800" smtClean="0"/>
              <a:t> - Temporalis</a:t>
            </a:r>
            <a:endParaRPr lang="en-US" sz="1800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b="1" smtClean="0">
                <a:solidFill>
                  <a:schemeClr val="folHlink"/>
                </a:solidFill>
              </a:rPr>
              <a:t>Unipennate </a:t>
            </a:r>
            <a:r>
              <a:rPr lang="en-US" sz="1800" b="1" smtClean="0"/>
              <a:t>-</a:t>
            </a:r>
            <a:r>
              <a:rPr lang="en-US" sz="1800" smtClean="0"/>
              <a:t> Flexor pollicis longus</a:t>
            </a:r>
            <a:endParaRPr lang="en-US" sz="1800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b="1" smtClean="0">
                <a:solidFill>
                  <a:schemeClr val="folHlink"/>
                </a:solidFill>
              </a:rPr>
              <a:t>Bipennate</a:t>
            </a:r>
            <a:r>
              <a:rPr lang="en-US" sz="1800" smtClean="0"/>
              <a:t> - Rectus femoris</a:t>
            </a:r>
            <a:endParaRPr lang="en-US" sz="1800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b="1" smtClean="0">
                <a:solidFill>
                  <a:schemeClr val="folHlink"/>
                </a:solidFill>
              </a:rPr>
              <a:t>Multipennate</a:t>
            </a:r>
            <a:r>
              <a:rPr lang="en-US" sz="1800" smtClean="0"/>
              <a:t> – Deltoid (middle fibres)</a:t>
            </a:r>
            <a:endParaRPr lang="en-US" sz="1800" b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b="1" smtClean="0">
                <a:solidFill>
                  <a:schemeClr val="folHlink"/>
                </a:solidFill>
              </a:rPr>
              <a:t>Circumpennate</a:t>
            </a:r>
            <a:r>
              <a:rPr lang="en-US" sz="1800" smtClean="0"/>
              <a:t> - Tibialis anterior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1800" b="1" i="1" smtClean="0"/>
              <a:t>Arrangement makes muscle more powerful; range of movement is reduced</a:t>
            </a:r>
          </a:p>
        </p:txBody>
      </p:sp>
      <p:pic>
        <p:nvPicPr>
          <p:cNvPr id="29701" name="Picture 9" descr="Picture6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 l="1352" r="2252" b="6473"/>
          <a:stretch>
            <a:fillRect/>
          </a:stretch>
        </p:blipFill>
        <p:spPr bwMode="auto">
          <a:xfrm>
            <a:off x="1447800" y="3054350"/>
            <a:ext cx="548640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F6FD1A-BB89-4021-8707-C376C14CE95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0723" name="Rectangle 20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FASCICULAR ARCHITECTURE</a:t>
            </a:r>
          </a:p>
        </p:txBody>
      </p:sp>
      <p:sp>
        <p:nvSpPr>
          <p:cNvPr id="30724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166813"/>
            <a:ext cx="8229600" cy="2185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FF3300"/>
                </a:solidFill>
              </a:rPr>
              <a:t>SPIRAL / TWISTED FASCICULI</a:t>
            </a:r>
            <a:endParaRPr lang="en-US" sz="24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This is seen in: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smtClean="0"/>
              <a:t>Trapezius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smtClean="0"/>
              <a:t>Pectoralis major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smtClean="0"/>
              <a:t>Latissimus dorsi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30725" name="Picture 25" descr="1113a_AntThorax-Shoulder_3.jpg                                 0002B647Macintosh HD                   ABA78158:"/>
          <p:cNvPicPr preferRelativeResize="0">
            <a:picLocks noChangeAspect="1" noChangeArrowheads="1"/>
          </p:cNvPicPr>
          <p:nvPr>
            <p:ph sz="quarter" idx="4294967295"/>
          </p:nvPr>
        </p:nvPicPr>
        <p:blipFill>
          <a:blip r:embed="rId2" r:link="rId3" cstate="print"/>
          <a:srcRect l="11931" t="3485" r="11879" b="5882"/>
          <a:stretch>
            <a:fillRect/>
          </a:stretch>
        </p:blipFill>
        <p:spPr>
          <a:xfrm>
            <a:off x="3581400" y="3743325"/>
            <a:ext cx="2895600" cy="2428875"/>
          </a:xfrm>
          <a:noFill/>
        </p:spPr>
      </p:pic>
      <p:pic>
        <p:nvPicPr>
          <p:cNvPr id="30726" name="Picture 26" descr="1113b_PostThorax-Shoulder_3.jpg                                0002B647Macintosh HD                   ABA78158:"/>
          <p:cNvPicPr preferRelativeResize="0">
            <a:picLocks noChangeAspect="1" noChangeArrowheads="1"/>
          </p:cNvPicPr>
          <p:nvPr>
            <p:ph sz="quarter" idx="4294967295"/>
          </p:nvPr>
        </p:nvPicPr>
        <p:blipFill>
          <a:blip r:embed="rId4" r:link="rId5" cstate="print"/>
          <a:srcRect l="8621" t="4572" r="14751" b="8345"/>
          <a:stretch>
            <a:fillRect/>
          </a:stretch>
        </p:blipFill>
        <p:spPr>
          <a:xfrm>
            <a:off x="6629400" y="3733800"/>
            <a:ext cx="2438400" cy="2438400"/>
          </a:xfrm>
          <a:noFill/>
        </p:spPr>
      </p:pic>
      <p:pic>
        <p:nvPicPr>
          <p:cNvPr id="30727" name="Picture 28" descr="1114ab_Shoulder-Elbow_3.jpg                                    0002B647Macintosh HD                   ABA78158:"/>
          <p:cNvPicPr preferRelativeResize="0">
            <a:picLocks noChangeAspect="1" noChangeArrowheads="1"/>
          </p:cNvPicPr>
          <p:nvPr>
            <p:ph sz="half" idx="2"/>
          </p:nvPr>
        </p:nvPicPr>
        <p:blipFill>
          <a:blip r:embed="rId6" r:link="rId7" cstate="print"/>
          <a:srcRect l="7062" t="3484" r="12898" b="8958"/>
          <a:stretch>
            <a:fillRect/>
          </a:stretch>
        </p:blipFill>
        <p:spPr>
          <a:xfrm>
            <a:off x="152400" y="3733800"/>
            <a:ext cx="3276600" cy="2420938"/>
          </a:xfrm>
          <a:noFill/>
        </p:spPr>
      </p:pic>
      <p:sp>
        <p:nvSpPr>
          <p:cNvPr id="30728" name="Text Box 29"/>
          <p:cNvSpPr txBox="1">
            <a:spLocks noChangeArrowheads="1"/>
          </p:cNvSpPr>
          <p:nvPr/>
        </p:nvSpPr>
        <p:spPr bwMode="auto">
          <a:xfrm>
            <a:off x="1127125" y="575151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Lat. Dorsi</a:t>
            </a:r>
          </a:p>
        </p:txBody>
      </p:sp>
      <p:sp>
        <p:nvSpPr>
          <p:cNvPr id="30729" name="Text Box 30"/>
          <p:cNvSpPr txBox="1">
            <a:spLocks noChangeArrowheads="1"/>
          </p:cNvSpPr>
          <p:nvPr/>
        </p:nvSpPr>
        <p:spPr bwMode="auto">
          <a:xfrm>
            <a:off x="4327525" y="5827713"/>
            <a:ext cx="1403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Pect. Major</a:t>
            </a:r>
          </a:p>
        </p:txBody>
      </p:sp>
      <p:sp>
        <p:nvSpPr>
          <p:cNvPr id="30730" name="Text Box 31"/>
          <p:cNvSpPr txBox="1">
            <a:spLocks noChangeArrowheads="1"/>
          </p:cNvSpPr>
          <p:nvPr/>
        </p:nvSpPr>
        <p:spPr bwMode="auto">
          <a:xfrm>
            <a:off x="7375525" y="5751513"/>
            <a:ext cx="125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Trapezius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55E5F9-0099-46B9-9EA9-BF288D5C130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FF"/>
                </a:solidFill>
              </a:rPr>
              <a:t>FASCICULAR ARCHITECTURE</a:t>
            </a:r>
          </a:p>
        </p:txBody>
      </p:sp>
      <p:sp>
        <p:nvSpPr>
          <p:cNvPr id="3174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838200"/>
            <a:ext cx="61722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b="1" smtClean="0">
                <a:solidFill>
                  <a:srgbClr val="FF3300"/>
                </a:solidFill>
              </a:rPr>
              <a:t>CRUCIATE FASCICULI</a:t>
            </a:r>
            <a:endParaRPr lang="en-US" sz="2800" smtClean="0">
              <a:solidFill>
                <a:srgbClr val="FF3300"/>
              </a:solidFill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en-US" sz="2400" smtClean="0"/>
              <a:t>Fasciculi are crossed </a:t>
            </a:r>
            <a:r>
              <a:rPr lang="en-US" sz="2400" smtClean="0">
                <a:solidFill>
                  <a:srgbClr val="FF3399"/>
                </a:solidFill>
              </a:rPr>
              <a:t>(cruciate muscles)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en-US" sz="2200" smtClean="0">
                <a:solidFill>
                  <a:schemeClr val="folHlink"/>
                </a:solidFill>
              </a:rPr>
              <a:t>Sternocleidomastoid (SCM)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en-US" sz="2200" smtClean="0">
                <a:solidFill>
                  <a:schemeClr val="folHlink"/>
                </a:solidFill>
              </a:rPr>
              <a:t>Masseter</a:t>
            </a:r>
          </a:p>
        </p:txBody>
      </p:sp>
      <p:pic>
        <p:nvPicPr>
          <p:cNvPr id="31749" name="Picture 7" descr="1113a_AntThorax-Shoulder_3.jpg                                 0002B647Macintosh HD                   ABA78158:"/>
          <p:cNvPicPr preferRelativeResize="0">
            <a:picLocks noChangeAspect="1" noChangeArrowheads="1"/>
          </p:cNvPicPr>
          <p:nvPr>
            <p:ph sz="half" idx="2"/>
          </p:nvPr>
        </p:nvPicPr>
        <p:blipFill>
          <a:blip r:embed="rId2" r:link="rId3" cstate="print"/>
          <a:srcRect l="11320" t="2675" r="13208" b="6354"/>
          <a:stretch>
            <a:fillRect/>
          </a:stretch>
        </p:blipFill>
        <p:spPr>
          <a:xfrm>
            <a:off x="5943600" y="685800"/>
            <a:ext cx="3048000" cy="2590800"/>
          </a:xfrm>
          <a:noFill/>
        </p:spPr>
      </p:pic>
      <p:pic>
        <p:nvPicPr>
          <p:cNvPr id="31750" name="Picture 8" descr="1107a_MasticationMuscles_3.jpg                                 0002B647Macintosh HD                   ABA78158:"/>
          <p:cNvPicPr preferRelativeResize="0">
            <a:picLocks noChangeAspect="1" noChangeArrowheads="1"/>
          </p:cNvPicPr>
          <p:nvPr/>
        </p:nvPicPr>
        <p:blipFill>
          <a:blip r:embed="rId4" r:link="rId5" cstate="print"/>
          <a:srcRect l="14406" t="1933" r="20007" b="13091"/>
          <a:stretch>
            <a:fillRect/>
          </a:stretch>
        </p:blipFill>
        <p:spPr bwMode="auto">
          <a:xfrm>
            <a:off x="5105400" y="3352800"/>
            <a:ext cx="2667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Line 9"/>
          <p:cNvSpPr>
            <a:spLocks noChangeShapeType="1"/>
          </p:cNvSpPr>
          <p:nvPr/>
        </p:nvSpPr>
        <p:spPr bwMode="auto">
          <a:xfrm flipH="1">
            <a:off x="7315200" y="1295400"/>
            <a:ext cx="76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8001000" y="1103313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SCM</a:t>
            </a:r>
          </a:p>
        </p:txBody>
      </p:sp>
      <p:sp>
        <p:nvSpPr>
          <p:cNvPr id="31753" name="Line 11"/>
          <p:cNvSpPr>
            <a:spLocks noChangeShapeType="1"/>
          </p:cNvSpPr>
          <p:nvPr/>
        </p:nvSpPr>
        <p:spPr bwMode="auto">
          <a:xfrm flipH="1">
            <a:off x="6248400" y="5486400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6613525" y="5294313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Masseter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52FA24-D98C-42DC-85A2-0D6487CFE324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NOMENCLATURE</a:t>
            </a:r>
            <a:br>
              <a:rPr lang="en-US" sz="4000" b="1" smtClean="0">
                <a:solidFill>
                  <a:schemeClr val="tx1"/>
                </a:solidFill>
              </a:rPr>
            </a:br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036638"/>
            <a:ext cx="8915400" cy="5287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Muscles have been named according to: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Shape:</a:t>
            </a:r>
            <a:r>
              <a:rPr lang="en-US" sz="2800" smtClean="0"/>
              <a:t> Trapezius, Rhomboideus, Deltoid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Number of heads:</a:t>
            </a:r>
            <a:r>
              <a:rPr lang="en-US" sz="2800" smtClean="0"/>
              <a:t> Biceps, Triceps, Quadriceps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Structure:</a:t>
            </a:r>
            <a:r>
              <a:rPr lang="en-US" sz="2800" smtClean="0"/>
              <a:t> Semimembranosus, Semitendinosus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Location:</a:t>
            </a:r>
            <a:r>
              <a:rPr lang="en-US" sz="2800" smtClean="0"/>
              <a:t> Temporalis, Supraspinatus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Attachments:</a:t>
            </a:r>
            <a:r>
              <a:rPr lang="en-US" sz="2800" smtClean="0"/>
              <a:t> Stylohyoid, Cricothyroid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Action:</a:t>
            </a:r>
            <a:r>
              <a:rPr lang="en-US" sz="2800" b="1" smtClean="0">
                <a:solidFill>
                  <a:srgbClr val="FF9900"/>
                </a:solidFill>
              </a:rPr>
              <a:t> </a:t>
            </a:r>
            <a:r>
              <a:rPr lang="en-US" sz="2800" smtClean="0"/>
              <a:t> Adductor longus, Flexor carpi ulnaris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Direction of fibres:</a:t>
            </a:r>
            <a:r>
              <a:rPr lang="en-US" sz="2800" smtClean="0"/>
              <a:t> Rectus abdominis, Trans. abdo.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smtClean="0">
                <a:solidFill>
                  <a:srgbClr val="FF3300"/>
                </a:solidFill>
              </a:rPr>
              <a:t>Relative position:</a:t>
            </a:r>
            <a:r>
              <a:rPr lang="en-US" sz="2800" smtClean="0">
                <a:solidFill>
                  <a:srgbClr val="996600"/>
                </a:solidFill>
              </a:rPr>
              <a:t> </a:t>
            </a:r>
            <a:r>
              <a:rPr lang="en-US" sz="2800" smtClean="0"/>
              <a:t>Medial &amp; lateral pterygoids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89A531-B7B0-415A-9BD0-387B5BEEE683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99FF33"/>
                </a:solidFill>
              </a:rPr>
              <a:t>PRIME MOVER</a:t>
            </a:r>
            <a:r>
              <a:rPr lang="en-US" sz="4000" smtClean="0">
                <a:solidFill>
                  <a:srgbClr val="FFFFFF"/>
                </a:solidFill>
              </a:rPr>
              <a:t/>
            </a:r>
            <a:br>
              <a:rPr lang="en-US" sz="4000" smtClean="0">
                <a:solidFill>
                  <a:srgbClr val="FFFFFF"/>
                </a:solidFill>
              </a:rPr>
            </a:br>
            <a:endParaRPr lang="en-US" sz="4000" smtClean="0">
              <a:solidFill>
                <a:srgbClr val="FFFFFF"/>
              </a:solidFill>
            </a:endParaRPr>
          </a:p>
        </p:txBody>
      </p:sp>
      <p:sp>
        <p:nvSpPr>
          <p:cNvPr id="3379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800" smtClean="0"/>
              <a:t>Muscle or group of muscles that bring about a desired movement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800" smtClean="0"/>
              <a:t>Gravity may also act as a prime mover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800" b="1" smtClean="0">
                <a:solidFill>
                  <a:srgbClr val="FF3300"/>
                </a:solidFill>
              </a:rPr>
              <a:t>Ex.</a:t>
            </a:r>
            <a:r>
              <a:rPr lang="en-US" sz="2800" smtClean="0"/>
              <a:t> Brachialis as flexor at elbow joint</a:t>
            </a:r>
          </a:p>
        </p:txBody>
      </p:sp>
      <p:pic>
        <p:nvPicPr>
          <p:cNvPr id="33797" name="Picture 15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 t="847" b="4999"/>
          <a:stretch>
            <a:fillRect/>
          </a:stretch>
        </p:blipFill>
        <p:spPr>
          <a:xfrm>
            <a:off x="4440238" y="990600"/>
            <a:ext cx="4625975" cy="5099050"/>
          </a:xfr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C3D614-E642-4EC7-B73E-1E7CE61D9D5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99FF33"/>
                </a:solidFill>
              </a:rPr>
              <a:t>ANTAGONIST</a:t>
            </a:r>
            <a:r>
              <a:rPr lang="en-US" sz="4000" smtClean="0">
                <a:solidFill>
                  <a:srgbClr val="99FF33"/>
                </a:solidFill>
              </a:rPr>
              <a:t/>
            </a:r>
            <a:br>
              <a:rPr lang="en-US" sz="4000" smtClean="0">
                <a:solidFill>
                  <a:srgbClr val="99FF33"/>
                </a:solidFill>
              </a:rPr>
            </a:br>
            <a:endParaRPr lang="en-US" sz="4000" smtClean="0">
              <a:solidFill>
                <a:srgbClr val="99FF33"/>
              </a:solidFill>
            </a:endParaRPr>
          </a:p>
        </p:txBody>
      </p:sp>
      <p:sp>
        <p:nvSpPr>
          <p:cNvPr id="3482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09600"/>
            <a:ext cx="9144000" cy="2871788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smtClean="0">
                <a:solidFill>
                  <a:srgbClr val="FF3399"/>
                </a:solidFill>
              </a:rPr>
              <a:t>Opponents</a:t>
            </a:r>
            <a:r>
              <a:rPr lang="en-US" sz="2400" smtClean="0"/>
              <a:t>. Muscle or group of muscles that directly oppose movement under consideration (</a:t>
            </a:r>
            <a:r>
              <a:rPr lang="en-US" sz="2400" smtClean="0">
                <a:solidFill>
                  <a:schemeClr val="folHlink"/>
                </a:solidFill>
              </a:rPr>
              <a:t>Quadriceps - extensor of knee when acting as a prime mover is antagonist to flexor of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folHlink"/>
                </a:solidFill>
              </a:rPr>
              <a:t>knee</a:t>
            </a:r>
            <a:r>
              <a:rPr lang="en-US" sz="2400" smtClean="0"/>
              <a:t>).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Antagonists may be relaxed or by lengthening; control movement &amp; make it </a:t>
            </a:r>
            <a:r>
              <a:rPr lang="en-US" sz="2400" smtClean="0">
                <a:solidFill>
                  <a:schemeClr val="hlink"/>
                </a:solidFill>
              </a:rPr>
              <a:t>smooth, jerk free </a:t>
            </a:r>
            <a:r>
              <a:rPr lang="en-US" sz="2400" smtClean="0"/>
              <a:t>&amp;</a:t>
            </a:r>
            <a:r>
              <a:rPr lang="en-US" sz="2400" smtClean="0">
                <a:solidFill>
                  <a:schemeClr val="hlink"/>
                </a:solidFill>
              </a:rPr>
              <a:t> precise</a:t>
            </a:r>
            <a:r>
              <a:rPr lang="en-US" sz="2400" smtClean="0"/>
              <a:t>. </a:t>
            </a:r>
            <a:r>
              <a:rPr lang="en-US" sz="2400" smtClean="0">
                <a:solidFill>
                  <a:srgbClr val="FF3300"/>
                </a:solidFill>
              </a:rPr>
              <a:t>Antagonist muscles cooperate. </a:t>
            </a:r>
            <a:r>
              <a:rPr lang="en-US" sz="2400" smtClean="0"/>
              <a:t>Gravity may act as an antagonist</a:t>
            </a:r>
          </a:p>
        </p:txBody>
      </p:sp>
      <p:pic>
        <p:nvPicPr>
          <p:cNvPr id="34821" name="Picture 9" descr="Picture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1676400" y="3059113"/>
            <a:ext cx="634365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10"/>
          <p:cNvSpPr txBox="1">
            <a:spLocks noChangeArrowheads="1"/>
          </p:cNvSpPr>
          <p:nvPr/>
        </p:nvSpPr>
        <p:spPr bwMode="auto">
          <a:xfrm>
            <a:off x="2133600" y="3124200"/>
            <a:ext cx="536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QF</a:t>
            </a:r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1990725" y="5318125"/>
            <a:ext cx="523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BF</a:t>
            </a:r>
          </a:p>
        </p:txBody>
      </p:sp>
      <p:sp>
        <p:nvSpPr>
          <p:cNvPr id="34824" name="Text Box 12"/>
          <p:cNvSpPr txBox="1">
            <a:spLocks noChangeArrowheads="1"/>
          </p:cNvSpPr>
          <p:nvPr/>
        </p:nvSpPr>
        <p:spPr bwMode="auto">
          <a:xfrm>
            <a:off x="7146925" y="3032125"/>
            <a:ext cx="536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QF</a:t>
            </a:r>
          </a:p>
        </p:txBody>
      </p:sp>
      <p:sp>
        <p:nvSpPr>
          <p:cNvPr id="34825" name="Text Box 13"/>
          <p:cNvSpPr txBox="1">
            <a:spLocks noChangeArrowheads="1"/>
          </p:cNvSpPr>
          <p:nvPr/>
        </p:nvSpPr>
        <p:spPr bwMode="auto">
          <a:xfrm>
            <a:off x="5257800" y="4114800"/>
            <a:ext cx="523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BF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F01459-6AA5-4CC5-8B8D-BC60EAAD4254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99FF33"/>
                </a:solidFill>
              </a:rPr>
              <a:t>FIXATORS / FIXATION MUSCLES</a:t>
            </a:r>
            <a:r>
              <a:rPr lang="en-US" sz="4000" smtClean="0">
                <a:solidFill>
                  <a:srgbClr val="99FF33"/>
                </a:solidFill>
              </a:rPr>
              <a:t/>
            </a:r>
            <a:br>
              <a:rPr lang="en-US" sz="4000" smtClean="0">
                <a:solidFill>
                  <a:srgbClr val="99FF33"/>
                </a:solidFill>
              </a:rPr>
            </a:br>
            <a:endParaRPr lang="en-US" sz="4000" smtClean="0">
              <a:solidFill>
                <a:srgbClr val="99FF33"/>
              </a:solidFill>
            </a:endParaRPr>
          </a:p>
        </p:txBody>
      </p:sp>
      <p:sp>
        <p:nvSpPr>
          <p:cNvPr id="3584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14413"/>
            <a:ext cx="9144000" cy="2871787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Stabilize parts &amp; thereby maintain position while prime movers act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Stabilize proximal joints so that desired movement at distal joint occur smoothly </a:t>
            </a:r>
            <a:r>
              <a:rPr lang="en-US" sz="2400" b="1" smtClean="0"/>
              <a:t>e.g.: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folHlink"/>
                </a:solidFill>
              </a:rPr>
              <a:t>Muscles holding scapula steady are acting as fixator while deltoid moves humerus</a:t>
            </a:r>
          </a:p>
        </p:txBody>
      </p:sp>
      <p:pic>
        <p:nvPicPr>
          <p:cNvPr id="35845" name="Picture 10" descr="Pictur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590800"/>
            <a:ext cx="2794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11"/>
          <p:cNvSpPr txBox="1">
            <a:spLocks noChangeArrowheads="1"/>
          </p:cNvSpPr>
          <p:nvPr/>
        </p:nvSpPr>
        <p:spPr bwMode="auto">
          <a:xfrm>
            <a:off x="7604125" y="3657600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Deltoid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SK  DEPT OF ANATOMY  AFMC 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1E0E9D-3131-4CF4-B451-FCD75B973D1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chemeClr val="tx1"/>
                </a:solidFill>
              </a:rPr>
              <a:t>MUSCLE TISSUE</a:t>
            </a:r>
            <a:br>
              <a:rPr lang="en-US" altLang="en-US" sz="4000" b="1" smtClean="0">
                <a:solidFill>
                  <a:schemeClr val="tx1"/>
                </a:solidFill>
              </a:rPr>
            </a:br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6106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       </a:t>
            </a:r>
            <a:r>
              <a:rPr lang="en-US" b="1" smtClean="0">
                <a:solidFill>
                  <a:schemeClr val="folHlink"/>
                </a:solidFill>
              </a:rPr>
              <a:t>(Latin – Mus = Mouse) (Gk = Mys)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 Many resemble a mouse &amp; with their tapering ends (</a:t>
            </a:r>
            <a:r>
              <a:rPr lang="en-US" smtClean="0">
                <a:solidFill>
                  <a:srgbClr val="FF3399"/>
                </a:solidFill>
              </a:rPr>
              <a:t>tendons</a:t>
            </a:r>
            <a:r>
              <a:rPr lang="en-US" smtClean="0"/>
              <a:t>) representing tail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>
                <a:solidFill>
                  <a:srgbClr val="FF9900"/>
                </a:solidFill>
              </a:rPr>
              <a:t> Contractile tissue</a:t>
            </a:r>
            <a:r>
              <a:rPr lang="en-US" smtClean="0"/>
              <a:t> - brings about a movement 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>
                <a:solidFill>
                  <a:srgbClr val="FF3300"/>
                </a:solidFill>
              </a:rPr>
              <a:t> Motors of body</a:t>
            </a:r>
            <a:endParaRPr lang="en-US" b="1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en-US" smtClean="0"/>
              <a:t> Muscle terminology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chemeClr val="folHlink"/>
                </a:solidFill>
              </a:rPr>
              <a:t>Sarcolemma</a:t>
            </a:r>
            <a:r>
              <a:rPr lang="en-US" smtClean="0"/>
              <a:t> – muscle plasma membrane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chemeClr val="folHlink"/>
                </a:solidFill>
              </a:rPr>
              <a:t>Sarcoplasm</a:t>
            </a:r>
            <a:r>
              <a:rPr lang="en-US" smtClean="0"/>
              <a:t> – cytoplasm of a muscle cell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chemeClr val="folHlink"/>
                </a:solidFill>
              </a:rPr>
              <a:t>Prefixes</a:t>
            </a:r>
            <a:r>
              <a:rPr lang="en-US" smtClean="0"/>
              <a:t> – Myo &amp; Sarco: refer to muscle</a:t>
            </a:r>
          </a:p>
          <a:p>
            <a:pPr eaLnBrk="1" hangingPunct="1">
              <a:buFont typeface="Wingdings" pitchFamily="2" charset="2"/>
              <a:buChar char="q"/>
            </a:pPr>
            <a:endParaRPr lang="en-US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8D8D23-3800-4C59-ABAE-33157800552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SYNERGISTS</a:t>
            </a:r>
            <a:r>
              <a:rPr lang="en-US" sz="4000" smtClean="0">
                <a:solidFill>
                  <a:srgbClr val="FF9900"/>
                </a:solidFill>
              </a:rPr>
              <a:t/>
            </a:r>
            <a:br>
              <a:rPr lang="en-US" sz="4000" smtClean="0">
                <a:solidFill>
                  <a:srgbClr val="FF9900"/>
                </a:solidFill>
              </a:rPr>
            </a:b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3686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09613"/>
            <a:ext cx="9144000" cy="2871787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Special fixation muscles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Partial antagonist to prime mover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When a prime mover crosses two or more joints, synergists prevent undesired actions at intermediate joints. </a:t>
            </a:r>
            <a:r>
              <a:rPr lang="en-US" sz="2400" b="1" smtClean="0"/>
              <a:t>e.g.: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folHlink"/>
                </a:solidFill>
              </a:rPr>
              <a:t>Long flexor that flexes fingers would at the same time flex wrist if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folHlink"/>
                </a:solidFill>
              </a:rPr>
              <a:t>wrist were not stabilized by extensors of wrist</a:t>
            </a:r>
            <a:r>
              <a:rPr lang="en-US" sz="2400" smtClean="0"/>
              <a:t> – </a:t>
            </a:r>
            <a:r>
              <a:rPr lang="en-US" sz="2400" smtClean="0">
                <a:solidFill>
                  <a:srgbClr val="FF3300"/>
                </a:solidFill>
              </a:rPr>
              <a:t>synergists</a:t>
            </a:r>
          </a:p>
        </p:txBody>
      </p:sp>
      <p:pic>
        <p:nvPicPr>
          <p:cNvPr id="36869" name="Picture 10" descr="Picture9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r="22520"/>
          <a:stretch>
            <a:fillRect/>
          </a:stretch>
        </p:blipFill>
        <p:spPr bwMode="auto">
          <a:xfrm>
            <a:off x="1752600" y="3162300"/>
            <a:ext cx="48006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 Box 11"/>
          <p:cNvSpPr txBox="1">
            <a:spLocks noChangeArrowheads="1"/>
          </p:cNvSpPr>
          <p:nvPr/>
        </p:nvSpPr>
        <p:spPr bwMode="auto">
          <a:xfrm>
            <a:off x="4641850" y="3505200"/>
            <a:ext cx="198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Extensor tendon</a:t>
            </a:r>
          </a:p>
        </p:txBody>
      </p:sp>
      <p:sp>
        <p:nvSpPr>
          <p:cNvPr id="36871" name="Text Box 12"/>
          <p:cNvSpPr txBox="1">
            <a:spLocks noChangeArrowheads="1"/>
          </p:cNvSpPr>
          <p:nvPr/>
        </p:nvSpPr>
        <p:spPr bwMode="auto">
          <a:xfrm>
            <a:off x="4629150" y="5424488"/>
            <a:ext cx="169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Flexor tendon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D843EE-BFB4-4318-ACCA-2932E944F298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NERVE SUPPLY</a:t>
            </a:r>
            <a:br>
              <a:rPr lang="en-US" sz="4000" b="1" smtClean="0">
                <a:solidFill>
                  <a:srgbClr val="FF9900"/>
                </a:solidFill>
              </a:rPr>
            </a:br>
            <a:endParaRPr lang="en-US" sz="4000" b="1" smtClean="0">
              <a:solidFill>
                <a:srgbClr val="FF9900"/>
              </a:solidFill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154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Nerve supplying a muscle - </a:t>
            </a:r>
            <a:r>
              <a:rPr lang="en-US" b="1" smtClean="0">
                <a:solidFill>
                  <a:srgbClr val="FF3300"/>
                </a:solidFill>
              </a:rPr>
              <a:t>motor nerve</a:t>
            </a:r>
          </a:p>
          <a:p>
            <a:pPr eaLnBrk="1" hangingPunct="1">
              <a:buFontTx/>
              <a:buNone/>
            </a:pPr>
            <a:r>
              <a:rPr lang="en-US" b="1" smtClean="0">
                <a:solidFill>
                  <a:schemeClr val="folHlink"/>
                </a:solidFill>
              </a:rPr>
              <a:t>Motor point</a:t>
            </a:r>
            <a:endParaRPr lang="en-US" smtClean="0">
              <a:solidFill>
                <a:schemeClr val="folHlink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Site where motor nerve enters muscle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May be one or more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Electrical stimulation at this point is more effective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5DEE07-6B9A-494C-8FCB-D5DE2AF351B5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3399"/>
                </a:solidFill>
              </a:rPr>
              <a:t>MOTOR UNIT</a:t>
            </a:r>
            <a:br>
              <a:rPr lang="en-US" sz="3600" b="1" smtClean="0">
                <a:solidFill>
                  <a:srgbClr val="FF3399"/>
                </a:solidFill>
              </a:rPr>
            </a:br>
            <a:endParaRPr lang="en-US" sz="3600" b="1" smtClean="0">
              <a:solidFill>
                <a:srgbClr val="FF3399"/>
              </a:solidFill>
            </a:endParaRPr>
          </a:p>
        </p:txBody>
      </p:sp>
      <p:sp>
        <p:nvSpPr>
          <p:cNvPr id="3891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685800"/>
            <a:ext cx="41910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FF3300"/>
                </a:solidFill>
              </a:rPr>
              <a:t>Motor unit</a:t>
            </a:r>
            <a:r>
              <a:rPr lang="en-US" sz="2400" smtClean="0"/>
              <a:t>  - motor neuron &amp; all muscle fibres it supplies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Number of muscle fibers per motor unit vary -</a:t>
            </a:r>
            <a:r>
              <a:rPr lang="en-US" sz="2400" smtClean="0">
                <a:solidFill>
                  <a:schemeClr val="folHlink"/>
                </a:solidFill>
              </a:rPr>
              <a:t>four to several hundred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Muscles controlling fine movements </a:t>
            </a:r>
            <a:r>
              <a:rPr lang="en-US" sz="2400" smtClean="0">
                <a:solidFill>
                  <a:schemeClr val="folHlink"/>
                </a:solidFill>
              </a:rPr>
              <a:t>(fingers, eyes)</a:t>
            </a:r>
            <a:r>
              <a:rPr lang="en-US" sz="2400" smtClean="0"/>
              <a:t> have </a:t>
            </a:r>
            <a:r>
              <a:rPr lang="en-US" sz="2400" b="1" smtClean="0">
                <a:solidFill>
                  <a:schemeClr val="accent2"/>
                </a:solidFill>
              </a:rPr>
              <a:t>small motor units</a:t>
            </a:r>
            <a:r>
              <a:rPr lang="en-US" sz="2400" smtClean="0"/>
              <a:t>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</a:t>
            </a:r>
            <a:r>
              <a:rPr lang="en-US" sz="2400" b="1" smtClean="0">
                <a:solidFill>
                  <a:schemeClr val="hlink"/>
                </a:solidFill>
              </a:rPr>
              <a:t>5-10 fibres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Large weight-bearing muscles (</a:t>
            </a:r>
            <a:r>
              <a:rPr lang="en-US" sz="2400" smtClean="0">
                <a:solidFill>
                  <a:schemeClr val="folHlink"/>
                </a:solidFill>
              </a:rPr>
              <a:t>thighs, hips</a:t>
            </a:r>
            <a:r>
              <a:rPr lang="en-US" sz="2400" smtClean="0"/>
              <a:t>) have </a:t>
            </a:r>
            <a:r>
              <a:rPr lang="en-US" sz="2400" b="1" smtClean="0">
                <a:solidFill>
                  <a:schemeClr val="accent2"/>
                </a:solidFill>
              </a:rPr>
              <a:t>large motor units</a:t>
            </a:r>
            <a:r>
              <a:rPr lang="en-US" sz="240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</a:t>
            </a:r>
            <a:r>
              <a:rPr lang="en-US" sz="2400" b="1" smtClean="0">
                <a:solidFill>
                  <a:schemeClr val="hlink"/>
                </a:solidFill>
              </a:rPr>
              <a:t>100-200 fibres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</p:txBody>
      </p:sp>
      <p:pic>
        <p:nvPicPr>
          <p:cNvPr id="38917" name="Picture 7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 b="4999"/>
          <a:stretch>
            <a:fillRect/>
          </a:stretch>
        </p:blipFill>
        <p:spPr>
          <a:xfrm>
            <a:off x="4191000" y="838200"/>
            <a:ext cx="4876800" cy="4778375"/>
          </a:xfr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D77DC1-FF7B-4D23-9858-0C0DB39E5CED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3399"/>
                </a:solidFill>
              </a:rPr>
              <a:t>DEVELOPMENTAL ASPECTS:</a:t>
            </a:r>
            <a:br>
              <a:rPr lang="en-US" sz="3600" b="1" smtClean="0">
                <a:solidFill>
                  <a:srgbClr val="FF3399"/>
                </a:solidFill>
              </a:rPr>
            </a:br>
            <a:r>
              <a:rPr lang="en-US" sz="3600" b="1" smtClean="0">
                <a:solidFill>
                  <a:srgbClr val="FF3399"/>
                </a:solidFill>
              </a:rPr>
              <a:t> MALE &amp; FEMALE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493838"/>
            <a:ext cx="8915400" cy="4906962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smtClean="0"/>
              <a:t>Biological basis for greater strength in men than in women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smtClean="0"/>
              <a:t>Women’s skeletal muscle- </a:t>
            </a:r>
            <a:r>
              <a:rPr lang="en-US" sz="2800" b="1" smtClean="0">
                <a:solidFill>
                  <a:srgbClr val="FF3300"/>
                </a:solidFill>
              </a:rPr>
              <a:t>36%</a:t>
            </a:r>
            <a:r>
              <a:rPr lang="en-US" sz="2800" smtClean="0"/>
              <a:t> body mass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smtClean="0"/>
              <a:t>Men’s skeletal muscle- </a:t>
            </a:r>
            <a:r>
              <a:rPr lang="en-US" sz="2800" b="1" smtClean="0">
                <a:solidFill>
                  <a:srgbClr val="FF3300"/>
                </a:solidFill>
              </a:rPr>
              <a:t>42%</a:t>
            </a:r>
            <a:r>
              <a:rPr lang="en-US" sz="2800" smtClean="0"/>
              <a:t> body mass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b="1" smtClean="0"/>
              <a:t>Differences</a:t>
            </a:r>
            <a:r>
              <a:rPr lang="en-US" sz="2800" smtClean="0">
                <a:solidFill>
                  <a:schemeClr val="folHlink"/>
                </a:solidFill>
              </a:rPr>
              <a:t> </a:t>
            </a:r>
            <a:r>
              <a:rPr lang="en-US" sz="2800" smtClean="0"/>
              <a:t>- due to male sex hormone </a:t>
            </a:r>
            <a:r>
              <a:rPr lang="en-US" sz="2800" smtClean="0">
                <a:solidFill>
                  <a:srgbClr val="FF3300"/>
                </a:solidFill>
              </a:rPr>
              <a:t>testosterone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smtClean="0"/>
              <a:t>More muscle mass- men are stronger than women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v"/>
            </a:pPr>
            <a:r>
              <a:rPr lang="en-US" sz="2800" smtClean="0">
                <a:solidFill>
                  <a:schemeClr val="folHlink"/>
                </a:solidFill>
              </a:rPr>
              <a:t>Body strength per unit muscle mass is same</a:t>
            </a:r>
          </a:p>
          <a:p>
            <a:pPr eaLnBrk="1" hangingPunct="1"/>
            <a:endParaRPr lang="en-US" sz="280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DB23AA-362B-483E-9204-B85BECAB5B26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3300"/>
                </a:solidFill>
              </a:rPr>
              <a:t>APPLIED ANATOMY</a:t>
            </a:r>
            <a:br>
              <a:rPr lang="en-US" sz="4000" b="1" smtClean="0">
                <a:solidFill>
                  <a:srgbClr val="FF3300"/>
                </a:solidFill>
              </a:rPr>
            </a:br>
            <a:endParaRPr lang="en-US" sz="4000" b="1" smtClean="0">
              <a:solidFill>
                <a:srgbClr val="FF3300"/>
              </a:solidFill>
            </a:endParaRP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36638"/>
            <a:ext cx="8915400" cy="5287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rgbClr val="FF3300"/>
                </a:solidFill>
              </a:rPr>
              <a:t>Paralysis</a:t>
            </a:r>
            <a:endParaRPr lang="en-US" sz="22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Loss of power of movement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Muscles are unable to contract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Damage to motor neural pathways leading to Upper motor neuron (</a:t>
            </a:r>
            <a:r>
              <a:rPr lang="en-US" sz="2200" b="1" smtClean="0"/>
              <a:t>UMN</a:t>
            </a:r>
            <a:r>
              <a:rPr lang="en-US" sz="2200" smtClean="0"/>
              <a:t>) or Lower motor neuron (</a:t>
            </a:r>
            <a:r>
              <a:rPr lang="en-US" sz="2200" b="1" smtClean="0"/>
              <a:t>LMN</a:t>
            </a:r>
            <a:r>
              <a:rPr lang="en-US" sz="2200" smtClean="0"/>
              <a:t>) paralysis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b="1" smtClean="0">
                <a:solidFill>
                  <a:schemeClr val="folHlink"/>
                </a:solidFill>
              </a:rPr>
              <a:t>UMN Paralysis</a:t>
            </a:r>
            <a:r>
              <a:rPr lang="en-US" sz="2200" smtClean="0">
                <a:solidFill>
                  <a:schemeClr val="folHlink"/>
                </a:solidFill>
              </a:rPr>
              <a:t>:</a:t>
            </a:r>
            <a:r>
              <a:rPr lang="en-US" sz="2200" smtClean="0"/>
              <a:t> Spastic paralysis - exaggerated tendon jerks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b="1" smtClean="0">
                <a:solidFill>
                  <a:schemeClr val="folHlink"/>
                </a:solidFill>
              </a:rPr>
              <a:t>LMN paralysis</a:t>
            </a:r>
            <a:r>
              <a:rPr lang="en-US" sz="2200" smtClean="0">
                <a:solidFill>
                  <a:schemeClr val="folHlink"/>
                </a:solidFill>
              </a:rPr>
              <a:t>:</a:t>
            </a:r>
            <a:r>
              <a:rPr lang="en-US" sz="2200" smtClean="0"/>
              <a:t> Flaccid paralysis - loss or decrease tendon jerks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2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rgbClr val="FF3300"/>
                </a:solidFill>
              </a:rPr>
              <a:t>Muscular spasm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/>
              <a:t>May be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b="1" smtClean="0">
                <a:solidFill>
                  <a:schemeClr val="folHlink"/>
                </a:solidFill>
              </a:rPr>
              <a:t>Localized</a:t>
            </a:r>
            <a:r>
              <a:rPr lang="en-US" sz="2200" smtClean="0">
                <a:solidFill>
                  <a:schemeClr val="folHlink"/>
                </a:solidFill>
              </a:rPr>
              <a:t> </a:t>
            </a:r>
            <a:r>
              <a:rPr lang="en-US" sz="2200" smtClean="0"/>
              <a:t>– commonly caused by a “muscle pull” 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b="1" smtClean="0">
                <a:solidFill>
                  <a:schemeClr val="folHlink"/>
                </a:solidFill>
              </a:rPr>
              <a:t>Generalized</a:t>
            </a:r>
            <a:r>
              <a:rPr lang="en-US" sz="2200" smtClean="0">
                <a:solidFill>
                  <a:schemeClr val="accent2"/>
                </a:solidFill>
              </a:rPr>
              <a:t> </a:t>
            </a:r>
            <a:r>
              <a:rPr lang="en-US" sz="2200" smtClean="0"/>
              <a:t>– seen in Tetanus &amp; Epilepsy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5CE5A7-E3F4-4BB4-8CC4-473BB9D7651F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3300"/>
                </a:solidFill>
              </a:rPr>
              <a:t>APPLIED ANATOMY</a:t>
            </a:r>
            <a:br>
              <a:rPr lang="en-US" sz="4000" b="1" smtClean="0">
                <a:solidFill>
                  <a:srgbClr val="FF3300"/>
                </a:solidFill>
              </a:rPr>
            </a:br>
            <a:endParaRPr lang="en-US" sz="4000" b="1" smtClean="0">
              <a:solidFill>
                <a:srgbClr val="FF3300"/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60438"/>
            <a:ext cx="8991600" cy="5440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3300"/>
                </a:solidFill>
              </a:rPr>
              <a:t>Disuse atrophy</a:t>
            </a:r>
            <a:endParaRPr lang="en-US" sz="20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smtClean="0"/>
              <a:t>Muscles not used for long time, become thin &amp; weak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smtClean="0"/>
              <a:t>Reduction in size (</a:t>
            </a:r>
            <a:r>
              <a:rPr lang="en-US" sz="2000" b="1" smtClean="0"/>
              <a:t>muscular wasting</a:t>
            </a:r>
            <a:r>
              <a:rPr lang="en-US" sz="2000" smtClean="0"/>
              <a:t>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smtClean="0"/>
              <a:t>Seen in paralysis &amp; Generalized debility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3300"/>
                </a:solidFill>
              </a:rPr>
              <a:t>Hypertrophy</a:t>
            </a:r>
            <a:endParaRPr lang="en-US" sz="20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000" smtClean="0"/>
              <a:t>Excessive use of a particular muscle results in better development or hypertrophy (</a:t>
            </a:r>
            <a:r>
              <a:rPr lang="en-US" sz="2000" b="1" smtClean="0"/>
              <a:t>Body builders &amp; Athletes)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3300"/>
                </a:solidFill>
              </a:rPr>
              <a:t>Regeneration</a:t>
            </a:r>
            <a:endParaRPr lang="en-US" sz="20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smtClean="0"/>
              <a:t>Capable of limited regeneration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smtClean="0"/>
              <a:t>Large regions damaged- regeneration does not occur &amp; replaced by CT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3300"/>
                </a:solidFill>
              </a:rPr>
              <a:t>Myopathy</a:t>
            </a:r>
            <a:r>
              <a:rPr lang="en-US" sz="2000" smtClean="0">
                <a:solidFill>
                  <a:srgbClr val="FF33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smtClean="0"/>
              <a:t>Characterized by muscle weakness, wasting &amp; microscopic changes within muscle tissue. </a:t>
            </a:r>
            <a:r>
              <a:rPr lang="en-US" sz="2000" smtClean="0">
                <a:solidFill>
                  <a:schemeClr val="folHlink"/>
                </a:solidFill>
              </a:rPr>
              <a:t>Cause- </a:t>
            </a:r>
            <a:r>
              <a:rPr lang="en-US" sz="2000" smtClean="0"/>
              <a:t>nerve dysfunction. </a:t>
            </a:r>
            <a:r>
              <a:rPr lang="en-US" sz="2000" smtClean="0">
                <a:solidFill>
                  <a:schemeClr val="folHlink"/>
                </a:solidFill>
              </a:rPr>
              <a:t>Diagnosis:</a:t>
            </a:r>
            <a:r>
              <a:rPr lang="en-US" sz="2000" smtClean="0"/>
              <a:t> EMG &amp;  muscle biopsy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15E26F-1CA6-4C5B-B091-EFD3AC697691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NEUROMUSCULAR JUNCTION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43012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762000"/>
            <a:ext cx="88392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On approaching muscle axons of motor nerve lose their myelin sheath &amp; break up into no. of branches to supply individual muscle fibres</a:t>
            </a:r>
            <a:endParaRPr lang="en-US" sz="2800" b="1" smtClean="0">
              <a:solidFill>
                <a:srgbClr val="FF9900"/>
              </a:solidFill>
            </a:endParaRPr>
          </a:p>
          <a:p>
            <a:pPr eaLnBrk="1" hangingPunct="1"/>
            <a:endParaRPr lang="en-US" sz="2800" smtClean="0">
              <a:solidFill>
                <a:srgbClr val="FF9900"/>
              </a:solidFill>
            </a:endParaRPr>
          </a:p>
        </p:txBody>
      </p:sp>
      <p:pic>
        <p:nvPicPr>
          <p:cNvPr id="43013" name="Picture 1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 cstate="print"/>
          <a:srcRect l="3847"/>
          <a:stretch>
            <a:fillRect/>
          </a:stretch>
        </p:blipFill>
        <p:spPr>
          <a:xfrm>
            <a:off x="2209800" y="2362200"/>
            <a:ext cx="4419600" cy="3748088"/>
          </a:xfr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A79BB4-87E9-41E6-B741-7FAB1E178F4D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NEUROMUSCULAR JUNCTION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4403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319213"/>
            <a:ext cx="8763000" cy="21859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rgbClr val="FF3300"/>
                </a:solidFill>
              </a:rPr>
              <a:t>En plaque terminals</a:t>
            </a:r>
            <a:r>
              <a:rPr lang="en-US" sz="2200" smtClean="0">
                <a:solidFill>
                  <a:srgbClr val="FF3300"/>
                </a:solidFill>
              </a:rPr>
              <a:t>: (Plaque = plate)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Plates like; called motor end plate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In most of skeletal muscles of body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200" b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chemeClr val="hlink"/>
                </a:solidFill>
              </a:rPr>
              <a:t>En grappe’ terminals</a:t>
            </a:r>
            <a:r>
              <a:rPr lang="en-US" sz="2200" smtClean="0">
                <a:solidFill>
                  <a:schemeClr val="hlink"/>
                </a:solidFill>
              </a:rPr>
              <a:t> (Grappe = grape)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Resembles a bunch of grapes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Seen in extra-ocular muscles &amp; tail endings of muscle spindles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200" smtClean="0">
              <a:solidFill>
                <a:srgbClr val="FF99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2200" smtClean="0"/>
          </a:p>
        </p:txBody>
      </p:sp>
      <p:sp>
        <p:nvSpPr>
          <p:cNvPr id="44037" name="Text Box 8"/>
          <p:cNvSpPr txBox="1">
            <a:spLocks noChangeArrowheads="1"/>
          </p:cNvSpPr>
          <p:nvPr/>
        </p:nvSpPr>
        <p:spPr bwMode="auto">
          <a:xfrm>
            <a:off x="990600" y="3962400"/>
            <a:ext cx="235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En plaque terminals</a:t>
            </a:r>
          </a:p>
        </p:txBody>
      </p:sp>
      <p:sp>
        <p:nvSpPr>
          <p:cNvPr id="44038" name="Text Box 9"/>
          <p:cNvSpPr txBox="1">
            <a:spLocks noChangeArrowheads="1"/>
          </p:cNvSpPr>
          <p:nvPr/>
        </p:nvSpPr>
        <p:spPr bwMode="auto">
          <a:xfrm>
            <a:off x="5638800" y="3922713"/>
            <a:ext cx="244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En grappe’ terminals</a:t>
            </a:r>
          </a:p>
        </p:txBody>
      </p:sp>
      <p:pic>
        <p:nvPicPr>
          <p:cNvPr id="44039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410075"/>
            <a:ext cx="762000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B85AA7-8BEB-4DDC-B103-B7171E84527B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NEUROMUSCULAR JUNCTION</a:t>
            </a:r>
            <a:r>
              <a:rPr lang="en-US" sz="4000" smtClean="0">
                <a:solidFill>
                  <a:schemeClr val="tx1"/>
                </a:solidFill>
              </a:rPr>
              <a:t/>
            </a:r>
            <a:br>
              <a:rPr lang="en-US" sz="4000" smtClean="0">
                <a:solidFill>
                  <a:schemeClr val="tx1"/>
                </a:solidFill>
              </a:rPr>
            </a:b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14400"/>
            <a:ext cx="4267200" cy="5211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At NMJ, muscle fibre is specialized into </a:t>
            </a:r>
            <a:r>
              <a:rPr lang="en-US" sz="2200" b="1" smtClean="0">
                <a:solidFill>
                  <a:schemeClr val="folHlink"/>
                </a:solidFill>
              </a:rPr>
              <a:t>sole plate -</a:t>
            </a:r>
            <a:r>
              <a:rPr lang="en-US" sz="2200" smtClean="0"/>
              <a:t> localized collection of granular sarcoplasm having many nuclei &amp; mitochondria. Also presents “</a:t>
            </a:r>
            <a:r>
              <a:rPr lang="en-US" sz="2200" b="1" smtClean="0">
                <a:solidFill>
                  <a:schemeClr val="folHlink"/>
                </a:solidFill>
              </a:rPr>
              <a:t>synaptic gutters</a:t>
            </a:r>
            <a:r>
              <a:rPr lang="en-US" sz="2200" smtClean="0"/>
              <a:t>” for end plates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Motor end plate &amp; sole plate are separated by </a:t>
            </a:r>
            <a:r>
              <a:rPr lang="en-US" sz="2200" smtClean="0">
                <a:solidFill>
                  <a:srgbClr val="FF3399"/>
                </a:solidFill>
              </a:rPr>
              <a:t>ultramicroscopic gap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Sarcolemma folds (</a:t>
            </a:r>
            <a:r>
              <a:rPr lang="en-US" sz="2200" b="1" smtClean="0">
                <a:solidFill>
                  <a:schemeClr val="folHlink"/>
                </a:solidFill>
              </a:rPr>
              <a:t>sub-neural clefts</a:t>
            </a:r>
            <a:r>
              <a:rPr lang="en-US" sz="2200" smtClean="0"/>
              <a:t>) in synaptic gutters are rich in </a:t>
            </a:r>
            <a:r>
              <a:rPr lang="en-US" sz="2200" smtClean="0">
                <a:solidFill>
                  <a:srgbClr val="FF3300"/>
                </a:solidFill>
              </a:rPr>
              <a:t>acetyl- cholinesterase </a:t>
            </a:r>
            <a:r>
              <a:rPr lang="en-US" sz="2200" smtClean="0"/>
              <a:t>- destroys liberated acetylcholine after each neuromuscular transmission of impulse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200" smtClean="0"/>
          </a:p>
        </p:txBody>
      </p:sp>
      <p:pic>
        <p:nvPicPr>
          <p:cNvPr id="45061" name="Picture 9" descr="Pictur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828800"/>
            <a:ext cx="4648200" cy="30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DF748E-6B8F-4D37-8B1B-9597375726D4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FF"/>
                </a:solidFill>
              </a:rPr>
              <a:t>BLOOD SUPPLY OF MUSCLES</a:t>
            </a:r>
            <a:r>
              <a:rPr lang="en-US" sz="4000" smtClean="0">
                <a:solidFill>
                  <a:srgbClr val="FFFFFF"/>
                </a:solidFill>
              </a:rPr>
              <a:t/>
            </a:r>
            <a:br>
              <a:rPr lang="en-US" sz="4000" smtClean="0">
                <a:solidFill>
                  <a:srgbClr val="FFFFFF"/>
                </a:solidFill>
              </a:rPr>
            </a:br>
            <a:endParaRPr lang="en-US" sz="4000" smtClean="0">
              <a:solidFill>
                <a:srgbClr val="FFFFFF"/>
              </a:solidFill>
            </a:endParaRP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53641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>
                <a:solidFill>
                  <a:srgbClr val="FF3300"/>
                </a:solidFill>
              </a:rPr>
              <a:t>Muscular branches</a:t>
            </a:r>
            <a:r>
              <a:rPr lang="en-US" smtClean="0"/>
              <a:t> - from neighbouring arteries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Arteries, veins &amp; motor nerve pierce muscle at </a:t>
            </a:r>
            <a:r>
              <a:rPr lang="en-US" b="1" smtClean="0">
                <a:solidFill>
                  <a:schemeClr val="folHlink"/>
                </a:solidFill>
              </a:rPr>
              <a:t>neurovascular hilum</a:t>
            </a:r>
            <a:r>
              <a:rPr lang="en-US" smtClean="0"/>
              <a:t> - constant point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>
                <a:solidFill>
                  <a:srgbClr val="FF9900"/>
                </a:solidFill>
              </a:rPr>
              <a:t>Subsidiary arteries</a:t>
            </a:r>
            <a:r>
              <a:rPr lang="en-US" smtClean="0"/>
              <a:t> enter muscle near ends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Arteries divide repeatedly to form arterioles in perimysium &amp; capillaries in endomysium for “</a:t>
            </a:r>
            <a:r>
              <a:rPr lang="en-US" smtClean="0">
                <a:solidFill>
                  <a:srgbClr val="FF3399"/>
                </a:solidFill>
              </a:rPr>
              <a:t>nutritive circulation</a:t>
            </a:r>
            <a:r>
              <a:rPr lang="en-US" smtClean="0"/>
              <a:t>”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>
                <a:solidFill>
                  <a:srgbClr val="FF3300"/>
                </a:solidFill>
              </a:rPr>
              <a:t>Arteriovenous anastomoses -</a:t>
            </a:r>
            <a:r>
              <a:rPr lang="en-US" smtClean="0"/>
              <a:t> Present in epimysium &amp; perimysium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ADB85E-1F38-448B-9AF2-0CA2EF6D58F6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FF"/>
                </a:solidFill>
              </a:rPr>
              <a:t>FUNCTIONAL FEATURES</a:t>
            </a:r>
            <a:br>
              <a:rPr lang="en-US" sz="4000" b="1" smtClean="0">
                <a:solidFill>
                  <a:srgbClr val="FFFFFF"/>
                </a:solidFill>
              </a:rPr>
            </a:br>
            <a:endParaRPr lang="en-US" sz="4000" b="1" smtClean="0">
              <a:solidFill>
                <a:srgbClr val="FFFFFF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9438"/>
            <a:ext cx="8915400" cy="5287962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q"/>
            </a:pPr>
            <a:r>
              <a:rPr lang="en-US" sz="3200" b="1" smtClean="0">
                <a:solidFill>
                  <a:srgbClr val="FF3300"/>
                </a:solidFill>
              </a:rPr>
              <a:t> </a:t>
            </a:r>
            <a:r>
              <a:rPr lang="en-US" b="1" smtClean="0">
                <a:solidFill>
                  <a:srgbClr val="FF3300"/>
                </a:solidFill>
              </a:rPr>
              <a:t>Contractility </a:t>
            </a:r>
            <a:r>
              <a:rPr lang="en-US" smtClean="0"/>
              <a:t>– Long cells shorten &amp; generate pulling force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US" b="1" smtClean="0">
                <a:solidFill>
                  <a:schemeClr val="hlink"/>
                </a:solidFill>
              </a:rPr>
              <a:t> Excitability</a:t>
            </a:r>
            <a:r>
              <a:rPr lang="en-US" smtClean="0"/>
              <a:t> – Electrical nerve impulse stimulates muscle cell to contract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US" b="1" smtClean="0">
                <a:solidFill>
                  <a:schemeClr val="folHlink"/>
                </a:solidFill>
              </a:rPr>
              <a:t> Elasticity</a:t>
            </a:r>
            <a:r>
              <a:rPr lang="en-US" smtClean="0"/>
              <a:t> – Can recoil after being stretched</a:t>
            </a:r>
          </a:p>
        </p:txBody>
      </p:sp>
      <p:pic>
        <p:nvPicPr>
          <p:cNvPr id="19461" name="Picture 11"/>
          <p:cNvPicPr>
            <a:picLocks noChangeAspect="1" noChangeArrowheads="1"/>
          </p:cNvPicPr>
          <p:nvPr/>
        </p:nvPicPr>
        <p:blipFill>
          <a:blip r:embed="rId2" cstate="print"/>
          <a:srcRect l="22641" b="4999"/>
          <a:stretch>
            <a:fillRect/>
          </a:stretch>
        </p:blipFill>
        <p:spPr bwMode="auto">
          <a:xfrm>
            <a:off x="2514600" y="3021013"/>
            <a:ext cx="3581400" cy="32273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819400"/>
            <a:ext cx="592412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 YOU</a:t>
            </a:r>
            <a:endParaRPr lang="en-US" sz="7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455951-9EBA-45AA-98FC-7D3A950CE64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chemeClr val="tx1"/>
                </a:solidFill>
              </a:rPr>
              <a:t>MUSCLE TISSUE</a:t>
            </a:r>
            <a:br>
              <a:rPr lang="en-US" altLang="en-US" sz="4000" b="1" smtClean="0">
                <a:solidFill>
                  <a:schemeClr val="tx1"/>
                </a:solidFill>
              </a:rPr>
            </a:br>
            <a:endParaRPr lang="en-US" sz="4000" b="1" smtClean="0">
              <a:solidFill>
                <a:schemeClr val="tx1"/>
              </a:solidFill>
            </a:endParaRPr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q"/>
            </a:pPr>
            <a:r>
              <a:rPr lang="en-US" altLang="en-US" sz="2400" b="1" smtClean="0">
                <a:solidFill>
                  <a:schemeClr val="folHlink"/>
                </a:solidFill>
              </a:rPr>
              <a:t>Types</a:t>
            </a:r>
          </a:p>
          <a:p>
            <a:pPr lvl="1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altLang="en-US" sz="2400" smtClean="0">
                <a:solidFill>
                  <a:srgbClr val="FF3300"/>
                </a:solidFill>
              </a:rPr>
              <a:t>Skeletal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mtClean="0"/>
              <a:t>Striated &amp; voluntary</a:t>
            </a:r>
          </a:p>
          <a:p>
            <a:pPr lvl="1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altLang="en-US" sz="2400" smtClean="0">
                <a:solidFill>
                  <a:srgbClr val="FF3300"/>
                </a:solidFill>
              </a:rPr>
              <a:t>Cardiac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mtClean="0"/>
              <a:t>Striated &amp; involuntary</a:t>
            </a:r>
          </a:p>
          <a:p>
            <a:pPr lvl="1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altLang="en-US" sz="2400" smtClean="0">
                <a:solidFill>
                  <a:srgbClr val="FF3300"/>
                </a:solidFill>
              </a:rPr>
              <a:t>Smooth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mtClean="0"/>
              <a:t>Nonstriated &amp; involuntary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 cstate="print"/>
          <a:srcRect l="21297" r="22006" b="4549"/>
          <a:stretch>
            <a:fillRect/>
          </a:stretch>
        </p:blipFill>
        <p:spPr bwMode="auto">
          <a:xfrm>
            <a:off x="4724400" y="685800"/>
            <a:ext cx="4267200" cy="5562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D38B3C-E0BB-4E3D-AD90-837D95BCBF9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tx1"/>
                </a:solidFill>
              </a:rPr>
              <a:t>SKELETAL MUSCLE</a:t>
            </a:r>
            <a:br>
              <a:rPr lang="en-US" sz="3200" b="1" smtClean="0">
                <a:solidFill>
                  <a:schemeClr val="tx1"/>
                </a:solidFill>
              </a:rPr>
            </a:br>
            <a:endParaRPr lang="en-US" sz="3200" b="1" smtClean="0">
              <a:solidFill>
                <a:schemeClr val="tx1"/>
              </a:solidFill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763000" cy="5287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b="1" smtClean="0">
                <a:solidFill>
                  <a:schemeClr val="hlink"/>
                </a:solidFill>
              </a:rPr>
              <a:t>Striped / Striated / Somatic / Voluntary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chemeClr val="folHlink"/>
                </a:solidFill>
              </a:rPr>
              <a:t>Features</a:t>
            </a:r>
            <a:endParaRPr lang="en-US" sz="22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Most abundant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Attached to skeleton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Supplied by somatic </a:t>
            </a:r>
            <a:r>
              <a:rPr lang="en-US" sz="2200" smtClean="0">
                <a:solidFill>
                  <a:srgbClr val="FF3399"/>
                </a:solidFill>
              </a:rPr>
              <a:t>(</a:t>
            </a:r>
            <a:r>
              <a:rPr lang="en-US" sz="2200" b="1" smtClean="0">
                <a:solidFill>
                  <a:srgbClr val="FF3399"/>
                </a:solidFill>
              </a:rPr>
              <a:t>Cerebrospinal</a:t>
            </a:r>
            <a:r>
              <a:rPr lang="en-US" sz="2200" smtClean="0">
                <a:solidFill>
                  <a:srgbClr val="FF3399"/>
                </a:solidFill>
              </a:rPr>
              <a:t>)</a:t>
            </a:r>
            <a:r>
              <a:rPr lang="en-US" sz="2200" smtClean="0"/>
              <a:t> nerves; voluntary control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Responds quickly to stimuli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Capable of rapid contraction;  hence easily fatigued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Help in adjusting to external environment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smtClean="0"/>
              <a:t>Under highest nervous control of cerebral cortex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chemeClr val="folHlink"/>
                </a:solidFill>
              </a:rPr>
              <a:t>Microscopically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Exhibit cross striations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200" smtClean="0"/>
              <a:t>Multinucleated cylindrical cell</a:t>
            </a:r>
            <a:endParaRPr lang="en-US" sz="2200" smtClean="0">
              <a:solidFill>
                <a:srgbClr val="FF99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200" b="1" smtClean="0">
                <a:solidFill>
                  <a:srgbClr val="FF3300"/>
                </a:solidFill>
              </a:rPr>
              <a:t>Examples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200" smtClean="0"/>
              <a:t>Muscles of limbs &amp; body wall</a:t>
            </a:r>
            <a:endParaRPr lang="en-US" sz="22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200" smtClean="0"/>
          </a:p>
        </p:txBody>
      </p:sp>
      <p:pic>
        <p:nvPicPr>
          <p:cNvPr id="21509" name="Picture 12" descr="04_08a"/>
          <p:cNvPicPr>
            <a:picLocks noChangeAspect="1" noChangeArrowheads="1"/>
          </p:cNvPicPr>
          <p:nvPr/>
        </p:nvPicPr>
        <p:blipFill>
          <a:blip r:embed="rId2" cstate="print"/>
          <a:srcRect t="2684" r="3334" b="6921"/>
          <a:stretch>
            <a:fillRect/>
          </a:stretch>
        </p:blipFill>
        <p:spPr bwMode="auto">
          <a:xfrm>
            <a:off x="4953000" y="3468688"/>
            <a:ext cx="3962400" cy="27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F0B4B3-3229-4F08-8BD9-2BB1600080C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FF00"/>
                </a:solidFill>
              </a:rPr>
              <a:t>SKELETAL MUSCLE</a:t>
            </a:r>
            <a:r>
              <a:rPr lang="en-US" sz="4000" smtClean="0">
                <a:solidFill>
                  <a:srgbClr val="FFFF00"/>
                </a:solidFill>
              </a:rPr>
              <a:t/>
            </a:r>
            <a:br>
              <a:rPr lang="en-US" sz="4000" smtClean="0">
                <a:solidFill>
                  <a:srgbClr val="FFFF00"/>
                </a:solidFill>
              </a:rPr>
            </a:br>
            <a:endParaRPr lang="en-US" sz="4000" smtClean="0">
              <a:solidFill>
                <a:srgbClr val="FFFF00"/>
              </a:solidFill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9438"/>
            <a:ext cx="9144000" cy="5135562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800" smtClean="0"/>
              <a:t>Three connective tissue coverings: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rgbClr val="FF3300"/>
                </a:solidFill>
              </a:rPr>
              <a:t>Epimysium</a:t>
            </a:r>
            <a:r>
              <a:rPr lang="en-US" smtClean="0"/>
              <a:t> –surrounds entire muscle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chemeClr val="folHlink"/>
                </a:solidFill>
              </a:rPr>
              <a:t>Perimysium</a:t>
            </a:r>
            <a:r>
              <a:rPr lang="en-US" smtClean="0"/>
              <a:t> –surrounds </a:t>
            </a:r>
            <a:r>
              <a:rPr lang="en-US" b="1" smtClean="0"/>
              <a:t>fascicles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rgbClr val="FF3399"/>
                </a:solidFill>
              </a:rPr>
              <a:t>Endomysium</a:t>
            </a:r>
            <a:r>
              <a:rPr lang="en-US" smtClean="0"/>
              <a:t> – surrounds each muscle fibre</a:t>
            </a:r>
          </a:p>
          <a:p>
            <a:pPr eaLnBrk="1" hangingPunct="1"/>
            <a:endParaRPr lang="en-US" smtClean="0"/>
          </a:p>
        </p:txBody>
      </p:sp>
      <p:pic>
        <p:nvPicPr>
          <p:cNvPr id="22533" name="Picture 9" descr="Picture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671763"/>
            <a:ext cx="3962400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1E530D-C81A-4064-8578-0DADE556245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3200" b="1" smtClean="0">
                <a:solidFill>
                  <a:srgbClr val="FFFF00"/>
                </a:solidFill>
              </a:rPr>
              <a:t>SKELETAL MUSCLE</a:t>
            </a:r>
            <a:r>
              <a:rPr lang="en-US" sz="3200" b="1" smtClean="0">
                <a:solidFill>
                  <a:schemeClr val="tx1"/>
                </a:solidFill>
              </a:rPr>
              <a:t/>
            </a:r>
            <a:br>
              <a:rPr lang="en-US" sz="3200" b="1" smtClean="0">
                <a:solidFill>
                  <a:schemeClr val="tx1"/>
                </a:solidFill>
              </a:rPr>
            </a:br>
            <a:endParaRPr lang="en-US" sz="3200" b="1" smtClean="0">
              <a:solidFill>
                <a:schemeClr val="tx1"/>
              </a:solidFill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14400"/>
            <a:ext cx="4953000" cy="5211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700" b="1" smtClean="0">
                <a:solidFill>
                  <a:srgbClr val="FF3300"/>
                </a:solidFill>
              </a:rPr>
              <a:t>Origin</a:t>
            </a:r>
            <a:r>
              <a:rPr lang="en-US" sz="2700" b="1" smtClean="0"/>
              <a:t> </a:t>
            </a:r>
            <a:r>
              <a:rPr lang="en-US" sz="2700" smtClean="0"/>
              <a:t>– muscle end; relatively fixed during contractions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700" b="1" smtClean="0">
                <a:solidFill>
                  <a:schemeClr val="hlink"/>
                </a:solidFill>
              </a:rPr>
              <a:t>Insertion</a:t>
            </a:r>
            <a:r>
              <a:rPr lang="en-US" sz="2700" smtClean="0"/>
              <a:t> – muscle end; moves during contraction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700" smtClean="0">
                <a:solidFill>
                  <a:schemeClr val="folHlink"/>
                </a:solidFill>
              </a:rPr>
              <a:t>Attachments- origin &amp; insertion are interchangeable. </a:t>
            </a:r>
            <a:endParaRPr lang="en-US" sz="2700" b="1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700" b="1" smtClean="0"/>
              <a:t>Parts</a:t>
            </a:r>
            <a:endParaRPr lang="en-US" sz="27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700" b="1" smtClean="0">
                <a:solidFill>
                  <a:srgbClr val="FF9900"/>
                </a:solidFill>
              </a:rPr>
              <a:t>Fleshy</a:t>
            </a:r>
            <a:r>
              <a:rPr lang="en-US" sz="2700" smtClean="0">
                <a:solidFill>
                  <a:srgbClr val="FF9900"/>
                </a:solidFill>
              </a:rPr>
              <a:t>:</a:t>
            </a:r>
            <a:r>
              <a:rPr lang="en-US" sz="2700" smtClean="0"/>
              <a:t> Contractile - </a:t>
            </a:r>
            <a:r>
              <a:rPr lang="en-US" sz="2700" b="1" smtClean="0"/>
              <a:t>Belly</a:t>
            </a:r>
            <a:endParaRPr lang="en-US" sz="27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700" b="1" smtClean="0">
                <a:solidFill>
                  <a:srgbClr val="FF9900"/>
                </a:solidFill>
              </a:rPr>
              <a:t>Fibrous</a:t>
            </a:r>
            <a:r>
              <a:rPr lang="en-US" sz="2700" smtClean="0">
                <a:solidFill>
                  <a:srgbClr val="FF9900"/>
                </a:solidFill>
              </a:rPr>
              <a:t>:</a:t>
            </a:r>
            <a:r>
              <a:rPr lang="en-US" sz="2700" smtClean="0"/>
              <a:t> Non contractile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/>
              <a:t>Tendon (</a:t>
            </a:r>
            <a:r>
              <a:rPr lang="en-US" sz="2400" smtClean="0"/>
              <a:t>cord like)</a:t>
            </a:r>
            <a:endParaRPr lang="en-US" sz="2400" b="1" i="1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b="1" smtClean="0"/>
              <a:t>Aponeurosis (</a:t>
            </a:r>
            <a:r>
              <a:rPr lang="en-US" sz="2400" smtClean="0"/>
              <a:t>Flattened sheet)</a:t>
            </a:r>
          </a:p>
        </p:txBody>
      </p:sp>
      <p:pic>
        <p:nvPicPr>
          <p:cNvPr id="23557" name="Picture 5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 t="847" b="4999"/>
          <a:stretch>
            <a:fillRect/>
          </a:stretch>
        </p:blipFill>
        <p:spPr>
          <a:xfrm>
            <a:off x="5486400" y="76200"/>
            <a:ext cx="3524250" cy="3886200"/>
          </a:xfrm>
          <a:noFill/>
        </p:spPr>
      </p:pic>
      <p:pic>
        <p:nvPicPr>
          <p:cNvPr id="23558" name="Picture 8" descr="1123a_PosterCompartment_1.jpg                                  0002B647Macintosh HD                   ABA78158:"/>
          <p:cNvPicPr preferRelativeResize="0">
            <a:picLocks noChangeAspect="1" noChangeArrowheads="1"/>
          </p:cNvPicPr>
          <p:nvPr/>
        </p:nvPicPr>
        <p:blipFill>
          <a:blip r:embed="rId3" r:link="rId4" cstate="print"/>
          <a:srcRect l="18819" t="3368" r="20709" b="5717"/>
          <a:stretch>
            <a:fillRect/>
          </a:stretch>
        </p:blipFill>
        <p:spPr bwMode="auto">
          <a:xfrm>
            <a:off x="4672013" y="3657600"/>
            <a:ext cx="180498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0" descr="1111a_AbdominalWall_1.jpg                                      0002B647Macintosh HD                   ABA78158:"/>
          <p:cNvPicPr preferRelativeResize="0">
            <a:picLocks noChangeAspect="1" noChangeArrowheads="1"/>
          </p:cNvPicPr>
          <p:nvPr/>
        </p:nvPicPr>
        <p:blipFill>
          <a:blip r:embed="rId5" r:link="rId6" cstate="print"/>
          <a:srcRect t="4355" b="7222"/>
          <a:stretch>
            <a:fillRect/>
          </a:stretch>
        </p:blipFill>
        <p:spPr bwMode="auto">
          <a:xfrm>
            <a:off x="6172200" y="3962400"/>
            <a:ext cx="28194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103F1F-795B-4441-A6A9-6920108425E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TENDON</a:t>
            </a:r>
            <a:r>
              <a:rPr lang="en-US" sz="4000" smtClean="0">
                <a:solidFill>
                  <a:srgbClr val="FF9900"/>
                </a:solidFill>
              </a:rPr>
              <a:t/>
            </a:r>
            <a:br>
              <a:rPr lang="en-US" sz="4000" smtClean="0">
                <a:solidFill>
                  <a:srgbClr val="FF9900"/>
                </a:solidFill>
              </a:rPr>
            </a:b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" y="838200"/>
            <a:ext cx="4800600" cy="5287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Fibrous &amp; non contractile; long cord like structure </a:t>
            </a:r>
            <a:endParaRPr lang="en-US" sz="240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en-US" sz="2400" smtClean="0"/>
              <a:t>Composed of bundles of collage fibers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400" smtClean="0"/>
              <a:t>Surrounded by </a:t>
            </a:r>
            <a:r>
              <a:rPr lang="en-US" sz="2400" b="1" smtClean="0">
                <a:solidFill>
                  <a:srgbClr val="FF3300"/>
                </a:solidFill>
              </a:rPr>
              <a:t>epitendineum</a:t>
            </a:r>
            <a:endParaRPr lang="en-US" sz="2400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z="2400" smtClean="0">
                <a:solidFill>
                  <a:schemeClr val="hlink"/>
                </a:solidFill>
              </a:rPr>
              <a:t>Supplied by sensory nerve</a:t>
            </a:r>
            <a:r>
              <a:rPr lang="en-US" sz="2400" smtClean="0"/>
              <a:t> from muscle nerves. </a:t>
            </a:r>
            <a:r>
              <a:rPr lang="en-US" sz="2400" smtClean="0">
                <a:solidFill>
                  <a:schemeClr val="folHlink"/>
                </a:solidFill>
              </a:rPr>
              <a:t>Also </a:t>
            </a:r>
            <a:r>
              <a:rPr lang="en-US" sz="2400" smtClean="0"/>
              <a:t>from nearby deep nerves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400" smtClean="0"/>
              <a:t> Vascular needs- minimal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400" smtClean="0"/>
              <a:t>Some tendons can be used for </a:t>
            </a:r>
            <a:r>
              <a:rPr lang="en-US" sz="2400" smtClean="0">
                <a:solidFill>
                  <a:srgbClr val="FF3399"/>
                </a:solidFill>
              </a:rPr>
              <a:t>tendon transfer &amp; transplantation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400" smtClean="0">
                <a:solidFill>
                  <a:schemeClr val="folHlink"/>
                </a:solidFill>
              </a:rPr>
              <a:t>Tendons heal very slowly</a:t>
            </a:r>
          </a:p>
        </p:txBody>
      </p:sp>
      <p:pic>
        <p:nvPicPr>
          <p:cNvPr id="24581" name="Picture 7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609600"/>
            <a:ext cx="4267200" cy="3281363"/>
          </a:xfrm>
          <a:noFill/>
        </p:spPr>
      </p:pic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3" cstate="print"/>
          <a:srcRect l="22641" t="1219"/>
          <a:stretch>
            <a:fillRect/>
          </a:stretch>
        </p:blipFill>
        <p:spPr bwMode="auto">
          <a:xfrm>
            <a:off x="4876800" y="3417888"/>
            <a:ext cx="3352800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CBDAB7-781F-45A5-8B08-C1D74A91C70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9900"/>
                </a:solidFill>
              </a:rPr>
              <a:t>APONEUROSIS</a:t>
            </a:r>
            <a:r>
              <a:rPr lang="en-US" sz="4000" smtClean="0">
                <a:solidFill>
                  <a:srgbClr val="FF9900"/>
                </a:solidFill>
              </a:rPr>
              <a:t/>
            </a:r>
            <a:br>
              <a:rPr lang="en-US" sz="4000" smtClean="0">
                <a:solidFill>
                  <a:srgbClr val="FF9900"/>
                </a:solidFill>
              </a:rPr>
            </a:b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257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800" smtClean="0"/>
              <a:t>Attachment of a muscle to bone by thin, broad sheet - </a:t>
            </a:r>
            <a:r>
              <a:rPr lang="en-US" sz="2800" smtClean="0">
                <a:solidFill>
                  <a:schemeClr val="folHlink"/>
                </a:solidFill>
              </a:rPr>
              <a:t>aponeurosis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800" smtClean="0"/>
              <a:t>Composed of parallel bundles of collagen fibres</a:t>
            </a:r>
            <a:endParaRPr lang="en-US" sz="2800" b="1" smtClean="0"/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rgbClr val="FF3300"/>
                </a:solidFill>
              </a:rPr>
              <a:t>Exterior oblique aponeurosis</a:t>
            </a:r>
          </a:p>
          <a:p>
            <a:pPr eaLnBrk="1" hangingPunct="1"/>
            <a:endParaRPr lang="en-US" sz="2800" b="1" smtClean="0">
              <a:solidFill>
                <a:srgbClr val="FF3300"/>
              </a:solidFill>
            </a:endParaRPr>
          </a:p>
        </p:txBody>
      </p:sp>
      <p:pic>
        <p:nvPicPr>
          <p:cNvPr id="25605" name="Picture 7" descr="1111c_AbdominalWall_1.jpg                                      0002B647Macintosh HD                   ABA78158:"/>
          <p:cNvPicPr preferRelativeResize="0">
            <a:picLocks noChangeAspect="1" noChangeArrowheads="1"/>
          </p:cNvPicPr>
          <p:nvPr>
            <p:ph sz="half" idx="2"/>
          </p:nvPr>
        </p:nvPicPr>
        <p:blipFill>
          <a:blip r:embed="rId2" r:link="rId3" cstate="print"/>
          <a:srcRect l="592" t="4831" r="70993" b="15308"/>
          <a:stretch>
            <a:fillRect/>
          </a:stretch>
        </p:blipFill>
        <p:spPr>
          <a:xfrm>
            <a:off x="5367338" y="1447800"/>
            <a:ext cx="3776662" cy="4800600"/>
          </a:xfr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1061</TotalTime>
  <Words>1312</Words>
  <Application>Microsoft Office PowerPoint</Application>
  <PresentationFormat>On-screen Show (4:3)</PresentationFormat>
  <Paragraphs>243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Wingdings</vt:lpstr>
      <vt:lpstr>Default Design</vt:lpstr>
      <vt:lpstr>Slide 1</vt:lpstr>
      <vt:lpstr>MUSCLE TISSUE </vt:lpstr>
      <vt:lpstr>FUNCTIONAL FEATURES </vt:lpstr>
      <vt:lpstr>MUSCLE TISSUE </vt:lpstr>
      <vt:lpstr>SKELETAL MUSCLE </vt:lpstr>
      <vt:lpstr>SKELETAL MUSCLE </vt:lpstr>
      <vt:lpstr>SKELETAL MUSCLE </vt:lpstr>
      <vt:lpstr>TENDON </vt:lpstr>
      <vt:lpstr>APONEUROSIS </vt:lpstr>
      <vt:lpstr>RAPHE </vt:lpstr>
      <vt:lpstr>FASCICULAR ARCHITECTURE </vt:lpstr>
      <vt:lpstr>FASCICULAR ARCHITECTURE </vt:lpstr>
      <vt:lpstr>FASCICULAR ARCHITECTURE</vt:lpstr>
      <vt:lpstr>FASCICULAR ARCHITECTURE</vt:lpstr>
      <vt:lpstr>FASCICULAR ARCHITECTURE</vt:lpstr>
      <vt:lpstr>NOMENCLATURE </vt:lpstr>
      <vt:lpstr>PRIME MOVER </vt:lpstr>
      <vt:lpstr>ANTAGONIST </vt:lpstr>
      <vt:lpstr>FIXATORS / FIXATION MUSCLES </vt:lpstr>
      <vt:lpstr>SYNERGISTS </vt:lpstr>
      <vt:lpstr>NERVE SUPPLY </vt:lpstr>
      <vt:lpstr>MOTOR UNIT </vt:lpstr>
      <vt:lpstr>DEVELOPMENTAL ASPECTS:  MALE &amp; FEMALE</vt:lpstr>
      <vt:lpstr>APPLIED ANATOMY </vt:lpstr>
      <vt:lpstr>APPLIED ANATOMY </vt:lpstr>
      <vt:lpstr>NEUROMUSCULAR JUNCTION </vt:lpstr>
      <vt:lpstr>NEUROMUSCULAR JUNCTION </vt:lpstr>
      <vt:lpstr>NEUROMUSCULAR JUNCTION </vt:lpstr>
      <vt:lpstr>BLOOD SUPPLY OF MUSCLES </vt:lpstr>
      <vt:lpstr>Slide 30</vt:lpstr>
    </vt:vector>
  </TitlesOfParts>
  <Company>BRO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THREE MUSCLE TYPES</dc:title>
  <dc:creator>vijay nayak</dc:creator>
  <cp:lastModifiedBy>DELL</cp:lastModifiedBy>
  <cp:revision>375</cp:revision>
  <dcterms:created xsi:type="dcterms:W3CDTF">2005-07-22T13:03:05Z</dcterms:created>
  <dcterms:modified xsi:type="dcterms:W3CDTF">2025-10-11T07:06:20Z</dcterms:modified>
</cp:coreProperties>
</file>