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24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3" r:id="rId66"/>
    <p:sldId id="325" r:id="rId6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33"/>
    <a:srgbClr val="FF66CC"/>
    <a:srgbClr val="FF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21560" y="223520"/>
            <a:ext cx="4500879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3624" y="185420"/>
            <a:ext cx="7016750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8640" y="2420620"/>
            <a:ext cx="8282940" cy="211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11-Oct-25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glow rad="101600">
              <a:schemeClr val="accent2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rgbClr val="FFC000"/>
                </a:solidFill>
                <a:latin typeface="Arial Rounded MT Bold" pitchFamily="34" charset="0"/>
              </a:rPr>
              <a:t>GENERAL  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6700" dirty="0" smtClean="0">
                <a:solidFill>
                  <a:srgbClr val="FF0000"/>
                </a:solidFill>
                <a:latin typeface="Arial Rounded MT Bold" pitchFamily="34" charset="0"/>
              </a:rPr>
              <a:t>SKIN, FASCIA</a:t>
            </a:r>
            <a:endParaRPr lang="en-US" b="1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4419600"/>
            <a:ext cx="4648200" cy="2133600"/>
          </a:xfrm>
        </p:spPr>
        <p:txBody>
          <a:bodyPr>
            <a:normAutofit/>
          </a:bodyPr>
          <a:lstStyle/>
          <a:p>
            <a:pPr marL="274320" indent="-274320">
              <a:lnSpc>
                <a:spcPct val="110000"/>
              </a:lnSpc>
              <a:buClr>
                <a:schemeClr val="accent3"/>
              </a:buClr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Dr. Praveen Kumar Kurrey</a:t>
            </a:r>
          </a:p>
          <a:p>
            <a:pPr marL="274320" indent="-274320">
              <a:lnSpc>
                <a:spcPct val="110000"/>
              </a:lnSpc>
              <a:buClr>
                <a:schemeClr val="accent3"/>
              </a:buClr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M.B.B.S., M.S</a:t>
            </a:r>
            <a:r>
              <a:rPr lang="en-US" sz="2800" b="1" dirty="0" smtClean="0">
                <a:solidFill>
                  <a:srgbClr val="FFFF00"/>
                </a:solidFill>
              </a:rPr>
              <a:t>.,BCME, BCBR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 marL="274320" indent="-274320">
              <a:lnSpc>
                <a:spcPct val="110000"/>
              </a:lnSpc>
              <a:buClr>
                <a:schemeClr val="accent3"/>
              </a:buClr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</a:rPr>
              <a:t>Professor Anatomy</a:t>
            </a:r>
            <a:endParaRPr lang="en-US" sz="2800" b="1" dirty="0" smtClean="0">
              <a:solidFill>
                <a:srgbClr val="FFFF00"/>
              </a:solidFill>
            </a:endParaRPr>
          </a:p>
          <a:p>
            <a:pPr>
              <a:lnSpc>
                <a:spcPct val="110000"/>
              </a:lnSpc>
            </a:pPr>
            <a:endParaRPr lang="en-US" dirty="0" smtClean="0">
              <a:solidFill>
                <a:srgbClr val="7030A0"/>
              </a:solidFill>
            </a:endParaRPr>
          </a:p>
          <a:p>
            <a:endParaRPr lang="en-US" dirty="0"/>
          </a:p>
        </p:txBody>
      </p:sp>
      <p:sp>
        <p:nvSpPr>
          <p:cNvPr id="6" name="object 3"/>
          <p:cNvSpPr/>
          <p:nvPr/>
        </p:nvSpPr>
        <p:spPr>
          <a:xfrm>
            <a:off x="762000" y="3352800"/>
            <a:ext cx="3048000" cy="304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03529"/>
            <a:ext cx="8717280" cy="65443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039" y="152400"/>
            <a:ext cx="8738742" cy="6637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80" y="1417319"/>
            <a:ext cx="9088120" cy="4408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2850" y="497840"/>
            <a:ext cx="25717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195" dirty="0">
                <a:solidFill>
                  <a:srgbClr val="000000"/>
                </a:solidFill>
                <a:latin typeface="UnDotum"/>
                <a:cs typeface="UnDotum"/>
              </a:rPr>
              <a:t>D</a:t>
            </a:r>
            <a:r>
              <a:rPr sz="4400" b="0" spc="-45" dirty="0">
                <a:solidFill>
                  <a:srgbClr val="000000"/>
                </a:solidFill>
                <a:latin typeface="UnDotum"/>
                <a:cs typeface="UnDotum"/>
              </a:rPr>
              <a:t>e</a:t>
            </a:r>
            <a:r>
              <a:rPr sz="4400" b="0" spc="-25" dirty="0">
                <a:solidFill>
                  <a:srgbClr val="000000"/>
                </a:solidFill>
                <a:latin typeface="UnDotum"/>
                <a:cs typeface="UnDotum"/>
              </a:rPr>
              <a:t>r</a:t>
            </a:r>
            <a:r>
              <a:rPr sz="4400" b="0" spc="-245" dirty="0">
                <a:solidFill>
                  <a:srgbClr val="000000"/>
                </a:solidFill>
                <a:latin typeface="UnDotum"/>
                <a:cs typeface="UnDotum"/>
              </a:rPr>
              <a:t>mis</a:t>
            </a:r>
            <a:endParaRPr sz="4400" dirty="0"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31620"/>
            <a:ext cx="6084570" cy="422148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70" dirty="0">
                <a:latin typeface="UnDotum"/>
                <a:cs typeface="UnDotum"/>
              </a:rPr>
              <a:t>Corium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25" dirty="0">
                <a:latin typeface="UnDotum"/>
                <a:cs typeface="UnDotum"/>
              </a:rPr>
              <a:t>Vascular </a:t>
            </a:r>
            <a:r>
              <a:rPr sz="3200" spc="-35" dirty="0">
                <a:latin typeface="UnDotum"/>
                <a:cs typeface="UnDotum"/>
              </a:rPr>
              <a:t>layer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590" dirty="0">
                <a:latin typeface="UnDotum"/>
                <a:cs typeface="UnDotum"/>
              </a:rPr>
              <a:t> </a:t>
            </a:r>
            <a:r>
              <a:rPr sz="3200" spc="-165" dirty="0">
                <a:latin typeface="UnDotum"/>
                <a:cs typeface="UnDotum"/>
              </a:rPr>
              <a:t>skin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75" dirty="0">
                <a:latin typeface="UnDotum"/>
                <a:cs typeface="UnDotum"/>
              </a:rPr>
              <a:t>Made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up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75" dirty="0">
                <a:latin typeface="UnDotum"/>
                <a:cs typeface="UnDotum"/>
              </a:rPr>
              <a:t>connective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75" dirty="0">
                <a:latin typeface="UnDotum"/>
                <a:cs typeface="UnDotum"/>
              </a:rPr>
              <a:t>tissue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25" dirty="0">
                <a:latin typeface="UnDotum"/>
                <a:cs typeface="UnDotum"/>
              </a:rPr>
              <a:t>Two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05" dirty="0">
                <a:latin typeface="UnDotum"/>
                <a:cs typeface="UnDotum"/>
              </a:rPr>
              <a:t>layers:</a:t>
            </a:r>
            <a:endParaRPr sz="32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755650" algn="l"/>
              </a:tabLst>
            </a:pPr>
            <a:r>
              <a:rPr sz="2800" spc="-95" dirty="0">
                <a:latin typeface="UnDotum"/>
                <a:cs typeface="UnDotum"/>
              </a:rPr>
              <a:t>Superficial </a:t>
            </a:r>
            <a:r>
              <a:rPr sz="2800" spc="-165" dirty="0">
                <a:latin typeface="UnDotum"/>
                <a:cs typeface="UnDotum"/>
              </a:rPr>
              <a:t>– </a:t>
            </a:r>
            <a:r>
              <a:rPr sz="2800" spc="-45" dirty="0">
                <a:latin typeface="UnDotum"/>
                <a:cs typeface="UnDotum"/>
              </a:rPr>
              <a:t>papillary</a:t>
            </a:r>
            <a:r>
              <a:rPr sz="2800" spc="-400" dirty="0">
                <a:latin typeface="UnDotum"/>
                <a:cs typeface="UnDotum"/>
              </a:rPr>
              <a:t> </a:t>
            </a:r>
            <a:r>
              <a:rPr sz="2800" spc="-35" dirty="0">
                <a:latin typeface="UnDotum"/>
                <a:cs typeface="UnDotum"/>
              </a:rPr>
              <a:t>layer</a:t>
            </a:r>
            <a:endParaRPr sz="2800">
              <a:latin typeface="UnDotum"/>
              <a:cs typeface="UnDotum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40" dirty="0">
                <a:latin typeface="UnDotum"/>
                <a:cs typeface="UnDotum"/>
              </a:rPr>
              <a:t>Thin</a:t>
            </a:r>
            <a:endParaRPr sz="2400">
              <a:latin typeface="UnDotum"/>
              <a:cs typeface="UnDotum"/>
            </a:endParaRPr>
          </a:p>
          <a:p>
            <a:pPr marL="1155700" lvl="2" indent="-228600">
              <a:lnSpc>
                <a:spcPct val="100000"/>
              </a:lnSpc>
              <a:spcBef>
                <a:spcPts val="59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145" dirty="0">
                <a:latin typeface="UnDotum"/>
                <a:cs typeface="UnDotum"/>
              </a:rPr>
              <a:t>20%</a:t>
            </a:r>
            <a:endParaRPr sz="2400">
              <a:latin typeface="UnDotum"/>
              <a:cs typeface="UnDotum"/>
            </a:endParaRPr>
          </a:p>
          <a:p>
            <a:pPr marL="1155700" lvl="2" indent="-2286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155700" algn="l"/>
              </a:tabLst>
            </a:pPr>
            <a:r>
              <a:rPr sz="2400" spc="-100" dirty="0">
                <a:latin typeface="UnDotum"/>
                <a:cs typeface="UnDotum"/>
              </a:rPr>
              <a:t>Contains </a:t>
            </a:r>
            <a:r>
              <a:rPr sz="2400" spc="-70" dirty="0">
                <a:latin typeface="UnDotum"/>
                <a:cs typeface="UnDotum"/>
              </a:rPr>
              <a:t>loosely </a:t>
            </a:r>
            <a:r>
              <a:rPr sz="2400" spc="-55" dirty="0">
                <a:latin typeface="UnDotum"/>
                <a:cs typeface="UnDotum"/>
              </a:rPr>
              <a:t>arrange </a:t>
            </a:r>
            <a:r>
              <a:rPr sz="2400" spc="-75" dirty="0">
                <a:latin typeface="UnDotum"/>
                <a:cs typeface="UnDotum"/>
              </a:rPr>
              <a:t>collagen</a:t>
            </a:r>
            <a:r>
              <a:rPr sz="2400" spc="-509" dirty="0">
                <a:latin typeface="UnDotum"/>
                <a:cs typeface="UnDotum"/>
              </a:rPr>
              <a:t> </a:t>
            </a:r>
            <a:r>
              <a:rPr sz="2400" spc="-70" dirty="0">
                <a:latin typeface="UnDotum"/>
                <a:cs typeface="UnDotum"/>
              </a:rPr>
              <a:t>fibers</a:t>
            </a:r>
            <a:endParaRPr sz="24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1620"/>
            <a:ext cx="7152640" cy="258699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85" dirty="0">
                <a:latin typeface="UnDotum"/>
                <a:cs typeface="UnDotum"/>
              </a:rPr>
              <a:t>Reticular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layer:</a:t>
            </a:r>
            <a:endParaRPr sz="32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755650" algn="l"/>
              </a:tabLst>
            </a:pPr>
            <a:r>
              <a:rPr sz="2800" spc="-85" dirty="0">
                <a:latin typeface="UnDotum"/>
                <a:cs typeface="UnDotum"/>
              </a:rPr>
              <a:t>Thick</a:t>
            </a:r>
            <a:endParaRPr sz="2800">
              <a:latin typeface="UnDotum"/>
              <a:cs typeface="UnDotum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r>
              <a:rPr sz="4200" baseline="2976" dirty="0">
                <a:latin typeface="Arial"/>
                <a:cs typeface="Arial"/>
              </a:rPr>
              <a:t>–</a:t>
            </a:r>
            <a:r>
              <a:rPr sz="4200" spc="-142" baseline="2976" dirty="0">
                <a:latin typeface="Arial"/>
                <a:cs typeface="Arial"/>
              </a:rPr>
              <a:t> </a:t>
            </a:r>
            <a:r>
              <a:rPr sz="2800" spc="-165" dirty="0">
                <a:latin typeface="UnDotum"/>
                <a:cs typeface="UnDotum"/>
              </a:rPr>
              <a:t>80%</a:t>
            </a:r>
            <a:endParaRPr sz="2800">
              <a:latin typeface="UnDotum"/>
              <a:cs typeface="UnDotum"/>
            </a:endParaRPr>
          </a:p>
          <a:p>
            <a:pPr marL="755650" marR="5080" lvl="1" indent="-28575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755650" algn="l"/>
              </a:tabLst>
            </a:pPr>
            <a:r>
              <a:rPr sz="2800" spc="-125" dirty="0">
                <a:latin typeface="UnDotum"/>
                <a:cs typeface="UnDotum"/>
              </a:rPr>
              <a:t>Composed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20" dirty="0">
                <a:latin typeface="UnDotum"/>
                <a:cs typeface="UnDotum"/>
              </a:rPr>
              <a:t>of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70" dirty="0">
                <a:latin typeface="UnDotum"/>
                <a:cs typeface="UnDotum"/>
              </a:rPr>
              <a:t>thick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collagen</a:t>
            </a:r>
            <a:r>
              <a:rPr sz="2800" spc="-225" dirty="0">
                <a:latin typeface="UnDotum"/>
                <a:cs typeface="UnDotum"/>
              </a:rPr>
              <a:t> </a:t>
            </a:r>
            <a:r>
              <a:rPr sz="2800" spc="-105" dirty="0">
                <a:latin typeface="UnDotum"/>
                <a:cs typeface="UnDotum"/>
              </a:rPr>
              <a:t>bundles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40" dirty="0">
                <a:latin typeface="UnDotum"/>
                <a:cs typeface="UnDotum"/>
              </a:rPr>
              <a:t>running  </a:t>
            </a:r>
            <a:r>
              <a:rPr sz="2800" spc="-70" dirty="0">
                <a:latin typeface="UnDotum"/>
                <a:cs typeface="UnDotum"/>
              </a:rPr>
              <a:t>parallel </a:t>
            </a:r>
            <a:r>
              <a:rPr sz="2800" spc="-5" dirty="0">
                <a:latin typeface="UnDotum"/>
                <a:cs typeface="UnDotum"/>
              </a:rPr>
              <a:t>to</a:t>
            </a:r>
            <a:r>
              <a:rPr sz="2800" spc="-350" dirty="0">
                <a:latin typeface="UnDotum"/>
                <a:cs typeface="UnDotum"/>
              </a:rPr>
              <a:t> </a:t>
            </a:r>
            <a:r>
              <a:rPr sz="2800" spc="-145" dirty="0">
                <a:latin typeface="UnDotum"/>
                <a:cs typeface="UnDotum"/>
              </a:rPr>
              <a:t>skin</a:t>
            </a:r>
            <a:endParaRPr sz="28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5039" y="497840"/>
            <a:ext cx="48247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5" dirty="0">
                <a:solidFill>
                  <a:srgbClr val="003300"/>
                </a:solidFill>
                <a:latin typeface="Times New Roman"/>
                <a:cs typeface="Times New Roman"/>
              </a:rPr>
              <a:t>Functions </a:t>
            </a:r>
            <a:r>
              <a:rPr sz="4400" b="0" dirty="0">
                <a:solidFill>
                  <a:srgbClr val="003300"/>
                </a:solidFill>
                <a:latin typeface="Times New Roman"/>
                <a:cs typeface="Times New Roman"/>
              </a:rPr>
              <a:t>of the</a:t>
            </a:r>
            <a:r>
              <a:rPr sz="4400" b="0" spc="-55" dirty="0">
                <a:solidFill>
                  <a:srgbClr val="003300"/>
                </a:solidFill>
                <a:latin typeface="Times New Roman"/>
                <a:cs typeface="Times New Roman"/>
              </a:rPr>
              <a:t> </a:t>
            </a:r>
            <a:r>
              <a:rPr sz="4400" b="0" spc="-5" dirty="0">
                <a:solidFill>
                  <a:srgbClr val="003300"/>
                </a:solidFill>
                <a:latin typeface="Times New Roman"/>
                <a:cs typeface="Times New Roman"/>
              </a:rPr>
              <a:t>Skin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1779"/>
            <a:ext cx="7917815" cy="4340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FF0000"/>
                </a:solidFill>
                <a:latin typeface="UnDotum"/>
                <a:cs typeface="UnDotum"/>
              </a:rPr>
              <a:t>1-Protection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480" dirty="0">
                <a:latin typeface="UnDotum"/>
                <a:cs typeface="UnDotum"/>
              </a:rPr>
              <a:t>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14" dirty="0">
                <a:latin typeface="UnDotum"/>
                <a:cs typeface="UnDotum"/>
              </a:rPr>
              <a:t>abrasion,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05" dirty="0">
                <a:latin typeface="UnDotum"/>
                <a:cs typeface="UnDotum"/>
              </a:rPr>
              <a:t>invasion,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5" dirty="0">
                <a:latin typeface="UnDotum"/>
                <a:cs typeface="UnDotum"/>
              </a:rPr>
              <a:t>water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204" dirty="0">
                <a:latin typeface="UnDotum"/>
                <a:cs typeface="UnDotum"/>
              </a:rPr>
              <a:t>loss,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10" dirty="0">
                <a:latin typeface="UnDotum"/>
                <a:cs typeface="UnDotum"/>
              </a:rPr>
              <a:t>UV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35" dirty="0">
                <a:latin typeface="UnDotum"/>
                <a:cs typeface="UnDotum"/>
              </a:rPr>
              <a:t>protection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FF0000"/>
                </a:solidFill>
                <a:latin typeface="UnDotum"/>
                <a:cs typeface="UnDotum"/>
              </a:rPr>
              <a:t>2-Vitamin </a:t>
            </a:r>
            <a:r>
              <a:rPr sz="3000" spc="-135" dirty="0">
                <a:solidFill>
                  <a:srgbClr val="FF0000"/>
                </a:solidFill>
                <a:latin typeface="UnDotum"/>
                <a:cs typeface="UnDotum"/>
              </a:rPr>
              <a:t>D</a:t>
            </a:r>
            <a:r>
              <a:rPr sz="3000" spc="-409" dirty="0">
                <a:solidFill>
                  <a:srgbClr val="FF0000"/>
                </a:solidFill>
                <a:latin typeface="UnDotum"/>
                <a:cs typeface="UnDotum"/>
              </a:rPr>
              <a:t> </a:t>
            </a:r>
            <a:r>
              <a:rPr sz="3000" spc="-150" dirty="0">
                <a:solidFill>
                  <a:srgbClr val="FF0000"/>
                </a:solidFill>
                <a:latin typeface="UnDotum"/>
                <a:cs typeface="UnDotum"/>
              </a:rPr>
              <a:t>synthesis</a:t>
            </a:r>
            <a:endParaRPr sz="3000">
              <a:latin typeface="UnDotum"/>
              <a:cs typeface="UnDotum"/>
            </a:endParaRPr>
          </a:p>
          <a:p>
            <a:pPr marL="355600" marR="236854" indent="-342900">
              <a:lnSpc>
                <a:spcPct val="797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480" dirty="0">
                <a:latin typeface="UnDotum"/>
                <a:cs typeface="UnDotum"/>
              </a:rPr>
              <a:t>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70" dirty="0">
                <a:latin typeface="UnDotum"/>
                <a:cs typeface="UnDotum"/>
              </a:rPr>
              <a:t>epidermal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keratinocytes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20" dirty="0">
                <a:latin typeface="UnDotum"/>
                <a:cs typeface="UnDotum"/>
              </a:rPr>
              <a:t>when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20" dirty="0">
                <a:latin typeface="UnDotum"/>
                <a:cs typeface="UnDotum"/>
              </a:rPr>
              <a:t>exposed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dirty="0">
                <a:latin typeface="UnDotum"/>
                <a:cs typeface="UnDotum"/>
              </a:rPr>
              <a:t>to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5" dirty="0">
                <a:latin typeface="UnDotum"/>
                <a:cs typeface="UnDotum"/>
              </a:rPr>
              <a:t>UV  </a:t>
            </a:r>
            <a:r>
              <a:rPr sz="3000" spc="-35" dirty="0">
                <a:latin typeface="UnDotum"/>
                <a:cs typeface="UnDotum"/>
              </a:rPr>
              <a:t>light</a:t>
            </a:r>
            <a:endParaRPr sz="3000">
              <a:latin typeface="UnDotum"/>
              <a:cs typeface="UnDotum"/>
            </a:endParaRPr>
          </a:p>
          <a:p>
            <a:pPr marL="355600" marR="5080" indent="-342900">
              <a:lnSpc>
                <a:spcPts val="288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480" dirty="0">
                <a:latin typeface="UnDotum"/>
                <a:cs typeface="UnDotum"/>
              </a:rPr>
              <a:t>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35" dirty="0">
                <a:latin typeface="UnDotum"/>
                <a:cs typeface="UnDotum"/>
              </a:rPr>
              <a:t>helps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70" dirty="0">
                <a:latin typeface="UnDotum"/>
                <a:cs typeface="UnDotum"/>
              </a:rPr>
              <a:t>maintain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70" dirty="0">
                <a:latin typeface="UnDotum"/>
                <a:cs typeface="UnDotum"/>
              </a:rPr>
              <a:t>health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10" dirty="0">
                <a:latin typeface="UnDotum"/>
                <a:cs typeface="UnDotum"/>
              </a:rPr>
              <a:t>of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110" dirty="0">
                <a:latin typeface="UnDotum"/>
                <a:cs typeface="UnDotum"/>
              </a:rPr>
              <a:t>skeleton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20" dirty="0">
                <a:latin typeface="UnDotum"/>
                <a:cs typeface="UnDotum"/>
              </a:rPr>
              <a:t>by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110" dirty="0">
                <a:latin typeface="UnDotum"/>
                <a:cs typeface="UnDotum"/>
              </a:rPr>
              <a:t>increasing  </a:t>
            </a:r>
            <a:r>
              <a:rPr sz="3000" spc="-75" dirty="0">
                <a:latin typeface="UnDotum"/>
                <a:cs typeface="UnDotum"/>
              </a:rPr>
              <a:t>absorption </a:t>
            </a:r>
            <a:r>
              <a:rPr sz="3000" spc="-15" dirty="0">
                <a:latin typeface="UnDotum"/>
                <a:cs typeface="UnDotum"/>
              </a:rPr>
              <a:t>of</a:t>
            </a:r>
            <a:r>
              <a:rPr sz="3000" spc="-370" dirty="0">
                <a:latin typeface="UnDotum"/>
                <a:cs typeface="UnDotum"/>
              </a:rPr>
              <a:t> </a:t>
            </a:r>
            <a:r>
              <a:rPr sz="3000" spc="-265" dirty="0">
                <a:latin typeface="UnDotum"/>
                <a:cs typeface="UnDotum"/>
              </a:rPr>
              <a:t>Ca2+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25" dirty="0">
                <a:solidFill>
                  <a:srgbClr val="FF0000"/>
                </a:solidFill>
                <a:latin typeface="UnDotum"/>
                <a:cs typeface="UnDotum"/>
              </a:rPr>
              <a:t>3-Sensation</a:t>
            </a:r>
            <a:endParaRPr sz="3000">
              <a:latin typeface="UnDotum"/>
              <a:cs typeface="UnDotum"/>
            </a:endParaRPr>
          </a:p>
          <a:p>
            <a:pPr marL="355600" marR="956310" indent="-342900">
              <a:lnSpc>
                <a:spcPct val="797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480" dirty="0">
                <a:latin typeface="UnDotum"/>
                <a:cs typeface="UnDotum"/>
              </a:rPr>
              <a:t></a:t>
            </a:r>
            <a:r>
              <a:rPr sz="3000" spc="-215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receptors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15" dirty="0">
                <a:latin typeface="UnDotum"/>
                <a:cs typeface="UnDotum"/>
              </a:rPr>
              <a:t>for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00" dirty="0">
                <a:latin typeface="UnDotum"/>
                <a:cs typeface="UnDotum"/>
              </a:rPr>
              <a:t>heat,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95" dirty="0">
                <a:latin typeface="UnDotum"/>
                <a:cs typeface="UnDotum"/>
              </a:rPr>
              <a:t>cold,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75" dirty="0">
                <a:latin typeface="UnDotum"/>
                <a:cs typeface="UnDotum"/>
              </a:rPr>
              <a:t>touch,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30" dirty="0">
                <a:latin typeface="UnDotum"/>
                <a:cs typeface="UnDotum"/>
              </a:rPr>
              <a:t>pressure,  </a:t>
            </a:r>
            <a:r>
              <a:rPr sz="3000" spc="-30" dirty="0">
                <a:latin typeface="UnDotum"/>
                <a:cs typeface="UnDotum"/>
              </a:rPr>
              <a:t>vibration </a:t>
            </a:r>
            <a:r>
              <a:rPr sz="3000" spc="-95" dirty="0">
                <a:latin typeface="UnDotum"/>
                <a:cs typeface="UnDotum"/>
              </a:rPr>
              <a:t>and</a:t>
            </a:r>
            <a:r>
              <a:rPr sz="3000" spc="-425" dirty="0">
                <a:latin typeface="UnDotum"/>
                <a:cs typeface="UnDotum"/>
              </a:rPr>
              <a:t> </a:t>
            </a:r>
            <a:r>
              <a:rPr sz="3000" spc="-85" dirty="0">
                <a:latin typeface="UnDotum"/>
                <a:cs typeface="UnDotum"/>
              </a:rPr>
              <a:t>pain</a:t>
            </a:r>
            <a:endParaRPr sz="30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1620"/>
            <a:ext cx="7621270" cy="453390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0000"/>
                </a:solidFill>
                <a:latin typeface="UnDotum"/>
                <a:cs typeface="UnDotum"/>
              </a:rPr>
              <a:t>4-</a:t>
            </a:r>
            <a:r>
              <a:rPr sz="3200" spc="-254" dirty="0">
                <a:solidFill>
                  <a:srgbClr val="FF0000"/>
                </a:solidFill>
                <a:latin typeface="UnDotum"/>
                <a:cs typeface="UnDotum"/>
              </a:rPr>
              <a:t> </a:t>
            </a:r>
            <a:r>
              <a:rPr sz="3200" spc="-50" dirty="0">
                <a:solidFill>
                  <a:srgbClr val="FF0000"/>
                </a:solidFill>
                <a:latin typeface="UnDotum"/>
                <a:cs typeface="UnDotum"/>
              </a:rPr>
              <a:t>Thermoregulation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80" dirty="0">
                <a:latin typeface="UnDotum"/>
                <a:cs typeface="UnDotum"/>
              </a:rPr>
              <a:t>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30" dirty="0">
                <a:latin typeface="UnDotum"/>
                <a:cs typeface="UnDotum"/>
              </a:rPr>
              <a:t>thermo</a:t>
            </a:r>
            <a:r>
              <a:rPr sz="3200" spc="-695" dirty="0">
                <a:latin typeface="UnDotum"/>
                <a:cs typeface="UnDotum"/>
              </a:rPr>
              <a:t> </a:t>
            </a:r>
            <a:r>
              <a:rPr sz="3200" spc="-85" dirty="0">
                <a:latin typeface="UnDotum"/>
                <a:cs typeface="UnDotum"/>
              </a:rPr>
              <a:t>receptors </a:t>
            </a:r>
            <a:r>
              <a:rPr sz="3200" spc="-100" dirty="0">
                <a:latin typeface="UnDotum"/>
                <a:cs typeface="UnDotum"/>
              </a:rPr>
              <a:t>and </a:t>
            </a:r>
            <a:r>
              <a:rPr sz="3200" spc="-110" dirty="0">
                <a:latin typeface="UnDotum"/>
                <a:cs typeface="UnDotum"/>
              </a:rPr>
              <a:t>sweat </a:t>
            </a:r>
            <a:r>
              <a:rPr sz="3200" spc="-145" dirty="0">
                <a:latin typeface="UnDotum"/>
                <a:cs typeface="UnDotum"/>
              </a:rPr>
              <a:t>glands</a:t>
            </a:r>
            <a:endParaRPr sz="3200">
              <a:latin typeface="UnDotum"/>
              <a:cs typeface="UnDotum"/>
            </a:endParaRPr>
          </a:p>
          <a:p>
            <a:pPr marL="355600" marR="508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80" dirty="0">
                <a:latin typeface="UnDotum"/>
                <a:cs typeface="UnDotum"/>
              </a:rPr>
              <a:t></a:t>
            </a:r>
            <a:r>
              <a:rPr sz="3200" spc="-235" dirty="0">
                <a:latin typeface="UnDotum"/>
                <a:cs typeface="UnDotum"/>
              </a:rPr>
              <a:t> </a:t>
            </a:r>
            <a:r>
              <a:rPr sz="3200" spc="-90" dirty="0">
                <a:latin typeface="UnDotum"/>
                <a:cs typeface="UnDotum"/>
              </a:rPr>
              <a:t>hypothalamus </a:t>
            </a:r>
            <a:r>
              <a:rPr sz="3200" spc="-85" dirty="0">
                <a:latin typeface="UnDotum"/>
                <a:cs typeface="UnDotum"/>
              </a:rPr>
              <a:t>controls </a:t>
            </a:r>
            <a:r>
              <a:rPr sz="3200" spc="-125" dirty="0">
                <a:latin typeface="UnDotum"/>
                <a:cs typeface="UnDotum"/>
              </a:rPr>
              <a:t>cutaneous</a:t>
            </a:r>
            <a:r>
              <a:rPr sz="3200" spc="-540" dirty="0">
                <a:latin typeface="UnDotum"/>
                <a:cs typeface="UnDotum"/>
              </a:rPr>
              <a:t> </a:t>
            </a:r>
            <a:r>
              <a:rPr sz="3200" spc="-90" dirty="0">
                <a:latin typeface="UnDotum"/>
                <a:cs typeface="UnDotum"/>
              </a:rPr>
              <a:t>arteries  </a:t>
            </a:r>
            <a:r>
              <a:rPr sz="3200" spc="-100" dirty="0">
                <a:latin typeface="UnDotum"/>
                <a:cs typeface="UnDotum"/>
              </a:rPr>
              <a:t>and</a:t>
            </a:r>
            <a:r>
              <a:rPr sz="3200" spc="-260" dirty="0">
                <a:latin typeface="UnDotum"/>
                <a:cs typeface="UnDotum"/>
              </a:rPr>
              <a:t> </a:t>
            </a:r>
            <a:r>
              <a:rPr sz="3200" spc="-105" dirty="0">
                <a:latin typeface="UnDotum"/>
                <a:cs typeface="UnDotum"/>
              </a:rPr>
              <a:t>sweat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140" dirty="0">
                <a:latin typeface="UnDotum"/>
                <a:cs typeface="UnDotum"/>
              </a:rPr>
              <a:t>glands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5" dirty="0">
                <a:latin typeface="UnDotum"/>
                <a:cs typeface="UnDotum"/>
              </a:rPr>
              <a:t>to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retain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20" dirty="0">
                <a:latin typeface="UnDotum"/>
                <a:cs typeface="UnDotum"/>
              </a:rPr>
              <a:t>or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50" dirty="0">
                <a:latin typeface="UnDotum"/>
                <a:cs typeface="UnDotum"/>
              </a:rPr>
              <a:t>dissipate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85" dirty="0">
                <a:latin typeface="UnDotum"/>
                <a:cs typeface="UnDotum"/>
              </a:rPr>
              <a:t>heat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0000"/>
                </a:solidFill>
                <a:latin typeface="UnDotum"/>
                <a:cs typeface="UnDotum"/>
              </a:rPr>
              <a:t>5- </a:t>
            </a:r>
            <a:r>
              <a:rPr sz="3200" spc="-105" dirty="0">
                <a:solidFill>
                  <a:srgbClr val="FF0000"/>
                </a:solidFill>
                <a:latin typeface="UnDotum"/>
                <a:cs typeface="UnDotum"/>
              </a:rPr>
              <a:t>Psychological </a:t>
            </a:r>
            <a:r>
              <a:rPr sz="3200" spc="-100" dirty="0">
                <a:solidFill>
                  <a:srgbClr val="FF0000"/>
                </a:solidFill>
                <a:latin typeface="UnDotum"/>
                <a:cs typeface="UnDotum"/>
              </a:rPr>
              <a:t>and</a:t>
            </a:r>
            <a:r>
              <a:rPr sz="3200" spc="-710" dirty="0">
                <a:solidFill>
                  <a:srgbClr val="FF0000"/>
                </a:solidFill>
                <a:latin typeface="UnDotum"/>
                <a:cs typeface="UnDotum"/>
              </a:rPr>
              <a:t> </a:t>
            </a:r>
            <a:r>
              <a:rPr sz="3200" spc="-155" dirty="0">
                <a:solidFill>
                  <a:srgbClr val="FF0000"/>
                </a:solidFill>
                <a:latin typeface="UnDotum"/>
                <a:cs typeface="UnDotum"/>
              </a:rPr>
              <a:t>social </a:t>
            </a:r>
            <a:r>
              <a:rPr sz="3200" spc="-90" dirty="0">
                <a:solidFill>
                  <a:srgbClr val="FF0000"/>
                </a:solidFill>
                <a:latin typeface="UnDotum"/>
                <a:cs typeface="UnDotum"/>
              </a:rPr>
              <a:t>functions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80" dirty="0">
                <a:latin typeface="UnDotum"/>
                <a:cs typeface="UnDotum"/>
              </a:rPr>
              <a:t>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14" dirty="0">
                <a:latin typeface="UnDotum"/>
                <a:cs typeface="UnDotum"/>
              </a:rPr>
              <a:t>appearance </a:t>
            </a:r>
            <a:r>
              <a:rPr sz="3200" spc="-100" dirty="0">
                <a:latin typeface="UnDotum"/>
                <a:cs typeface="UnDotum"/>
              </a:rPr>
              <a:t>and </a:t>
            </a:r>
            <a:r>
              <a:rPr sz="3200" spc="-155" dirty="0">
                <a:latin typeface="UnDotum"/>
                <a:cs typeface="UnDotum"/>
              </a:rPr>
              <a:t>social</a:t>
            </a:r>
            <a:r>
              <a:rPr sz="3200" spc="-520" dirty="0">
                <a:latin typeface="UnDotum"/>
                <a:cs typeface="UnDotum"/>
              </a:rPr>
              <a:t> </a:t>
            </a:r>
            <a:r>
              <a:rPr sz="3200" spc="-130" dirty="0">
                <a:latin typeface="UnDotum"/>
                <a:cs typeface="UnDotum"/>
              </a:rPr>
              <a:t>acceptance</a:t>
            </a:r>
            <a:endParaRPr sz="3200">
              <a:latin typeface="UnDotum"/>
              <a:cs typeface="UnDotum"/>
            </a:endParaRPr>
          </a:p>
          <a:p>
            <a:pPr marL="355600" marR="1750695" indent="-342900">
              <a:lnSpc>
                <a:spcPts val="3829"/>
              </a:lnSpc>
              <a:spcBef>
                <a:spcPts val="9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80" dirty="0">
                <a:latin typeface="UnDotum"/>
                <a:cs typeface="UnDotum"/>
              </a:rPr>
              <a:t></a:t>
            </a:r>
            <a:r>
              <a:rPr sz="3200" spc="-260" dirty="0">
                <a:latin typeface="UnDotum"/>
                <a:cs typeface="UnDotum"/>
              </a:rPr>
              <a:t> </a:t>
            </a:r>
            <a:r>
              <a:rPr sz="3200" spc="-110" dirty="0">
                <a:latin typeface="UnDotum"/>
                <a:cs typeface="UnDotum"/>
              </a:rPr>
              <a:t>facial </a:t>
            </a:r>
            <a:r>
              <a:rPr sz="3200" spc="-125" dirty="0">
                <a:latin typeface="UnDotum"/>
                <a:cs typeface="UnDotum"/>
              </a:rPr>
              <a:t>expression </a:t>
            </a:r>
            <a:r>
              <a:rPr sz="3200" spc="-100" dirty="0">
                <a:latin typeface="UnDotum"/>
                <a:cs typeface="UnDotum"/>
              </a:rPr>
              <a:t>and</a:t>
            </a:r>
            <a:r>
              <a:rPr sz="3200" spc="-545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nonverbal  </a:t>
            </a:r>
            <a:r>
              <a:rPr sz="3200" spc="-80" dirty="0">
                <a:latin typeface="UnDotum"/>
                <a:cs typeface="UnDotum"/>
              </a:rPr>
              <a:t>communication</a:t>
            </a:r>
            <a:endParaRPr sz="32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7300" y="299720"/>
            <a:ext cx="377888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Langer’s</a:t>
            </a:r>
            <a:r>
              <a:rPr sz="4400" spc="-80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lines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070" y="2211070"/>
            <a:ext cx="5525135" cy="3684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0830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0515" algn="l"/>
                <a:tab pos="311150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collagen fibers, arranged in parallel 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rows,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called:</a:t>
            </a:r>
            <a:endParaRPr sz="2000">
              <a:latin typeface="Arial"/>
              <a:cs typeface="Arial"/>
            </a:endParaRPr>
          </a:p>
          <a:p>
            <a:pPr marL="2082800" marR="589280" indent="-1221740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solidFill>
                  <a:srgbClr val="99FF33"/>
                </a:solidFill>
                <a:latin typeface="Arial"/>
                <a:cs typeface="Arial"/>
              </a:rPr>
              <a:t>Lines of cleavage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(langer’s lines):  Tension lines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Font typeface="Arial"/>
              <a:buChar char="•"/>
              <a:tabLst>
                <a:tab pos="310515" algn="l"/>
                <a:tab pos="311150" algn="l"/>
              </a:tabLst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direction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 the 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rows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of collagen fibers  in the dermis: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•"/>
            </a:pP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It runs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"/>
              <a:cs typeface="Arial"/>
            </a:endParaRPr>
          </a:p>
          <a:p>
            <a:pPr marL="102235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spc="-5" dirty="0">
                <a:solidFill>
                  <a:srgbClr val="99FF33"/>
                </a:solidFill>
                <a:latin typeface="Arial"/>
                <a:cs typeface="Arial"/>
              </a:rPr>
              <a:t>Longitudinally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 the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limbs.</a:t>
            </a:r>
            <a:endParaRPr sz="2000">
              <a:latin typeface="Arial"/>
              <a:cs typeface="Arial"/>
            </a:endParaRPr>
          </a:p>
          <a:p>
            <a:pPr marL="102235" indent="-90170">
              <a:lnSpc>
                <a:spcPct val="100000"/>
              </a:lnSpc>
              <a:buSzPct val="95000"/>
              <a:buFont typeface="Arial"/>
              <a:buChar char="•"/>
              <a:tabLst>
                <a:tab pos="102870" algn="l"/>
              </a:tabLst>
            </a:pPr>
            <a:r>
              <a:rPr sz="2000" b="1" spc="-5" dirty="0">
                <a:solidFill>
                  <a:srgbClr val="99FF33"/>
                </a:solidFill>
                <a:latin typeface="Arial"/>
                <a:cs typeface="Arial"/>
              </a:rPr>
              <a:t>Circumferentially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neck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trunk.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19800" y="1781810"/>
            <a:ext cx="2819400" cy="4999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5179" y="299720"/>
            <a:ext cx="46799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Arial"/>
                <a:cs typeface="Arial"/>
              </a:rPr>
              <a:t>Lines </a:t>
            </a:r>
            <a:r>
              <a:rPr sz="4400" spc="-5" dirty="0">
                <a:latin typeface="Arial"/>
                <a:cs typeface="Arial"/>
              </a:rPr>
              <a:t>of</a:t>
            </a:r>
            <a:r>
              <a:rPr sz="4400" spc="-65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cleavage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070" y="2291079"/>
            <a:ext cx="4714240" cy="3194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99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lines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are important 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determine the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direction  for an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incision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(cut) during  a surgery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avoid obvious 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scars.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2119629"/>
            <a:ext cx="3810000" cy="4204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" y="3098800"/>
            <a:ext cx="8185150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01955" algn="l"/>
                <a:tab pos="402590" algn="l"/>
              </a:tabLst>
            </a:pP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surgical incision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along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between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lines  causes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the minimum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disruption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collagen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so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that the  wound heals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 small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scar.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Arial"/>
              <a:buChar char="•"/>
            </a:pPr>
            <a:endParaRPr sz="2900">
              <a:latin typeface="Times New Roman"/>
              <a:cs typeface="Times New Roman"/>
            </a:endParaRPr>
          </a:p>
          <a:p>
            <a:pPr marL="12700" marR="275590">
              <a:lnSpc>
                <a:spcPct val="100000"/>
              </a:lnSpc>
              <a:buFont typeface="Arial"/>
              <a:buChar char="•"/>
              <a:tabLst>
                <a:tab pos="401955" algn="l"/>
                <a:tab pos="402590" algn="l"/>
              </a:tabLst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Conversely,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incision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made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across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rows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collagen makes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disruption resulting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massive 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fresh collagen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formation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a 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broad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scar.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37490" y="261620"/>
            <a:ext cx="8906510" cy="2541270"/>
            <a:chOff x="237490" y="261620"/>
            <a:chExt cx="8906510" cy="2541270"/>
          </a:xfrm>
        </p:grpSpPr>
        <p:sp>
          <p:nvSpPr>
            <p:cNvPr id="5" name="object 5"/>
            <p:cNvSpPr/>
            <p:nvPr/>
          </p:nvSpPr>
          <p:spPr>
            <a:xfrm>
              <a:off x="6115049" y="261620"/>
              <a:ext cx="3028950" cy="25361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134360" y="284480"/>
              <a:ext cx="3054350" cy="25184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7490" y="284480"/>
              <a:ext cx="2975610" cy="25184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8189" y="330200"/>
            <a:ext cx="47834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9810" algn="l"/>
              </a:tabLst>
            </a:pPr>
            <a:r>
              <a:rPr sz="4000" spc="-25" dirty="0">
                <a:latin typeface="Arial"/>
                <a:cs typeface="Arial"/>
              </a:rPr>
              <a:t>T</a:t>
            </a:r>
            <a:r>
              <a:rPr sz="4000" dirty="0">
                <a:latin typeface="Arial"/>
                <a:cs typeface="Arial"/>
              </a:rPr>
              <a:t>i</a:t>
            </a:r>
            <a:r>
              <a:rPr sz="4000" spc="-5" dirty="0">
                <a:latin typeface="Arial"/>
                <a:cs typeface="Arial"/>
              </a:rPr>
              <a:t>ssu</a:t>
            </a:r>
            <a:r>
              <a:rPr sz="4000" spc="-10" dirty="0">
                <a:latin typeface="Arial"/>
                <a:cs typeface="Arial"/>
              </a:rPr>
              <a:t>e</a:t>
            </a:r>
            <a:r>
              <a:rPr sz="4000" dirty="0">
                <a:latin typeface="Arial"/>
                <a:cs typeface="Arial"/>
              </a:rPr>
              <a:t>s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o</a:t>
            </a:r>
            <a:r>
              <a:rPr sz="4000" dirty="0">
                <a:latin typeface="Arial"/>
                <a:cs typeface="Arial"/>
              </a:rPr>
              <a:t>f</a:t>
            </a:r>
            <a:r>
              <a:rPr sz="4000" spc="-5" dirty="0">
                <a:latin typeface="Arial"/>
                <a:cs typeface="Arial"/>
              </a:rPr>
              <a:t> t</a:t>
            </a:r>
            <a:r>
              <a:rPr sz="4000" spc="-20" dirty="0">
                <a:latin typeface="Arial"/>
                <a:cs typeface="Arial"/>
              </a:rPr>
              <a:t>h</a:t>
            </a:r>
            <a:r>
              <a:rPr sz="4000" dirty="0">
                <a:latin typeface="Arial"/>
                <a:cs typeface="Arial"/>
              </a:rPr>
              <a:t>e	</a:t>
            </a:r>
            <a:r>
              <a:rPr sz="4000" spc="-5" dirty="0">
                <a:latin typeface="Arial"/>
                <a:cs typeface="Arial"/>
              </a:rPr>
              <a:t>b</a:t>
            </a:r>
            <a:r>
              <a:rPr sz="4000" spc="-20" dirty="0">
                <a:latin typeface="Arial"/>
                <a:cs typeface="Arial"/>
              </a:rPr>
              <a:t>o</a:t>
            </a:r>
            <a:r>
              <a:rPr sz="4000" spc="-5" dirty="0">
                <a:latin typeface="Arial"/>
                <a:cs typeface="Arial"/>
              </a:rPr>
              <a:t>dy</a:t>
            </a:r>
            <a:endParaRPr sz="4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2769" y="1807209"/>
            <a:ext cx="7700645" cy="448564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69570" marR="43180" indent="-318770">
              <a:lnSpc>
                <a:spcPts val="3890"/>
              </a:lnSpc>
              <a:spcBef>
                <a:spcPts val="585"/>
              </a:spcBef>
              <a:buSzPct val="59722"/>
              <a:buFont typeface="UnDotum"/>
              <a:buChar char=""/>
              <a:tabLst>
                <a:tab pos="369570" algn="l"/>
              </a:tabLst>
            </a:pPr>
            <a:r>
              <a:rPr sz="3600" b="1" spc="-15" dirty="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tissue: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group of cells 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which perform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specific</a:t>
            </a:r>
            <a:r>
              <a:rPr sz="36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function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00"/>
              </a:buClr>
              <a:buFont typeface="UnDotum"/>
              <a:buChar char=""/>
            </a:pPr>
            <a:endParaRPr sz="4050">
              <a:latin typeface="Arial"/>
              <a:cs typeface="Arial"/>
            </a:endParaRPr>
          </a:p>
          <a:p>
            <a:pPr marL="417830" marR="1105535" indent="-367030">
              <a:lnSpc>
                <a:spcPct val="102499"/>
              </a:lnSpc>
              <a:spcBef>
                <a:spcPts val="5"/>
              </a:spcBef>
              <a:buSzPct val="59722"/>
              <a:buFont typeface="UnDotum"/>
              <a:buChar char=""/>
              <a:tabLst>
                <a:tab pos="369570" algn="l"/>
              </a:tabLst>
            </a:pPr>
            <a:r>
              <a:rPr sz="3600" b="1" spc="-10" dirty="0">
                <a:solidFill>
                  <a:srgbClr val="FF0000"/>
                </a:solidFill>
                <a:latin typeface="Arial"/>
                <a:cs typeface="Arial"/>
              </a:rPr>
              <a:t>There </a:t>
            </a:r>
            <a:r>
              <a:rPr sz="3600" b="1" dirty="0">
                <a:solidFill>
                  <a:srgbClr val="FF0000"/>
                </a:solidFill>
                <a:latin typeface="Arial"/>
                <a:cs typeface="Arial"/>
              </a:rPr>
              <a:t>are </a:t>
            </a:r>
            <a:r>
              <a:rPr sz="3600" b="1" spc="-5" dirty="0">
                <a:solidFill>
                  <a:srgbClr val="FF0000"/>
                </a:solidFill>
                <a:latin typeface="Arial"/>
                <a:cs typeface="Arial"/>
              </a:rPr>
              <a:t>four basic</a:t>
            </a:r>
            <a:r>
              <a:rPr sz="36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Arial"/>
                <a:cs typeface="Arial"/>
              </a:rPr>
              <a:t>tissues: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1.Epithelium</a:t>
            </a:r>
            <a:endParaRPr sz="3600">
              <a:latin typeface="Arial"/>
              <a:cs typeface="Arial"/>
            </a:endParaRPr>
          </a:p>
          <a:p>
            <a:pPr marL="417830" marR="2988310">
              <a:lnSpc>
                <a:spcPct val="102699"/>
              </a:lnSpc>
            </a:pP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2.Connective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tissue  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3.Muscular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tissue  4.Nervous</a:t>
            </a:r>
            <a:r>
              <a:rPr sz="3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4770" y="299720"/>
            <a:ext cx="36195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Arial"/>
                <a:cs typeface="Arial"/>
              </a:rPr>
              <a:t>Flexors</a:t>
            </a:r>
            <a:r>
              <a:rPr sz="4400" spc="-90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Lines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29200" y="1770379"/>
            <a:ext cx="3657600" cy="4782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8770" y="2440939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8770" y="3074670"/>
            <a:ext cx="292100" cy="292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8770" y="4975859"/>
            <a:ext cx="292100" cy="2920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8169" y="2184400"/>
            <a:ext cx="4112895" cy="446151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Skin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creases</a:t>
            </a:r>
            <a:endParaRPr sz="3200">
              <a:latin typeface="Times New Roman"/>
              <a:cs typeface="Times New Roman"/>
            </a:endParaRPr>
          </a:p>
          <a:p>
            <a:pPr marL="230504" marR="554355" indent="-218440">
              <a:lnSpc>
                <a:spcPct val="129900"/>
              </a:lnSpc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Folded skin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over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joints.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00">
              <a:latin typeface="Times New Roman"/>
              <a:cs typeface="Times New Roman"/>
            </a:endParaRPr>
          </a:p>
          <a:p>
            <a:pPr marL="230504" marR="5080" indent="-15240">
              <a:lnSpc>
                <a:spcPct val="129900"/>
              </a:lnSpc>
              <a:spcBef>
                <a:spcPts val="5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Skin is thin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is 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firmly adherent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to 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underlying</a:t>
            </a:r>
            <a:r>
              <a:rPr sz="32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structures.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0829" y="497840"/>
            <a:ext cx="4408171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75" dirty="0">
                <a:solidFill>
                  <a:srgbClr val="FF0000"/>
                </a:solidFill>
                <a:latin typeface="UnDotum"/>
                <a:cs typeface="UnDotum"/>
              </a:rPr>
              <a:t>Papillary</a:t>
            </a:r>
            <a:r>
              <a:rPr sz="4400" spc="-395" dirty="0">
                <a:solidFill>
                  <a:srgbClr val="FF0000"/>
                </a:solidFill>
                <a:latin typeface="UnDotum"/>
                <a:cs typeface="UnDotum"/>
              </a:rPr>
              <a:t> </a:t>
            </a:r>
            <a:r>
              <a:rPr sz="4400" spc="-150" dirty="0">
                <a:solidFill>
                  <a:srgbClr val="FF0000"/>
                </a:solidFill>
                <a:latin typeface="UnDotum"/>
                <a:cs typeface="UnDotum"/>
              </a:rPr>
              <a:t>ridges</a:t>
            </a:r>
            <a:endParaRPr sz="4400" dirty="0">
              <a:solidFill>
                <a:srgbClr val="FF0000"/>
              </a:solidFill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3240" y="1633220"/>
            <a:ext cx="7985759" cy="3255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300" marR="155575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50" dirty="0">
                <a:latin typeface="UnDotum"/>
                <a:cs typeface="UnDotum"/>
              </a:rPr>
              <a:t>Finger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70" dirty="0">
                <a:latin typeface="UnDotum"/>
                <a:cs typeface="UnDotum"/>
              </a:rPr>
              <a:t>prints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80" dirty="0">
                <a:latin typeface="UnDotum"/>
                <a:cs typeface="UnDotum"/>
              </a:rPr>
              <a:t>due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5" dirty="0">
                <a:latin typeface="UnDotum"/>
                <a:cs typeface="UnDotum"/>
              </a:rPr>
              <a:t>to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10" dirty="0">
                <a:latin typeface="UnDotum"/>
                <a:cs typeface="UnDotum"/>
              </a:rPr>
              <a:t>ridges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5" dirty="0">
                <a:latin typeface="UnDotum"/>
                <a:cs typeface="UnDotum"/>
              </a:rPr>
              <a:t>&amp;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90" dirty="0">
                <a:latin typeface="UnDotum"/>
                <a:cs typeface="UnDotum"/>
              </a:rPr>
              <a:t>grooves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00" dirty="0">
                <a:latin typeface="UnDotum"/>
                <a:cs typeface="UnDotum"/>
              </a:rPr>
              <a:t>present  </a:t>
            </a:r>
            <a:r>
              <a:rPr sz="3200" spc="-50" dirty="0">
                <a:latin typeface="UnDotum"/>
                <a:cs typeface="UnDotum"/>
              </a:rPr>
              <a:t>on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40" dirty="0">
                <a:latin typeface="UnDotum"/>
                <a:cs typeface="UnDotum"/>
              </a:rPr>
              <a:t>finger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55" dirty="0">
                <a:latin typeface="UnDotum"/>
                <a:cs typeface="UnDotum"/>
              </a:rPr>
              <a:t>tip,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60" dirty="0">
                <a:latin typeface="UnDotum"/>
                <a:cs typeface="UnDotum"/>
              </a:rPr>
              <a:t>palms,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45" dirty="0">
                <a:latin typeface="UnDotum"/>
                <a:cs typeface="UnDotum"/>
              </a:rPr>
              <a:t>toes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5" dirty="0">
                <a:latin typeface="UnDotum"/>
                <a:cs typeface="UnDotum"/>
              </a:rPr>
              <a:t>&amp;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60" dirty="0">
                <a:latin typeface="UnDotum"/>
                <a:cs typeface="UnDotum"/>
              </a:rPr>
              <a:t>sole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0" dirty="0">
                <a:latin typeface="UnDotum"/>
                <a:cs typeface="UnDotum"/>
              </a:rPr>
              <a:t>of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55" dirty="0">
                <a:latin typeface="UnDotum"/>
                <a:cs typeface="UnDotum"/>
              </a:rPr>
              <a:t>the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0" dirty="0">
                <a:latin typeface="UnDotum"/>
                <a:cs typeface="UnDotum"/>
              </a:rPr>
              <a:t>foot</a:t>
            </a:r>
            <a:endParaRPr sz="3200">
              <a:latin typeface="UnDotum"/>
              <a:cs typeface="UnDotum"/>
            </a:endParaRPr>
          </a:p>
          <a:p>
            <a:pPr marL="3683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105" dirty="0">
                <a:latin typeface="UnDotum"/>
                <a:cs typeface="UnDotum"/>
              </a:rPr>
              <a:t>Appears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45" dirty="0">
                <a:latin typeface="UnDotum"/>
                <a:cs typeface="UnDotum"/>
              </a:rPr>
              <a:t>in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40" dirty="0">
                <a:latin typeface="UnDotum"/>
                <a:cs typeface="UnDotum"/>
              </a:rPr>
              <a:t>intrauterine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55" dirty="0">
                <a:latin typeface="UnDotum"/>
                <a:cs typeface="UnDotum"/>
              </a:rPr>
              <a:t>life</a:t>
            </a:r>
            <a:r>
              <a:rPr sz="3200" spc="-235" dirty="0">
                <a:latin typeface="UnDotum"/>
                <a:cs typeface="UnDotum"/>
              </a:rPr>
              <a:t> </a:t>
            </a:r>
            <a:r>
              <a:rPr sz="3200" spc="-190" dirty="0">
                <a:latin typeface="UnDotum"/>
                <a:cs typeface="UnDotum"/>
              </a:rPr>
              <a:t>–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315" dirty="0">
                <a:latin typeface="UnDotum"/>
                <a:cs typeface="UnDotum"/>
              </a:rPr>
              <a:t>3</a:t>
            </a:r>
            <a:r>
              <a:rPr sz="2775" spc="-472" baseline="28528" dirty="0">
                <a:latin typeface="UnDotum"/>
                <a:cs typeface="UnDotum"/>
              </a:rPr>
              <a:t>rd</a:t>
            </a:r>
            <a:r>
              <a:rPr sz="2775" spc="-465" baseline="28528" dirty="0">
                <a:latin typeface="UnDotum"/>
                <a:cs typeface="UnDotum"/>
              </a:rPr>
              <a:t> </a:t>
            </a:r>
            <a:r>
              <a:rPr sz="3200" spc="5" dirty="0">
                <a:latin typeface="UnDotum"/>
                <a:cs typeface="UnDotum"/>
              </a:rPr>
              <a:t>&amp;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325" dirty="0">
                <a:latin typeface="UnDotum"/>
                <a:cs typeface="UnDotum"/>
              </a:rPr>
              <a:t>4</a:t>
            </a:r>
            <a:r>
              <a:rPr sz="2775" spc="-487" baseline="28528" dirty="0">
                <a:latin typeface="UnDotum"/>
                <a:cs typeface="UnDotum"/>
              </a:rPr>
              <a:t>th</a:t>
            </a:r>
            <a:r>
              <a:rPr sz="2775" spc="-434" baseline="28528" dirty="0">
                <a:latin typeface="UnDotum"/>
                <a:cs typeface="UnDotum"/>
              </a:rPr>
              <a:t> </a:t>
            </a:r>
            <a:r>
              <a:rPr sz="3200" spc="-40" dirty="0">
                <a:latin typeface="UnDotum"/>
                <a:cs typeface="UnDotum"/>
              </a:rPr>
              <a:t>month</a:t>
            </a:r>
            <a:endParaRPr sz="3200">
              <a:latin typeface="UnDotum"/>
              <a:cs typeface="UnDotum"/>
            </a:endParaRPr>
          </a:p>
          <a:p>
            <a:pPr marL="36830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90" dirty="0">
                <a:latin typeface="UnDotum"/>
                <a:cs typeface="UnDotum"/>
              </a:rPr>
              <a:t>Peculiar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5" dirty="0">
                <a:latin typeface="UnDotum"/>
                <a:cs typeface="UnDotum"/>
              </a:rPr>
              <a:t>to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65" dirty="0">
                <a:latin typeface="UnDotum"/>
                <a:cs typeface="UnDotum"/>
              </a:rPr>
              <a:t>individual,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65" dirty="0">
                <a:latin typeface="UnDotum"/>
                <a:cs typeface="UnDotum"/>
              </a:rPr>
              <a:t>used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5" dirty="0">
                <a:latin typeface="UnDotum"/>
                <a:cs typeface="UnDotum"/>
              </a:rPr>
              <a:t>to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25" dirty="0">
                <a:latin typeface="UnDotum"/>
                <a:cs typeface="UnDotum"/>
              </a:rPr>
              <a:t>identify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05" dirty="0">
                <a:latin typeface="UnDotum"/>
                <a:cs typeface="UnDotum"/>
              </a:rPr>
              <a:t>person</a:t>
            </a:r>
            <a:endParaRPr sz="3200">
              <a:latin typeface="UnDotum"/>
              <a:cs typeface="UnDotum"/>
            </a:endParaRPr>
          </a:p>
          <a:p>
            <a:pPr marL="368300" marR="1778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30" dirty="0">
                <a:latin typeface="UnDotum"/>
                <a:cs typeface="UnDotum"/>
              </a:rPr>
              <a:t>Underlying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65" dirty="0">
                <a:latin typeface="UnDotum"/>
                <a:cs typeface="UnDotum"/>
              </a:rPr>
              <a:t>structure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105" dirty="0">
                <a:latin typeface="UnDotum"/>
                <a:cs typeface="UnDotum"/>
              </a:rPr>
              <a:t>dermis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90" dirty="0">
                <a:latin typeface="UnDotum"/>
                <a:cs typeface="UnDotum"/>
              </a:rPr>
              <a:t>forms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200" dirty="0">
                <a:latin typeface="UnDotum"/>
                <a:cs typeface="UnDotum"/>
              </a:rPr>
              <a:t>a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60" dirty="0">
                <a:latin typeface="UnDotum"/>
                <a:cs typeface="UnDotum"/>
              </a:rPr>
              <a:t>patten  </a:t>
            </a:r>
            <a:r>
              <a:rPr sz="3200" spc="-50" dirty="0">
                <a:latin typeface="UnDotum"/>
                <a:cs typeface="UnDotum"/>
              </a:rPr>
              <a:t>on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95" dirty="0">
                <a:latin typeface="UnDotum"/>
                <a:cs typeface="UnDotum"/>
              </a:rPr>
              <a:t>epidermis</a:t>
            </a:r>
            <a:endParaRPr sz="32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6600" y="170179"/>
            <a:ext cx="24555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solidFill>
                  <a:srgbClr val="FF9933"/>
                </a:solidFill>
                <a:latin typeface="Times New Roman"/>
                <a:cs typeface="Times New Roman"/>
              </a:rPr>
              <a:t>Skin</a:t>
            </a:r>
            <a:r>
              <a:rPr sz="4000" spc="-80" dirty="0">
                <a:solidFill>
                  <a:srgbClr val="FF9933"/>
                </a:solidFill>
                <a:latin typeface="Times New Roman"/>
                <a:cs typeface="Times New Roman"/>
              </a:rPr>
              <a:t> </a:t>
            </a:r>
            <a:r>
              <a:rPr sz="4000" spc="-5" dirty="0">
                <a:solidFill>
                  <a:srgbClr val="FF9933"/>
                </a:solidFill>
                <a:latin typeface="Times New Roman"/>
                <a:cs typeface="Times New Roman"/>
              </a:rPr>
              <a:t>Color</a:t>
            </a:r>
            <a:endParaRPr sz="4000" dirty="0">
              <a:solidFill>
                <a:srgbClr val="FF9933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9140" y="1557020"/>
            <a:ext cx="7654925" cy="4946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marR="175260" indent="-381000" algn="just">
              <a:lnSpc>
                <a:spcPct val="120800"/>
              </a:lnSpc>
              <a:spcBef>
                <a:spcPts val="100"/>
              </a:spcBef>
              <a:buFont typeface="UnDotum"/>
              <a:buChar char="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Due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rgbClr val="006FBF"/>
                </a:solidFill>
                <a:latin typeface="Times New Roman"/>
                <a:cs typeface="Times New Roman"/>
              </a:rPr>
              <a:t>Melanin</a:t>
            </a:r>
            <a:r>
              <a:rPr sz="2400" dirty="0">
                <a:latin typeface="Times New Roman"/>
                <a:cs typeface="Times New Roman"/>
              </a:rPr>
              <a:t>, a </a:t>
            </a:r>
            <a:r>
              <a:rPr sz="2400" spc="-5" dirty="0">
                <a:latin typeface="Times New Roman"/>
                <a:cs typeface="Times New Roman"/>
              </a:rPr>
              <a:t>pigment </a:t>
            </a:r>
            <a:r>
              <a:rPr sz="2400" dirty="0">
                <a:latin typeface="Times New Roman"/>
                <a:cs typeface="Times New Roman"/>
              </a:rPr>
              <a:t>in the </a:t>
            </a:r>
            <a:r>
              <a:rPr sz="2400" spc="-5" dirty="0">
                <a:latin typeface="Times New Roman"/>
                <a:cs typeface="Times New Roman"/>
              </a:rPr>
              <a:t>epidermis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rgbClr val="006FBF"/>
                </a:solidFill>
                <a:latin typeface="Times New Roman"/>
                <a:cs typeface="Times New Roman"/>
              </a:rPr>
              <a:t>Carotene</a:t>
            </a:r>
            <a:r>
              <a:rPr sz="2400" spc="-5" dirty="0">
                <a:latin typeface="Times New Roman"/>
                <a:cs typeface="Times New Roman"/>
              </a:rPr>
              <a:t>, 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pigment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dermis as well </a:t>
            </a:r>
            <a:r>
              <a:rPr sz="2400" dirty="0">
                <a:latin typeface="Times New Roman"/>
                <a:cs typeface="Times New Roman"/>
              </a:rPr>
              <a:t>as the blood in the capillaries  of 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dermis.</a:t>
            </a:r>
            <a:endParaRPr sz="2400">
              <a:latin typeface="Times New Roman"/>
              <a:cs typeface="Times New Roman"/>
            </a:endParaRPr>
          </a:p>
          <a:p>
            <a:pPr marL="381000" marR="1073785" indent="-342900">
              <a:lnSpc>
                <a:spcPct val="100000"/>
              </a:lnSpc>
              <a:spcBef>
                <a:spcPts val="600"/>
              </a:spcBef>
              <a:buFont typeface="UnDotum"/>
              <a:buChar char=""/>
              <a:tabLst>
                <a:tab pos="381000" algn="l"/>
              </a:tabLst>
            </a:pPr>
            <a:r>
              <a:rPr sz="2400" dirty="0">
                <a:solidFill>
                  <a:srgbClr val="006FBF"/>
                </a:solidFill>
                <a:latin typeface="Times New Roman"/>
                <a:cs typeface="Times New Roman"/>
              </a:rPr>
              <a:t>Melanin </a:t>
            </a:r>
            <a:r>
              <a:rPr sz="2400" dirty="0">
                <a:latin typeface="Times New Roman"/>
                <a:cs typeface="Times New Roman"/>
              </a:rPr>
              <a:t>is synthesized in cells </a:t>
            </a:r>
            <a:r>
              <a:rPr sz="2400" spc="-5" dirty="0">
                <a:latin typeface="Times New Roman"/>
                <a:cs typeface="Times New Roman"/>
              </a:rPr>
              <a:t>called </a:t>
            </a:r>
            <a:r>
              <a:rPr sz="2400" dirty="0">
                <a:latin typeface="Times New Roman"/>
                <a:cs typeface="Times New Roman"/>
              </a:rPr>
              <a:t>Melanocytes  </a:t>
            </a:r>
            <a:r>
              <a:rPr sz="2400" spc="-5" dirty="0">
                <a:latin typeface="Times New Roman"/>
                <a:cs typeface="Times New Roman"/>
              </a:rPr>
              <a:t>(found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basal </a:t>
            </a:r>
            <a:r>
              <a:rPr sz="2400" dirty="0">
                <a:latin typeface="Times New Roman"/>
                <a:cs typeface="Times New Roman"/>
              </a:rPr>
              <a:t>layer).</a:t>
            </a:r>
            <a:endParaRPr sz="24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590"/>
              </a:spcBef>
              <a:buFont typeface="UnDotum"/>
              <a:buChar char="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Melanocytes is </a:t>
            </a:r>
            <a:r>
              <a:rPr sz="2400" spc="-5" dirty="0">
                <a:latin typeface="Times New Roman"/>
                <a:cs typeface="Times New Roman"/>
              </a:rPr>
              <a:t>essentially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10" dirty="0">
                <a:latin typeface="Times New Roman"/>
                <a:cs typeface="Times New Roman"/>
              </a:rPr>
              <a:t>same </a:t>
            </a:r>
            <a:r>
              <a:rPr sz="2400" dirty="0">
                <a:latin typeface="Times New Roman"/>
                <a:cs typeface="Times New Roman"/>
              </a:rPr>
              <a:t>in all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races.</a:t>
            </a:r>
            <a:endParaRPr sz="2400">
              <a:latin typeface="Times New Roman"/>
              <a:cs typeface="Times New Roman"/>
            </a:endParaRPr>
          </a:p>
          <a:p>
            <a:pPr marL="381000" marR="880744" indent="-342900">
              <a:lnSpc>
                <a:spcPct val="100000"/>
              </a:lnSpc>
              <a:spcBef>
                <a:spcPts val="600"/>
              </a:spcBef>
              <a:buFont typeface="UnDotum"/>
              <a:buChar char=""/>
              <a:tabLst>
                <a:tab pos="381000" algn="l"/>
              </a:tabLst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differences </a:t>
            </a:r>
            <a:r>
              <a:rPr sz="2400" dirty="0">
                <a:latin typeface="Times New Roman"/>
                <a:cs typeface="Times New Roman"/>
              </a:rPr>
              <a:t>in skin color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due to the </a:t>
            </a:r>
            <a:r>
              <a:rPr sz="2400" spc="-5" dirty="0">
                <a:latin typeface="Times New Roman"/>
                <a:cs typeface="Times New Roman"/>
              </a:rPr>
              <a:t>amount </a:t>
            </a:r>
            <a:r>
              <a:rPr sz="2400" dirty="0">
                <a:latin typeface="Times New Roman"/>
                <a:cs typeface="Times New Roman"/>
              </a:rPr>
              <a:t>of  </a:t>
            </a:r>
            <a:r>
              <a:rPr sz="2400" spc="-5" dirty="0">
                <a:latin typeface="Times New Roman"/>
                <a:cs typeface="Times New Roman"/>
              </a:rPr>
              <a:t>pigment </a:t>
            </a:r>
            <a:r>
              <a:rPr sz="2400" dirty="0">
                <a:latin typeface="Times New Roman"/>
                <a:cs typeface="Times New Roman"/>
              </a:rPr>
              <a:t>the melanocytes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produce.</a:t>
            </a:r>
            <a:endParaRPr sz="2400">
              <a:latin typeface="Times New Roman"/>
              <a:cs typeface="Times New Roman"/>
            </a:endParaRPr>
          </a:p>
          <a:p>
            <a:pPr marL="381000" marR="274320" indent="-342900">
              <a:lnSpc>
                <a:spcPct val="100000"/>
              </a:lnSpc>
              <a:spcBef>
                <a:spcPts val="600"/>
              </a:spcBef>
              <a:buFont typeface="UnDotum"/>
              <a:buChar char=""/>
              <a:tabLst>
                <a:tab pos="381000" algn="l"/>
              </a:tabLst>
            </a:pPr>
            <a:r>
              <a:rPr sz="2400" spc="-10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skin is </a:t>
            </a:r>
            <a:r>
              <a:rPr sz="2400" spc="-5" dirty="0">
                <a:latin typeface="Times New Roman"/>
                <a:cs typeface="Times New Roman"/>
              </a:rPr>
              <a:t>exposed </a:t>
            </a:r>
            <a:r>
              <a:rPr sz="2400" dirty="0">
                <a:latin typeface="Times New Roman"/>
                <a:cs typeface="Times New Roman"/>
              </a:rPr>
              <a:t>to ultraviolet radiation, enzymatic  activity is </a:t>
            </a:r>
            <a:r>
              <a:rPr sz="2400" spc="-5" dirty="0">
                <a:latin typeface="Times New Roman"/>
                <a:cs typeface="Times New Roman"/>
              </a:rPr>
              <a:t>increased </a:t>
            </a:r>
            <a:r>
              <a:rPr sz="2400" dirty="0">
                <a:latin typeface="Times New Roman"/>
                <a:cs typeface="Times New Roman"/>
              </a:rPr>
              <a:t>and both the </a:t>
            </a:r>
            <a:r>
              <a:rPr sz="2400" spc="-10" dirty="0">
                <a:latin typeface="Times New Roman"/>
                <a:cs typeface="Times New Roman"/>
              </a:rPr>
              <a:t>amount </a:t>
            </a:r>
            <a:r>
              <a:rPr sz="2400" spc="-5" dirty="0">
                <a:latin typeface="Times New Roman"/>
                <a:cs typeface="Times New Roman"/>
              </a:rPr>
              <a:t>and </a:t>
            </a:r>
            <a:r>
              <a:rPr sz="2400" dirty="0">
                <a:latin typeface="Times New Roman"/>
                <a:cs typeface="Times New Roman"/>
              </a:rPr>
              <a:t>darkness of  </a:t>
            </a:r>
            <a:r>
              <a:rPr sz="2400" spc="-5" dirty="0">
                <a:latin typeface="Times New Roman"/>
                <a:cs typeface="Times New Roman"/>
              </a:rPr>
              <a:t>melanin increase </a:t>
            </a:r>
            <a:r>
              <a:rPr sz="2400" dirty="0">
                <a:latin typeface="Times New Roman"/>
                <a:cs typeface="Times New Roman"/>
              </a:rPr>
              <a:t>and the skin darkens as a </a:t>
            </a:r>
            <a:r>
              <a:rPr sz="2400" spc="-5" dirty="0">
                <a:latin typeface="Times New Roman"/>
                <a:cs typeface="Times New Roman"/>
              </a:rPr>
              <a:t>protective  measure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2429" y="4310379"/>
            <a:ext cx="3293110" cy="197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indent="-245110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257810" algn="l"/>
              </a:tabLst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Nails</a:t>
            </a:r>
            <a:endParaRPr sz="3200">
              <a:latin typeface="Times New Roman"/>
              <a:cs typeface="Times New Roman"/>
            </a:endParaRPr>
          </a:p>
          <a:p>
            <a:pPr marL="257810" indent="-245110">
              <a:lnSpc>
                <a:spcPct val="100000"/>
              </a:lnSpc>
              <a:buFont typeface="Times New Roman"/>
              <a:buChar char="•"/>
              <a:tabLst>
                <a:tab pos="257810" algn="l"/>
              </a:tabLst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Hairs</a:t>
            </a:r>
            <a:endParaRPr sz="3200">
              <a:latin typeface="Times New Roman"/>
              <a:cs typeface="Times New Roman"/>
            </a:endParaRPr>
          </a:p>
          <a:p>
            <a:pPr marL="257810" indent="-245110">
              <a:lnSpc>
                <a:spcPct val="100000"/>
              </a:lnSpc>
              <a:buFont typeface="Times New Roman"/>
              <a:buChar char="•"/>
              <a:tabLst>
                <a:tab pos="257810" algn="l"/>
              </a:tabLst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Sebaceous</a:t>
            </a:r>
            <a:r>
              <a:rPr sz="32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glands</a:t>
            </a:r>
            <a:endParaRPr sz="3200">
              <a:latin typeface="Times New Roman"/>
              <a:cs typeface="Times New Roman"/>
            </a:endParaRPr>
          </a:p>
          <a:p>
            <a:pPr marL="257810" indent="-245110">
              <a:lnSpc>
                <a:spcPct val="100000"/>
              </a:lnSpc>
              <a:buFont typeface="Times New Roman"/>
              <a:buChar char="•"/>
              <a:tabLst>
                <a:tab pos="257810" algn="l"/>
              </a:tabLst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Sweat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glands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62400" y="1981200"/>
            <a:ext cx="1930400" cy="3733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72200" y="1981200"/>
            <a:ext cx="2602229" cy="3733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0600" y="2057400"/>
            <a:ext cx="2286000" cy="1981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7709" y="299720"/>
            <a:ext cx="73748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" dirty="0">
                <a:latin typeface="Arial"/>
                <a:cs typeface="Arial"/>
              </a:rPr>
              <a:t>The appendages </a:t>
            </a:r>
            <a:r>
              <a:rPr sz="4400" spc="-5" dirty="0">
                <a:latin typeface="Arial"/>
                <a:cs typeface="Arial"/>
              </a:rPr>
              <a:t>of </a:t>
            </a:r>
            <a:r>
              <a:rPr sz="4400" dirty="0">
                <a:latin typeface="Arial"/>
                <a:cs typeface="Arial"/>
              </a:rPr>
              <a:t>the</a:t>
            </a:r>
            <a:r>
              <a:rPr sz="4400" spc="-45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skin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570" y="1983739"/>
            <a:ext cx="191770" cy="1917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8640" y="1854200"/>
            <a:ext cx="4527550" cy="113411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 marR="5080">
              <a:lnSpc>
                <a:spcPct val="79900"/>
              </a:lnSpc>
              <a:spcBef>
                <a:spcPts val="775"/>
              </a:spcBef>
              <a:tabLst>
                <a:tab pos="445134" algn="l"/>
                <a:tab pos="3278504" algn="l"/>
              </a:tabLst>
            </a:pP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	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nail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is a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flat horny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plate</a:t>
            </a:r>
            <a:r>
              <a:rPr sz="28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on  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dorsal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surface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tips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 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fingers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toes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10200" y="1752600"/>
            <a:ext cx="3200400" cy="3429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06670" y="5337809"/>
            <a:ext cx="369506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281305" indent="-1727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08279" algn="l"/>
              </a:tabLst>
            </a:pP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Nail bed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is very vascular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causing  pink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color of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the</a:t>
            </a:r>
            <a:r>
              <a:rPr sz="1800" b="1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nail</a:t>
            </a:r>
            <a:endParaRPr sz="1800">
              <a:latin typeface="Times New Roman"/>
              <a:cs typeface="Times New Roman"/>
            </a:endParaRPr>
          </a:p>
          <a:p>
            <a:pPr marL="208279" marR="5080" indent="-208279">
              <a:lnSpc>
                <a:spcPct val="100000"/>
              </a:lnSpc>
              <a:buFont typeface="Arial"/>
              <a:buChar char="•"/>
              <a:tabLst>
                <a:tab pos="208279" algn="l"/>
              </a:tabLst>
            </a:pP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The germinative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zone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lies beneath  the root&amp;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is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responsible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for growth  of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nail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57600" y="101600"/>
            <a:ext cx="1676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Nails</a:t>
            </a:r>
            <a:endParaRPr sz="6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7079" y="680720"/>
            <a:ext cx="11277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204" dirty="0">
                <a:solidFill>
                  <a:srgbClr val="000000"/>
                </a:solidFill>
                <a:latin typeface="UnDotum"/>
                <a:cs typeface="UnDotum"/>
              </a:rPr>
              <a:t>Nails</a:t>
            </a:r>
            <a:endParaRPr sz="4400"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1990271"/>
            <a:ext cx="7277100" cy="318897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885"/>
              </a:spcBef>
              <a:buFont typeface="Arial"/>
              <a:buChar char="•"/>
              <a:tabLst>
                <a:tab pos="295910" algn="l"/>
              </a:tabLst>
            </a:pPr>
            <a:r>
              <a:rPr sz="3200" spc="-150" dirty="0">
                <a:solidFill>
                  <a:srgbClr val="0000FF"/>
                </a:solidFill>
                <a:latin typeface="UnDotum"/>
                <a:cs typeface="UnDotum"/>
              </a:rPr>
              <a:t>Nails</a:t>
            </a:r>
            <a:endParaRPr sz="32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69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05" dirty="0">
                <a:latin typeface="UnDotum"/>
                <a:cs typeface="UnDotum"/>
              </a:rPr>
              <a:t>Scale-like </a:t>
            </a:r>
            <a:r>
              <a:rPr sz="2800" spc="-80" dirty="0">
                <a:latin typeface="UnDotum"/>
                <a:cs typeface="UnDotum"/>
              </a:rPr>
              <a:t>modifications </a:t>
            </a:r>
            <a:r>
              <a:rPr sz="2800" spc="-20" dirty="0">
                <a:latin typeface="UnDotum"/>
                <a:cs typeface="UnDotum"/>
              </a:rPr>
              <a:t>of </a:t>
            </a:r>
            <a:r>
              <a:rPr sz="2800" spc="-45" dirty="0">
                <a:latin typeface="UnDotum"/>
                <a:cs typeface="UnDotum"/>
              </a:rPr>
              <a:t>the</a:t>
            </a:r>
            <a:r>
              <a:rPr sz="2800" spc="-640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epidermis</a:t>
            </a:r>
            <a:endParaRPr sz="2800">
              <a:latin typeface="UnDotum"/>
              <a:cs typeface="UnDotum"/>
            </a:endParaRPr>
          </a:p>
          <a:p>
            <a:pPr marL="1377950" lvl="2" indent="-341630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1377315" algn="l"/>
                <a:tab pos="1377950" algn="l"/>
              </a:tabLst>
            </a:pPr>
            <a:r>
              <a:rPr sz="2800" spc="-55" dirty="0">
                <a:latin typeface="UnDotum"/>
                <a:cs typeface="UnDotum"/>
              </a:rPr>
              <a:t>Heavily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65" dirty="0">
                <a:solidFill>
                  <a:srgbClr val="0000FF"/>
                </a:solidFill>
                <a:latin typeface="UnDotum"/>
                <a:cs typeface="UnDotum"/>
              </a:rPr>
              <a:t>keratinized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85" dirty="0">
                <a:solidFill>
                  <a:srgbClr val="0000FF"/>
                </a:solidFill>
                <a:latin typeface="UnDotum"/>
                <a:cs typeface="UnDotum"/>
              </a:rPr>
              <a:t>Stratum</a:t>
            </a:r>
            <a:r>
              <a:rPr sz="2800" spc="-220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2800" spc="-155" dirty="0">
                <a:solidFill>
                  <a:srgbClr val="0000FF"/>
                </a:solidFill>
                <a:latin typeface="UnDotum"/>
                <a:cs typeface="UnDotum"/>
              </a:rPr>
              <a:t>basale</a:t>
            </a:r>
            <a:r>
              <a:rPr sz="2800" spc="-204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2800" spc="-100" dirty="0">
                <a:latin typeface="UnDotum"/>
                <a:cs typeface="UnDotum"/>
              </a:rPr>
              <a:t>extends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beneath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45" dirty="0">
                <a:latin typeface="UnDotum"/>
                <a:cs typeface="UnDotum"/>
              </a:rPr>
              <a:t>the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nail</a:t>
            </a:r>
            <a:r>
              <a:rPr sz="2800" spc="-225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bed</a:t>
            </a:r>
            <a:endParaRPr sz="2800">
              <a:latin typeface="UnDotum"/>
              <a:cs typeface="UnDotum"/>
            </a:endParaRPr>
          </a:p>
          <a:p>
            <a:pPr marL="1377950" lvl="2" indent="-341630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1377315" algn="l"/>
                <a:tab pos="1377950" algn="l"/>
              </a:tabLst>
            </a:pPr>
            <a:r>
              <a:rPr sz="2800" spc="-135" dirty="0">
                <a:latin typeface="UnDotum"/>
                <a:cs typeface="UnDotum"/>
              </a:rPr>
              <a:t>Responsible </a:t>
            </a:r>
            <a:r>
              <a:rPr sz="2800" spc="15" dirty="0">
                <a:latin typeface="UnDotum"/>
                <a:cs typeface="UnDotum"/>
              </a:rPr>
              <a:t>for</a:t>
            </a:r>
            <a:r>
              <a:rPr sz="2800" spc="-295" dirty="0">
                <a:latin typeface="UnDotum"/>
                <a:cs typeface="UnDotum"/>
              </a:rPr>
              <a:t> </a:t>
            </a:r>
            <a:r>
              <a:rPr sz="2800" spc="15" dirty="0">
                <a:latin typeface="UnDotum"/>
                <a:cs typeface="UnDotum"/>
              </a:rPr>
              <a:t>growth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75" dirty="0">
                <a:latin typeface="UnDotum"/>
                <a:cs typeface="UnDotum"/>
              </a:rPr>
              <a:t>Lack </a:t>
            </a:r>
            <a:r>
              <a:rPr sz="2800" spc="-15" dirty="0">
                <a:latin typeface="UnDotum"/>
                <a:cs typeface="UnDotum"/>
              </a:rPr>
              <a:t>of </a:t>
            </a:r>
            <a:r>
              <a:rPr sz="2800" spc="-55" dirty="0">
                <a:latin typeface="UnDotum"/>
                <a:cs typeface="UnDotum"/>
              </a:rPr>
              <a:t>pigment </a:t>
            </a:r>
            <a:r>
              <a:rPr sz="2800" spc="-170" dirty="0">
                <a:latin typeface="UnDotum"/>
                <a:cs typeface="UnDotum"/>
              </a:rPr>
              <a:t>makes </a:t>
            </a:r>
            <a:r>
              <a:rPr sz="2800" spc="-55" dirty="0">
                <a:latin typeface="UnDotum"/>
                <a:cs typeface="UnDotum"/>
              </a:rPr>
              <a:t>them</a:t>
            </a:r>
            <a:r>
              <a:rPr sz="2800" spc="-645" dirty="0">
                <a:latin typeface="UnDotum"/>
                <a:cs typeface="UnDotum"/>
              </a:rPr>
              <a:t> </a:t>
            </a:r>
            <a:r>
              <a:rPr sz="2800" spc="-125" dirty="0">
                <a:latin typeface="UnDotum"/>
                <a:cs typeface="UnDotum"/>
              </a:rPr>
              <a:t>colorless</a:t>
            </a:r>
            <a:endParaRPr sz="2800">
              <a:latin typeface="UnDotum"/>
              <a:cs typeface="UnDotum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0" y="304800"/>
            <a:ext cx="2876550" cy="2396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2159" y="223520"/>
            <a:ext cx="4003041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10" dirty="0">
                <a:solidFill>
                  <a:srgbClr val="FF9933"/>
                </a:solidFill>
                <a:latin typeface="UnDotum"/>
                <a:cs typeface="UnDotum"/>
              </a:rPr>
              <a:t>Nail</a:t>
            </a:r>
            <a:r>
              <a:rPr sz="4400" spc="-415" dirty="0">
                <a:solidFill>
                  <a:srgbClr val="FF9933"/>
                </a:solidFill>
                <a:latin typeface="UnDotum"/>
                <a:cs typeface="UnDotum"/>
              </a:rPr>
              <a:t> </a:t>
            </a:r>
            <a:r>
              <a:rPr sz="4400" spc="-30" dirty="0">
                <a:solidFill>
                  <a:srgbClr val="FF9933"/>
                </a:solidFill>
                <a:latin typeface="UnDotum"/>
                <a:cs typeface="UnDotum"/>
              </a:rPr>
              <a:t>Anatomy</a:t>
            </a:r>
            <a:endParaRPr sz="4400" dirty="0">
              <a:solidFill>
                <a:srgbClr val="FF9933"/>
              </a:solidFill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782108"/>
            <a:ext cx="8611870" cy="211772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459"/>
              </a:spcBef>
              <a:buFont typeface="Arial"/>
              <a:buChar char="•"/>
              <a:tabLst>
                <a:tab pos="295275" algn="l"/>
                <a:tab pos="295910" algn="l"/>
              </a:tabLst>
            </a:pPr>
            <a:r>
              <a:rPr sz="2800" spc="-75" dirty="0">
                <a:latin typeface="UnDotum"/>
                <a:cs typeface="UnDotum"/>
              </a:rPr>
              <a:t>Nail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structures</a:t>
            </a:r>
            <a:endParaRPr sz="2800" dirty="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807720" algn="l"/>
              </a:tabLst>
            </a:pPr>
            <a:r>
              <a:rPr sz="2400" spc="-50" dirty="0">
                <a:latin typeface="UnDotum"/>
                <a:cs typeface="UnDotum"/>
              </a:rPr>
              <a:t>Free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85" dirty="0">
                <a:latin typeface="UnDotum"/>
                <a:cs typeface="UnDotum"/>
              </a:rPr>
              <a:t>edge</a:t>
            </a:r>
            <a:endParaRPr sz="2400" dirty="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807720" algn="l"/>
              </a:tabLst>
            </a:pPr>
            <a:r>
              <a:rPr sz="2400" spc="-50" dirty="0">
                <a:latin typeface="UnDotum"/>
                <a:cs typeface="UnDotum"/>
              </a:rPr>
              <a:t>Body </a:t>
            </a:r>
            <a:r>
              <a:rPr sz="2400" spc="-170" dirty="0">
                <a:latin typeface="UnDotum"/>
                <a:cs typeface="UnDotum"/>
              </a:rPr>
              <a:t>is </a:t>
            </a:r>
            <a:r>
              <a:rPr sz="2400" spc="-40" dirty="0">
                <a:latin typeface="UnDotum"/>
                <a:cs typeface="UnDotum"/>
              </a:rPr>
              <a:t>the</a:t>
            </a:r>
            <a:r>
              <a:rPr sz="2400" spc="-540" dirty="0">
                <a:latin typeface="UnDotum"/>
                <a:cs typeface="UnDotum"/>
              </a:rPr>
              <a:t> </a:t>
            </a:r>
            <a:r>
              <a:rPr sz="2400" spc="-75" dirty="0">
                <a:latin typeface="UnDotum"/>
                <a:cs typeface="UnDotum"/>
              </a:rPr>
              <a:t>visible </a:t>
            </a:r>
            <a:r>
              <a:rPr sz="2400" spc="-70" dirty="0">
                <a:latin typeface="UnDotum"/>
                <a:cs typeface="UnDotum"/>
              </a:rPr>
              <a:t>attached </a:t>
            </a:r>
            <a:r>
              <a:rPr sz="2400" spc="-15" dirty="0">
                <a:latin typeface="UnDotum"/>
                <a:cs typeface="UnDotum"/>
              </a:rPr>
              <a:t>portion</a:t>
            </a:r>
            <a:endParaRPr sz="2400" dirty="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10"/>
              </a:spcBef>
              <a:buFont typeface="Arial"/>
              <a:buChar char="–"/>
              <a:tabLst>
                <a:tab pos="807720" algn="l"/>
              </a:tabLst>
            </a:pPr>
            <a:r>
              <a:rPr sz="2400" spc="-60" dirty="0">
                <a:latin typeface="UnDotum"/>
                <a:cs typeface="UnDotum"/>
              </a:rPr>
              <a:t>Root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15" dirty="0">
                <a:latin typeface="UnDotum"/>
                <a:cs typeface="UnDotum"/>
              </a:rPr>
              <a:t>of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65" dirty="0">
                <a:latin typeface="UnDotum"/>
                <a:cs typeface="UnDotum"/>
              </a:rPr>
              <a:t>nail</a:t>
            </a:r>
            <a:r>
              <a:rPr sz="2400" spc="-175" dirty="0">
                <a:latin typeface="UnDotum"/>
                <a:cs typeface="UnDotum"/>
              </a:rPr>
              <a:t> </a:t>
            </a:r>
            <a:r>
              <a:rPr sz="2400" spc="-65" dirty="0">
                <a:latin typeface="UnDotum"/>
                <a:cs typeface="UnDotum"/>
              </a:rPr>
              <a:t>embedded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35" dirty="0">
                <a:latin typeface="UnDotum"/>
                <a:cs typeface="UnDotum"/>
              </a:rPr>
              <a:t>in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125" dirty="0">
                <a:latin typeface="UnDotum"/>
                <a:cs typeface="UnDotum"/>
              </a:rPr>
              <a:t>skin</a:t>
            </a:r>
            <a:endParaRPr sz="2400" dirty="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00"/>
              </a:spcBef>
              <a:buFont typeface="Arial"/>
              <a:buChar char="–"/>
              <a:tabLst>
                <a:tab pos="807720" algn="l"/>
              </a:tabLst>
            </a:pPr>
            <a:r>
              <a:rPr sz="2400" spc="-75" dirty="0">
                <a:latin typeface="UnDotum"/>
                <a:cs typeface="UnDotum"/>
              </a:rPr>
              <a:t>Cuticle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170" dirty="0">
                <a:latin typeface="UnDotum"/>
                <a:cs typeface="UnDotum"/>
              </a:rPr>
              <a:t>is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40" dirty="0">
                <a:latin typeface="UnDotum"/>
                <a:cs typeface="UnDotum"/>
              </a:rPr>
              <a:t>the</a:t>
            </a:r>
            <a:r>
              <a:rPr sz="2400" spc="-180" dirty="0">
                <a:latin typeface="UnDotum"/>
                <a:cs typeface="UnDotum"/>
              </a:rPr>
              <a:t> </a:t>
            </a:r>
            <a:r>
              <a:rPr sz="2400" spc="-35" dirty="0">
                <a:latin typeface="UnDotum"/>
                <a:cs typeface="UnDotum"/>
              </a:rPr>
              <a:t>proximal</a:t>
            </a:r>
            <a:r>
              <a:rPr sz="2400" spc="-180" dirty="0">
                <a:latin typeface="UnDotum"/>
                <a:cs typeface="UnDotum"/>
              </a:rPr>
              <a:t> </a:t>
            </a:r>
            <a:r>
              <a:rPr sz="2400" spc="-60" dirty="0">
                <a:latin typeface="UnDotum"/>
                <a:cs typeface="UnDotum"/>
              </a:rPr>
              <a:t>nail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25" dirty="0">
                <a:latin typeface="UnDotum"/>
                <a:cs typeface="UnDotum"/>
              </a:rPr>
              <a:t>fold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30" dirty="0">
                <a:latin typeface="UnDotum"/>
                <a:cs typeface="UnDotum"/>
              </a:rPr>
              <a:t>that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65" dirty="0">
                <a:latin typeface="UnDotum"/>
                <a:cs typeface="UnDotum"/>
              </a:rPr>
              <a:t>projects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20" dirty="0">
                <a:latin typeface="UnDotum"/>
                <a:cs typeface="UnDotum"/>
              </a:rPr>
              <a:t>onto</a:t>
            </a:r>
            <a:r>
              <a:rPr sz="2400" spc="-190" dirty="0">
                <a:latin typeface="UnDotum"/>
                <a:cs typeface="UnDotum"/>
              </a:rPr>
              <a:t> </a:t>
            </a:r>
            <a:r>
              <a:rPr sz="2400" spc="-35" dirty="0">
                <a:latin typeface="UnDotum"/>
                <a:cs typeface="UnDotum"/>
              </a:rPr>
              <a:t>the</a:t>
            </a:r>
            <a:r>
              <a:rPr sz="2400" spc="-180" dirty="0">
                <a:latin typeface="UnDotum"/>
                <a:cs typeface="UnDotum"/>
              </a:rPr>
              <a:t> </a:t>
            </a:r>
            <a:r>
              <a:rPr sz="2400" spc="-65" dirty="0">
                <a:latin typeface="UnDotum"/>
                <a:cs typeface="UnDotum"/>
              </a:rPr>
              <a:t>nail</a:t>
            </a:r>
            <a:r>
              <a:rPr sz="2400" spc="-185" dirty="0">
                <a:latin typeface="UnDotum"/>
                <a:cs typeface="UnDotum"/>
              </a:rPr>
              <a:t> </a:t>
            </a:r>
            <a:r>
              <a:rPr sz="2400" spc="-15" dirty="0">
                <a:latin typeface="UnDotum"/>
                <a:cs typeface="UnDotum"/>
              </a:rPr>
              <a:t>body</a:t>
            </a:r>
            <a:endParaRPr sz="2400" dirty="0">
              <a:latin typeface="UnDotum"/>
              <a:cs typeface="UnDotum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3425" y="3474115"/>
            <a:ext cx="7718425" cy="33503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1779"/>
            <a:ext cx="7945755" cy="424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latin typeface="UnDotum"/>
                <a:cs typeface="UnDotum"/>
              </a:rPr>
              <a:t>Nail </a:t>
            </a:r>
            <a:r>
              <a:rPr sz="3000" spc="-90" dirty="0">
                <a:latin typeface="UnDotum"/>
                <a:cs typeface="UnDotum"/>
              </a:rPr>
              <a:t>Plate: </a:t>
            </a:r>
            <a:r>
              <a:rPr sz="3000" spc="-95" dirty="0">
                <a:latin typeface="UnDotum"/>
                <a:cs typeface="UnDotum"/>
              </a:rPr>
              <a:t>visible</a:t>
            </a:r>
            <a:r>
              <a:rPr sz="3000" spc="-500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part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0" dirty="0">
                <a:latin typeface="UnDotum"/>
                <a:cs typeface="UnDotum"/>
              </a:rPr>
              <a:t>root: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65" dirty="0">
                <a:latin typeface="UnDotum"/>
                <a:cs typeface="UnDotum"/>
              </a:rPr>
              <a:t>hidden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part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lying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45" dirty="0">
                <a:latin typeface="UnDotum"/>
                <a:cs typeface="UnDotum"/>
              </a:rPr>
              <a:t>in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groove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05" dirty="0">
                <a:latin typeface="UnDotum"/>
                <a:cs typeface="UnDotum"/>
              </a:rPr>
              <a:t>folds: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55" dirty="0">
                <a:latin typeface="UnDotum"/>
                <a:cs typeface="UnDotum"/>
              </a:rPr>
              <a:t>skin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fold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55" dirty="0">
                <a:latin typeface="UnDotum"/>
                <a:cs typeface="UnDotum"/>
              </a:rPr>
              <a:t>bounding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85" dirty="0">
                <a:latin typeface="UnDotum"/>
                <a:cs typeface="UnDotum"/>
              </a:rPr>
              <a:t>grooves</a:t>
            </a:r>
            <a:endParaRPr sz="3000">
              <a:latin typeface="UnDotum"/>
              <a:cs typeface="UnDotum"/>
            </a:endParaRPr>
          </a:p>
          <a:p>
            <a:pPr marL="355600" marR="35560" indent="-342900">
              <a:lnSpc>
                <a:spcPct val="7970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85" dirty="0">
                <a:latin typeface="UnDotum"/>
                <a:cs typeface="UnDotum"/>
              </a:rPr>
              <a:t>bed: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beneath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bed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215" dirty="0">
                <a:latin typeface="UnDotum"/>
                <a:cs typeface="UnDotum"/>
              </a:rPr>
              <a:t>is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70" dirty="0">
                <a:latin typeface="UnDotum"/>
                <a:cs typeface="UnDotum"/>
              </a:rPr>
              <a:t>stratified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55" dirty="0">
                <a:latin typeface="UnDotum"/>
                <a:cs typeface="UnDotum"/>
              </a:rPr>
              <a:t>squamous  </a:t>
            </a:r>
            <a:r>
              <a:rPr sz="3000" spc="-60" dirty="0">
                <a:latin typeface="UnDotum"/>
                <a:cs typeface="UnDotum"/>
              </a:rPr>
              <a:t>epithelium </a:t>
            </a:r>
            <a:r>
              <a:rPr sz="3000" spc="-105" dirty="0">
                <a:latin typeface="UnDotum"/>
                <a:cs typeface="UnDotum"/>
              </a:rPr>
              <a:t>called </a:t>
            </a: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515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bed</a:t>
            </a:r>
            <a:endParaRPr sz="3000">
              <a:latin typeface="UnDotum"/>
              <a:cs typeface="UnDotum"/>
            </a:endParaRPr>
          </a:p>
          <a:p>
            <a:pPr marL="355600" marR="5080" indent="-342900">
              <a:lnSpc>
                <a:spcPct val="79900"/>
              </a:lnSpc>
              <a:spcBef>
                <a:spcPts val="7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40" dirty="0">
                <a:latin typeface="UnDotum"/>
                <a:cs typeface="UnDotum"/>
              </a:rPr>
              <a:t>matrix: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beneath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45" dirty="0">
                <a:latin typeface="UnDotum"/>
                <a:cs typeface="UnDotum"/>
              </a:rPr>
              <a:t>proximal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5" dirty="0">
                <a:latin typeface="UnDotum"/>
                <a:cs typeface="UnDotum"/>
              </a:rPr>
              <a:t>portion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5" dirty="0">
                <a:latin typeface="UnDotum"/>
                <a:cs typeface="UnDotum"/>
              </a:rPr>
              <a:t>of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nail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30" dirty="0">
                <a:latin typeface="UnDotum"/>
                <a:cs typeface="UnDotum"/>
              </a:rPr>
              <a:t>fold  </a:t>
            </a:r>
            <a:r>
              <a:rPr sz="3000" spc="-215" dirty="0">
                <a:latin typeface="UnDotum"/>
                <a:cs typeface="UnDotum"/>
              </a:rPr>
              <a:t>is </a:t>
            </a:r>
            <a:r>
              <a:rPr sz="3000" spc="-60" dirty="0">
                <a:latin typeface="UnDotum"/>
                <a:cs typeface="UnDotum"/>
              </a:rPr>
              <a:t>epithelium </a:t>
            </a:r>
            <a:r>
              <a:rPr sz="3000" spc="-5" dirty="0">
                <a:latin typeface="UnDotum"/>
                <a:cs typeface="UnDotum"/>
              </a:rPr>
              <a:t>from </a:t>
            </a:r>
            <a:r>
              <a:rPr sz="3000" spc="-30" dirty="0">
                <a:latin typeface="UnDotum"/>
                <a:cs typeface="UnDotum"/>
              </a:rPr>
              <a:t>which </a:t>
            </a:r>
            <a:r>
              <a:rPr sz="3000" spc="-80" dirty="0">
                <a:latin typeface="UnDotum"/>
                <a:cs typeface="UnDotum"/>
              </a:rPr>
              <a:t>nail </a:t>
            </a:r>
            <a:r>
              <a:rPr sz="3000" spc="-55" dirty="0">
                <a:latin typeface="UnDotum"/>
                <a:cs typeface="UnDotum"/>
              </a:rPr>
              <a:t>grows </a:t>
            </a:r>
            <a:r>
              <a:rPr sz="3000" spc="-180" dirty="0">
                <a:latin typeface="UnDotum"/>
                <a:cs typeface="UnDotum"/>
              </a:rPr>
              <a:t>(0.5  </a:t>
            </a:r>
            <a:r>
              <a:rPr sz="3000" spc="-95" dirty="0">
                <a:latin typeface="UnDotum"/>
                <a:cs typeface="UnDotum"/>
              </a:rPr>
              <a:t>mm/week)</a:t>
            </a:r>
            <a:endParaRPr sz="3000">
              <a:latin typeface="UnDotum"/>
              <a:cs typeface="UnDotum"/>
            </a:endParaRPr>
          </a:p>
          <a:p>
            <a:pPr marL="355600" marR="393065" indent="-342900">
              <a:lnSpc>
                <a:spcPts val="2880"/>
              </a:lnSpc>
              <a:spcBef>
                <a:spcPts val="7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50" dirty="0">
                <a:latin typeface="UnDotum"/>
                <a:cs typeface="UnDotum"/>
              </a:rPr>
              <a:t>Hyponychium: </a:t>
            </a:r>
            <a:r>
              <a:rPr sz="3000" spc="-85" dirty="0">
                <a:latin typeface="UnDotum"/>
                <a:cs typeface="UnDotum"/>
              </a:rPr>
              <a:t>thickened </a:t>
            </a:r>
            <a:r>
              <a:rPr sz="3000" spc="-95" dirty="0">
                <a:latin typeface="UnDotum"/>
                <a:cs typeface="UnDotum"/>
              </a:rPr>
              <a:t>epidermis </a:t>
            </a:r>
            <a:r>
              <a:rPr sz="3000" spc="-45" dirty="0">
                <a:latin typeface="UnDotum"/>
                <a:cs typeface="UnDotum"/>
              </a:rPr>
              <a:t>under</a:t>
            </a:r>
            <a:r>
              <a:rPr sz="3000" spc="-630" dirty="0">
                <a:latin typeface="UnDotum"/>
                <a:cs typeface="UnDotum"/>
              </a:rPr>
              <a:t> </a:t>
            </a:r>
            <a:r>
              <a:rPr sz="3000" spc="-45" dirty="0">
                <a:latin typeface="UnDotum"/>
                <a:cs typeface="UnDotum"/>
              </a:rPr>
              <a:t>free  </a:t>
            </a:r>
            <a:r>
              <a:rPr sz="3000" spc="-105" dirty="0">
                <a:latin typeface="UnDotum"/>
                <a:cs typeface="UnDotum"/>
              </a:rPr>
              <a:t>edge </a:t>
            </a:r>
            <a:r>
              <a:rPr sz="3000" spc="-15" dirty="0">
                <a:latin typeface="UnDotum"/>
                <a:cs typeface="UnDotum"/>
              </a:rPr>
              <a:t>of</a:t>
            </a:r>
            <a:r>
              <a:rPr sz="3000" spc="-340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nail</a:t>
            </a:r>
            <a:endParaRPr sz="30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6200" y="497840"/>
            <a:ext cx="145605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165" dirty="0">
                <a:solidFill>
                  <a:srgbClr val="000000"/>
                </a:solidFill>
                <a:latin typeface="UnDotum"/>
                <a:cs typeface="UnDotum"/>
              </a:rPr>
              <a:t>H</a:t>
            </a:r>
            <a:r>
              <a:rPr sz="4400" b="0" spc="-265" dirty="0">
                <a:solidFill>
                  <a:srgbClr val="000000"/>
                </a:solidFill>
                <a:latin typeface="UnDotum"/>
                <a:cs typeface="UnDotum"/>
              </a:rPr>
              <a:t>a</a:t>
            </a:r>
            <a:r>
              <a:rPr sz="4400" b="0" spc="-65" dirty="0">
                <a:solidFill>
                  <a:srgbClr val="000000"/>
                </a:solidFill>
                <a:latin typeface="UnDotum"/>
                <a:cs typeface="UnDotum"/>
              </a:rPr>
              <a:t>i</a:t>
            </a:r>
            <a:r>
              <a:rPr sz="4400" b="0" spc="125" dirty="0">
                <a:solidFill>
                  <a:srgbClr val="000000"/>
                </a:solidFill>
                <a:latin typeface="UnDotum"/>
                <a:cs typeface="UnDotum"/>
              </a:rPr>
              <a:t>r</a:t>
            </a:r>
            <a:endParaRPr sz="4400" dirty="0"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1544319"/>
            <a:ext cx="7975600" cy="294005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95275" algn="l"/>
                <a:tab pos="295910" algn="l"/>
              </a:tabLst>
            </a:pPr>
            <a:r>
              <a:rPr sz="2800" spc="-65" dirty="0">
                <a:solidFill>
                  <a:srgbClr val="0000FF"/>
                </a:solidFill>
                <a:latin typeface="UnDotum"/>
                <a:cs typeface="UnDotum"/>
              </a:rPr>
              <a:t>Hair</a:t>
            </a:r>
            <a:endParaRPr sz="2800">
              <a:latin typeface="UnDotum"/>
              <a:cs typeface="UnDotum"/>
            </a:endParaRPr>
          </a:p>
          <a:p>
            <a:pPr marL="807085" marR="5080" lvl="1" indent="-28448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10" dirty="0">
                <a:latin typeface="UnDotum"/>
                <a:cs typeface="UnDotum"/>
              </a:rPr>
              <a:t>Keratinous</a:t>
            </a:r>
            <a:r>
              <a:rPr sz="2800" spc="-225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filaments</a:t>
            </a:r>
            <a:r>
              <a:rPr sz="2800" spc="-225" dirty="0">
                <a:latin typeface="UnDotum"/>
                <a:cs typeface="UnDotum"/>
              </a:rPr>
              <a:t> </a:t>
            </a:r>
            <a:r>
              <a:rPr sz="2800" spc="-40" dirty="0">
                <a:latin typeface="UnDotum"/>
                <a:cs typeface="UnDotum"/>
              </a:rPr>
              <a:t>derived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5" dirty="0">
                <a:latin typeface="UnDotum"/>
                <a:cs typeface="UnDotum"/>
              </a:rPr>
              <a:t>from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55" dirty="0">
                <a:latin typeface="UnDotum"/>
                <a:cs typeface="UnDotum"/>
              </a:rPr>
              <a:t>invagination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15" dirty="0">
                <a:latin typeface="UnDotum"/>
                <a:cs typeface="UnDotum"/>
              </a:rPr>
              <a:t>of  </a:t>
            </a:r>
            <a:r>
              <a:rPr sz="2800" spc="-55" dirty="0">
                <a:latin typeface="UnDotum"/>
                <a:cs typeface="UnDotum"/>
              </a:rPr>
              <a:t>germinative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35" dirty="0">
                <a:latin typeface="UnDotum"/>
                <a:cs typeface="UnDotum"/>
              </a:rPr>
              <a:t>layer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20" dirty="0">
                <a:latin typeface="UnDotum"/>
                <a:cs typeface="UnDotum"/>
              </a:rPr>
              <a:t>of</a:t>
            </a:r>
            <a:r>
              <a:rPr sz="2800" spc="-204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epidermis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25" dirty="0">
                <a:latin typeface="UnDotum"/>
                <a:cs typeface="UnDotum"/>
              </a:rPr>
              <a:t>into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95" dirty="0">
                <a:latin typeface="UnDotum"/>
                <a:cs typeface="UnDotum"/>
              </a:rPr>
              <a:t>dermis</a:t>
            </a:r>
            <a:endParaRPr sz="2800">
              <a:latin typeface="UnDotum"/>
              <a:cs typeface="UnDotum"/>
            </a:endParaRPr>
          </a:p>
          <a:p>
            <a:pPr marL="807085" marR="176530" lvl="1" indent="-284480">
              <a:lnSpc>
                <a:spcPct val="100000"/>
              </a:lnSpc>
              <a:spcBef>
                <a:spcPts val="69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70" dirty="0">
                <a:latin typeface="UnDotum"/>
                <a:cs typeface="UnDotum"/>
              </a:rPr>
              <a:t>Produced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20" dirty="0">
                <a:latin typeface="UnDotum"/>
                <a:cs typeface="UnDotum"/>
              </a:rPr>
              <a:t>by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45" dirty="0">
                <a:latin typeface="UnDotum"/>
                <a:cs typeface="UnDotum"/>
              </a:rPr>
              <a:t>hair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60" dirty="0">
                <a:latin typeface="UnDotum"/>
                <a:cs typeface="UnDotum"/>
              </a:rPr>
              <a:t>follicle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30" dirty="0">
                <a:latin typeface="UnDotum"/>
                <a:cs typeface="UnDotum"/>
              </a:rPr>
              <a:t>which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are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100" dirty="0">
                <a:latin typeface="UnDotum"/>
                <a:cs typeface="UnDotum"/>
              </a:rPr>
              <a:t>made</a:t>
            </a:r>
            <a:r>
              <a:rPr sz="2800" spc="-204" dirty="0">
                <a:latin typeface="UnDotum"/>
                <a:cs typeface="UnDotum"/>
              </a:rPr>
              <a:t> </a:t>
            </a:r>
            <a:r>
              <a:rPr sz="2800" spc="-20" dirty="0">
                <a:latin typeface="UnDotum"/>
                <a:cs typeface="UnDotum"/>
              </a:rPr>
              <a:t>of</a:t>
            </a:r>
            <a:r>
              <a:rPr sz="2800" spc="-204" dirty="0">
                <a:latin typeface="UnDotum"/>
                <a:cs typeface="UnDotum"/>
              </a:rPr>
              <a:t> </a:t>
            </a:r>
            <a:r>
              <a:rPr sz="2800" spc="-50" dirty="0">
                <a:latin typeface="UnDotum"/>
                <a:cs typeface="UnDotum"/>
              </a:rPr>
              <a:t>hard  </a:t>
            </a:r>
            <a:r>
              <a:rPr sz="2800" spc="-65" dirty="0">
                <a:latin typeface="UnDotum"/>
                <a:cs typeface="UnDotum"/>
              </a:rPr>
              <a:t>keratinized epithelial</a:t>
            </a:r>
            <a:r>
              <a:rPr sz="2800" spc="-360" dirty="0">
                <a:latin typeface="UnDotum"/>
                <a:cs typeface="UnDotum"/>
              </a:rPr>
              <a:t> </a:t>
            </a:r>
            <a:r>
              <a:rPr sz="2800" spc="-150" dirty="0">
                <a:latin typeface="UnDotum"/>
                <a:cs typeface="UnDotum"/>
              </a:rPr>
              <a:t>cells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70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80" dirty="0">
                <a:solidFill>
                  <a:srgbClr val="0000FF"/>
                </a:solidFill>
                <a:latin typeface="UnDotum"/>
                <a:cs typeface="UnDotum"/>
              </a:rPr>
              <a:t>Melanocytes</a:t>
            </a:r>
            <a:r>
              <a:rPr sz="2800" spc="-200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2800" spc="-30" dirty="0">
                <a:latin typeface="UnDotum"/>
                <a:cs typeface="UnDotum"/>
              </a:rPr>
              <a:t>provide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55" dirty="0">
                <a:latin typeface="UnDotum"/>
                <a:cs typeface="UnDotum"/>
              </a:rPr>
              <a:t>pigment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15" dirty="0">
                <a:latin typeface="UnDotum"/>
                <a:cs typeface="UnDotum"/>
              </a:rPr>
              <a:t>for</a:t>
            </a:r>
            <a:r>
              <a:rPr sz="2800" spc="-210" dirty="0">
                <a:latin typeface="UnDotum"/>
                <a:cs typeface="UnDotum"/>
              </a:rPr>
              <a:t> </a:t>
            </a:r>
            <a:r>
              <a:rPr sz="2800" spc="-45" dirty="0">
                <a:latin typeface="UnDotum"/>
                <a:cs typeface="UnDotum"/>
              </a:rPr>
              <a:t>hair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45" dirty="0">
                <a:latin typeface="UnDotum"/>
                <a:cs typeface="UnDotum"/>
              </a:rPr>
              <a:t>color</a:t>
            </a:r>
            <a:endParaRPr sz="28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1850" y="497840"/>
            <a:ext cx="68897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05" dirty="0">
                <a:solidFill>
                  <a:srgbClr val="FF9999"/>
                </a:solidFill>
                <a:latin typeface="UnDotum"/>
                <a:cs typeface="UnDotum"/>
              </a:rPr>
              <a:t>Structure </a:t>
            </a:r>
            <a:r>
              <a:rPr sz="4400" spc="-20" dirty="0">
                <a:solidFill>
                  <a:srgbClr val="FF9999"/>
                </a:solidFill>
                <a:latin typeface="UnDotum"/>
                <a:cs typeface="UnDotum"/>
              </a:rPr>
              <a:t>of </a:t>
            </a:r>
            <a:r>
              <a:rPr sz="4400" spc="-95" dirty="0">
                <a:solidFill>
                  <a:srgbClr val="FF9999"/>
                </a:solidFill>
                <a:latin typeface="UnDotum"/>
                <a:cs typeface="UnDotum"/>
              </a:rPr>
              <a:t>Hair</a:t>
            </a:r>
            <a:r>
              <a:rPr sz="4400" spc="-910" dirty="0">
                <a:solidFill>
                  <a:srgbClr val="FF9999"/>
                </a:solidFill>
                <a:latin typeface="UnDotum"/>
                <a:cs typeface="UnDotum"/>
              </a:rPr>
              <a:t> </a:t>
            </a:r>
            <a:r>
              <a:rPr sz="4400" spc="-100" dirty="0">
                <a:solidFill>
                  <a:srgbClr val="FF9999"/>
                </a:solidFill>
                <a:latin typeface="UnDotum"/>
                <a:cs typeface="UnDotum"/>
              </a:rPr>
              <a:t>Follicle</a:t>
            </a:r>
            <a:endParaRPr sz="4400" dirty="0">
              <a:solidFill>
                <a:srgbClr val="FF9999"/>
              </a:solidFill>
              <a:latin typeface="UnDotum"/>
              <a:cs typeface="UnDot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48400" y="1752600"/>
            <a:ext cx="2711450" cy="4076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1343" y="1372869"/>
            <a:ext cx="5808796" cy="48729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791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2259" y="235849"/>
            <a:ext cx="4193540" cy="5092065"/>
            <a:chOff x="302259" y="235849"/>
            <a:chExt cx="4193540" cy="5092065"/>
          </a:xfrm>
        </p:grpSpPr>
        <p:sp>
          <p:nvSpPr>
            <p:cNvPr id="3" name="object 3"/>
            <p:cNvSpPr/>
            <p:nvPr/>
          </p:nvSpPr>
          <p:spPr>
            <a:xfrm>
              <a:off x="533400" y="235849"/>
              <a:ext cx="3399790" cy="35524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2259" y="2371090"/>
              <a:ext cx="4193540" cy="29565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572000" y="228600"/>
            <a:ext cx="3581400" cy="2686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8200" y="3886200"/>
            <a:ext cx="3048000" cy="26733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72509" y="101600"/>
            <a:ext cx="18427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/>
              <a:t>Hairs</a:t>
            </a:r>
            <a:endParaRPr sz="6000"/>
          </a:p>
        </p:txBody>
      </p:sp>
      <p:sp>
        <p:nvSpPr>
          <p:cNvPr id="3" name="object 3"/>
          <p:cNvSpPr/>
          <p:nvPr/>
        </p:nvSpPr>
        <p:spPr>
          <a:xfrm>
            <a:off x="4800600" y="1676400"/>
            <a:ext cx="4038600" cy="502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9100" y="2548890"/>
            <a:ext cx="3980179" cy="310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 marR="5080" indent="-5334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Cover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whole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surface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 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body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except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some  areas as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lips, palms,</a:t>
            </a:r>
            <a:r>
              <a:rPr sz="2800" b="1" spc="-7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soles,  reproductive</a:t>
            </a:r>
            <a:r>
              <a:rPr sz="2800" b="1" spc="-2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organs.</a:t>
            </a:r>
            <a:endParaRPr sz="2800">
              <a:latin typeface="Times New Roman"/>
              <a:cs typeface="Times New Roman"/>
            </a:endParaRPr>
          </a:p>
          <a:p>
            <a:pPr marL="52069" marR="1225550">
              <a:lnSpc>
                <a:spcPct val="100000"/>
              </a:lnSpc>
              <a:spcBef>
                <a:spcPts val="216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Consist of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parts:  Shaft: free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end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Root: embeded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1390" y="223520"/>
            <a:ext cx="16617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" dirty="0"/>
              <a:t>H</a:t>
            </a:r>
            <a:r>
              <a:rPr spc="-15" dirty="0"/>
              <a:t>a</a:t>
            </a:r>
            <a:r>
              <a:rPr spc="-5" dirty="0"/>
              <a:t>irs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9870" y="1927860"/>
            <a:ext cx="4517390" cy="476758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2400" b="1" i="1" u="heavy" spc="-5" dirty="0">
                <a:solidFill>
                  <a:srgbClr val="99FF33"/>
                </a:solidFill>
                <a:uFill>
                  <a:solidFill>
                    <a:srgbClr val="99FF33"/>
                  </a:solidFill>
                </a:uFill>
                <a:latin typeface="Times New Roman"/>
                <a:cs typeface="Times New Roman"/>
              </a:rPr>
              <a:t>R</a:t>
            </a:r>
            <a:r>
              <a:rPr sz="2400" b="1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oot </a:t>
            </a:r>
            <a:r>
              <a:rPr sz="2400" b="1" i="1" spc="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400" b="1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surrounded by </a:t>
            </a:r>
            <a:r>
              <a:rPr sz="2400" b="1" i="1" dirty="0">
                <a:solidFill>
                  <a:srgbClr val="FFFFFF"/>
                </a:solidFill>
                <a:latin typeface="Times New Roman"/>
                <a:cs typeface="Times New Roman"/>
              </a:rPr>
              <a:t>hair</a:t>
            </a:r>
            <a:r>
              <a:rPr sz="2400" b="1" i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Times New Roman"/>
                <a:cs typeface="Times New Roman"/>
              </a:rPr>
              <a:t>follicle</a:t>
            </a:r>
            <a:endParaRPr sz="2400">
              <a:latin typeface="Times New Roman"/>
              <a:cs typeface="Times New Roman"/>
            </a:endParaRPr>
          </a:p>
          <a:p>
            <a:pPr marL="331470" marR="103505" indent="-318770">
              <a:lnSpc>
                <a:spcPct val="100000"/>
              </a:lnSpc>
              <a:spcBef>
                <a:spcPts val="690"/>
              </a:spcBef>
            </a:pPr>
            <a:r>
              <a:rPr sz="2400" b="1" i="1" u="heavy" dirty="0">
                <a:solidFill>
                  <a:srgbClr val="99FF33"/>
                </a:solidFill>
                <a:uFill>
                  <a:solidFill>
                    <a:srgbClr val="99FF33"/>
                  </a:solidFill>
                </a:uFill>
                <a:latin typeface="Times New Roman"/>
                <a:cs typeface="Times New Roman"/>
              </a:rPr>
              <a:t>Hair follicles</a:t>
            </a:r>
            <a:r>
              <a:rPr sz="2400" b="1" i="1" dirty="0">
                <a:solidFill>
                  <a:srgbClr val="99FF33"/>
                </a:solidFill>
                <a:latin typeface="Times New Roman"/>
                <a:cs typeface="Times New Roman"/>
              </a:rPr>
              <a:t>: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invaginations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epidermis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dermis, the  hair grows out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follicles  (hair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shaft).</a:t>
            </a:r>
            <a:endParaRPr sz="2400">
              <a:latin typeface="Times New Roman"/>
              <a:cs typeface="Times New Roman"/>
            </a:endParaRPr>
          </a:p>
          <a:p>
            <a:pPr marL="331470" marR="22860" indent="-318770">
              <a:lnSpc>
                <a:spcPct val="100000"/>
              </a:lnSpc>
              <a:spcBef>
                <a:spcPts val="700"/>
              </a:spcBef>
            </a:pPr>
            <a:r>
              <a:rPr sz="2400" b="1" i="1" u="heavy" dirty="0">
                <a:solidFill>
                  <a:srgbClr val="99FF33"/>
                </a:solidFill>
                <a:uFill>
                  <a:solidFill>
                    <a:srgbClr val="99FF33"/>
                  </a:solidFill>
                </a:uFill>
                <a:latin typeface="Times New Roman"/>
                <a:cs typeface="Times New Roman"/>
              </a:rPr>
              <a:t>Hair bulb</a:t>
            </a:r>
            <a:r>
              <a:rPr sz="2400" b="1" i="1" dirty="0">
                <a:solidFill>
                  <a:srgbClr val="99FF33"/>
                </a:solidFill>
                <a:latin typeface="Times New Roman"/>
                <a:cs typeface="Times New Roman"/>
              </a:rPr>
              <a:t>: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expanded</a:t>
            </a:r>
            <a:r>
              <a:rPr sz="24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extremity  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follicle,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concaved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end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(located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deep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dermis).</a:t>
            </a:r>
            <a:endParaRPr sz="2400">
              <a:latin typeface="Times New Roman"/>
              <a:cs typeface="Times New Roman"/>
            </a:endParaRPr>
          </a:p>
          <a:p>
            <a:pPr marL="331470" marR="5080" indent="-318770">
              <a:lnSpc>
                <a:spcPct val="100000"/>
              </a:lnSpc>
              <a:spcBef>
                <a:spcPts val="700"/>
              </a:spcBef>
            </a:pPr>
            <a:r>
              <a:rPr sz="2400" b="1" i="1" u="heavy" dirty="0">
                <a:solidFill>
                  <a:srgbClr val="99FF33"/>
                </a:solidFill>
                <a:uFill>
                  <a:solidFill>
                    <a:srgbClr val="99FF33"/>
                  </a:solidFill>
                </a:uFill>
                <a:latin typeface="Times New Roman"/>
                <a:cs typeface="Times New Roman"/>
              </a:rPr>
              <a:t>Hair papilla</a:t>
            </a:r>
            <a:r>
              <a:rPr sz="2400" b="1" i="1" dirty="0">
                <a:solidFill>
                  <a:srgbClr val="99FF33"/>
                </a:solidFill>
                <a:latin typeface="Times New Roman"/>
                <a:cs typeface="Times New Roman"/>
              </a:rPr>
              <a:t>: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vascular connective  tissue that occupies the  concavity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bulb.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953000" y="1675129"/>
            <a:ext cx="3949700" cy="4953000"/>
            <a:chOff x="4953000" y="1675129"/>
            <a:chExt cx="3949700" cy="4953000"/>
          </a:xfrm>
        </p:grpSpPr>
        <p:sp>
          <p:nvSpPr>
            <p:cNvPr id="5" name="object 5"/>
            <p:cNvSpPr/>
            <p:nvPr/>
          </p:nvSpPr>
          <p:spPr>
            <a:xfrm>
              <a:off x="4953000" y="1675129"/>
              <a:ext cx="3949700" cy="4953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09410" y="4834889"/>
              <a:ext cx="1544320" cy="1537970"/>
            </a:xfrm>
            <a:custGeom>
              <a:avLst/>
              <a:gdLst/>
              <a:ahLst/>
              <a:cxnLst/>
              <a:rect l="l" t="t" r="r" b="b"/>
              <a:pathLst>
                <a:path w="1544320" h="1537970">
                  <a:moveTo>
                    <a:pt x="772160" y="0"/>
                  </a:moveTo>
                  <a:lnTo>
                    <a:pt x="843981" y="1021"/>
                  </a:lnTo>
                  <a:lnTo>
                    <a:pt x="913659" y="4031"/>
                  </a:lnTo>
                  <a:lnTo>
                    <a:pt x="980957" y="8948"/>
                  </a:lnTo>
                  <a:lnTo>
                    <a:pt x="1045636" y="15692"/>
                  </a:lnTo>
                  <a:lnTo>
                    <a:pt x="1107460" y="24182"/>
                  </a:lnTo>
                  <a:lnTo>
                    <a:pt x="1166189" y="34337"/>
                  </a:lnTo>
                  <a:lnTo>
                    <a:pt x="1221586" y="46074"/>
                  </a:lnTo>
                  <a:lnTo>
                    <a:pt x="1273414" y="59315"/>
                  </a:lnTo>
                  <a:lnTo>
                    <a:pt x="1321435" y="73977"/>
                  </a:lnTo>
                  <a:lnTo>
                    <a:pt x="1365410" y="89980"/>
                  </a:lnTo>
                  <a:lnTo>
                    <a:pt x="1405102" y="107242"/>
                  </a:lnTo>
                  <a:lnTo>
                    <a:pt x="1440274" y="125682"/>
                  </a:lnTo>
                  <a:lnTo>
                    <a:pt x="1496103" y="165775"/>
                  </a:lnTo>
                  <a:lnTo>
                    <a:pt x="1530996" y="209610"/>
                  </a:lnTo>
                  <a:lnTo>
                    <a:pt x="1543050" y="256540"/>
                  </a:lnTo>
                  <a:lnTo>
                    <a:pt x="1539996" y="280350"/>
                  </a:lnTo>
                  <a:lnTo>
                    <a:pt x="1516285" y="325813"/>
                  </a:lnTo>
                  <a:lnTo>
                    <a:pt x="1470687" y="367858"/>
                  </a:lnTo>
                  <a:lnTo>
                    <a:pt x="1405102" y="405837"/>
                  </a:lnTo>
                  <a:lnTo>
                    <a:pt x="1365410" y="423099"/>
                  </a:lnTo>
                  <a:lnTo>
                    <a:pt x="1321434" y="439102"/>
                  </a:lnTo>
                  <a:lnTo>
                    <a:pt x="1273414" y="453764"/>
                  </a:lnTo>
                  <a:lnTo>
                    <a:pt x="1221586" y="467005"/>
                  </a:lnTo>
                  <a:lnTo>
                    <a:pt x="1166189" y="478742"/>
                  </a:lnTo>
                  <a:lnTo>
                    <a:pt x="1107460" y="488897"/>
                  </a:lnTo>
                  <a:lnTo>
                    <a:pt x="1045636" y="497387"/>
                  </a:lnTo>
                  <a:lnTo>
                    <a:pt x="980957" y="504131"/>
                  </a:lnTo>
                  <a:lnTo>
                    <a:pt x="913659" y="509048"/>
                  </a:lnTo>
                  <a:lnTo>
                    <a:pt x="843981" y="512058"/>
                  </a:lnTo>
                  <a:lnTo>
                    <a:pt x="772160" y="513080"/>
                  </a:lnTo>
                  <a:lnTo>
                    <a:pt x="700327" y="512058"/>
                  </a:lnTo>
                  <a:lnTo>
                    <a:pt x="630616" y="509048"/>
                  </a:lnTo>
                  <a:lnTo>
                    <a:pt x="563268" y="504131"/>
                  </a:lnTo>
                  <a:lnTo>
                    <a:pt x="498522" y="497387"/>
                  </a:lnTo>
                  <a:lnTo>
                    <a:pt x="436620" y="488897"/>
                  </a:lnTo>
                  <a:lnTo>
                    <a:pt x="377801" y="478742"/>
                  </a:lnTo>
                  <a:lnTo>
                    <a:pt x="322306" y="467005"/>
                  </a:lnTo>
                  <a:lnTo>
                    <a:pt x="270375" y="453764"/>
                  </a:lnTo>
                  <a:lnTo>
                    <a:pt x="222250" y="439102"/>
                  </a:lnTo>
                  <a:lnTo>
                    <a:pt x="178169" y="423099"/>
                  </a:lnTo>
                  <a:lnTo>
                    <a:pt x="138374" y="405837"/>
                  </a:lnTo>
                  <a:lnTo>
                    <a:pt x="103105" y="387397"/>
                  </a:lnTo>
                  <a:lnTo>
                    <a:pt x="47106" y="347304"/>
                  </a:lnTo>
                  <a:lnTo>
                    <a:pt x="12097" y="303469"/>
                  </a:lnTo>
                  <a:lnTo>
                    <a:pt x="0" y="256540"/>
                  </a:lnTo>
                  <a:lnTo>
                    <a:pt x="3064" y="232729"/>
                  </a:lnTo>
                  <a:lnTo>
                    <a:pt x="26858" y="187266"/>
                  </a:lnTo>
                  <a:lnTo>
                    <a:pt x="72602" y="145221"/>
                  </a:lnTo>
                  <a:lnTo>
                    <a:pt x="138374" y="107242"/>
                  </a:lnTo>
                  <a:lnTo>
                    <a:pt x="178169" y="89980"/>
                  </a:lnTo>
                  <a:lnTo>
                    <a:pt x="222250" y="73977"/>
                  </a:lnTo>
                  <a:lnTo>
                    <a:pt x="270375" y="59315"/>
                  </a:lnTo>
                  <a:lnTo>
                    <a:pt x="322306" y="46074"/>
                  </a:lnTo>
                  <a:lnTo>
                    <a:pt x="377801" y="34337"/>
                  </a:lnTo>
                  <a:lnTo>
                    <a:pt x="436620" y="24182"/>
                  </a:lnTo>
                  <a:lnTo>
                    <a:pt x="498522" y="15692"/>
                  </a:lnTo>
                  <a:lnTo>
                    <a:pt x="563268" y="8948"/>
                  </a:lnTo>
                  <a:lnTo>
                    <a:pt x="630616" y="4031"/>
                  </a:lnTo>
                  <a:lnTo>
                    <a:pt x="700327" y="1021"/>
                  </a:lnTo>
                  <a:lnTo>
                    <a:pt x="772160" y="0"/>
                  </a:lnTo>
                  <a:close/>
                </a:path>
                <a:path w="1544320" h="1537970">
                  <a:moveTo>
                    <a:pt x="0" y="0"/>
                  </a:moveTo>
                  <a:lnTo>
                    <a:pt x="0" y="0"/>
                  </a:lnTo>
                </a:path>
                <a:path w="1544320" h="1537970">
                  <a:moveTo>
                    <a:pt x="1544320" y="513080"/>
                  </a:moveTo>
                  <a:lnTo>
                    <a:pt x="1544320" y="513080"/>
                  </a:lnTo>
                </a:path>
                <a:path w="1544320" h="1537970">
                  <a:moveTo>
                    <a:pt x="772160" y="513080"/>
                  </a:moveTo>
                  <a:lnTo>
                    <a:pt x="843981" y="514089"/>
                  </a:lnTo>
                  <a:lnTo>
                    <a:pt x="913659" y="517067"/>
                  </a:lnTo>
                  <a:lnTo>
                    <a:pt x="980957" y="521934"/>
                  </a:lnTo>
                  <a:lnTo>
                    <a:pt x="1045636" y="528612"/>
                  </a:lnTo>
                  <a:lnTo>
                    <a:pt x="1107460" y="537023"/>
                  </a:lnTo>
                  <a:lnTo>
                    <a:pt x="1166189" y="547087"/>
                  </a:lnTo>
                  <a:lnTo>
                    <a:pt x="1221586" y="558728"/>
                  </a:lnTo>
                  <a:lnTo>
                    <a:pt x="1273414" y="571865"/>
                  </a:lnTo>
                  <a:lnTo>
                    <a:pt x="1321435" y="586422"/>
                  </a:lnTo>
                  <a:lnTo>
                    <a:pt x="1365410" y="602319"/>
                  </a:lnTo>
                  <a:lnTo>
                    <a:pt x="1405102" y="619479"/>
                  </a:lnTo>
                  <a:lnTo>
                    <a:pt x="1440274" y="637822"/>
                  </a:lnTo>
                  <a:lnTo>
                    <a:pt x="1496103" y="677746"/>
                  </a:lnTo>
                  <a:lnTo>
                    <a:pt x="1530996" y="721464"/>
                  </a:lnTo>
                  <a:lnTo>
                    <a:pt x="1543050" y="768350"/>
                  </a:lnTo>
                  <a:lnTo>
                    <a:pt x="1539996" y="792349"/>
                  </a:lnTo>
                  <a:lnTo>
                    <a:pt x="1516285" y="838064"/>
                  </a:lnTo>
                  <a:lnTo>
                    <a:pt x="1470687" y="880220"/>
                  </a:lnTo>
                  <a:lnTo>
                    <a:pt x="1405102" y="918201"/>
                  </a:lnTo>
                  <a:lnTo>
                    <a:pt x="1365410" y="935432"/>
                  </a:lnTo>
                  <a:lnTo>
                    <a:pt x="1321434" y="951388"/>
                  </a:lnTo>
                  <a:lnTo>
                    <a:pt x="1273414" y="965992"/>
                  </a:lnTo>
                  <a:lnTo>
                    <a:pt x="1221586" y="979167"/>
                  </a:lnTo>
                  <a:lnTo>
                    <a:pt x="1166189" y="990835"/>
                  </a:lnTo>
                  <a:lnTo>
                    <a:pt x="1107460" y="1000919"/>
                  </a:lnTo>
                  <a:lnTo>
                    <a:pt x="1045636" y="1009343"/>
                  </a:lnTo>
                  <a:lnTo>
                    <a:pt x="980957" y="1016029"/>
                  </a:lnTo>
                  <a:lnTo>
                    <a:pt x="913659" y="1020900"/>
                  </a:lnTo>
                  <a:lnTo>
                    <a:pt x="843981" y="1023879"/>
                  </a:lnTo>
                  <a:lnTo>
                    <a:pt x="772160" y="1024890"/>
                  </a:lnTo>
                  <a:lnTo>
                    <a:pt x="700327" y="1023879"/>
                  </a:lnTo>
                  <a:lnTo>
                    <a:pt x="630616" y="1020900"/>
                  </a:lnTo>
                  <a:lnTo>
                    <a:pt x="563268" y="1016029"/>
                  </a:lnTo>
                  <a:lnTo>
                    <a:pt x="498522" y="1009343"/>
                  </a:lnTo>
                  <a:lnTo>
                    <a:pt x="436620" y="1000919"/>
                  </a:lnTo>
                  <a:lnTo>
                    <a:pt x="377801" y="990835"/>
                  </a:lnTo>
                  <a:lnTo>
                    <a:pt x="322306" y="979167"/>
                  </a:lnTo>
                  <a:lnTo>
                    <a:pt x="270375" y="965992"/>
                  </a:lnTo>
                  <a:lnTo>
                    <a:pt x="222250" y="951388"/>
                  </a:lnTo>
                  <a:lnTo>
                    <a:pt x="178169" y="935432"/>
                  </a:lnTo>
                  <a:lnTo>
                    <a:pt x="138374" y="918201"/>
                  </a:lnTo>
                  <a:lnTo>
                    <a:pt x="103105" y="899771"/>
                  </a:lnTo>
                  <a:lnTo>
                    <a:pt x="47106" y="859626"/>
                  </a:lnTo>
                  <a:lnTo>
                    <a:pt x="12097" y="815613"/>
                  </a:lnTo>
                  <a:lnTo>
                    <a:pt x="0" y="768350"/>
                  </a:lnTo>
                  <a:lnTo>
                    <a:pt x="3064" y="744550"/>
                  </a:lnTo>
                  <a:lnTo>
                    <a:pt x="26858" y="699170"/>
                  </a:lnTo>
                  <a:lnTo>
                    <a:pt x="72602" y="657270"/>
                  </a:lnTo>
                  <a:lnTo>
                    <a:pt x="138374" y="619479"/>
                  </a:lnTo>
                  <a:lnTo>
                    <a:pt x="178169" y="602319"/>
                  </a:lnTo>
                  <a:lnTo>
                    <a:pt x="222250" y="586422"/>
                  </a:lnTo>
                  <a:lnTo>
                    <a:pt x="270375" y="571865"/>
                  </a:lnTo>
                  <a:lnTo>
                    <a:pt x="322306" y="558728"/>
                  </a:lnTo>
                  <a:lnTo>
                    <a:pt x="377801" y="547087"/>
                  </a:lnTo>
                  <a:lnTo>
                    <a:pt x="436620" y="537023"/>
                  </a:lnTo>
                  <a:lnTo>
                    <a:pt x="498522" y="528612"/>
                  </a:lnTo>
                  <a:lnTo>
                    <a:pt x="563268" y="521934"/>
                  </a:lnTo>
                  <a:lnTo>
                    <a:pt x="630616" y="517067"/>
                  </a:lnTo>
                  <a:lnTo>
                    <a:pt x="700327" y="514089"/>
                  </a:lnTo>
                  <a:lnTo>
                    <a:pt x="772160" y="513080"/>
                  </a:lnTo>
                  <a:close/>
                </a:path>
                <a:path w="1544320" h="1537970">
                  <a:moveTo>
                    <a:pt x="0" y="513080"/>
                  </a:moveTo>
                  <a:lnTo>
                    <a:pt x="0" y="513080"/>
                  </a:lnTo>
                </a:path>
                <a:path w="1544320" h="1537970">
                  <a:moveTo>
                    <a:pt x="1544320" y="1026160"/>
                  </a:moveTo>
                  <a:lnTo>
                    <a:pt x="1544320" y="1026160"/>
                  </a:lnTo>
                </a:path>
                <a:path w="1544320" h="1537970">
                  <a:moveTo>
                    <a:pt x="772160" y="1026160"/>
                  </a:moveTo>
                  <a:lnTo>
                    <a:pt x="843981" y="1027169"/>
                  </a:lnTo>
                  <a:lnTo>
                    <a:pt x="913659" y="1030147"/>
                  </a:lnTo>
                  <a:lnTo>
                    <a:pt x="980957" y="1035014"/>
                  </a:lnTo>
                  <a:lnTo>
                    <a:pt x="1045636" y="1041692"/>
                  </a:lnTo>
                  <a:lnTo>
                    <a:pt x="1107460" y="1050103"/>
                  </a:lnTo>
                  <a:lnTo>
                    <a:pt x="1166189" y="1060167"/>
                  </a:lnTo>
                  <a:lnTo>
                    <a:pt x="1221586" y="1071808"/>
                  </a:lnTo>
                  <a:lnTo>
                    <a:pt x="1273414" y="1084945"/>
                  </a:lnTo>
                  <a:lnTo>
                    <a:pt x="1321435" y="1099502"/>
                  </a:lnTo>
                  <a:lnTo>
                    <a:pt x="1365410" y="1115399"/>
                  </a:lnTo>
                  <a:lnTo>
                    <a:pt x="1405102" y="1132559"/>
                  </a:lnTo>
                  <a:lnTo>
                    <a:pt x="1440274" y="1150902"/>
                  </a:lnTo>
                  <a:lnTo>
                    <a:pt x="1496103" y="1190826"/>
                  </a:lnTo>
                  <a:lnTo>
                    <a:pt x="1530996" y="1234544"/>
                  </a:lnTo>
                  <a:lnTo>
                    <a:pt x="1543050" y="1281430"/>
                  </a:lnTo>
                  <a:lnTo>
                    <a:pt x="1539996" y="1305240"/>
                  </a:lnTo>
                  <a:lnTo>
                    <a:pt x="1516285" y="1350703"/>
                  </a:lnTo>
                  <a:lnTo>
                    <a:pt x="1470687" y="1392748"/>
                  </a:lnTo>
                  <a:lnTo>
                    <a:pt x="1405102" y="1430727"/>
                  </a:lnTo>
                  <a:lnTo>
                    <a:pt x="1365410" y="1447989"/>
                  </a:lnTo>
                  <a:lnTo>
                    <a:pt x="1321434" y="1463992"/>
                  </a:lnTo>
                  <a:lnTo>
                    <a:pt x="1273414" y="1478654"/>
                  </a:lnTo>
                  <a:lnTo>
                    <a:pt x="1221586" y="1491895"/>
                  </a:lnTo>
                  <a:lnTo>
                    <a:pt x="1166189" y="1503632"/>
                  </a:lnTo>
                  <a:lnTo>
                    <a:pt x="1107460" y="1513787"/>
                  </a:lnTo>
                  <a:lnTo>
                    <a:pt x="1045636" y="1522277"/>
                  </a:lnTo>
                  <a:lnTo>
                    <a:pt x="980957" y="1529021"/>
                  </a:lnTo>
                  <a:lnTo>
                    <a:pt x="913659" y="1533938"/>
                  </a:lnTo>
                  <a:lnTo>
                    <a:pt x="843981" y="1536948"/>
                  </a:lnTo>
                  <a:lnTo>
                    <a:pt x="772160" y="1537970"/>
                  </a:lnTo>
                  <a:lnTo>
                    <a:pt x="700327" y="1536948"/>
                  </a:lnTo>
                  <a:lnTo>
                    <a:pt x="630616" y="1533938"/>
                  </a:lnTo>
                  <a:lnTo>
                    <a:pt x="563268" y="1529021"/>
                  </a:lnTo>
                  <a:lnTo>
                    <a:pt x="498522" y="1522277"/>
                  </a:lnTo>
                  <a:lnTo>
                    <a:pt x="436620" y="1513787"/>
                  </a:lnTo>
                  <a:lnTo>
                    <a:pt x="377801" y="1503632"/>
                  </a:lnTo>
                  <a:lnTo>
                    <a:pt x="322306" y="1491895"/>
                  </a:lnTo>
                  <a:lnTo>
                    <a:pt x="270375" y="1478654"/>
                  </a:lnTo>
                  <a:lnTo>
                    <a:pt x="222250" y="1463992"/>
                  </a:lnTo>
                  <a:lnTo>
                    <a:pt x="178169" y="1447989"/>
                  </a:lnTo>
                  <a:lnTo>
                    <a:pt x="138374" y="1430727"/>
                  </a:lnTo>
                  <a:lnTo>
                    <a:pt x="103105" y="1412287"/>
                  </a:lnTo>
                  <a:lnTo>
                    <a:pt x="47106" y="1372194"/>
                  </a:lnTo>
                  <a:lnTo>
                    <a:pt x="12097" y="1328359"/>
                  </a:lnTo>
                  <a:lnTo>
                    <a:pt x="0" y="1281430"/>
                  </a:lnTo>
                  <a:lnTo>
                    <a:pt x="3064" y="1257630"/>
                  </a:lnTo>
                  <a:lnTo>
                    <a:pt x="26858" y="1212250"/>
                  </a:lnTo>
                  <a:lnTo>
                    <a:pt x="72602" y="1170350"/>
                  </a:lnTo>
                  <a:lnTo>
                    <a:pt x="138374" y="1132559"/>
                  </a:lnTo>
                  <a:lnTo>
                    <a:pt x="178169" y="1115399"/>
                  </a:lnTo>
                  <a:lnTo>
                    <a:pt x="222250" y="1099502"/>
                  </a:lnTo>
                  <a:lnTo>
                    <a:pt x="270375" y="1084945"/>
                  </a:lnTo>
                  <a:lnTo>
                    <a:pt x="322306" y="1071808"/>
                  </a:lnTo>
                  <a:lnTo>
                    <a:pt x="377801" y="1060167"/>
                  </a:lnTo>
                  <a:lnTo>
                    <a:pt x="436620" y="1050103"/>
                  </a:lnTo>
                  <a:lnTo>
                    <a:pt x="498522" y="1041692"/>
                  </a:lnTo>
                  <a:lnTo>
                    <a:pt x="563268" y="1035014"/>
                  </a:lnTo>
                  <a:lnTo>
                    <a:pt x="630616" y="1030147"/>
                  </a:lnTo>
                  <a:lnTo>
                    <a:pt x="700327" y="1027169"/>
                  </a:lnTo>
                  <a:lnTo>
                    <a:pt x="772160" y="1026160"/>
                  </a:lnTo>
                  <a:close/>
                </a:path>
                <a:path w="1544320" h="1537970">
                  <a:moveTo>
                    <a:pt x="0" y="1026160"/>
                  </a:moveTo>
                  <a:lnTo>
                    <a:pt x="0" y="1026160"/>
                  </a:lnTo>
                </a:path>
                <a:path w="1544320" h="1537970">
                  <a:moveTo>
                    <a:pt x="1544320" y="1537970"/>
                  </a:moveTo>
                  <a:lnTo>
                    <a:pt x="1544320" y="1537970"/>
                  </a:lnTo>
                </a:path>
              </a:pathLst>
            </a:custGeom>
            <a:ln w="9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600" y="2012950"/>
            <a:ext cx="4243070" cy="4301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>
              <a:lnSpc>
                <a:spcPct val="130000"/>
              </a:lnSpc>
              <a:spcBef>
                <a:spcPts val="95"/>
              </a:spcBef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band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smooth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muscle  connects the undersurface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follicle to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superficial part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dermis.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3250">
              <a:latin typeface="Times New Roman"/>
              <a:cs typeface="Times New Roman"/>
            </a:endParaRPr>
          </a:p>
          <a:p>
            <a:pPr marL="12700" marR="5080">
              <a:lnSpc>
                <a:spcPct val="129900"/>
              </a:lnSpc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innervated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sympathetic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nerve fibers.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2600">
              <a:latin typeface="Times New Roman"/>
              <a:cs typeface="Times New Roman"/>
            </a:endParaRPr>
          </a:p>
          <a:p>
            <a:pPr marL="195580" indent="-182880">
              <a:lnSpc>
                <a:spcPct val="100000"/>
              </a:lnSpc>
              <a:spcBef>
                <a:spcPts val="1610"/>
              </a:spcBef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involuntary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660900" y="1905000"/>
            <a:ext cx="4241800" cy="4648200"/>
            <a:chOff x="4660900" y="1905000"/>
            <a:chExt cx="4241800" cy="4648200"/>
          </a:xfrm>
        </p:grpSpPr>
        <p:sp>
          <p:nvSpPr>
            <p:cNvPr id="4" name="object 4"/>
            <p:cNvSpPr/>
            <p:nvPr/>
          </p:nvSpPr>
          <p:spPr>
            <a:xfrm>
              <a:off x="4660900" y="1905000"/>
              <a:ext cx="4241800" cy="4648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81800" y="3704589"/>
              <a:ext cx="1828800" cy="867410"/>
            </a:xfrm>
            <a:custGeom>
              <a:avLst/>
              <a:gdLst/>
              <a:ahLst/>
              <a:cxnLst/>
              <a:rect l="l" t="t" r="r" b="b"/>
              <a:pathLst>
                <a:path w="1828800" h="867410">
                  <a:moveTo>
                    <a:pt x="914400" y="0"/>
                  </a:moveTo>
                  <a:lnTo>
                    <a:pt x="978515" y="969"/>
                  </a:lnTo>
                  <a:lnTo>
                    <a:pt x="1041241" y="3840"/>
                  </a:lnTo>
                  <a:lnTo>
                    <a:pt x="1102459" y="8557"/>
                  </a:lnTo>
                  <a:lnTo>
                    <a:pt x="1162050" y="15063"/>
                  </a:lnTo>
                  <a:lnTo>
                    <a:pt x="1219894" y="23302"/>
                  </a:lnTo>
                  <a:lnTo>
                    <a:pt x="1275873" y="33218"/>
                  </a:lnTo>
                  <a:lnTo>
                    <a:pt x="1329868" y="44754"/>
                  </a:lnTo>
                  <a:lnTo>
                    <a:pt x="1381759" y="57855"/>
                  </a:lnTo>
                  <a:lnTo>
                    <a:pt x="1431428" y="72464"/>
                  </a:lnTo>
                  <a:lnTo>
                    <a:pt x="1478756" y="88525"/>
                  </a:lnTo>
                  <a:lnTo>
                    <a:pt x="1523622" y="105981"/>
                  </a:lnTo>
                  <a:lnTo>
                    <a:pt x="1565909" y="124777"/>
                  </a:lnTo>
                  <a:lnTo>
                    <a:pt x="1605498" y="144856"/>
                  </a:lnTo>
                  <a:lnTo>
                    <a:pt x="1642268" y="166162"/>
                  </a:lnTo>
                  <a:lnTo>
                    <a:pt x="1676102" y="188639"/>
                  </a:lnTo>
                  <a:lnTo>
                    <a:pt x="1706879" y="212231"/>
                  </a:lnTo>
                  <a:lnTo>
                    <a:pt x="1758791" y="262532"/>
                  </a:lnTo>
                  <a:lnTo>
                    <a:pt x="1797050" y="316618"/>
                  </a:lnTo>
                  <a:lnTo>
                    <a:pt x="1820703" y="374037"/>
                  </a:lnTo>
                  <a:lnTo>
                    <a:pt x="1828800" y="434340"/>
                  </a:lnTo>
                  <a:lnTo>
                    <a:pt x="1826756" y="464671"/>
                  </a:lnTo>
                  <a:lnTo>
                    <a:pt x="1810762" y="523321"/>
                  </a:lnTo>
                  <a:lnTo>
                    <a:pt x="1779686" y="578909"/>
                  </a:lnTo>
                  <a:lnTo>
                    <a:pt x="1734482" y="630980"/>
                  </a:lnTo>
                  <a:lnTo>
                    <a:pt x="1676102" y="679080"/>
                  </a:lnTo>
                  <a:lnTo>
                    <a:pt x="1642268" y="701499"/>
                  </a:lnTo>
                  <a:lnTo>
                    <a:pt x="1605498" y="722755"/>
                  </a:lnTo>
                  <a:lnTo>
                    <a:pt x="1565909" y="742791"/>
                  </a:lnTo>
                  <a:lnTo>
                    <a:pt x="1523622" y="761550"/>
                  </a:lnTo>
                  <a:lnTo>
                    <a:pt x="1478756" y="778976"/>
                  </a:lnTo>
                  <a:lnTo>
                    <a:pt x="1431428" y="795012"/>
                  </a:lnTo>
                  <a:lnTo>
                    <a:pt x="1381759" y="809601"/>
                  </a:lnTo>
                  <a:lnTo>
                    <a:pt x="1329868" y="822686"/>
                  </a:lnTo>
                  <a:lnTo>
                    <a:pt x="1275873" y="834211"/>
                  </a:lnTo>
                  <a:lnTo>
                    <a:pt x="1219894" y="844118"/>
                  </a:lnTo>
                  <a:lnTo>
                    <a:pt x="1162050" y="852352"/>
                  </a:lnTo>
                  <a:lnTo>
                    <a:pt x="1102459" y="858854"/>
                  </a:lnTo>
                  <a:lnTo>
                    <a:pt x="1041241" y="863569"/>
                  </a:lnTo>
                  <a:lnTo>
                    <a:pt x="978515" y="866440"/>
                  </a:lnTo>
                  <a:lnTo>
                    <a:pt x="914400" y="867410"/>
                  </a:lnTo>
                  <a:lnTo>
                    <a:pt x="850284" y="866440"/>
                  </a:lnTo>
                  <a:lnTo>
                    <a:pt x="787558" y="863569"/>
                  </a:lnTo>
                  <a:lnTo>
                    <a:pt x="726340" y="858854"/>
                  </a:lnTo>
                  <a:lnTo>
                    <a:pt x="666750" y="852352"/>
                  </a:lnTo>
                  <a:lnTo>
                    <a:pt x="608905" y="844118"/>
                  </a:lnTo>
                  <a:lnTo>
                    <a:pt x="552926" y="834211"/>
                  </a:lnTo>
                  <a:lnTo>
                    <a:pt x="498931" y="822686"/>
                  </a:lnTo>
                  <a:lnTo>
                    <a:pt x="447040" y="809601"/>
                  </a:lnTo>
                  <a:lnTo>
                    <a:pt x="397371" y="795012"/>
                  </a:lnTo>
                  <a:lnTo>
                    <a:pt x="350043" y="778976"/>
                  </a:lnTo>
                  <a:lnTo>
                    <a:pt x="305177" y="761550"/>
                  </a:lnTo>
                  <a:lnTo>
                    <a:pt x="262890" y="742791"/>
                  </a:lnTo>
                  <a:lnTo>
                    <a:pt x="223301" y="722755"/>
                  </a:lnTo>
                  <a:lnTo>
                    <a:pt x="186531" y="701499"/>
                  </a:lnTo>
                  <a:lnTo>
                    <a:pt x="152697" y="679080"/>
                  </a:lnTo>
                  <a:lnTo>
                    <a:pt x="121920" y="655555"/>
                  </a:lnTo>
                  <a:lnTo>
                    <a:pt x="70008" y="605412"/>
                  </a:lnTo>
                  <a:lnTo>
                    <a:pt x="31750" y="551526"/>
                  </a:lnTo>
                  <a:lnTo>
                    <a:pt x="8096" y="494351"/>
                  </a:lnTo>
                  <a:lnTo>
                    <a:pt x="0" y="434340"/>
                  </a:lnTo>
                  <a:lnTo>
                    <a:pt x="2043" y="403856"/>
                  </a:lnTo>
                  <a:lnTo>
                    <a:pt x="18037" y="344938"/>
                  </a:lnTo>
                  <a:lnTo>
                    <a:pt x="49113" y="289130"/>
                  </a:lnTo>
                  <a:lnTo>
                    <a:pt x="94317" y="236880"/>
                  </a:lnTo>
                  <a:lnTo>
                    <a:pt x="152697" y="188639"/>
                  </a:lnTo>
                  <a:lnTo>
                    <a:pt x="186531" y="166162"/>
                  </a:lnTo>
                  <a:lnTo>
                    <a:pt x="223301" y="144856"/>
                  </a:lnTo>
                  <a:lnTo>
                    <a:pt x="262890" y="124777"/>
                  </a:lnTo>
                  <a:lnTo>
                    <a:pt x="305177" y="105981"/>
                  </a:lnTo>
                  <a:lnTo>
                    <a:pt x="350043" y="88525"/>
                  </a:lnTo>
                  <a:lnTo>
                    <a:pt x="397371" y="72464"/>
                  </a:lnTo>
                  <a:lnTo>
                    <a:pt x="447040" y="57855"/>
                  </a:lnTo>
                  <a:lnTo>
                    <a:pt x="498931" y="44754"/>
                  </a:lnTo>
                  <a:lnTo>
                    <a:pt x="552926" y="33218"/>
                  </a:lnTo>
                  <a:lnTo>
                    <a:pt x="608905" y="23302"/>
                  </a:lnTo>
                  <a:lnTo>
                    <a:pt x="666750" y="15063"/>
                  </a:lnTo>
                  <a:lnTo>
                    <a:pt x="726340" y="8557"/>
                  </a:lnTo>
                  <a:lnTo>
                    <a:pt x="787558" y="3840"/>
                  </a:lnTo>
                  <a:lnTo>
                    <a:pt x="850284" y="969"/>
                  </a:lnTo>
                  <a:lnTo>
                    <a:pt x="914400" y="0"/>
                  </a:lnTo>
                  <a:close/>
                </a:path>
                <a:path w="1828800" h="867410">
                  <a:moveTo>
                    <a:pt x="0" y="0"/>
                  </a:moveTo>
                  <a:lnTo>
                    <a:pt x="0" y="0"/>
                  </a:lnTo>
                </a:path>
                <a:path w="1828800" h="867410">
                  <a:moveTo>
                    <a:pt x="1828800" y="867410"/>
                  </a:moveTo>
                  <a:lnTo>
                    <a:pt x="1828800" y="867410"/>
                  </a:lnTo>
                </a:path>
              </a:pathLst>
            </a:custGeom>
            <a:ln w="25518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14780" y="223520"/>
            <a:ext cx="61506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Arrector </a:t>
            </a:r>
            <a:r>
              <a:rPr spc="-10" dirty="0"/>
              <a:t>Pilli</a:t>
            </a:r>
            <a:r>
              <a:rPr spc="-80" dirty="0"/>
              <a:t> </a:t>
            </a:r>
            <a:r>
              <a:rPr spc="-5" dirty="0"/>
              <a:t>muscle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070" y="1710690"/>
            <a:ext cx="4699000" cy="441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Functions: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132080">
              <a:lnSpc>
                <a:spcPct val="100000"/>
              </a:lnSpc>
              <a:buSzPct val="96875"/>
              <a:buFont typeface="Arial"/>
              <a:buChar char="•"/>
              <a:tabLst>
                <a:tab pos="156210" algn="l"/>
              </a:tabLst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Its 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contraction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causes the 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hair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2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move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into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more 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vertical</a:t>
            </a:r>
            <a:r>
              <a:rPr sz="3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position.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SzPct val="96875"/>
              <a:buFont typeface="Arial"/>
              <a:buChar char="•"/>
              <a:tabLst>
                <a:tab pos="255270" algn="l"/>
              </a:tabLst>
            </a:pP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It compresses the 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 sebaceous </a:t>
            </a:r>
            <a:r>
              <a:rPr sz="32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gland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and  causes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it to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extrude</a:t>
            </a:r>
            <a:r>
              <a:rPr sz="32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sebum.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83479" y="1676400"/>
            <a:ext cx="3931920" cy="5105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14780" y="223520"/>
            <a:ext cx="61506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Arrector </a:t>
            </a:r>
            <a:r>
              <a:rPr spc="-10" dirty="0"/>
              <a:t>Pilli</a:t>
            </a:r>
            <a:r>
              <a:rPr spc="-80" dirty="0"/>
              <a:t> </a:t>
            </a:r>
            <a:r>
              <a:rPr spc="-5" dirty="0"/>
              <a:t>muscle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67000" y="223520"/>
            <a:ext cx="3911599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90" dirty="0">
                <a:solidFill>
                  <a:srgbClr val="FF66CC"/>
                </a:solidFill>
                <a:latin typeface="UnDotum"/>
                <a:cs typeface="UnDotum"/>
              </a:rPr>
              <a:t>Hair</a:t>
            </a:r>
            <a:r>
              <a:rPr sz="4400" spc="-385" dirty="0">
                <a:solidFill>
                  <a:srgbClr val="FF66CC"/>
                </a:solidFill>
                <a:latin typeface="UnDotum"/>
                <a:cs typeface="UnDotum"/>
              </a:rPr>
              <a:t> </a:t>
            </a:r>
            <a:r>
              <a:rPr sz="4400" spc="-150" dirty="0">
                <a:solidFill>
                  <a:srgbClr val="FF66CC"/>
                </a:solidFill>
                <a:latin typeface="UnDotum"/>
                <a:cs typeface="UnDotum"/>
              </a:rPr>
              <a:t>Structures</a:t>
            </a:r>
            <a:endParaRPr sz="4400" dirty="0">
              <a:solidFill>
                <a:srgbClr val="FF66CC"/>
              </a:solidFill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1315719"/>
            <a:ext cx="4455795" cy="20980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95275" algn="l"/>
                <a:tab pos="295910" algn="l"/>
              </a:tabLst>
            </a:pPr>
            <a:r>
              <a:rPr sz="2800" spc="-125" dirty="0">
                <a:latin typeface="UnDotum"/>
                <a:cs typeface="UnDotum"/>
              </a:rPr>
              <a:t>Associated </a:t>
            </a:r>
            <a:r>
              <a:rPr sz="2800" spc="-50" dirty="0">
                <a:latin typeface="UnDotum"/>
                <a:cs typeface="UnDotum"/>
              </a:rPr>
              <a:t>hair</a:t>
            </a:r>
            <a:r>
              <a:rPr sz="2800" spc="-315" dirty="0">
                <a:latin typeface="UnDotum"/>
                <a:cs typeface="UnDotum"/>
              </a:rPr>
              <a:t> </a:t>
            </a:r>
            <a:r>
              <a:rPr sz="2800" spc="-90" dirty="0">
                <a:latin typeface="UnDotum"/>
                <a:cs typeface="UnDotum"/>
              </a:rPr>
              <a:t>structures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807720" algn="l"/>
              </a:tabLst>
            </a:pPr>
            <a:r>
              <a:rPr sz="2400" spc="-50" dirty="0">
                <a:solidFill>
                  <a:srgbClr val="0000FF"/>
                </a:solidFill>
                <a:latin typeface="UnDotum"/>
                <a:cs typeface="UnDotum"/>
              </a:rPr>
              <a:t>Hair</a:t>
            </a:r>
            <a:r>
              <a:rPr sz="2400" spc="-185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2400" spc="-50" dirty="0">
                <a:solidFill>
                  <a:srgbClr val="0000FF"/>
                </a:solidFill>
                <a:latin typeface="UnDotum"/>
                <a:cs typeface="UnDotum"/>
              </a:rPr>
              <a:t>follicle</a:t>
            </a:r>
            <a:endParaRPr sz="2400">
              <a:latin typeface="UnDotum"/>
              <a:cs typeface="UnDotum"/>
            </a:endParaRPr>
          </a:p>
          <a:p>
            <a:pPr marL="1377315" marR="5080" lvl="2" indent="-341630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1377315" algn="l"/>
                <a:tab pos="1377950" algn="l"/>
              </a:tabLst>
            </a:pPr>
            <a:r>
              <a:rPr sz="2000" spc="-55" dirty="0">
                <a:latin typeface="UnDotum"/>
                <a:cs typeface="UnDotum"/>
              </a:rPr>
              <a:t>Dermal </a:t>
            </a:r>
            <a:r>
              <a:rPr sz="2000" spc="-60" dirty="0">
                <a:latin typeface="UnDotum"/>
                <a:cs typeface="UnDotum"/>
              </a:rPr>
              <a:t>and </a:t>
            </a:r>
            <a:r>
              <a:rPr sz="2000" spc="-45" dirty="0">
                <a:latin typeface="UnDotum"/>
                <a:cs typeface="UnDotum"/>
              </a:rPr>
              <a:t>epidermal</a:t>
            </a:r>
            <a:r>
              <a:rPr sz="2000" spc="-400" dirty="0">
                <a:latin typeface="UnDotum"/>
                <a:cs typeface="UnDotum"/>
              </a:rPr>
              <a:t> </a:t>
            </a:r>
            <a:r>
              <a:rPr sz="2000" spc="-85" dirty="0">
                <a:latin typeface="UnDotum"/>
                <a:cs typeface="UnDotum"/>
              </a:rPr>
              <a:t>sheath  </a:t>
            </a:r>
            <a:r>
              <a:rPr sz="2000" spc="-40" dirty="0">
                <a:latin typeface="UnDotum"/>
                <a:cs typeface="UnDotum"/>
              </a:rPr>
              <a:t>surround </a:t>
            </a:r>
            <a:r>
              <a:rPr sz="2000" spc="-35" dirty="0">
                <a:latin typeface="UnDotum"/>
                <a:cs typeface="UnDotum"/>
              </a:rPr>
              <a:t>hair</a:t>
            </a:r>
            <a:r>
              <a:rPr sz="2000" spc="-254" dirty="0">
                <a:latin typeface="UnDotum"/>
                <a:cs typeface="UnDotum"/>
              </a:rPr>
              <a:t> </a:t>
            </a:r>
            <a:r>
              <a:rPr sz="2000" spc="5" dirty="0">
                <a:latin typeface="UnDotum"/>
                <a:cs typeface="UnDotum"/>
              </a:rPr>
              <a:t>root</a:t>
            </a:r>
            <a:endParaRPr sz="20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tabLst>
                <a:tab pos="807720" algn="l"/>
              </a:tabLst>
            </a:pPr>
            <a:r>
              <a:rPr sz="2400" dirty="0">
                <a:solidFill>
                  <a:srgbClr val="0000FF"/>
                </a:solidFill>
                <a:latin typeface="UnDotum"/>
                <a:cs typeface="UnDotum"/>
              </a:rPr>
              <a:t>Arrector </a:t>
            </a:r>
            <a:r>
              <a:rPr sz="2400" spc="-35" dirty="0">
                <a:solidFill>
                  <a:srgbClr val="0000FF"/>
                </a:solidFill>
                <a:latin typeface="UnDotum"/>
                <a:cs typeface="UnDotum"/>
              </a:rPr>
              <a:t>pili</a:t>
            </a:r>
            <a:r>
              <a:rPr sz="2400" spc="-375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2400" spc="-114" dirty="0">
                <a:solidFill>
                  <a:srgbClr val="0000FF"/>
                </a:solidFill>
                <a:latin typeface="UnDotum"/>
                <a:cs typeface="UnDotum"/>
              </a:rPr>
              <a:t>muscle</a:t>
            </a:r>
            <a:endParaRPr sz="2400">
              <a:latin typeface="UnDotum"/>
              <a:cs typeface="UnDot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7160" y="3373120"/>
            <a:ext cx="114935" cy="7620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8789" y="3388359"/>
            <a:ext cx="3279775" cy="106680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000" spc="-75" dirty="0">
                <a:latin typeface="UnDotum"/>
                <a:cs typeface="UnDotum"/>
              </a:rPr>
              <a:t>Smooth</a:t>
            </a:r>
            <a:r>
              <a:rPr sz="2000" spc="-150" dirty="0">
                <a:latin typeface="UnDotum"/>
                <a:cs typeface="UnDotum"/>
              </a:rPr>
              <a:t> </a:t>
            </a:r>
            <a:r>
              <a:rPr sz="2000" spc="-95" dirty="0">
                <a:latin typeface="UnDotum"/>
                <a:cs typeface="UnDotum"/>
              </a:rPr>
              <a:t>muscle</a:t>
            </a:r>
            <a:endParaRPr sz="2000">
              <a:latin typeface="UnDotum"/>
              <a:cs typeface="UnDotum"/>
            </a:endParaRPr>
          </a:p>
          <a:p>
            <a:pPr marL="12700" marR="5080">
              <a:lnSpc>
                <a:spcPct val="100000"/>
              </a:lnSpc>
              <a:spcBef>
                <a:spcPts val="500"/>
              </a:spcBef>
            </a:pPr>
            <a:r>
              <a:rPr sz="2000" spc="-90" dirty="0">
                <a:latin typeface="UnDotum"/>
                <a:cs typeface="UnDotum"/>
              </a:rPr>
              <a:t>Pulls</a:t>
            </a:r>
            <a:r>
              <a:rPr sz="2000" spc="-160" dirty="0">
                <a:latin typeface="UnDotum"/>
                <a:cs typeface="UnDotum"/>
              </a:rPr>
              <a:t> </a:t>
            </a:r>
            <a:r>
              <a:rPr sz="2000" spc="-80" dirty="0">
                <a:latin typeface="UnDotum"/>
                <a:cs typeface="UnDotum"/>
              </a:rPr>
              <a:t>hairs</a:t>
            </a:r>
            <a:r>
              <a:rPr sz="2000" spc="-150" dirty="0">
                <a:latin typeface="UnDotum"/>
                <a:cs typeface="UnDotum"/>
              </a:rPr>
              <a:t> </a:t>
            </a:r>
            <a:r>
              <a:rPr sz="2000" spc="-15" dirty="0">
                <a:latin typeface="UnDotum"/>
                <a:cs typeface="UnDotum"/>
              </a:rPr>
              <a:t>upright</a:t>
            </a:r>
            <a:r>
              <a:rPr sz="2000" spc="-145" dirty="0">
                <a:latin typeface="UnDotum"/>
                <a:cs typeface="UnDotum"/>
              </a:rPr>
              <a:t> </a:t>
            </a:r>
            <a:r>
              <a:rPr sz="2000" spc="-15" dirty="0">
                <a:latin typeface="UnDotum"/>
                <a:cs typeface="UnDotum"/>
              </a:rPr>
              <a:t>when</a:t>
            </a:r>
            <a:r>
              <a:rPr sz="2000" spc="-150" dirty="0">
                <a:latin typeface="UnDotum"/>
                <a:cs typeface="UnDotum"/>
              </a:rPr>
              <a:t> </a:t>
            </a:r>
            <a:r>
              <a:rPr sz="2000" spc="-50" dirty="0">
                <a:latin typeface="UnDotum"/>
                <a:cs typeface="UnDotum"/>
              </a:rPr>
              <a:t>cold</a:t>
            </a:r>
            <a:r>
              <a:rPr sz="2000" spc="-145" dirty="0">
                <a:latin typeface="UnDotum"/>
                <a:cs typeface="UnDotum"/>
              </a:rPr>
              <a:t> </a:t>
            </a:r>
            <a:r>
              <a:rPr sz="2000" spc="15" dirty="0">
                <a:latin typeface="UnDotum"/>
                <a:cs typeface="UnDotum"/>
              </a:rPr>
              <a:t>or  </a:t>
            </a:r>
            <a:r>
              <a:rPr sz="2000" spc="-30" dirty="0">
                <a:latin typeface="UnDotum"/>
                <a:cs typeface="UnDotum"/>
              </a:rPr>
              <a:t>frightened</a:t>
            </a:r>
            <a:endParaRPr sz="2000">
              <a:latin typeface="UnDotum"/>
              <a:cs typeface="UnDot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4080" y="4505959"/>
            <a:ext cx="2374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aseline="3472" dirty="0">
                <a:latin typeface="Arial"/>
                <a:cs typeface="Arial"/>
              </a:rPr>
              <a:t>– </a:t>
            </a:r>
            <a:r>
              <a:rPr sz="2400" spc="-145" dirty="0">
                <a:latin typeface="UnDotum"/>
                <a:cs typeface="UnDotum"/>
              </a:rPr>
              <a:t>Sebaceous</a:t>
            </a:r>
            <a:r>
              <a:rPr sz="2400" spc="-35" dirty="0">
                <a:latin typeface="UnDotum"/>
                <a:cs typeface="UnDotum"/>
              </a:rPr>
              <a:t> </a:t>
            </a:r>
            <a:r>
              <a:rPr sz="2400" spc="-70" dirty="0">
                <a:latin typeface="UnDotum"/>
                <a:cs typeface="UnDotum"/>
              </a:rPr>
              <a:t>gland</a:t>
            </a:r>
            <a:endParaRPr sz="2400">
              <a:latin typeface="UnDotum"/>
              <a:cs typeface="UnDotum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49504" y="1543353"/>
            <a:ext cx="3054383" cy="4480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75481" y="1981200"/>
            <a:ext cx="4363720" cy="4267200"/>
            <a:chOff x="4475481" y="1981200"/>
            <a:chExt cx="4363720" cy="4267200"/>
          </a:xfrm>
        </p:grpSpPr>
        <p:sp>
          <p:nvSpPr>
            <p:cNvPr id="3" name="object 3"/>
            <p:cNvSpPr/>
            <p:nvPr/>
          </p:nvSpPr>
          <p:spPr>
            <a:xfrm>
              <a:off x="4571999" y="1981200"/>
              <a:ext cx="4267200" cy="42672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48909" y="5151120"/>
              <a:ext cx="339090" cy="217170"/>
            </a:xfrm>
            <a:custGeom>
              <a:avLst/>
              <a:gdLst/>
              <a:ahLst/>
              <a:cxnLst/>
              <a:rect l="l" t="t" r="r" b="b"/>
              <a:pathLst>
                <a:path w="339089" h="217170">
                  <a:moveTo>
                    <a:pt x="339089" y="0"/>
                  </a:moveTo>
                  <a:lnTo>
                    <a:pt x="0" y="0"/>
                  </a:lnTo>
                  <a:lnTo>
                    <a:pt x="0" y="217169"/>
                  </a:lnTo>
                  <a:lnTo>
                    <a:pt x="339089" y="2171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94529" y="3581400"/>
              <a:ext cx="1093470" cy="1929130"/>
            </a:xfrm>
            <a:custGeom>
              <a:avLst/>
              <a:gdLst/>
              <a:ahLst/>
              <a:cxnLst/>
              <a:rect l="l" t="t" r="r" b="b"/>
              <a:pathLst>
                <a:path w="1093470" h="1929129">
                  <a:moveTo>
                    <a:pt x="496570" y="0"/>
                  </a:moveTo>
                  <a:lnTo>
                    <a:pt x="554705" y="2361"/>
                  </a:lnTo>
                  <a:lnTo>
                    <a:pt x="610076" y="9260"/>
                  </a:lnTo>
                  <a:lnTo>
                    <a:pt x="662245" y="20419"/>
                  </a:lnTo>
                  <a:lnTo>
                    <a:pt x="710776" y="35560"/>
                  </a:lnTo>
                  <a:lnTo>
                    <a:pt x="755233" y="54404"/>
                  </a:lnTo>
                  <a:lnTo>
                    <a:pt x="795178" y="76676"/>
                  </a:lnTo>
                  <a:lnTo>
                    <a:pt x="830176" y="102096"/>
                  </a:lnTo>
                  <a:lnTo>
                    <a:pt x="859789" y="130386"/>
                  </a:lnTo>
                  <a:lnTo>
                    <a:pt x="883582" y="161270"/>
                  </a:lnTo>
                  <a:lnTo>
                    <a:pt x="911959" y="229704"/>
                  </a:lnTo>
                  <a:lnTo>
                    <a:pt x="915670" y="266700"/>
                  </a:lnTo>
                  <a:lnTo>
                    <a:pt x="911959" y="303695"/>
                  </a:lnTo>
                  <a:lnTo>
                    <a:pt x="883582" y="372129"/>
                  </a:lnTo>
                  <a:lnTo>
                    <a:pt x="859789" y="403013"/>
                  </a:lnTo>
                  <a:lnTo>
                    <a:pt x="830176" y="431303"/>
                  </a:lnTo>
                  <a:lnTo>
                    <a:pt x="795178" y="456723"/>
                  </a:lnTo>
                  <a:lnTo>
                    <a:pt x="755233" y="478995"/>
                  </a:lnTo>
                  <a:lnTo>
                    <a:pt x="710776" y="497840"/>
                  </a:lnTo>
                  <a:lnTo>
                    <a:pt x="662245" y="512980"/>
                  </a:lnTo>
                  <a:lnTo>
                    <a:pt x="610076" y="524139"/>
                  </a:lnTo>
                  <a:lnTo>
                    <a:pt x="554705" y="531038"/>
                  </a:lnTo>
                  <a:lnTo>
                    <a:pt x="496570" y="533400"/>
                  </a:lnTo>
                  <a:lnTo>
                    <a:pt x="438434" y="531038"/>
                  </a:lnTo>
                  <a:lnTo>
                    <a:pt x="383063" y="524139"/>
                  </a:lnTo>
                  <a:lnTo>
                    <a:pt x="330894" y="512980"/>
                  </a:lnTo>
                  <a:lnTo>
                    <a:pt x="282363" y="497840"/>
                  </a:lnTo>
                  <a:lnTo>
                    <a:pt x="237906" y="478995"/>
                  </a:lnTo>
                  <a:lnTo>
                    <a:pt x="197961" y="456723"/>
                  </a:lnTo>
                  <a:lnTo>
                    <a:pt x="162963" y="431303"/>
                  </a:lnTo>
                  <a:lnTo>
                    <a:pt x="133350" y="403013"/>
                  </a:lnTo>
                  <a:lnTo>
                    <a:pt x="109557" y="372129"/>
                  </a:lnTo>
                  <a:lnTo>
                    <a:pt x="81180" y="303695"/>
                  </a:lnTo>
                  <a:lnTo>
                    <a:pt x="77470" y="266700"/>
                  </a:lnTo>
                  <a:lnTo>
                    <a:pt x="81180" y="229704"/>
                  </a:lnTo>
                  <a:lnTo>
                    <a:pt x="109557" y="161270"/>
                  </a:lnTo>
                  <a:lnTo>
                    <a:pt x="133350" y="130386"/>
                  </a:lnTo>
                  <a:lnTo>
                    <a:pt x="162963" y="102096"/>
                  </a:lnTo>
                  <a:lnTo>
                    <a:pt x="197961" y="76676"/>
                  </a:lnTo>
                  <a:lnTo>
                    <a:pt x="237906" y="54404"/>
                  </a:lnTo>
                  <a:lnTo>
                    <a:pt x="282363" y="35559"/>
                  </a:lnTo>
                  <a:lnTo>
                    <a:pt x="330894" y="20419"/>
                  </a:lnTo>
                  <a:lnTo>
                    <a:pt x="383063" y="9260"/>
                  </a:lnTo>
                  <a:lnTo>
                    <a:pt x="438434" y="2361"/>
                  </a:lnTo>
                  <a:lnTo>
                    <a:pt x="496570" y="0"/>
                  </a:lnTo>
                  <a:close/>
                </a:path>
                <a:path w="1093470" h="1929129">
                  <a:moveTo>
                    <a:pt x="77470" y="0"/>
                  </a:moveTo>
                  <a:lnTo>
                    <a:pt x="77470" y="0"/>
                  </a:lnTo>
                </a:path>
                <a:path w="1093470" h="1929129">
                  <a:moveTo>
                    <a:pt x="915670" y="533400"/>
                  </a:moveTo>
                  <a:lnTo>
                    <a:pt x="915670" y="533400"/>
                  </a:lnTo>
                </a:path>
                <a:path w="1093470" h="1929129">
                  <a:moveTo>
                    <a:pt x="546100" y="1215389"/>
                  </a:moveTo>
                  <a:lnTo>
                    <a:pt x="603313" y="1217179"/>
                  </a:lnTo>
                  <a:lnTo>
                    <a:pt x="658589" y="1222441"/>
                  </a:lnTo>
                  <a:lnTo>
                    <a:pt x="711684" y="1231019"/>
                  </a:lnTo>
                  <a:lnTo>
                    <a:pt x="762357" y="1242754"/>
                  </a:lnTo>
                  <a:lnTo>
                    <a:pt x="810366" y="1257488"/>
                  </a:lnTo>
                  <a:lnTo>
                    <a:pt x="855469" y="1275062"/>
                  </a:lnTo>
                  <a:lnTo>
                    <a:pt x="897424" y="1295319"/>
                  </a:lnTo>
                  <a:lnTo>
                    <a:pt x="935989" y="1318101"/>
                  </a:lnTo>
                  <a:lnTo>
                    <a:pt x="970924" y="1343249"/>
                  </a:lnTo>
                  <a:lnTo>
                    <a:pt x="1001985" y="1370605"/>
                  </a:lnTo>
                  <a:lnTo>
                    <a:pt x="1028931" y="1400011"/>
                  </a:lnTo>
                  <a:lnTo>
                    <a:pt x="1051520" y="1431309"/>
                  </a:lnTo>
                  <a:lnTo>
                    <a:pt x="1082660" y="1498949"/>
                  </a:lnTo>
                  <a:lnTo>
                    <a:pt x="1093470" y="1572260"/>
                  </a:lnTo>
                  <a:lnTo>
                    <a:pt x="1090727" y="1609544"/>
                  </a:lnTo>
                  <a:lnTo>
                    <a:pt x="1069510" y="1680178"/>
                  </a:lnTo>
                  <a:lnTo>
                    <a:pt x="1028931" y="1744508"/>
                  </a:lnTo>
                  <a:lnTo>
                    <a:pt x="1001985" y="1773914"/>
                  </a:lnTo>
                  <a:lnTo>
                    <a:pt x="970924" y="1801270"/>
                  </a:lnTo>
                  <a:lnTo>
                    <a:pt x="935989" y="1826418"/>
                  </a:lnTo>
                  <a:lnTo>
                    <a:pt x="897424" y="1849200"/>
                  </a:lnTo>
                  <a:lnTo>
                    <a:pt x="855469" y="1869457"/>
                  </a:lnTo>
                  <a:lnTo>
                    <a:pt x="810366" y="1887031"/>
                  </a:lnTo>
                  <a:lnTo>
                    <a:pt x="762357" y="1901765"/>
                  </a:lnTo>
                  <a:lnTo>
                    <a:pt x="711684" y="1913500"/>
                  </a:lnTo>
                  <a:lnTo>
                    <a:pt x="658589" y="1922078"/>
                  </a:lnTo>
                  <a:lnTo>
                    <a:pt x="603313" y="1927340"/>
                  </a:lnTo>
                  <a:lnTo>
                    <a:pt x="546100" y="1929130"/>
                  </a:lnTo>
                  <a:lnTo>
                    <a:pt x="488900" y="1927340"/>
                  </a:lnTo>
                  <a:lnTo>
                    <a:pt x="433665" y="1922078"/>
                  </a:lnTo>
                  <a:lnTo>
                    <a:pt x="380632" y="1913500"/>
                  </a:lnTo>
                  <a:lnTo>
                    <a:pt x="330041" y="1901765"/>
                  </a:lnTo>
                  <a:lnTo>
                    <a:pt x="282128" y="1887031"/>
                  </a:lnTo>
                  <a:lnTo>
                    <a:pt x="237132" y="1869457"/>
                  </a:lnTo>
                  <a:lnTo>
                    <a:pt x="195292" y="1849200"/>
                  </a:lnTo>
                  <a:lnTo>
                    <a:pt x="156845" y="1826418"/>
                  </a:lnTo>
                  <a:lnTo>
                    <a:pt x="122029" y="1801270"/>
                  </a:lnTo>
                  <a:lnTo>
                    <a:pt x="91082" y="1773914"/>
                  </a:lnTo>
                  <a:lnTo>
                    <a:pt x="64244" y="1744508"/>
                  </a:lnTo>
                  <a:lnTo>
                    <a:pt x="41751" y="1713210"/>
                  </a:lnTo>
                  <a:lnTo>
                    <a:pt x="10755" y="1645570"/>
                  </a:lnTo>
                  <a:lnTo>
                    <a:pt x="0" y="1572260"/>
                  </a:lnTo>
                  <a:lnTo>
                    <a:pt x="2728" y="1534975"/>
                  </a:lnTo>
                  <a:lnTo>
                    <a:pt x="23842" y="1464341"/>
                  </a:lnTo>
                  <a:lnTo>
                    <a:pt x="64244" y="1400011"/>
                  </a:lnTo>
                  <a:lnTo>
                    <a:pt x="91082" y="1370605"/>
                  </a:lnTo>
                  <a:lnTo>
                    <a:pt x="122029" y="1343249"/>
                  </a:lnTo>
                  <a:lnTo>
                    <a:pt x="156845" y="1318101"/>
                  </a:lnTo>
                  <a:lnTo>
                    <a:pt x="195292" y="1295319"/>
                  </a:lnTo>
                  <a:lnTo>
                    <a:pt x="237132" y="1275062"/>
                  </a:lnTo>
                  <a:lnTo>
                    <a:pt x="282128" y="1257488"/>
                  </a:lnTo>
                  <a:lnTo>
                    <a:pt x="330041" y="1242754"/>
                  </a:lnTo>
                  <a:lnTo>
                    <a:pt x="380632" y="1231019"/>
                  </a:lnTo>
                  <a:lnTo>
                    <a:pt x="433665" y="1222441"/>
                  </a:lnTo>
                  <a:lnTo>
                    <a:pt x="488900" y="1217179"/>
                  </a:lnTo>
                  <a:lnTo>
                    <a:pt x="546100" y="1215389"/>
                  </a:lnTo>
                  <a:close/>
                </a:path>
                <a:path w="1093470" h="1929129">
                  <a:moveTo>
                    <a:pt x="0" y="1215389"/>
                  </a:moveTo>
                  <a:lnTo>
                    <a:pt x="0" y="1215389"/>
                  </a:lnTo>
                </a:path>
                <a:path w="1093470" h="1929129">
                  <a:moveTo>
                    <a:pt x="1093470" y="1929130"/>
                  </a:moveTo>
                  <a:lnTo>
                    <a:pt x="1093470" y="1929130"/>
                  </a:lnTo>
                </a:path>
              </a:pathLst>
            </a:custGeom>
            <a:ln w="38097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9870" y="1854200"/>
            <a:ext cx="3664585" cy="421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20" dirty="0">
                <a:solidFill>
                  <a:srgbClr val="99FF33"/>
                </a:solidFill>
                <a:latin typeface="Arial"/>
                <a:cs typeface="Arial"/>
              </a:rPr>
              <a:t>Function</a:t>
            </a:r>
            <a:endParaRPr sz="2800">
              <a:latin typeface="Arial"/>
              <a:cs typeface="Arial"/>
            </a:endParaRPr>
          </a:p>
          <a:p>
            <a:pPr marL="331470" marR="106045" indent="-76200">
              <a:lnSpc>
                <a:spcPts val="2690"/>
              </a:lnSpc>
              <a:spcBef>
                <a:spcPts val="66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secrets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sebum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to oil 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(lubricate) hair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skin.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270" dirty="0">
                <a:solidFill>
                  <a:srgbClr val="99FF33"/>
                </a:solidFill>
                <a:latin typeface="Arial"/>
                <a:cs typeface="Arial"/>
              </a:rPr>
              <a:t>Sebum</a:t>
            </a:r>
            <a:endParaRPr sz="2800">
              <a:latin typeface="Arial"/>
              <a:cs typeface="Arial"/>
            </a:endParaRPr>
          </a:p>
          <a:p>
            <a:pPr marL="331470" marR="5080" indent="3810">
              <a:lnSpc>
                <a:spcPct val="80000"/>
              </a:lnSpc>
              <a:spcBef>
                <a:spcPts val="69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oily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material that 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keeps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flexibility</a:t>
            </a:r>
            <a:r>
              <a:rPr sz="28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 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hair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oils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epidermis around the 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mouth of the</a:t>
            </a:r>
            <a:r>
              <a:rPr sz="28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follicle.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39289" y="223520"/>
            <a:ext cx="51123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Sebaceous</a:t>
            </a:r>
            <a:r>
              <a:rPr spc="-90" dirty="0"/>
              <a:t> </a:t>
            </a:r>
            <a:r>
              <a:rPr dirty="0"/>
              <a:t>glands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9870" y="1997710"/>
            <a:ext cx="4342765" cy="1560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9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It occurs because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obstruction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(blocking)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sebaceous</a:t>
            </a:r>
            <a:r>
              <a:rPr sz="2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duct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3400" y="3790950"/>
            <a:ext cx="3429000" cy="2686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4552950" y="1295400"/>
            <a:ext cx="4362450" cy="5410200"/>
            <a:chOff x="4552950" y="1295400"/>
            <a:chExt cx="4362450" cy="5410200"/>
          </a:xfrm>
        </p:grpSpPr>
        <p:sp>
          <p:nvSpPr>
            <p:cNvPr id="6" name="object 6"/>
            <p:cNvSpPr/>
            <p:nvPr/>
          </p:nvSpPr>
          <p:spPr>
            <a:xfrm>
              <a:off x="5715000" y="1295400"/>
              <a:ext cx="2609850" cy="16764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52950" y="2967989"/>
              <a:ext cx="4362450" cy="37376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51750" y="1852930"/>
              <a:ext cx="571500" cy="294640"/>
            </a:xfrm>
            <a:custGeom>
              <a:avLst/>
              <a:gdLst/>
              <a:ahLst/>
              <a:cxnLst/>
              <a:rect l="l" t="t" r="r" b="b"/>
              <a:pathLst>
                <a:path w="571500" h="294639">
                  <a:moveTo>
                    <a:pt x="539750" y="0"/>
                  </a:moveTo>
                  <a:lnTo>
                    <a:pt x="123190" y="189230"/>
                  </a:lnTo>
                  <a:lnTo>
                    <a:pt x="106679" y="154940"/>
                  </a:lnTo>
                  <a:lnTo>
                    <a:pt x="0" y="287020"/>
                  </a:lnTo>
                  <a:lnTo>
                    <a:pt x="170179" y="294640"/>
                  </a:lnTo>
                  <a:lnTo>
                    <a:pt x="154940" y="259080"/>
                  </a:lnTo>
                  <a:lnTo>
                    <a:pt x="571500" y="69850"/>
                  </a:lnTo>
                  <a:lnTo>
                    <a:pt x="5397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20000" y="1852930"/>
              <a:ext cx="618490" cy="294640"/>
            </a:xfrm>
            <a:custGeom>
              <a:avLst/>
              <a:gdLst/>
              <a:ahLst/>
              <a:cxnLst/>
              <a:rect l="l" t="t" r="r" b="b"/>
              <a:pathLst>
                <a:path w="618490" h="294639">
                  <a:moveTo>
                    <a:pt x="571500" y="0"/>
                  </a:moveTo>
                  <a:lnTo>
                    <a:pt x="154940" y="189230"/>
                  </a:lnTo>
                  <a:lnTo>
                    <a:pt x="138429" y="154940"/>
                  </a:lnTo>
                  <a:lnTo>
                    <a:pt x="31750" y="287020"/>
                  </a:lnTo>
                  <a:lnTo>
                    <a:pt x="201929" y="294640"/>
                  </a:lnTo>
                  <a:lnTo>
                    <a:pt x="186690" y="259080"/>
                  </a:lnTo>
                  <a:lnTo>
                    <a:pt x="603250" y="69850"/>
                  </a:lnTo>
                  <a:lnTo>
                    <a:pt x="571500" y="0"/>
                  </a:lnTo>
                  <a:close/>
                </a:path>
                <a:path w="618490" h="294639">
                  <a:moveTo>
                    <a:pt x="0" y="218440"/>
                  </a:moveTo>
                  <a:lnTo>
                    <a:pt x="0" y="218440"/>
                  </a:lnTo>
                </a:path>
                <a:path w="618490" h="294639">
                  <a:moveTo>
                    <a:pt x="618490" y="104140"/>
                  </a:moveTo>
                  <a:lnTo>
                    <a:pt x="618490" y="104140"/>
                  </a:lnTo>
                </a:path>
              </a:pathLst>
            </a:custGeom>
            <a:ln w="93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321560" y="223520"/>
            <a:ext cx="43453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Sebaceous</a:t>
            </a:r>
            <a:r>
              <a:rPr sz="5400" b="1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5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cyst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469" y="2180590"/>
            <a:ext cx="4161154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long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tubular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glands with deep 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coiled</a:t>
            </a:r>
            <a:r>
              <a:rPr sz="24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part.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2700" marR="62865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All over the body except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red 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margins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lips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nail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beds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glans  penis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clitoris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•"/>
            </a:pPr>
            <a:endParaRPr sz="2500">
              <a:latin typeface="Times New Roman"/>
              <a:cs typeface="Times New Roman"/>
            </a:endParaRPr>
          </a:p>
          <a:p>
            <a:pPr marL="12700" marR="264160">
              <a:lnSpc>
                <a:spcPct val="100000"/>
              </a:lnSpc>
              <a:buFont typeface="Arial"/>
              <a:buChar char="•"/>
              <a:tabLst>
                <a:tab pos="269875" algn="l"/>
                <a:tab pos="270510" algn="l"/>
              </a:tabLst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deeply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penetrated  structure.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39409" y="1725929"/>
            <a:ext cx="3398519" cy="4979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67939" y="223520"/>
            <a:ext cx="38519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Sweat</a:t>
            </a:r>
            <a:r>
              <a:rPr spc="-90" dirty="0"/>
              <a:t> </a:t>
            </a:r>
            <a:r>
              <a:rPr spc="-5" dirty="0"/>
              <a:t>glands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9240"/>
            <a:ext cx="8027670" cy="424307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65" dirty="0">
                <a:latin typeface="UnDotum"/>
                <a:cs typeface="UnDotum"/>
              </a:rPr>
              <a:t>Consist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5" dirty="0">
                <a:latin typeface="UnDotum"/>
                <a:cs typeface="UnDotum"/>
              </a:rPr>
              <a:t>of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80" dirty="0">
                <a:latin typeface="UnDotum"/>
                <a:cs typeface="UnDotum"/>
              </a:rPr>
              <a:t>coiled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20" dirty="0">
                <a:latin typeface="UnDotum"/>
                <a:cs typeface="UnDotum"/>
              </a:rPr>
              <a:t>tubes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95" dirty="0">
                <a:latin typeface="UnDotum"/>
                <a:cs typeface="UnDotum"/>
              </a:rPr>
              <a:t>and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75" dirty="0">
                <a:latin typeface="UnDotum"/>
                <a:cs typeface="UnDotum"/>
              </a:rPr>
              <a:t>straight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65" dirty="0">
                <a:latin typeface="UnDotum"/>
                <a:cs typeface="UnDotum"/>
              </a:rPr>
              <a:t>duct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latin typeface="UnDotum"/>
                <a:cs typeface="UnDotum"/>
              </a:rPr>
              <a:t>Secretory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5" dirty="0">
                <a:latin typeface="UnDotum"/>
                <a:cs typeface="UnDotum"/>
              </a:rPr>
              <a:t>portion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215" dirty="0">
                <a:latin typeface="UnDotum"/>
                <a:cs typeface="UnDotum"/>
              </a:rPr>
              <a:t>is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90" dirty="0">
                <a:latin typeface="UnDotum"/>
                <a:cs typeface="UnDotum"/>
              </a:rPr>
              <a:t>embeded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45" dirty="0">
                <a:latin typeface="UnDotum"/>
                <a:cs typeface="UnDotum"/>
              </a:rPr>
              <a:t>in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00" dirty="0">
                <a:latin typeface="UnDotum"/>
                <a:cs typeface="UnDotum"/>
              </a:rPr>
              <a:t>dermis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35" dirty="0">
                <a:latin typeface="UnDotum"/>
                <a:cs typeface="UnDotum"/>
              </a:rPr>
              <a:t>Excretory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15" dirty="0">
                <a:latin typeface="UnDotum"/>
                <a:cs typeface="UnDotum"/>
              </a:rPr>
              <a:t>portion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70" dirty="0">
                <a:latin typeface="UnDotum"/>
                <a:cs typeface="UnDotum"/>
              </a:rPr>
              <a:t>open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45" dirty="0">
                <a:latin typeface="UnDotum"/>
                <a:cs typeface="UnDotum"/>
              </a:rPr>
              <a:t>on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20" dirty="0">
                <a:latin typeface="UnDotum"/>
                <a:cs typeface="UnDotum"/>
              </a:rPr>
              <a:t>surface</a:t>
            </a:r>
            <a:r>
              <a:rPr sz="3000" spc="-229" dirty="0">
                <a:latin typeface="UnDotum"/>
                <a:cs typeface="UnDotum"/>
              </a:rPr>
              <a:t> </a:t>
            </a:r>
            <a:r>
              <a:rPr sz="3000" spc="-175" dirty="0">
                <a:latin typeface="UnDotum"/>
                <a:cs typeface="UnDotum"/>
              </a:rPr>
              <a:t>–</a:t>
            </a:r>
            <a:r>
              <a:rPr sz="3000" spc="-220" dirty="0">
                <a:latin typeface="UnDotum"/>
                <a:cs typeface="UnDotum"/>
              </a:rPr>
              <a:t> </a:t>
            </a:r>
            <a:r>
              <a:rPr sz="3000" spc="-100" dirty="0">
                <a:latin typeface="UnDotum"/>
                <a:cs typeface="UnDotum"/>
              </a:rPr>
              <a:t>sweat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110" dirty="0">
                <a:latin typeface="UnDotum"/>
                <a:cs typeface="UnDotum"/>
              </a:rPr>
              <a:t>pores</a:t>
            </a:r>
            <a:endParaRPr sz="30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25" dirty="0">
                <a:latin typeface="UnDotum"/>
                <a:cs typeface="UnDotum"/>
              </a:rPr>
              <a:t>Two</a:t>
            </a:r>
            <a:r>
              <a:rPr sz="3000" spc="-225" dirty="0">
                <a:latin typeface="UnDotum"/>
                <a:cs typeface="UnDotum"/>
              </a:rPr>
              <a:t> </a:t>
            </a:r>
            <a:r>
              <a:rPr sz="3000" spc="-90" dirty="0">
                <a:latin typeface="UnDotum"/>
                <a:cs typeface="UnDotum"/>
              </a:rPr>
              <a:t>types:</a:t>
            </a:r>
            <a:endParaRPr sz="30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85" dirty="0">
                <a:latin typeface="UnDotum"/>
                <a:cs typeface="UnDotum"/>
              </a:rPr>
              <a:t>Eccrine</a:t>
            </a:r>
            <a:r>
              <a:rPr sz="2600" spc="-204" dirty="0">
                <a:latin typeface="UnDotum"/>
                <a:cs typeface="UnDotum"/>
              </a:rPr>
              <a:t> </a:t>
            </a:r>
            <a:r>
              <a:rPr sz="2600" spc="-114" dirty="0">
                <a:latin typeface="UnDotum"/>
                <a:cs typeface="UnDotum"/>
              </a:rPr>
              <a:t>glands: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45" dirty="0">
                <a:latin typeface="UnDotum"/>
                <a:cs typeface="UnDotum"/>
              </a:rPr>
              <a:t>Found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75" dirty="0">
                <a:latin typeface="UnDotum"/>
                <a:cs typeface="UnDotum"/>
              </a:rPr>
              <a:t>all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5" dirty="0">
                <a:latin typeface="UnDotum"/>
                <a:cs typeface="UnDotum"/>
              </a:rPr>
              <a:t>over</a:t>
            </a:r>
            <a:r>
              <a:rPr sz="2600" spc="-190" dirty="0">
                <a:latin typeface="UnDotum"/>
                <a:cs typeface="UnDotum"/>
              </a:rPr>
              <a:t> </a:t>
            </a:r>
            <a:r>
              <a:rPr sz="2600" spc="-35" dirty="0">
                <a:latin typeface="UnDotum"/>
                <a:cs typeface="UnDotum"/>
              </a:rPr>
              <a:t>the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130" dirty="0">
                <a:latin typeface="UnDotum"/>
                <a:cs typeface="UnDotum"/>
              </a:rPr>
              <a:t>skin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95" dirty="0">
                <a:latin typeface="UnDotum"/>
                <a:cs typeface="UnDotum"/>
              </a:rPr>
              <a:t>especially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30" dirty="0">
                <a:latin typeface="UnDotum"/>
                <a:cs typeface="UnDotum"/>
              </a:rPr>
              <a:t>sole,</a:t>
            </a:r>
            <a:r>
              <a:rPr sz="2600" spc="-204" dirty="0">
                <a:latin typeface="UnDotum"/>
                <a:cs typeface="UnDotum"/>
              </a:rPr>
              <a:t> </a:t>
            </a:r>
            <a:r>
              <a:rPr sz="2600" spc="-80" dirty="0">
                <a:latin typeface="UnDotum"/>
                <a:cs typeface="UnDotum"/>
              </a:rPr>
              <a:t>axilla,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55" dirty="0">
                <a:latin typeface="UnDotum"/>
                <a:cs typeface="UnDotum"/>
              </a:rPr>
              <a:t>forehead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25" dirty="0">
                <a:latin typeface="UnDotum"/>
                <a:cs typeface="UnDotum"/>
              </a:rPr>
              <a:t>Under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85" dirty="0">
                <a:latin typeface="UnDotum"/>
                <a:cs typeface="UnDotum"/>
              </a:rPr>
              <a:t>psychological</a:t>
            </a:r>
            <a:r>
              <a:rPr sz="2600" spc="-185" dirty="0">
                <a:latin typeface="UnDotum"/>
                <a:cs typeface="UnDotum"/>
              </a:rPr>
              <a:t> </a:t>
            </a:r>
            <a:r>
              <a:rPr sz="2600" spc="5" dirty="0">
                <a:latin typeface="UnDotum"/>
                <a:cs typeface="UnDotum"/>
              </a:rPr>
              <a:t>&amp;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45" dirty="0">
                <a:latin typeface="UnDotum"/>
                <a:cs typeface="UnDotum"/>
              </a:rPr>
              <a:t>thermal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30" dirty="0">
                <a:latin typeface="UnDotum"/>
                <a:cs typeface="UnDotum"/>
              </a:rPr>
              <a:t>control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125" dirty="0">
                <a:latin typeface="UnDotum"/>
                <a:cs typeface="UnDotum"/>
              </a:rPr>
              <a:t>Helps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35" dirty="0">
                <a:latin typeface="UnDotum"/>
                <a:cs typeface="UnDotum"/>
              </a:rPr>
              <a:t>in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45" dirty="0">
                <a:latin typeface="UnDotum"/>
                <a:cs typeface="UnDotum"/>
              </a:rPr>
              <a:t>regulation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20" dirty="0">
                <a:latin typeface="UnDotum"/>
                <a:cs typeface="UnDotum"/>
              </a:rPr>
              <a:t>of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0" dirty="0">
                <a:latin typeface="UnDotum"/>
                <a:cs typeface="UnDotum"/>
              </a:rPr>
              <a:t>body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30" dirty="0">
                <a:latin typeface="UnDotum"/>
                <a:cs typeface="UnDotum"/>
              </a:rPr>
              <a:t>temprature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90" dirty="0">
                <a:latin typeface="UnDotum"/>
                <a:cs typeface="UnDotum"/>
              </a:rPr>
              <a:t>Also </a:t>
            </a:r>
            <a:r>
              <a:rPr sz="2600" spc="-105" dirty="0">
                <a:latin typeface="UnDotum"/>
                <a:cs typeface="UnDotum"/>
              </a:rPr>
              <a:t>secrete</a:t>
            </a:r>
            <a:r>
              <a:rPr sz="2600" spc="-310" dirty="0">
                <a:latin typeface="UnDotum"/>
                <a:cs typeface="UnDotum"/>
              </a:rPr>
              <a:t> </a:t>
            </a:r>
            <a:r>
              <a:rPr sz="2600" spc="-165" dirty="0">
                <a:latin typeface="UnDotum"/>
                <a:cs typeface="UnDotum"/>
              </a:rPr>
              <a:t>salts</a:t>
            </a:r>
            <a:endParaRPr sz="26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2810" y="1981200"/>
            <a:ext cx="6217920" cy="449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89100" y="299720"/>
            <a:ext cx="54502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Structure of the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skin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5800" y="4267200"/>
            <a:ext cx="990600" cy="227329"/>
            <a:chOff x="685800" y="4267200"/>
            <a:chExt cx="990600" cy="227329"/>
          </a:xfrm>
        </p:grpSpPr>
        <p:sp>
          <p:nvSpPr>
            <p:cNvPr id="6" name="object 6"/>
            <p:cNvSpPr/>
            <p:nvPr/>
          </p:nvSpPr>
          <p:spPr>
            <a:xfrm>
              <a:off x="685800" y="4267200"/>
              <a:ext cx="154940" cy="22733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66139" y="4324350"/>
              <a:ext cx="162559" cy="1701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5370" y="4324350"/>
              <a:ext cx="358140" cy="1676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7800" y="4267199"/>
              <a:ext cx="54610" cy="224790"/>
            </a:xfrm>
            <a:custGeom>
              <a:avLst/>
              <a:gdLst/>
              <a:ahLst/>
              <a:cxnLst/>
              <a:rect l="l" t="t" r="r" b="b"/>
              <a:pathLst>
                <a:path w="54609" h="224789">
                  <a:moveTo>
                    <a:pt x="54610" y="60960"/>
                  </a:moveTo>
                  <a:lnTo>
                    <a:pt x="0" y="60960"/>
                  </a:lnTo>
                  <a:lnTo>
                    <a:pt x="0" y="224790"/>
                  </a:lnTo>
                  <a:lnTo>
                    <a:pt x="54610" y="224790"/>
                  </a:lnTo>
                  <a:lnTo>
                    <a:pt x="54610" y="60960"/>
                  </a:lnTo>
                  <a:close/>
                </a:path>
                <a:path w="54609" h="224789">
                  <a:moveTo>
                    <a:pt x="54610" y="0"/>
                  </a:moveTo>
                  <a:lnTo>
                    <a:pt x="0" y="0"/>
                  </a:lnTo>
                  <a:lnTo>
                    <a:pt x="0" y="41910"/>
                  </a:lnTo>
                  <a:lnTo>
                    <a:pt x="54610" y="41910"/>
                  </a:lnTo>
                  <a:lnTo>
                    <a:pt x="546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26539" y="4324350"/>
              <a:ext cx="149859" cy="17018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828800" y="3124200"/>
            <a:ext cx="76200" cy="2590800"/>
          </a:xfrm>
          <a:custGeom>
            <a:avLst/>
            <a:gdLst/>
            <a:ahLst/>
            <a:cxnLst/>
            <a:rect l="l" t="t" r="r" b="b"/>
            <a:pathLst>
              <a:path w="76200" h="2590800">
                <a:moveTo>
                  <a:pt x="76200" y="0"/>
                </a:moveTo>
                <a:lnTo>
                  <a:pt x="62210" y="15081"/>
                </a:lnTo>
                <a:lnTo>
                  <a:pt x="50006" y="54927"/>
                </a:lnTo>
                <a:lnTo>
                  <a:pt x="41374" y="111442"/>
                </a:lnTo>
                <a:lnTo>
                  <a:pt x="38100" y="176529"/>
                </a:lnTo>
                <a:lnTo>
                  <a:pt x="38100" y="1117600"/>
                </a:lnTo>
                <a:lnTo>
                  <a:pt x="34825" y="1182885"/>
                </a:lnTo>
                <a:lnTo>
                  <a:pt x="26193" y="1239837"/>
                </a:lnTo>
                <a:lnTo>
                  <a:pt x="13989" y="1280120"/>
                </a:lnTo>
                <a:lnTo>
                  <a:pt x="0" y="1295400"/>
                </a:lnTo>
                <a:lnTo>
                  <a:pt x="13989" y="1310679"/>
                </a:lnTo>
                <a:lnTo>
                  <a:pt x="26193" y="1350962"/>
                </a:lnTo>
                <a:lnTo>
                  <a:pt x="34825" y="1407914"/>
                </a:lnTo>
                <a:lnTo>
                  <a:pt x="38100" y="1473200"/>
                </a:lnTo>
                <a:lnTo>
                  <a:pt x="38100" y="2413000"/>
                </a:lnTo>
                <a:lnTo>
                  <a:pt x="41374" y="2478285"/>
                </a:lnTo>
                <a:lnTo>
                  <a:pt x="50006" y="2535237"/>
                </a:lnTo>
                <a:lnTo>
                  <a:pt x="62210" y="2575520"/>
                </a:lnTo>
                <a:lnTo>
                  <a:pt x="76200" y="2590800"/>
                </a:lnTo>
              </a:path>
              <a:path w="76200" h="2590800">
                <a:moveTo>
                  <a:pt x="0" y="0"/>
                </a:moveTo>
                <a:lnTo>
                  <a:pt x="0" y="0"/>
                </a:lnTo>
              </a:path>
              <a:path w="76200" h="2590800">
                <a:moveTo>
                  <a:pt x="76200" y="2590800"/>
                </a:moveTo>
                <a:lnTo>
                  <a:pt x="76200" y="259080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57200" y="2536189"/>
            <a:ext cx="1219200" cy="260350"/>
            <a:chOff x="457200" y="2536189"/>
            <a:chExt cx="1219200" cy="260350"/>
          </a:xfrm>
        </p:grpSpPr>
        <p:sp>
          <p:nvSpPr>
            <p:cNvPr id="13" name="object 13"/>
            <p:cNvSpPr/>
            <p:nvPr/>
          </p:nvSpPr>
          <p:spPr>
            <a:xfrm>
              <a:off x="457200" y="2589529"/>
              <a:ext cx="137159" cy="1536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5950" y="2589529"/>
              <a:ext cx="130809" cy="20701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9620" y="2536189"/>
              <a:ext cx="45720" cy="204470"/>
            </a:xfrm>
            <a:custGeom>
              <a:avLst/>
              <a:gdLst/>
              <a:ahLst/>
              <a:cxnLst/>
              <a:rect l="l" t="t" r="r" b="b"/>
              <a:pathLst>
                <a:path w="45719" h="204469">
                  <a:moveTo>
                    <a:pt x="45720" y="57150"/>
                  </a:moveTo>
                  <a:lnTo>
                    <a:pt x="0" y="57150"/>
                  </a:lnTo>
                  <a:lnTo>
                    <a:pt x="0" y="204470"/>
                  </a:lnTo>
                  <a:lnTo>
                    <a:pt x="45720" y="204470"/>
                  </a:lnTo>
                  <a:lnTo>
                    <a:pt x="45720" y="57150"/>
                  </a:lnTo>
                  <a:close/>
                </a:path>
                <a:path w="45719" h="204469">
                  <a:moveTo>
                    <a:pt x="45720" y="0"/>
                  </a:moveTo>
                  <a:lnTo>
                    <a:pt x="0" y="0"/>
                  </a:lnTo>
                  <a:lnTo>
                    <a:pt x="0" y="39370"/>
                  </a:lnTo>
                  <a:lnTo>
                    <a:pt x="45720" y="39370"/>
                  </a:lnTo>
                  <a:lnTo>
                    <a:pt x="45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200" y="2536189"/>
              <a:ext cx="132080" cy="20701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91869" y="2589529"/>
              <a:ext cx="138430" cy="15367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50619" y="2589529"/>
              <a:ext cx="303530" cy="15113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83360" y="2536189"/>
              <a:ext cx="45720" cy="204470"/>
            </a:xfrm>
            <a:custGeom>
              <a:avLst/>
              <a:gdLst/>
              <a:ahLst/>
              <a:cxnLst/>
              <a:rect l="l" t="t" r="r" b="b"/>
              <a:pathLst>
                <a:path w="45719" h="204469">
                  <a:moveTo>
                    <a:pt x="45720" y="57150"/>
                  </a:moveTo>
                  <a:lnTo>
                    <a:pt x="0" y="57150"/>
                  </a:lnTo>
                  <a:lnTo>
                    <a:pt x="0" y="204470"/>
                  </a:lnTo>
                  <a:lnTo>
                    <a:pt x="45720" y="204470"/>
                  </a:lnTo>
                  <a:lnTo>
                    <a:pt x="45720" y="57150"/>
                  </a:lnTo>
                  <a:close/>
                </a:path>
                <a:path w="45719" h="204469">
                  <a:moveTo>
                    <a:pt x="45720" y="0"/>
                  </a:moveTo>
                  <a:lnTo>
                    <a:pt x="0" y="0"/>
                  </a:lnTo>
                  <a:lnTo>
                    <a:pt x="0" y="39370"/>
                  </a:lnTo>
                  <a:lnTo>
                    <a:pt x="45720" y="39370"/>
                  </a:lnTo>
                  <a:lnTo>
                    <a:pt x="45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9400" y="2589529"/>
              <a:ext cx="127000" cy="15494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1828800" y="2362200"/>
            <a:ext cx="76200" cy="609600"/>
          </a:xfrm>
          <a:custGeom>
            <a:avLst/>
            <a:gdLst/>
            <a:ahLst/>
            <a:cxnLst/>
            <a:rect l="l" t="t" r="r" b="b"/>
            <a:pathLst>
              <a:path w="76200" h="609600">
                <a:moveTo>
                  <a:pt x="76200" y="0"/>
                </a:moveTo>
                <a:lnTo>
                  <a:pt x="62210" y="3730"/>
                </a:lnTo>
                <a:lnTo>
                  <a:pt x="50006" y="13652"/>
                </a:lnTo>
                <a:lnTo>
                  <a:pt x="41374" y="27860"/>
                </a:lnTo>
                <a:lnTo>
                  <a:pt x="38100" y="44450"/>
                </a:lnTo>
                <a:lnTo>
                  <a:pt x="38100" y="260350"/>
                </a:lnTo>
                <a:lnTo>
                  <a:pt x="34825" y="276403"/>
                </a:lnTo>
                <a:lnTo>
                  <a:pt x="26193" y="290671"/>
                </a:lnTo>
                <a:lnTo>
                  <a:pt x="13989" y="300890"/>
                </a:lnTo>
                <a:lnTo>
                  <a:pt x="0" y="304800"/>
                </a:lnTo>
                <a:lnTo>
                  <a:pt x="13989" y="308530"/>
                </a:lnTo>
                <a:lnTo>
                  <a:pt x="26193" y="318452"/>
                </a:lnTo>
                <a:lnTo>
                  <a:pt x="34825" y="332660"/>
                </a:lnTo>
                <a:lnTo>
                  <a:pt x="38100" y="349250"/>
                </a:lnTo>
                <a:lnTo>
                  <a:pt x="38100" y="565150"/>
                </a:lnTo>
                <a:lnTo>
                  <a:pt x="41374" y="581203"/>
                </a:lnTo>
                <a:lnTo>
                  <a:pt x="50006" y="595471"/>
                </a:lnTo>
                <a:lnTo>
                  <a:pt x="62210" y="605690"/>
                </a:lnTo>
                <a:lnTo>
                  <a:pt x="76200" y="609600"/>
                </a:lnTo>
              </a:path>
              <a:path w="76200" h="609600">
                <a:moveTo>
                  <a:pt x="0" y="0"/>
                </a:moveTo>
                <a:lnTo>
                  <a:pt x="0" y="0"/>
                </a:lnTo>
              </a:path>
              <a:path w="76200" h="609600">
                <a:moveTo>
                  <a:pt x="76200" y="609600"/>
                </a:moveTo>
                <a:lnTo>
                  <a:pt x="76200" y="60960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39142"/>
            <a:ext cx="7566659" cy="43160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45" dirty="0">
                <a:latin typeface="UnDotum"/>
                <a:cs typeface="UnDotum"/>
              </a:rPr>
              <a:t>Appocrine</a:t>
            </a:r>
            <a:r>
              <a:rPr sz="3000" spc="-235" dirty="0">
                <a:latin typeface="UnDotum"/>
                <a:cs typeface="UnDotum"/>
              </a:rPr>
              <a:t> </a:t>
            </a:r>
            <a:r>
              <a:rPr sz="3000" spc="-130" dirty="0">
                <a:latin typeface="UnDotum"/>
                <a:cs typeface="UnDotum"/>
              </a:rPr>
              <a:t>glands:</a:t>
            </a:r>
            <a:endParaRPr sz="30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100" dirty="0">
                <a:latin typeface="UnDotum"/>
                <a:cs typeface="UnDotum"/>
              </a:rPr>
              <a:t>Large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114" dirty="0">
                <a:latin typeface="UnDotum"/>
                <a:cs typeface="UnDotum"/>
              </a:rPr>
              <a:t>glands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65" dirty="0">
                <a:latin typeface="UnDotum"/>
                <a:cs typeface="UnDotum"/>
              </a:rPr>
              <a:t>Produce </a:t>
            </a:r>
            <a:r>
              <a:rPr sz="2600" spc="-60" dirty="0">
                <a:latin typeface="UnDotum"/>
                <a:cs typeface="UnDotum"/>
              </a:rPr>
              <a:t>thick</a:t>
            </a:r>
            <a:r>
              <a:rPr sz="2600" spc="-330" dirty="0">
                <a:latin typeface="UnDotum"/>
                <a:cs typeface="UnDotum"/>
              </a:rPr>
              <a:t> </a:t>
            </a:r>
            <a:r>
              <a:rPr sz="2600" spc="-105" dirty="0">
                <a:latin typeface="UnDotum"/>
                <a:cs typeface="UnDotum"/>
              </a:rPr>
              <a:t>secretions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3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90" dirty="0">
                <a:latin typeface="UnDotum"/>
                <a:cs typeface="UnDotum"/>
              </a:rPr>
              <a:t>Have </a:t>
            </a:r>
            <a:r>
              <a:rPr sz="2600" spc="-80" dirty="0">
                <a:latin typeface="UnDotum"/>
                <a:cs typeface="UnDotum"/>
              </a:rPr>
              <a:t>characteristic </a:t>
            </a:r>
            <a:r>
              <a:rPr sz="2600" spc="-20" dirty="0">
                <a:latin typeface="UnDotum"/>
                <a:cs typeface="UnDotum"/>
              </a:rPr>
              <a:t>odour</a:t>
            </a:r>
            <a:r>
              <a:rPr sz="2600" spc="-575" dirty="0">
                <a:latin typeface="UnDotum"/>
                <a:cs typeface="UnDotum"/>
              </a:rPr>
              <a:t> </a:t>
            </a:r>
            <a:r>
              <a:rPr sz="2600" spc="-155" dirty="0">
                <a:latin typeface="UnDotum"/>
                <a:cs typeface="UnDotum"/>
              </a:rPr>
              <a:t>– </a:t>
            </a:r>
            <a:r>
              <a:rPr sz="2600" spc="-65" dirty="0">
                <a:latin typeface="UnDotum"/>
                <a:cs typeface="UnDotum"/>
              </a:rPr>
              <a:t>bacterial </a:t>
            </a:r>
            <a:r>
              <a:rPr sz="2600" spc="-25" dirty="0">
                <a:latin typeface="UnDotum"/>
                <a:cs typeface="UnDotum"/>
              </a:rPr>
              <a:t>activity</a:t>
            </a:r>
            <a:endParaRPr sz="2600">
              <a:latin typeface="UnDotum"/>
              <a:cs typeface="UnDotum"/>
            </a:endParaRPr>
          </a:p>
          <a:p>
            <a:pPr marL="755650" marR="88900" lvl="1" indent="-285750">
              <a:lnSpc>
                <a:spcPts val="2810"/>
              </a:lnSpc>
              <a:spcBef>
                <a:spcPts val="69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114" dirty="0">
                <a:latin typeface="UnDotum"/>
                <a:cs typeface="UnDotum"/>
              </a:rPr>
              <a:t>Composed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15" dirty="0">
                <a:latin typeface="UnDotum"/>
                <a:cs typeface="UnDotum"/>
              </a:rPr>
              <a:t>of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70" dirty="0">
                <a:latin typeface="UnDotum"/>
                <a:cs typeface="UnDotum"/>
              </a:rPr>
              <a:t>coiled</a:t>
            </a:r>
            <a:r>
              <a:rPr sz="2600" spc="-190" dirty="0">
                <a:latin typeface="UnDotum"/>
                <a:cs typeface="UnDotum"/>
              </a:rPr>
              <a:t> </a:t>
            </a:r>
            <a:r>
              <a:rPr sz="2600" spc="-55" dirty="0">
                <a:latin typeface="UnDotum"/>
                <a:cs typeface="UnDotum"/>
              </a:rPr>
              <a:t>secretory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15" dirty="0">
                <a:latin typeface="UnDotum"/>
                <a:cs typeface="UnDotum"/>
              </a:rPr>
              <a:t>portion</a:t>
            </a:r>
            <a:r>
              <a:rPr sz="2600" spc="-185" dirty="0">
                <a:latin typeface="UnDotum"/>
                <a:cs typeface="UnDotum"/>
              </a:rPr>
              <a:t> </a:t>
            </a:r>
            <a:r>
              <a:rPr sz="2600" spc="5" dirty="0">
                <a:latin typeface="UnDotum"/>
                <a:cs typeface="UnDotum"/>
              </a:rPr>
              <a:t>&amp;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20" dirty="0">
                <a:latin typeface="UnDotum"/>
                <a:cs typeface="UnDotum"/>
              </a:rPr>
              <a:t>excretory  </a:t>
            </a:r>
            <a:r>
              <a:rPr sz="2600" spc="-15" dirty="0">
                <a:latin typeface="UnDotum"/>
                <a:cs typeface="UnDotum"/>
              </a:rPr>
              <a:t>portion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25" dirty="0">
                <a:latin typeface="UnDotum"/>
                <a:cs typeface="UnDotum"/>
              </a:rPr>
              <a:t>which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35" dirty="0">
                <a:latin typeface="UnDotum"/>
                <a:cs typeface="UnDotum"/>
              </a:rPr>
              <a:t>secretes</a:t>
            </a:r>
            <a:r>
              <a:rPr sz="2600" spc="-190" dirty="0">
                <a:latin typeface="UnDotum"/>
                <a:cs typeface="UnDotum"/>
              </a:rPr>
              <a:t> </a:t>
            </a:r>
            <a:r>
              <a:rPr sz="2600" spc="-20" dirty="0">
                <a:latin typeface="UnDotum"/>
                <a:cs typeface="UnDotum"/>
              </a:rPr>
              <a:t>into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40" dirty="0">
                <a:latin typeface="UnDotum"/>
                <a:cs typeface="UnDotum"/>
              </a:rPr>
              <a:t>hair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55" dirty="0">
                <a:latin typeface="UnDotum"/>
                <a:cs typeface="UnDotum"/>
              </a:rPr>
              <a:t>follicle</a:t>
            </a:r>
            <a:endParaRPr sz="2600">
              <a:latin typeface="UnDotum"/>
              <a:cs typeface="UnDotum"/>
            </a:endParaRPr>
          </a:p>
          <a:p>
            <a:pPr marL="755650" marR="5080" lvl="1" indent="-285750">
              <a:lnSpc>
                <a:spcPts val="2810"/>
              </a:lnSpc>
              <a:spcBef>
                <a:spcPts val="64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85" dirty="0">
                <a:latin typeface="UnDotum"/>
                <a:cs typeface="UnDotum"/>
              </a:rPr>
              <a:t>Appears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40" dirty="0">
                <a:latin typeface="UnDotum"/>
                <a:cs typeface="UnDotum"/>
              </a:rPr>
              <a:t>on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05" dirty="0">
                <a:latin typeface="UnDotum"/>
                <a:cs typeface="UnDotum"/>
              </a:rPr>
              <a:t>surface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25" dirty="0">
                <a:latin typeface="UnDotum"/>
                <a:cs typeface="UnDotum"/>
              </a:rPr>
              <a:t>with</a:t>
            </a:r>
            <a:r>
              <a:rPr sz="2600" spc="-190" dirty="0">
                <a:latin typeface="UnDotum"/>
                <a:cs typeface="UnDotum"/>
              </a:rPr>
              <a:t> </a:t>
            </a:r>
            <a:r>
              <a:rPr sz="2600" spc="-120" dirty="0">
                <a:latin typeface="UnDotum"/>
                <a:cs typeface="UnDotum"/>
              </a:rPr>
              <a:t>sebum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250" dirty="0">
                <a:latin typeface="UnDotum"/>
                <a:cs typeface="UnDotum"/>
              </a:rPr>
              <a:t>as</a:t>
            </a:r>
            <a:r>
              <a:rPr sz="2600" spc="-195" dirty="0">
                <a:latin typeface="UnDotum"/>
                <a:cs typeface="UnDotum"/>
              </a:rPr>
              <a:t> </a:t>
            </a:r>
            <a:r>
              <a:rPr sz="2600" spc="-20" dirty="0">
                <a:latin typeface="UnDotum"/>
                <a:cs typeface="UnDotum"/>
              </a:rPr>
              <a:t>both</a:t>
            </a:r>
            <a:r>
              <a:rPr sz="2600" spc="-200" dirty="0">
                <a:latin typeface="UnDotum"/>
                <a:cs typeface="UnDotum"/>
              </a:rPr>
              <a:t> </a:t>
            </a:r>
            <a:r>
              <a:rPr sz="2600" spc="-114" dirty="0">
                <a:latin typeface="UnDotum"/>
                <a:cs typeface="UnDotum"/>
              </a:rPr>
              <a:t>opens</a:t>
            </a:r>
            <a:r>
              <a:rPr sz="2600" spc="-190" dirty="0">
                <a:latin typeface="UnDotum"/>
                <a:cs typeface="UnDotum"/>
              </a:rPr>
              <a:t> </a:t>
            </a:r>
            <a:r>
              <a:rPr sz="2600" spc="-15" dirty="0">
                <a:latin typeface="UnDotum"/>
                <a:cs typeface="UnDotum"/>
              </a:rPr>
              <a:t>into  </a:t>
            </a:r>
            <a:r>
              <a:rPr sz="2600" spc="-40" dirty="0">
                <a:latin typeface="UnDotum"/>
                <a:cs typeface="UnDotum"/>
              </a:rPr>
              <a:t>hair</a:t>
            </a:r>
            <a:r>
              <a:rPr sz="2600" spc="-204" dirty="0">
                <a:latin typeface="UnDotum"/>
                <a:cs typeface="UnDotum"/>
              </a:rPr>
              <a:t> </a:t>
            </a:r>
            <a:r>
              <a:rPr sz="2600" spc="-50" dirty="0">
                <a:latin typeface="UnDotum"/>
                <a:cs typeface="UnDotum"/>
              </a:rPr>
              <a:t>follicle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29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90" dirty="0">
                <a:latin typeface="UnDotum"/>
                <a:cs typeface="UnDotum"/>
              </a:rPr>
              <a:t>Present </a:t>
            </a:r>
            <a:r>
              <a:rPr sz="2600" spc="-35" dirty="0">
                <a:latin typeface="UnDotum"/>
                <a:cs typeface="UnDotum"/>
              </a:rPr>
              <a:t>in </a:t>
            </a:r>
            <a:r>
              <a:rPr sz="2600" spc="-80" dirty="0">
                <a:latin typeface="UnDotum"/>
                <a:cs typeface="UnDotum"/>
              </a:rPr>
              <a:t>axilla, </a:t>
            </a:r>
            <a:r>
              <a:rPr sz="2600" spc="-65" dirty="0">
                <a:latin typeface="UnDotum"/>
                <a:cs typeface="UnDotum"/>
              </a:rPr>
              <a:t>anogenital</a:t>
            </a:r>
            <a:r>
              <a:rPr sz="2600" spc="-595" dirty="0">
                <a:latin typeface="UnDotum"/>
                <a:cs typeface="UnDotum"/>
              </a:rPr>
              <a:t> </a:t>
            </a:r>
            <a:r>
              <a:rPr sz="2600" spc="-40" dirty="0">
                <a:latin typeface="UnDotum"/>
                <a:cs typeface="UnDotum"/>
              </a:rPr>
              <a:t>region</a:t>
            </a:r>
            <a:endParaRPr sz="2600">
              <a:latin typeface="UnDotum"/>
              <a:cs typeface="UnDotum"/>
            </a:endParaRPr>
          </a:p>
          <a:p>
            <a:pPr marL="755650" lvl="1" indent="-285750">
              <a:lnSpc>
                <a:spcPct val="100000"/>
              </a:lnSpc>
              <a:spcBef>
                <a:spcPts val="340"/>
              </a:spcBef>
              <a:buFont typeface="Arial"/>
              <a:buChar char="–"/>
              <a:tabLst>
                <a:tab pos="755650" algn="l"/>
              </a:tabLst>
            </a:pPr>
            <a:r>
              <a:rPr sz="2600" spc="-30" dirty="0">
                <a:latin typeface="UnDotum"/>
                <a:cs typeface="UnDotum"/>
              </a:rPr>
              <a:t>Active </a:t>
            </a:r>
            <a:r>
              <a:rPr sz="2600" spc="-60" dirty="0">
                <a:latin typeface="UnDotum"/>
                <a:cs typeface="UnDotum"/>
              </a:rPr>
              <a:t>at</a:t>
            </a:r>
            <a:r>
              <a:rPr sz="2600" spc="-365" dirty="0">
                <a:latin typeface="UnDotum"/>
                <a:cs typeface="UnDotum"/>
              </a:rPr>
              <a:t> </a:t>
            </a:r>
            <a:r>
              <a:rPr sz="2600" spc="-5" dirty="0">
                <a:latin typeface="UnDotum"/>
                <a:cs typeface="UnDotum"/>
              </a:rPr>
              <a:t>puberty</a:t>
            </a:r>
            <a:endParaRPr sz="26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44319"/>
            <a:ext cx="7838440" cy="28968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800"/>
              </a:spcBef>
            </a:pPr>
            <a:r>
              <a:rPr sz="4200" baseline="2976" dirty="0">
                <a:latin typeface="Arial"/>
                <a:cs typeface="Arial"/>
              </a:rPr>
              <a:t>– </a:t>
            </a:r>
            <a:r>
              <a:rPr sz="2800" spc="-35" dirty="0">
                <a:latin typeface="UnDotum"/>
                <a:cs typeface="UnDotum"/>
              </a:rPr>
              <a:t>Merocrine </a:t>
            </a:r>
            <a:r>
              <a:rPr sz="2800" spc="-40" dirty="0">
                <a:latin typeface="UnDotum"/>
                <a:cs typeface="UnDotum"/>
              </a:rPr>
              <a:t>in</a:t>
            </a:r>
            <a:r>
              <a:rPr sz="2800" spc="-490" dirty="0">
                <a:latin typeface="UnDotum"/>
                <a:cs typeface="UnDotum"/>
              </a:rPr>
              <a:t> </a:t>
            </a:r>
            <a:r>
              <a:rPr sz="2800" spc="-50" dirty="0">
                <a:latin typeface="UnDotum"/>
                <a:cs typeface="UnDotum"/>
              </a:rPr>
              <a:t>nature</a:t>
            </a:r>
            <a:endParaRPr sz="28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30" dirty="0">
                <a:latin typeface="UnDotum"/>
                <a:cs typeface="UnDotum"/>
              </a:rPr>
              <a:t>Modified </a:t>
            </a:r>
            <a:r>
              <a:rPr sz="3200" spc="-125" dirty="0">
                <a:latin typeface="UnDotum"/>
                <a:cs typeface="UnDotum"/>
              </a:rPr>
              <a:t>Sweat</a:t>
            </a:r>
            <a:r>
              <a:rPr sz="3200" spc="-470" dirty="0">
                <a:latin typeface="UnDotum"/>
                <a:cs typeface="UnDotum"/>
              </a:rPr>
              <a:t> </a:t>
            </a:r>
            <a:r>
              <a:rPr sz="3200" spc="-140" dirty="0">
                <a:latin typeface="UnDotum"/>
                <a:cs typeface="UnDotum"/>
              </a:rPr>
              <a:t>glands: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10" dirty="0">
                <a:latin typeface="UnDotum"/>
                <a:cs typeface="UnDotum"/>
              </a:rPr>
              <a:t>Ceruminous </a:t>
            </a:r>
            <a:r>
              <a:rPr sz="3200" spc="-140" dirty="0">
                <a:latin typeface="UnDotum"/>
                <a:cs typeface="UnDotum"/>
              </a:rPr>
              <a:t>glands: </a:t>
            </a:r>
            <a:r>
              <a:rPr sz="3200" spc="-60" dirty="0">
                <a:latin typeface="UnDotum"/>
                <a:cs typeface="UnDotum"/>
              </a:rPr>
              <a:t>external </a:t>
            </a:r>
            <a:r>
              <a:rPr sz="3200" spc="-135" dirty="0">
                <a:latin typeface="UnDotum"/>
                <a:cs typeface="UnDotum"/>
              </a:rPr>
              <a:t>acoustic</a:t>
            </a:r>
            <a:r>
              <a:rPr sz="3200" spc="-670" dirty="0">
                <a:latin typeface="UnDotum"/>
                <a:cs typeface="UnDotum"/>
              </a:rPr>
              <a:t> </a:t>
            </a:r>
            <a:r>
              <a:rPr sz="3200" spc="-140" dirty="0">
                <a:latin typeface="UnDotum"/>
                <a:cs typeface="UnDotum"/>
              </a:rPr>
              <a:t>meatus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45" dirty="0">
                <a:latin typeface="UnDotum"/>
                <a:cs typeface="UnDotum"/>
              </a:rPr>
              <a:t>Glands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25" dirty="0">
                <a:latin typeface="UnDotum"/>
                <a:cs typeface="UnDotum"/>
              </a:rPr>
              <a:t>Mol: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45" dirty="0">
                <a:latin typeface="UnDotum"/>
                <a:cs typeface="UnDotum"/>
              </a:rPr>
              <a:t>in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14" dirty="0">
                <a:latin typeface="UnDotum"/>
                <a:cs typeface="UnDotum"/>
              </a:rPr>
              <a:t>margins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60" dirty="0">
                <a:latin typeface="UnDotum"/>
                <a:cs typeface="UnDotum"/>
              </a:rPr>
              <a:t>eye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40" dirty="0">
                <a:latin typeface="UnDotum"/>
                <a:cs typeface="UnDotum"/>
              </a:rPr>
              <a:t>lids</a:t>
            </a:r>
            <a:endParaRPr sz="3200">
              <a:latin typeface="UnDotum"/>
              <a:cs typeface="UnDotum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40" dirty="0">
                <a:latin typeface="UnDotum"/>
                <a:cs typeface="UnDotum"/>
              </a:rPr>
              <a:t>Mammary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140" dirty="0">
                <a:latin typeface="UnDotum"/>
                <a:cs typeface="UnDotum"/>
              </a:rPr>
              <a:t>glands: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40" dirty="0">
                <a:latin typeface="UnDotum"/>
                <a:cs typeface="UnDotum"/>
              </a:rPr>
              <a:t>production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70" dirty="0">
                <a:latin typeface="UnDotum"/>
                <a:cs typeface="UnDotum"/>
              </a:rPr>
              <a:t>millk</a:t>
            </a:r>
            <a:endParaRPr sz="32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0289" y="223520"/>
            <a:ext cx="43453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Skin</a:t>
            </a:r>
            <a:r>
              <a:rPr spc="-90" dirty="0"/>
              <a:t> </a:t>
            </a:r>
            <a:r>
              <a:rPr spc="-5" dirty="0"/>
              <a:t>infections</a:t>
            </a:r>
          </a:p>
        </p:txBody>
      </p:sp>
      <p:sp>
        <p:nvSpPr>
          <p:cNvPr id="3" name="object 3"/>
          <p:cNvSpPr/>
          <p:nvPr/>
        </p:nvSpPr>
        <p:spPr>
          <a:xfrm>
            <a:off x="4724400" y="4147820"/>
            <a:ext cx="3276600" cy="2481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56069" y="1615439"/>
            <a:ext cx="2341879" cy="24434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91000" y="1905000"/>
            <a:ext cx="2362200" cy="17792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6070" y="2164079"/>
            <a:ext cx="3624579" cy="3493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Pathogenic organisms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can 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enter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to the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tissue through</a:t>
            </a:r>
            <a:r>
              <a:rPr sz="2400" b="1" spc="-4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99FF33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63830" indent="-151130">
              <a:lnSpc>
                <a:spcPct val="100000"/>
              </a:lnSpc>
              <a:spcBef>
                <a:spcPts val="630"/>
              </a:spcBef>
              <a:buFont typeface="Times New Roman"/>
              <a:buChar char="•"/>
              <a:tabLst>
                <a:tab pos="16383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Nail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Folds</a:t>
            </a:r>
            <a:endParaRPr sz="2000">
              <a:latin typeface="Times New Roman"/>
              <a:cs typeface="Times New Roman"/>
            </a:endParaRPr>
          </a:p>
          <a:p>
            <a:pPr marL="163830" indent="-151130">
              <a:lnSpc>
                <a:spcPct val="100000"/>
              </a:lnSpc>
              <a:spcBef>
                <a:spcPts val="620"/>
              </a:spcBef>
              <a:buFont typeface="Times New Roman"/>
              <a:buChar char="•"/>
              <a:tabLst>
                <a:tab pos="16383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Hair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 Follicles</a:t>
            </a:r>
            <a:endParaRPr sz="2000">
              <a:latin typeface="Times New Roman"/>
              <a:cs typeface="Times New Roman"/>
            </a:endParaRPr>
          </a:p>
          <a:p>
            <a:pPr marL="163830" indent="-151130">
              <a:lnSpc>
                <a:spcPct val="100000"/>
              </a:lnSpc>
              <a:spcBef>
                <a:spcPts val="630"/>
              </a:spcBef>
              <a:buFont typeface="Times New Roman"/>
              <a:buChar char="•"/>
              <a:tabLst>
                <a:tab pos="163830" algn="l"/>
              </a:tabLst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Sebaceous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Glands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Staphylococcus</a:t>
            </a:r>
            <a:r>
              <a:rPr sz="21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:</a:t>
            </a:r>
            <a:endParaRPr sz="2100">
              <a:latin typeface="Times New Roman"/>
              <a:cs typeface="Times New Roman"/>
            </a:endParaRPr>
          </a:p>
          <a:p>
            <a:pPr marL="12700" marR="395605">
              <a:lnSpc>
                <a:spcPct val="100000"/>
              </a:lnSpc>
              <a:spcBef>
                <a:spcPts val="1000"/>
              </a:spcBef>
            </a:pP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0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type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bacteria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causes  skin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infections.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0289" y="223520"/>
            <a:ext cx="43453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Skin</a:t>
            </a:r>
            <a:r>
              <a:rPr spc="-90" dirty="0"/>
              <a:t> </a:t>
            </a:r>
            <a:r>
              <a:rPr spc="-5" dirty="0"/>
              <a:t>infections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2270" y="2056129"/>
            <a:ext cx="8205470" cy="3437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4465">
              <a:lnSpc>
                <a:spcPct val="100000"/>
              </a:lnSpc>
              <a:spcBef>
                <a:spcPts val="100"/>
              </a:spcBef>
              <a:buSzPct val="96428"/>
              <a:buFont typeface="Arial"/>
              <a:buChar char="•"/>
              <a:tabLst>
                <a:tab pos="138430" algn="l"/>
              </a:tabLst>
            </a:pP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Paronychia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infection between the </a:t>
            </a:r>
            <a:r>
              <a:rPr sz="2800" b="1" spc="-5" dirty="0">
                <a:solidFill>
                  <a:srgbClr val="99FF33"/>
                </a:solidFill>
                <a:latin typeface="Arial"/>
                <a:cs typeface="Arial"/>
              </a:rPr>
              <a:t>nail and nail  fold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00"/>
              </a:buClr>
              <a:buFont typeface="Arial"/>
              <a:buChar char="•"/>
            </a:pPr>
            <a:endParaRPr sz="29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SzPct val="96428"/>
              <a:buFont typeface="Arial"/>
              <a:buChar char="•"/>
              <a:tabLst>
                <a:tab pos="138430" algn="l"/>
              </a:tabLst>
            </a:pP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Boil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, Infection of the </a:t>
            </a:r>
            <a:r>
              <a:rPr sz="2800" b="1" spc="-5" dirty="0">
                <a:solidFill>
                  <a:srgbClr val="99FF33"/>
                </a:solidFill>
                <a:latin typeface="Arial"/>
                <a:cs typeface="Arial"/>
              </a:rPr>
              <a:t>hair follicle and </a:t>
            </a:r>
            <a:r>
              <a:rPr sz="2800" b="1" spc="-10" dirty="0">
                <a:solidFill>
                  <a:srgbClr val="99FF33"/>
                </a:solidFill>
                <a:latin typeface="Arial"/>
                <a:cs typeface="Arial"/>
              </a:rPr>
              <a:t>sebaceous  glands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0000"/>
              </a:buClr>
              <a:buFont typeface="Arial"/>
              <a:buChar char="•"/>
            </a:pPr>
            <a:endParaRPr sz="2900">
              <a:latin typeface="Arial"/>
              <a:cs typeface="Arial"/>
            </a:endParaRPr>
          </a:p>
          <a:p>
            <a:pPr marL="12700" marR="615315">
              <a:lnSpc>
                <a:spcPct val="100000"/>
              </a:lnSpc>
              <a:buSzPct val="96428"/>
              <a:buFont typeface="Arial"/>
              <a:buChar char="•"/>
              <a:tabLst>
                <a:tab pos="138430" algn="l"/>
              </a:tabLst>
            </a:pP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Carbuncle,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infection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in 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superficial fascia  affecting </a:t>
            </a:r>
            <a:r>
              <a:rPr sz="2800" b="1" spc="-5" dirty="0">
                <a:solidFill>
                  <a:srgbClr val="99FF33"/>
                </a:solidFill>
                <a:latin typeface="Arial"/>
                <a:cs typeface="Arial"/>
              </a:rPr>
              <a:t>single or </a:t>
            </a:r>
            <a:r>
              <a:rPr sz="2800" b="1" spc="-10" dirty="0">
                <a:solidFill>
                  <a:srgbClr val="99FF33"/>
                </a:solidFill>
                <a:latin typeface="Arial"/>
                <a:cs typeface="Arial"/>
              </a:rPr>
              <a:t>group </a:t>
            </a:r>
            <a:r>
              <a:rPr sz="2800" b="1" spc="-5" dirty="0">
                <a:solidFill>
                  <a:srgbClr val="99FF33"/>
                </a:solidFill>
                <a:latin typeface="Arial"/>
                <a:cs typeface="Arial"/>
              </a:rPr>
              <a:t>of hair</a:t>
            </a:r>
            <a:r>
              <a:rPr sz="2800" b="1" spc="-10" dirty="0">
                <a:solidFill>
                  <a:srgbClr val="99FF33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Arial"/>
                <a:cs typeface="Arial"/>
              </a:rPr>
              <a:t>follicles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9670" y="430529"/>
            <a:ext cx="35655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/>
              <a:t>CARBUNCLE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5257800" y="1903729"/>
            <a:ext cx="3238500" cy="2439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1969" y="1903729"/>
            <a:ext cx="3962400" cy="36461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762000"/>
            <a:ext cx="3352800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81600" y="3505200"/>
            <a:ext cx="3733800" cy="2895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0869" y="1863090"/>
            <a:ext cx="2516505" cy="315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Par/onych/ia</a:t>
            </a:r>
            <a:r>
              <a:rPr sz="3200" b="1" u="heavy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650">
              <a:latin typeface="Times New Roman"/>
              <a:cs typeface="Times New Roman"/>
            </a:endParaRPr>
          </a:p>
          <a:p>
            <a:pPr marL="12700" marR="5080">
              <a:lnSpc>
                <a:spcPct val="110400"/>
              </a:lnSpc>
            </a:pP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par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- :</a:t>
            </a:r>
            <a:r>
              <a:rPr sz="32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through  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onych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32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:nail</a:t>
            </a:r>
            <a:endParaRPr sz="3200">
              <a:latin typeface="Times New Roman"/>
              <a:cs typeface="Times New Roman"/>
            </a:endParaRPr>
          </a:p>
          <a:p>
            <a:pPr marL="12700" marR="103505">
              <a:lnSpc>
                <a:spcPct val="100000"/>
              </a:lnSpc>
              <a:spcBef>
                <a:spcPts val="400"/>
              </a:spcBef>
            </a:pP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32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ia</a:t>
            </a:r>
            <a:r>
              <a:rPr sz="3200" b="1" spc="-7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:abnormal  </a:t>
            </a:r>
            <a:r>
              <a:rPr sz="32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condition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8460" y="497840"/>
            <a:ext cx="44729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95" dirty="0">
                <a:solidFill>
                  <a:srgbClr val="000000"/>
                </a:solidFill>
                <a:latin typeface="UnDotum"/>
                <a:cs typeface="UnDotum"/>
              </a:rPr>
              <a:t>Severity </a:t>
            </a:r>
            <a:r>
              <a:rPr sz="4400" b="0" spc="-15" dirty="0">
                <a:solidFill>
                  <a:srgbClr val="000000"/>
                </a:solidFill>
                <a:latin typeface="UnDotum"/>
                <a:cs typeface="UnDotum"/>
              </a:rPr>
              <a:t>of</a:t>
            </a:r>
            <a:r>
              <a:rPr sz="4400" b="0" spc="-640" dirty="0">
                <a:solidFill>
                  <a:srgbClr val="000000"/>
                </a:solidFill>
                <a:latin typeface="UnDotum"/>
                <a:cs typeface="UnDotum"/>
              </a:rPr>
              <a:t> </a:t>
            </a:r>
            <a:r>
              <a:rPr sz="4400" b="0" spc="-185" dirty="0">
                <a:solidFill>
                  <a:srgbClr val="000000"/>
                </a:solidFill>
                <a:latin typeface="UnDotum"/>
                <a:cs typeface="UnDotum"/>
              </a:rPr>
              <a:t>Burns</a:t>
            </a:r>
            <a:endParaRPr sz="4400" dirty="0"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1226638"/>
            <a:ext cx="6852284" cy="447992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509"/>
              </a:spcBef>
              <a:buFont typeface="Arial"/>
              <a:buChar char="•"/>
              <a:tabLst>
                <a:tab pos="295910" algn="l"/>
              </a:tabLst>
            </a:pPr>
            <a:r>
              <a:rPr sz="3200" spc="-50" dirty="0">
                <a:solidFill>
                  <a:srgbClr val="0000FF"/>
                </a:solidFill>
                <a:latin typeface="UnDotum"/>
                <a:cs typeface="UnDotum"/>
              </a:rPr>
              <a:t>First-degree</a:t>
            </a:r>
            <a:r>
              <a:rPr sz="3200" spc="-250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3200" spc="-100" dirty="0">
                <a:solidFill>
                  <a:srgbClr val="0000FF"/>
                </a:solidFill>
                <a:latin typeface="UnDotum"/>
                <a:cs typeface="UnDotum"/>
              </a:rPr>
              <a:t>burns</a:t>
            </a:r>
            <a:endParaRPr sz="32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dirty="0">
                <a:latin typeface="UnDotum"/>
                <a:cs typeface="UnDotum"/>
              </a:rPr>
              <a:t>Only </a:t>
            </a:r>
            <a:r>
              <a:rPr sz="2800" spc="-90" dirty="0">
                <a:latin typeface="UnDotum"/>
                <a:cs typeface="UnDotum"/>
              </a:rPr>
              <a:t>epidermis </a:t>
            </a:r>
            <a:r>
              <a:rPr sz="2800" spc="-204" dirty="0">
                <a:latin typeface="UnDotum"/>
                <a:cs typeface="UnDotum"/>
              </a:rPr>
              <a:t>is</a:t>
            </a:r>
            <a:r>
              <a:rPr sz="2800" spc="-560" dirty="0">
                <a:latin typeface="UnDotum"/>
                <a:cs typeface="UnDotum"/>
              </a:rPr>
              <a:t> </a:t>
            </a:r>
            <a:r>
              <a:rPr sz="2800" spc="-100" dirty="0">
                <a:latin typeface="UnDotum"/>
                <a:cs typeface="UnDotum"/>
              </a:rPr>
              <a:t>damaged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70" dirty="0">
                <a:latin typeface="UnDotum"/>
                <a:cs typeface="UnDotum"/>
              </a:rPr>
              <a:t>Skin </a:t>
            </a:r>
            <a:r>
              <a:rPr sz="2800" spc="-200" dirty="0">
                <a:latin typeface="UnDotum"/>
                <a:cs typeface="UnDotum"/>
              </a:rPr>
              <a:t>is </a:t>
            </a:r>
            <a:r>
              <a:rPr sz="2800" spc="-30" dirty="0">
                <a:latin typeface="UnDotum"/>
                <a:cs typeface="UnDotum"/>
              </a:rPr>
              <a:t>red </a:t>
            </a:r>
            <a:r>
              <a:rPr sz="2800" spc="-85" dirty="0">
                <a:latin typeface="UnDotum"/>
                <a:cs typeface="UnDotum"/>
              </a:rPr>
              <a:t>and</a:t>
            </a:r>
            <a:r>
              <a:rPr sz="2800" spc="-475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swollen</a:t>
            </a:r>
            <a:endParaRPr sz="2800">
              <a:latin typeface="UnDotum"/>
              <a:cs typeface="UnDotum"/>
            </a:endParaRPr>
          </a:p>
          <a:p>
            <a:pPr marL="295910" indent="-28321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95910" algn="l"/>
              </a:tabLst>
            </a:pPr>
            <a:r>
              <a:rPr sz="3200" spc="-95" dirty="0">
                <a:solidFill>
                  <a:srgbClr val="0000FF"/>
                </a:solidFill>
                <a:latin typeface="UnDotum"/>
                <a:cs typeface="UnDotum"/>
              </a:rPr>
              <a:t>Second-degree</a:t>
            </a:r>
            <a:r>
              <a:rPr sz="3200" spc="-250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3200" spc="-100" dirty="0">
                <a:solidFill>
                  <a:srgbClr val="0000FF"/>
                </a:solidFill>
                <a:latin typeface="UnDotum"/>
                <a:cs typeface="UnDotum"/>
              </a:rPr>
              <a:t>burns</a:t>
            </a:r>
            <a:endParaRPr sz="32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00" dirty="0">
                <a:latin typeface="UnDotum"/>
                <a:cs typeface="UnDotum"/>
              </a:rPr>
              <a:t>Epidermis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85" dirty="0">
                <a:latin typeface="UnDotum"/>
                <a:cs typeface="UnDotum"/>
              </a:rPr>
              <a:t>and</a:t>
            </a:r>
            <a:r>
              <a:rPr sz="2800" spc="-220" dirty="0">
                <a:latin typeface="UnDotum"/>
                <a:cs typeface="UnDotum"/>
              </a:rPr>
              <a:t> </a:t>
            </a:r>
            <a:r>
              <a:rPr sz="2800" spc="-45" dirty="0">
                <a:latin typeface="UnDotum"/>
                <a:cs typeface="UnDotum"/>
              </a:rPr>
              <a:t>upper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95" dirty="0">
                <a:latin typeface="UnDotum"/>
                <a:cs typeface="UnDotum"/>
              </a:rPr>
              <a:t>dermis</a:t>
            </a:r>
            <a:r>
              <a:rPr sz="2800" spc="-225" dirty="0">
                <a:latin typeface="UnDotum"/>
                <a:cs typeface="UnDotum"/>
              </a:rPr>
              <a:t> </a:t>
            </a:r>
            <a:r>
              <a:rPr sz="2800" spc="-75" dirty="0">
                <a:latin typeface="UnDotum"/>
                <a:cs typeface="UnDotum"/>
              </a:rPr>
              <a:t>are</a:t>
            </a:r>
            <a:r>
              <a:rPr sz="2800" spc="-215" dirty="0">
                <a:latin typeface="UnDotum"/>
                <a:cs typeface="UnDotum"/>
              </a:rPr>
              <a:t> </a:t>
            </a:r>
            <a:r>
              <a:rPr sz="2800" spc="-100" dirty="0">
                <a:latin typeface="UnDotum"/>
                <a:cs typeface="UnDotum"/>
              </a:rPr>
              <a:t>damaged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70" dirty="0">
                <a:latin typeface="UnDotum"/>
                <a:cs typeface="UnDotum"/>
              </a:rPr>
              <a:t>Skin </a:t>
            </a:r>
            <a:r>
              <a:rPr sz="2800" spc="-200" dirty="0">
                <a:latin typeface="UnDotum"/>
                <a:cs typeface="UnDotum"/>
              </a:rPr>
              <a:t>is </a:t>
            </a:r>
            <a:r>
              <a:rPr sz="2800" spc="-30" dirty="0">
                <a:latin typeface="UnDotum"/>
                <a:cs typeface="UnDotum"/>
              </a:rPr>
              <a:t>red </a:t>
            </a:r>
            <a:r>
              <a:rPr sz="2800" spc="25" dirty="0">
                <a:latin typeface="UnDotum"/>
                <a:cs typeface="UnDotum"/>
              </a:rPr>
              <a:t>with</a:t>
            </a:r>
            <a:r>
              <a:rPr sz="2800" spc="-475" dirty="0">
                <a:latin typeface="UnDotum"/>
                <a:cs typeface="UnDotum"/>
              </a:rPr>
              <a:t> </a:t>
            </a:r>
            <a:r>
              <a:rPr sz="2800" spc="-110" dirty="0">
                <a:latin typeface="UnDotum"/>
                <a:cs typeface="UnDotum"/>
              </a:rPr>
              <a:t>blisters</a:t>
            </a:r>
            <a:endParaRPr sz="2800">
              <a:latin typeface="UnDotum"/>
              <a:cs typeface="UnDotum"/>
            </a:endParaRPr>
          </a:p>
          <a:p>
            <a:pPr marL="295910" indent="-283210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295910" algn="l"/>
              </a:tabLst>
            </a:pPr>
            <a:r>
              <a:rPr sz="3200" spc="-25" dirty="0">
                <a:solidFill>
                  <a:srgbClr val="0000FF"/>
                </a:solidFill>
                <a:latin typeface="UnDotum"/>
                <a:cs typeface="UnDotum"/>
              </a:rPr>
              <a:t>Third-degree </a:t>
            </a:r>
            <a:r>
              <a:rPr sz="3200" spc="-100" dirty="0">
                <a:solidFill>
                  <a:srgbClr val="0000FF"/>
                </a:solidFill>
                <a:latin typeface="UnDotum"/>
                <a:cs typeface="UnDotum"/>
              </a:rPr>
              <a:t>burns</a:t>
            </a:r>
            <a:r>
              <a:rPr sz="3200" spc="-445" dirty="0">
                <a:solidFill>
                  <a:srgbClr val="0000FF"/>
                </a:solidFill>
                <a:latin typeface="UnDotum"/>
                <a:cs typeface="UnDotum"/>
              </a:rPr>
              <a:t> </a:t>
            </a:r>
            <a:r>
              <a:rPr sz="3200" spc="-25" dirty="0">
                <a:latin typeface="UnDotum"/>
                <a:cs typeface="UnDotum"/>
              </a:rPr>
              <a:t>(worst)</a:t>
            </a:r>
            <a:endParaRPr sz="32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105" dirty="0">
                <a:latin typeface="UnDotum"/>
                <a:cs typeface="UnDotum"/>
              </a:rPr>
              <a:t>Destroys </a:t>
            </a:r>
            <a:r>
              <a:rPr sz="2800" spc="-40" dirty="0">
                <a:latin typeface="UnDotum"/>
                <a:cs typeface="UnDotum"/>
              </a:rPr>
              <a:t>entire </a:t>
            </a:r>
            <a:r>
              <a:rPr sz="2800" spc="-145" dirty="0">
                <a:latin typeface="UnDotum"/>
                <a:cs typeface="UnDotum"/>
              </a:rPr>
              <a:t>skin</a:t>
            </a:r>
            <a:r>
              <a:rPr sz="2800" spc="-500" dirty="0">
                <a:latin typeface="UnDotum"/>
                <a:cs typeface="UnDotum"/>
              </a:rPr>
              <a:t> </a:t>
            </a:r>
            <a:r>
              <a:rPr sz="2800" spc="-35" dirty="0">
                <a:latin typeface="UnDotum"/>
                <a:cs typeface="UnDotum"/>
              </a:rPr>
              <a:t>layer</a:t>
            </a:r>
            <a:endParaRPr sz="2800">
              <a:latin typeface="UnDotum"/>
              <a:cs typeface="UnDotum"/>
            </a:endParaRPr>
          </a:p>
          <a:p>
            <a:pPr marL="807720" lvl="1" indent="-284480">
              <a:lnSpc>
                <a:spcPct val="100000"/>
              </a:lnSpc>
              <a:spcBef>
                <a:spcPts val="360"/>
              </a:spcBef>
              <a:buFont typeface="Arial"/>
              <a:buChar char="–"/>
              <a:tabLst>
                <a:tab pos="807720" algn="l"/>
              </a:tabLst>
            </a:pPr>
            <a:r>
              <a:rPr sz="2800" spc="-60" dirty="0">
                <a:latin typeface="UnDotum"/>
                <a:cs typeface="UnDotum"/>
              </a:rPr>
              <a:t>Burn </a:t>
            </a:r>
            <a:r>
              <a:rPr sz="2800" spc="-204" dirty="0">
                <a:latin typeface="UnDotum"/>
                <a:cs typeface="UnDotum"/>
              </a:rPr>
              <a:t>is </a:t>
            </a:r>
            <a:r>
              <a:rPr sz="2800" spc="10" dirty="0">
                <a:latin typeface="UnDotum"/>
                <a:cs typeface="UnDotum"/>
              </a:rPr>
              <a:t>gray-white </a:t>
            </a:r>
            <a:r>
              <a:rPr sz="2800" spc="15" dirty="0">
                <a:latin typeface="UnDotum"/>
                <a:cs typeface="UnDotum"/>
              </a:rPr>
              <a:t>or</a:t>
            </a:r>
            <a:r>
              <a:rPr sz="2800" spc="-600" dirty="0">
                <a:latin typeface="UnDotum"/>
                <a:cs typeface="UnDotum"/>
              </a:rPr>
              <a:t> </a:t>
            </a:r>
            <a:r>
              <a:rPr sz="2800" spc="-114" dirty="0">
                <a:latin typeface="UnDotum"/>
                <a:cs typeface="UnDotum"/>
              </a:rPr>
              <a:t>black</a:t>
            </a:r>
            <a:endParaRPr sz="28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8460" y="497840"/>
            <a:ext cx="387731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95" dirty="0">
                <a:solidFill>
                  <a:srgbClr val="000000"/>
                </a:solidFill>
                <a:latin typeface="UnDotum"/>
                <a:cs typeface="UnDotum"/>
              </a:rPr>
              <a:t>Severity </a:t>
            </a:r>
            <a:r>
              <a:rPr sz="4400" b="0" spc="-15" dirty="0">
                <a:solidFill>
                  <a:srgbClr val="000000"/>
                </a:solidFill>
                <a:latin typeface="UnDotum"/>
                <a:cs typeface="UnDotum"/>
              </a:rPr>
              <a:t>of</a:t>
            </a:r>
            <a:r>
              <a:rPr sz="4400" b="0" spc="-640" dirty="0">
                <a:solidFill>
                  <a:srgbClr val="000000"/>
                </a:solidFill>
                <a:latin typeface="UnDotum"/>
                <a:cs typeface="UnDotum"/>
              </a:rPr>
              <a:t> </a:t>
            </a:r>
            <a:r>
              <a:rPr sz="4400" b="0" spc="-185" dirty="0">
                <a:solidFill>
                  <a:srgbClr val="000000"/>
                </a:solidFill>
                <a:latin typeface="UnDotum"/>
                <a:cs typeface="UnDotum"/>
              </a:rPr>
              <a:t>Burns</a:t>
            </a:r>
            <a:endParaRPr sz="4400">
              <a:latin typeface="UnDotum"/>
              <a:cs typeface="UnDotum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85032" y="1600200"/>
            <a:ext cx="4974336" cy="4146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66800" y="1229689"/>
            <a:ext cx="2349172" cy="5134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5178" y="497840"/>
            <a:ext cx="3665221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165" dirty="0">
                <a:solidFill>
                  <a:srgbClr val="FF9933"/>
                </a:solidFill>
                <a:latin typeface="UnDotum"/>
                <a:cs typeface="UnDotum"/>
              </a:rPr>
              <a:t>Rule </a:t>
            </a:r>
            <a:r>
              <a:rPr sz="4400" spc="-15" dirty="0">
                <a:solidFill>
                  <a:srgbClr val="FF9933"/>
                </a:solidFill>
                <a:latin typeface="UnDotum"/>
                <a:cs typeface="UnDotum"/>
              </a:rPr>
              <a:t>of</a:t>
            </a:r>
            <a:r>
              <a:rPr sz="4400" spc="-565" dirty="0">
                <a:solidFill>
                  <a:srgbClr val="FF9933"/>
                </a:solidFill>
                <a:latin typeface="UnDotum"/>
                <a:cs typeface="UnDotum"/>
              </a:rPr>
              <a:t> </a:t>
            </a:r>
            <a:r>
              <a:rPr sz="4400" spc="-190" dirty="0">
                <a:solidFill>
                  <a:srgbClr val="FF9933"/>
                </a:solidFill>
                <a:latin typeface="UnDotum"/>
                <a:cs typeface="UnDotum"/>
              </a:rPr>
              <a:t>Nines</a:t>
            </a:r>
            <a:endParaRPr sz="4400" dirty="0">
              <a:solidFill>
                <a:srgbClr val="FF9933"/>
              </a:solidFill>
              <a:latin typeface="UnDotum"/>
              <a:cs typeface="UnDotum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31620"/>
            <a:ext cx="7632700" cy="276733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297180" indent="-284480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297180" algn="l"/>
              </a:tabLst>
            </a:pPr>
            <a:r>
              <a:rPr sz="3200" spc="40" dirty="0">
                <a:latin typeface="UnDotum"/>
                <a:cs typeface="UnDotum"/>
              </a:rPr>
              <a:t>Way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5" dirty="0">
                <a:latin typeface="UnDotum"/>
                <a:cs typeface="UnDotum"/>
              </a:rPr>
              <a:t>to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55" dirty="0">
                <a:latin typeface="UnDotum"/>
                <a:cs typeface="UnDotum"/>
              </a:rPr>
              <a:t>determine</a:t>
            </a:r>
            <a:r>
              <a:rPr sz="3200" spc="-235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the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45" dirty="0">
                <a:latin typeface="UnDotum"/>
                <a:cs typeface="UnDotum"/>
              </a:rPr>
              <a:t>extent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10" dirty="0">
                <a:latin typeface="UnDotum"/>
                <a:cs typeface="UnDotum"/>
              </a:rPr>
              <a:t>of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100" dirty="0">
                <a:latin typeface="UnDotum"/>
                <a:cs typeface="UnDotum"/>
              </a:rPr>
              <a:t>burns</a:t>
            </a:r>
            <a:endParaRPr sz="3200">
              <a:latin typeface="UnDotum"/>
              <a:cs typeface="UnDotum"/>
            </a:endParaRPr>
          </a:p>
          <a:p>
            <a:pPr marL="296545" marR="1080135" indent="-284480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297180" algn="l"/>
              </a:tabLst>
            </a:pPr>
            <a:r>
              <a:rPr sz="3200" spc="-65" dirty="0">
                <a:latin typeface="UnDotum"/>
                <a:cs typeface="UnDotum"/>
              </a:rPr>
              <a:t>Body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229" dirty="0">
                <a:latin typeface="UnDotum"/>
                <a:cs typeface="UnDotum"/>
              </a:rPr>
              <a:t>is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50" dirty="0">
                <a:latin typeface="UnDotum"/>
                <a:cs typeface="UnDotum"/>
              </a:rPr>
              <a:t>divided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25" dirty="0">
                <a:latin typeface="UnDotum"/>
                <a:cs typeface="UnDotum"/>
              </a:rPr>
              <a:t>into</a:t>
            </a:r>
            <a:r>
              <a:rPr sz="3200" spc="-245" dirty="0">
                <a:latin typeface="UnDotum"/>
                <a:cs typeface="UnDotum"/>
              </a:rPr>
              <a:t> </a:t>
            </a:r>
            <a:r>
              <a:rPr sz="3200" spc="-305" dirty="0">
                <a:latin typeface="UnDotum"/>
                <a:cs typeface="UnDotum"/>
              </a:rPr>
              <a:t>11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75" dirty="0">
                <a:latin typeface="UnDotum"/>
                <a:cs typeface="UnDotum"/>
              </a:rPr>
              <a:t>areas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15" dirty="0">
                <a:latin typeface="UnDotum"/>
                <a:cs typeface="UnDotum"/>
              </a:rPr>
              <a:t>for</a:t>
            </a:r>
            <a:r>
              <a:rPr sz="3200" spc="-240" dirty="0">
                <a:latin typeface="UnDotum"/>
                <a:cs typeface="UnDotum"/>
              </a:rPr>
              <a:t> </a:t>
            </a:r>
            <a:r>
              <a:rPr sz="3200" spc="-95" dirty="0">
                <a:latin typeface="UnDotum"/>
                <a:cs typeface="UnDotum"/>
              </a:rPr>
              <a:t>quick  estimation</a:t>
            </a:r>
            <a:endParaRPr sz="3200">
              <a:latin typeface="UnDotum"/>
              <a:cs typeface="UnDotum"/>
            </a:endParaRPr>
          </a:p>
          <a:p>
            <a:pPr marL="296545" marR="5080" indent="-28448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97180" algn="l"/>
              </a:tabLst>
            </a:pPr>
            <a:r>
              <a:rPr sz="3200" spc="-170" dirty="0">
                <a:latin typeface="UnDotum"/>
                <a:cs typeface="UnDotum"/>
              </a:rPr>
              <a:t>Each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10" dirty="0">
                <a:latin typeface="UnDotum"/>
                <a:cs typeface="UnDotum"/>
              </a:rPr>
              <a:t>area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14" dirty="0">
                <a:latin typeface="UnDotum"/>
                <a:cs typeface="UnDotum"/>
              </a:rPr>
              <a:t>represents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65" dirty="0">
                <a:latin typeface="UnDotum"/>
                <a:cs typeface="UnDotum"/>
              </a:rPr>
              <a:t>about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30" dirty="0">
                <a:latin typeface="UnDotum"/>
                <a:cs typeface="UnDotum"/>
              </a:rPr>
              <a:t>9%</a:t>
            </a:r>
            <a:r>
              <a:rPr sz="3200" spc="-235" dirty="0">
                <a:latin typeface="UnDotum"/>
                <a:cs typeface="UnDotum"/>
              </a:rPr>
              <a:t> </a:t>
            </a:r>
            <a:r>
              <a:rPr sz="3200" spc="-15" dirty="0">
                <a:latin typeface="UnDotum"/>
                <a:cs typeface="UnDotum"/>
              </a:rPr>
              <a:t>of</a:t>
            </a:r>
            <a:r>
              <a:rPr sz="3200" spc="-254" dirty="0">
                <a:latin typeface="UnDotum"/>
                <a:cs typeface="UnDotum"/>
              </a:rPr>
              <a:t> </a:t>
            </a:r>
            <a:r>
              <a:rPr sz="3200" spc="-40" dirty="0">
                <a:latin typeface="UnDotum"/>
                <a:cs typeface="UnDotum"/>
              </a:rPr>
              <a:t>total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0" dirty="0">
                <a:latin typeface="UnDotum"/>
                <a:cs typeface="UnDotum"/>
              </a:rPr>
              <a:t>body  </a:t>
            </a:r>
            <a:r>
              <a:rPr sz="3200" spc="-130" dirty="0">
                <a:latin typeface="UnDotum"/>
                <a:cs typeface="UnDotum"/>
              </a:rPr>
              <a:t>surface</a:t>
            </a:r>
            <a:r>
              <a:rPr sz="3200" spc="-250" dirty="0">
                <a:latin typeface="UnDotum"/>
                <a:cs typeface="UnDotum"/>
              </a:rPr>
              <a:t> </a:t>
            </a:r>
            <a:r>
              <a:rPr sz="3200" spc="-114" dirty="0">
                <a:latin typeface="UnDotum"/>
                <a:cs typeface="UnDotum"/>
              </a:rPr>
              <a:t>area</a:t>
            </a:r>
            <a:endParaRPr sz="3200">
              <a:latin typeface="UnDotum"/>
              <a:cs typeface="UnDotum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8150" y="506730"/>
            <a:ext cx="8267700" cy="6205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52600" y="0"/>
            <a:ext cx="6553199" cy="464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US" sz="4400" baseline="-22222" dirty="0" smtClean="0">
                <a:solidFill>
                  <a:srgbClr val="FF9933"/>
                </a:solidFill>
                <a:latin typeface="Times New Roman"/>
                <a:cs typeface="Times New Roman"/>
              </a:rPr>
              <a:t>RULE OF  NINE</a:t>
            </a:r>
            <a:endParaRPr sz="4400" baseline="-22222" dirty="0">
              <a:solidFill>
                <a:srgbClr val="FF9933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2119" y="403859"/>
            <a:ext cx="8385809" cy="6073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228600"/>
            <a:ext cx="5029200" cy="65595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2739" y="223520"/>
            <a:ext cx="32467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Skin</a:t>
            </a:r>
            <a:r>
              <a:rPr spc="-90" dirty="0"/>
              <a:t> </a:t>
            </a:r>
            <a:r>
              <a:rPr spc="-5" dirty="0"/>
              <a:t>burns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557927" y="1808887"/>
            <a:ext cx="2155825" cy="861694"/>
            <a:chOff x="5557927" y="1808887"/>
            <a:chExt cx="2155825" cy="861694"/>
          </a:xfrm>
        </p:grpSpPr>
        <p:sp>
          <p:nvSpPr>
            <p:cNvPr id="4" name="object 4"/>
            <p:cNvSpPr/>
            <p:nvPr/>
          </p:nvSpPr>
          <p:spPr>
            <a:xfrm>
              <a:off x="5575300" y="1826259"/>
              <a:ext cx="2133600" cy="839469"/>
            </a:xfrm>
            <a:custGeom>
              <a:avLst/>
              <a:gdLst/>
              <a:ahLst/>
              <a:cxnLst/>
              <a:rect l="l" t="t" r="r" b="b"/>
              <a:pathLst>
                <a:path w="2133600" h="839469">
                  <a:moveTo>
                    <a:pt x="1993900" y="0"/>
                  </a:moveTo>
                  <a:lnTo>
                    <a:pt x="139700" y="0"/>
                  </a:lnTo>
                  <a:lnTo>
                    <a:pt x="98348" y="7823"/>
                  </a:lnTo>
                  <a:lnTo>
                    <a:pt x="60350" y="29057"/>
                  </a:lnTo>
                  <a:lnTo>
                    <a:pt x="29057" y="60350"/>
                  </a:lnTo>
                  <a:lnTo>
                    <a:pt x="7823" y="98348"/>
                  </a:lnTo>
                  <a:lnTo>
                    <a:pt x="0" y="139700"/>
                  </a:lnTo>
                  <a:lnTo>
                    <a:pt x="0" y="699769"/>
                  </a:lnTo>
                  <a:lnTo>
                    <a:pt x="7823" y="740633"/>
                  </a:lnTo>
                  <a:lnTo>
                    <a:pt x="29057" y="778570"/>
                  </a:lnTo>
                  <a:lnTo>
                    <a:pt x="60350" y="810046"/>
                  </a:lnTo>
                  <a:lnTo>
                    <a:pt x="98348" y="831524"/>
                  </a:lnTo>
                  <a:lnTo>
                    <a:pt x="139700" y="839469"/>
                  </a:lnTo>
                  <a:lnTo>
                    <a:pt x="1993900" y="839469"/>
                  </a:lnTo>
                  <a:lnTo>
                    <a:pt x="2035251" y="831524"/>
                  </a:lnTo>
                  <a:lnTo>
                    <a:pt x="2073249" y="810046"/>
                  </a:lnTo>
                  <a:lnTo>
                    <a:pt x="2104542" y="778570"/>
                  </a:lnTo>
                  <a:lnTo>
                    <a:pt x="2125776" y="740633"/>
                  </a:lnTo>
                  <a:lnTo>
                    <a:pt x="2133600" y="699769"/>
                  </a:lnTo>
                  <a:lnTo>
                    <a:pt x="2133600" y="139700"/>
                  </a:lnTo>
                  <a:lnTo>
                    <a:pt x="2125776" y="98348"/>
                  </a:lnTo>
                  <a:lnTo>
                    <a:pt x="2104542" y="60350"/>
                  </a:lnTo>
                  <a:lnTo>
                    <a:pt x="2073249" y="29057"/>
                  </a:lnTo>
                  <a:lnTo>
                    <a:pt x="2035251" y="7823"/>
                  </a:lnTo>
                  <a:lnTo>
                    <a:pt x="19939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75300" y="1826259"/>
              <a:ext cx="2133600" cy="839469"/>
            </a:xfrm>
            <a:custGeom>
              <a:avLst/>
              <a:gdLst/>
              <a:ahLst/>
              <a:cxnLst/>
              <a:rect l="l" t="t" r="r" b="b"/>
              <a:pathLst>
                <a:path w="2133600" h="839469">
                  <a:moveTo>
                    <a:pt x="139700" y="0"/>
                  </a:moveTo>
                  <a:lnTo>
                    <a:pt x="98348" y="7823"/>
                  </a:lnTo>
                  <a:lnTo>
                    <a:pt x="60350" y="29057"/>
                  </a:lnTo>
                  <a:lnTo>
                    <a:pt x="29057" y="60350"/>
                  </a:lnTo>
                  <a:lnTo>
                    <a:pt x="7823" y="98348"/>
                  </a:lnTo>
                  <a:lnTo>
                    <a:pt x="0" y="139700"/>
                  </a:lnTo>
                  <a:lnTo>
                    <a:pt x="0" y="699769"/>
                  </a:lnTo>
                  <a:lnTo>
                    <a:pt x="7823" y="740633"/>
                  </a:lnTo>
                  <a:lnTo>
                    <a:pt x="29057" y="778570"/>
                  </a:lnTo>
                  <a:lnTo>
                    <a:pt x="60350" y="810046"/>
                  </a:lnTo>
                  <a:lnTo>
                    <a:pt x="98348" y="831524"/>
                  </a:lnTo>
                  <a:lnTo>
                    <a:pt x="139700" y="839469"/>
                  </a:lnTo>
                  <a:lnTo>
                    <a:pt x="1993900" y="839469"/>
                  </a:lnTo>
                  <a:lnTo>
                    <a:pt x="2035251" y="831524"/>
                  </a:lnTo>
                  <a:lnTo>
                    <a:pt x="2073249" y="810046"/>
                  </a:lnTo>
                  <a:lnTo>
                    <a:pt x="2104542" y="778570"/>
                  </a:lnTo>
                  <a:lnTo>
                    <a:pt x="2125776" y="740633"/>
                  </a:lnTo>
                  <a:lnTo>
                    <a:pt x="2133600" y="699769"/>
                  </a:lnTo>
                  <a:lnTo>
                    <a:pt x="2133600" y="139700"/>
                  </a:lnTo>
                  <a:lnTo>
                    <a:pt x="2125776" y="98348"/>
                  </a:lnTo>
                  <a:lnTo>
                    <a:pt x="2104542" y="60350"/>
                  </a:lnTo>
                  <a:lnTo>
                    <a:pt x="2073249" y="29057"/>
                  </a:lnTo>
                  <a:lnTo>
                    <a:pt x="2035251" y="7823"/>
                  </a:lnTo>
                  <a:lnTo>
                    <a:pt x="1993900" y="0"/>
                  </a:lnTo>
                  <a:lnTo>
                    <a:pt x="139700" y="0"/>
                  </a:lnTo>
                  <a:close/>
                </a:path>
                <a:path w="2133600" h="839469">
                  <a:moveTo>
                    <a:pt x="0" y="0"/>
                  </a:moveTo>
                  <a:lnTo>
                    <a:pt x="0" y="0"/>
                  </a:lnTo>
                </a:path>
                <a:path w="2133600" h="839469">
                  <a:moveTo>
                    <a:pt x="2133600" y="839469"/>
                  </a:moveTo>
                  <a:lnTo>
                    <a:pt x="2133600" y="839469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62600" y="1813559"/>
              <a:ext cx="2133600" cy="839469"/>
            </a:xfrm>
            <a:custGeom>
              <a:avLst/>
              <a:gdLst/>
              <a:ahLst/>
              <a:cxnLst/>
              <a:rect l="l" t="t" r="r" b="b"/>
              <a:pathLst>
                <a:path w="2133600" h="839469">
                  <a:moveTo>
                    <a:pt x="1993900" y="0"/>
                  </a:moveTo>
                  <a:lnTo>
                    <a:pt x="139700" y="0"/>
                  </a:lnTo>
                  <a:lnTo>
                    <a:pt x="98348" y="7823"/>
                  </a:lnTo>
                  <a:lnTo>
                    <a:pt x="60350" y="29057"/>
                  </a:lnTo>
                  <a:lnTo>
                    <a:pt x="29057" y="60350"/>
                  </a:lnTo>
                  <a:lnTo>
                    <a:pt x="7823" y="98348"/>
                  </a:lnTo>
                  <a:lnTo>
                    <a:pt x="0" y="139700"/>
                  </a:lnTo>
                  <a:lnTo>
                    <a:pt x="0" y="699769"/>
                  </a:lnTo>
                  <a:lnTo>
                    <a:pt x="7823" y="741121"/>
                  </a:lnTo>
                  <a:lnTo>
                    <a:pt x="29057" y="779119"/>
                  </a:lnTo>
                  <a:lnTo>
                    <a:pt x="60350" y="810412"/>
                  </a:lnTo>
                  <a:lnTo>
                    <a:pt x="98348" y="831646"/>
                  </a:lnTo>
                  <a:lnTo>
                    <a:pt x="139700" y="839469"/>
                  </a:lnTo>
                  <a:lnTo>
                    <a:pt x="1993900" y="839469"/>
                  </a:lnTo>
                  <a:lnTo>
                    <a:pt x="2035251" y="831646"/>
                  </a:lnTo>
                  <a:lnTo>
                    <a:pt x="2073249" y="810412"/>
                  </a:lnTo>
                  <a:lnTo>
                    <a:pt x="2104542" y="779119"/>
                  </a:lnTo>
                  <a:lnTo>
                    <a:pt x="2125776" y="741121"/>
                  </a:lnTo>
                  <a:lnTo>
                    <a:pt x="2133600" y="699769"/>
                  </a:lnTo>
                  <a:lnTo>
                    <a:pt x="2133600" y="139700"/>
                  </a:lnTo>
                  <a:lnTo>
                    <a:pt x="2125776" y="98348"/>
                  </a:lnTo>
                  <a:lnTo>
                    <a:pt x="2104542" y="60350"/>
                  </a:lnTo>
                  <a:lnTo>
                    <a:pt x="2073249" y="29057"/>
                  </a:lnTo>
                  <a:lnTo>
                    <a:pt x="2035251" y="7823"/>
                  </a:lnTo>
                  <a:lnTo>
                    <a:pt x="19939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62600" y="1813559"/>
              <a:ext cx="2133600" cy="839469"/>
            </a:xfrm>
            <a:custGeom>
              <a:avLst/>
              <a:gdLst/>
              <a:ahLst/>
              <a:cxnLst/>
              <a:rect l="l" t="t" r="r" b="b"/>
              <a:pathLst>
                <a:path w="2133600" h="839469">
                  <a:moveTo>
                    <a:pt x="139700" y="0"/>
                  </a:moveTo>
                  <a:lnTo>
                    <a:pt x="98348" y="7823"/>
                  </a:lnTo>
                  <a:lnTo>
                    <a:pt x="60350" y="29057"/>
                  </a:lnTo>
                  <a:lnTo>
                    <a:pt x="29057" y="60350"/>
                  </a:lnTo>
                  <a:lnTo>
                    <a:pt x="7823" y="98348"/>
                  </a:lnTo>
                  <a:lnTo>
                    <a:pt x="0" y="139700"/>
                  </a:lnTo>
                  <a:lnTo>
                    <a:pt x="0" y="699769"/>
                  </a:lnTo>
                  <a:lnTo>
                    <a:pt x="7823" y="741121"/>
                  </a:lnTo>
                  <a:lnTo>
                    <a:pt x="29057" y="779119"/>
                  </a:lnTo>
                  <a:lnTo>
                    <a:pt x="60350" y="810412"/>
                  </a:lnTo>
                  <a:lnTo>
                    <a:pt x="98348" y="831646"/>
                  </a:lnTo>
                  <a:lnTo>
                    <a:pt x="139700" y="839469"/>
                  </a:lnTo>
                  <a:lnTo>
                    <a:pt x="1993900" y="839469"/>
                  </a:lnTo>
                  <a:lnTo>
                    <a:pt x="2035251" y="831646"/>
                  </a:lnTo>
                  <a:lnTo>
                    <a:pt x="2073249" y="810412"/>
                  </a:lnTo>
                  <a:lnTo>
                    <a:pt x="2104542" y="779119"/>
                  </a:lnTo>
                  <a:lnTo>
                    <a:pt x="2125776" y="741121"/>
                  </a:lnTo>
                  <a:lnTo>
                    <a:pt x="2133600" y="699769"/>
                  </a:lnTo>
                  <a:lnTo>
                    <a:pt x="2133600" y="139700"/>
                  </a:lnTo>
                  <a:lnTo>
                    <a:pt x="2125776" y="98348"/>
                  </a:lnTo>
                  <a:lnTo>
                    <a:pt x="2104542" y="60350"/>
                  </a:lnTo>
                  <a:lnTo>
                    <a:pt x="2073249" y="29057"/>
                  </a:lnTo>
                  <a:lnTo>
                    <a:pt x="2035251" y="7823"/>
                  </a:lnTo>
                  <a:lnTo>
                    <a:pt x="1993900" y="0"/>
                  </a:lnTo>
                  <a:lnTo>
                    <a:pt x="139700" y="0"/>
                  </a:lnTo>
                  <a:close/>
                </a:path>
                <a:path w="2133600" h="839469">
                  <a:moveTo>
                    <a:pt x="0" y="0"/>
                  </a:moveTo>
                  <a:lnTo>
                    <a:pt x="0" y="0"/>
                  </a:lnTo>
                </a:path>
                <a:path w="2133600" h="839469">
                  <a:moveTo>
                    <a:pt x="2133600" y="839469"/>
                  </a:moveTo>
                  <a:lnTo>
                    <a:pt x="2133600" y="839469"/>
                  </a:lnTo>
                </a:path>
              </a:pathLst>
            </a:custGeom>
            <a:ln w="9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121400" y="1946909"/>
            <a:ext cx="10160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Deep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62127" y="1747927"/>
            <a:ext cx="2460625" cy="936625"/>
            <a:chOff x="1062127" y="1747927"/>
            <a:chExt cx="2460625" cy="936625"/>
          </a:xfrm>
        </p:grpSpPr>
        <p:sp>
          <p:nvSpPr>
            <p:cNvPr id="10" name="object 10"/>
            <p:cNvSpPr/>
            <p:nvPr/>
          </p:nvSpPr>
          <p:spPr>
            <a:xfrm>
              <a:off x="1079500" y="1765299"/>
              <a:ext cx="2438400" cy="914400"/>
            </a:xfrm>
            <a:custGeom>
              <a:avLst/>
              <a:gdLst/>
              <a:ahLst/>
              <a:cxnLst/>
              <a:rect l="l" t="t" r="r" b="b"/>
              <a:pathLst>
                <a:path w="2438400" h="914400">
                  <a:moveTo>
                    <a:pt x="2286000" y="0"/>
                  </a:moveTo>
                  <a:lnTo>
                    <a:pt x="152400" y="0"/>
                  </a:lnTo>
                  <a:lnTo>
                    <a:pt x="107289" y="8534"/>
                  </a:lnTo>
                  <a:lnTo>
                    <a:pt x="65836" y="31699"/>
                  </a:lnTo>
                  <a:lnTo>
                    <a:pt x="31699" y="65836"/>
                  </a:lnTo>
                  <a:lnTo>
                    <a:pt x="8534" y="107289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8534" y="807110"/>
                  </a:lnTo>
                  <a:lnTo>
                    <a:pt x="31699" y="848563"/>
                  </a:lnTo>
                  <a:lnTo>
                    <a:pt x="65836" y="882700"/>
                  </a:lnTo>
                  <a:lnTo>
                    <a:pt x="107289" y="905865"/>
                  </a:lnTo>
                  <a:lnTo>
                    <a:pt x="152400" y="914400"/>
                  </a:lnTo>
                  <a:lnTo>
                    <a:pt x="2286000" y="914400"/>
                  </a:lnTo>
                  <a:lnTo>
                    <a:pt x="2331110" y="905865"/>
                  </a:lnTo>
                  <a:lnTo>
                    <a:pt x="2372563" y="882700"/>
                  </a:lnTo>
                  <a:lnTo>
                    <a:pt x="2406700" y="848563"/>
                  </a:lnTo>
                  <a:lnTo>
                    <a:pt x="2429865" y="807110"/>
                  </a:lnTo>
                  <a:lnTo>
                    <a:pt x="2438400" y="762000"/>
                  </a:lnTo>
                  <a:lnTo>
                    <a:pt x="2438400" y="152400"/>
                  </a:lnTo>
                  <a:lnTo>
                    <a:pt x="2429865" y="107289"/>
                  </a:lnTo>
                  <a:lnTo>
                    <a:pt x="2406700" y="65836"/>
                  </a:lnTo>
                  <a:lnTo>
                    <a:pt x="2372563" y="31699"/>
                  </a:lnTo>
                  <a:lnTo>
                    <a:pt x="2331110" y="8534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79500" y="1765299"/>
              <a:ext cx="2438400" cy="914400"/>
            </a:xfrm>
            <a:custGeom>
              <a:avLst/>
              <a:gdLst/>
              <a:ahLst/>
              <a:cxnLst/>
              <a:rect l="l" t="t" r="r" b="b"/>
              <a:pathLst>
                <a:path w="2438400" h="914400">
                  <a:moveTo>
                    <a:pt x="152400" y="0"/>
                  </a:moveTo>
                  <a:lnTo>
                    <a:pt x="107289" y="8534"/>
                  </a:lnTo>
                  <a:lnTo>
                    <a:pt x="65836" y="31699"/>
                  </a:lnTo>
                  <a:lnTo>
                    <a:pt x="31699" y="65836"/>
                  </a:lnTo>
                  <a:lnTo>
                    <a:pt x="8534" y="107289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8534" y="807110"/>
                  </a:lnTo>
                  <a:lnTo>
                    <a:pt x="31699" y="848563"/>
                  </a:lnTo>
                  <a:lnTo>
                    <a:pt x="65836" y="882700"/>
                  </a:lnTo>
                  <a:lnTo>
                    <a:pt x="107289" y="905865"/>
                  </a:lnTo>
                  <a:lnTo>
                    <a:pt x="152400" y="914400"/>
                  </a:lnTo>
                  <a:lnTo>
                    <a:pt x="2286000" y="914400"/>
                  </a:lnTo>
                  <a:lnTo>
                    <a:pt x="2331110" y="905865"/>
                  </a:lnTo>
                  <a:lnTo>
                    <a:pt x="2372563" y="882700"/>
                  </a:lnTo>
                  <a:lnTo>
                    <a:pt x="2406700" y="848563"/>
                  </a:lnTo>
                  <a:lnTo>
                    <a:pt x="2429865" y="807110"/>
                  </a:lnTo>
                  <a:lnTo>
                    <a:pt x="2438400" y="762000"/>
                  </a:lnTo>
                  <a:lnTo>
                    <a:pt x="2438400" y="152400"/>
                  </a:lnTo>
                  <a:lnTo>
                    <a:pt x="2429865" y="107289"/>
                  </a:lnTo>
                  <a:lnTo>
                    <a:pt x="2406700" y="65836"/>
                  </a:lnTo>
                  <a:lnTo>
                    <a:pt x="2372563" y="31699"/>
                  </a:lnTo>
                  <a:lnTo>
                    <a:pt x="2331110" y="8534"/>
                  </a:lnTo>
                  <a:lnTo>
                    <a:pt x="2286000" y="0"/>
                  </a:lnTo>
                  <a:lnTo>
                    <a:pt x="152400" y="0"/>
                  </a:lnTo>
                  <a:close/>
                </a:path>
                <a:path w="2438400" h="914400">
                  <a:moveTo>
                    <a:pt x="0" y="0"/>
                  </a:moveTo>
                  <a:lnTo>
                    <a:pt x="0" y="0"/>
                  </a:lnTo>
                </a:path>
                <a:path w="2438400" h="914400">
                  <a:moveTo>
                    <a:pt x="2438400" y="914400"/>
                  </a:moveTo>
                  <a:lnTo>
                    <a:pt x="2438400" y="914400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66800" y="1752599"/>
              <a:ext cx="2438400" cy="914400"/>
            </a:xfrm>
            <a:custGeom>
              <a:avLst/>
              <a:gdLst/>
              <a:ahLst/>
              <a:cxnLst/>
              <a:rect l="l" t="t" r="r" b="b"/>
              <a:pathLst>
                <a:path w="2438400" h="914400">
                  <a:moveTo>
                    <a:pt x="2286000" y="0"/>
                  </a:moveTo>
                  <a:lnTo>
                    <a:pt x="152400" y="0"/>
                  </a:lnTo>
                  <a:lnTo>
                    <a:pt x="107289" y="8534"/>
                  </a:lnTo>
                  <a:lnTo>
                    <a:pt x="65836" y="31699"/>
                  </a:lnTo>
                  <a:lnTo>
                    <a:pt x="31699" y="65836"/>
                  </a:lnTo>
                  <a:lnTo>
                    <a:pt x="8534" y="107289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8534" y="807110"/>
                  </a:lnTo>
                  <a:lnTo>
                    <a:pt x="31699" y="848563"/>
                  </a:lnTo>
                  <a:lnTo>
                    <a:pt x="65836" y="882700"/>
                  </a:lnTo>
                  <a:lnTo>
                    <a:pt x="107289" y="905865"/>
                  </a:lnTo>
                  <a:lnTo>
                    <a:pt x="152400" y="914400"/>
                  </a:lnTo>
                  <a:lnTo>
                    <a:pt x="2286000" y="914400"/>
                  </a:lnTo>
                  <a:lnTo>
                    <a:pt x="2331110" y="905865"/>
                  </a:lnTo>
                  <a:lnTo>
                    <a:pt x="2372563" y="882700"/>
                  </a:lnTo>
                  <a:lnTo>
                    <a:pt x="2406700" y="848563"/>
                  </a:lnTo>
                  <a:lnTo>
                    <a:pt x="2429865" y="807110"/>
                  </a:lnTo>
                  <a:lnTo>
                    <a:pt x="2438400" y="762000"/>
                  </a:lnTo>
                  <a:lnTo>
                    <a:pt x="2438400" y="152400"/>
                  </a:lnTo>
                  <a:lnTo>
                    <a:pt x="2429865" y="107289"/>
                  </a:lnTo>
                  <a:lnTo>
                    <a:pt x="2406700" y="65836"/>
                  </a:lnTo>
                  <a:lnTo>
                    <a:pt x="2372563" y="31699"/>
                  </a:lnTo>
                  <a:lnTo>
                    <a:pt x="2331110" y="8534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6800" y="1752599"/>
              <a:ext cx="2438400" cy="914400"/>
            </a:xfrm>
            <a:custGeom>
              <a:avLst/>
              <a:gdLst/>
              <a:ahLst/>
              <a:cxnLst/>
              <a:rect l="l" t="t" r="r" b="b"/>
              <a:pathLst>
                <a:path w="2438400" h="914400">
                  <a:moveTo>
                    <a:pt x="152400" y="0"/>
                  </a:moveTo>
                  <a:lnTo>
                    <a:pt x="107289" y="8534"/>
                  </a:lnTo>
                  <a:lnTo>
                    <a:pt x="65836" y="31699"/>
                  </a:lnTo>
                  <a:lnTo>
                    <a:pt x="31699" y="65836"/>
                  </a:lnTo>
                  <a:lnTo>
                    <a:pt x="8534" y="107289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8534" y="807110"/>
                  </a:lnTo>
                  <a:lnTo>
                    <a:pt x="31699" y="848563"/>
                  </a:lnTo>
                  <a:lnTo>
                    <a:pt x="65836" y="882700"/>
                  </a:lnTo>
                  <a:lnTo>
                    <a:pt x="107289" y="905865"/>
                  </a:lnTo>
                  <a:lnTo>
                    <a:pt x="152400" y="914400"/>
                  </a:lnTo>
                  <a:lnTo>
                    <a:pt x="2286000" y="914400"/>
                  </a:lnTo>
                  <a:lnTo>
                    <a:pt x="2331110" y="905865"/>
                  </a:lnTo>
                  <a:lnTo>
                    <a:pt x="2372563" y="882700"/>
                  </a:lnTo>
                  <a:lnTo>
                    <a:pt x="2406700" y="848563"/>
                  </a:lnTo>
                  <a:lnTo>
                    <a:pt x="2429865" y="807110"/>
                  </a:lnTo>
                  <a:lnTo>
                    <a:pt x="2438400" y="762000"/>
                  </a:lnTo>
                  <a:lnTo>
                    <a:pt x="2438400" y="152400"/>
                  </a:lnTo>
                  <a:lnTo>
                    <a:pt x="2429865" y="107289"/>
                  </a:lnTo>
                  <a:lnTo>
                    <a:pt x="2406700" y="65836"/>
                  </a:lnTo>
                  <a:lnTo>
                    <a:pt x="2372563" y="31699"/>
                  </a:lnTo>
                  <a:lnTo>
                    <a:pt x="2331110" y="8534"/>
                  </a:lnTo>
                  <a:lnTo>
                    <a:pt x="2286000" y="0"/>
                  </a:lnTo>
                  <a:lnTo>
                    <a:pt x="152400" y="0"/>
                  </a:lnTo>
                  <a:close/>
                </a:path>
                <a:path w="2438400" h="914400">
                  <a:moveTo>
                    <a:pt x="0" y="0"/>
                  </a:moveTo>
                  <a:lnTo>
                    <a:pt x="0" y="0"/>
                  </a:lnTo>
                </a:path>
                <a:path w="2438400" h="914400">
                  <a:moveTo>
                    <a:pt x="2438400" y="914400"/>
                  </a:moveTo>
                  <a:lnTo>
                    <a:pt x="2438400" y="914400"/>
                  </a:lnTo>
                </a:path>
              </a:pathLst>
            </a:custGeom>
            <a:ln w="9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207769" y="1922779"/>
            <a:ext cx="2154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Superficial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78070" y="5133340"/>
            <a:ext cx="3106420" cy="952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21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Heals slowly from the </a:t>
            </a:r>
            <a:r>
              <a:rPr sz="20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edge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s.  Usually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needs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skin</a:t>
            </a:r>
            <a:r>
              <a:rPr sz="20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grafting.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4669" y="5215890"/>
            <a:ext cx="3220085" cy="1435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Heals rapidly from the </a:t>
            </a:r>
            <a:r>
              <a:rPr sz="20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edges,  cells </a:t>
            </a:r>
            <a:r>
              <a:rPr sz="2000" b="1" dirty="0">
                <a:solidFill>
                  <a:srgbClr val="99FF33"/>
                </a:solidFill>
                <a:latin typeface="Times New Roman"/>
                <a:cs typeface="Times New Roman"/>
              </a:rPr>
              <a:t>of HF and</a:t>
            </a:r>
            <a:r>
              <a:rPr sz="2000" b="1" spc="-2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99FF33"/>
                </a:solidFill>
                <a:latin typeface="Times New Roman"/>
                <a:cs typeface="Times New Roman"/>
              </a:rPr>
              <a:t>glands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Heals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 quickly.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Doesn’t need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0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skin</a:t>
            </a:r>
            <a:r>
              <a:rPr sz="20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graft.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00600" y="2858770"/>
            <a:ext cx="3733800" cy="22466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7200" y="2881629"/>
            <a:ext cx="3733800" cy="22237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1739" y="223520"/>
            <a:ext cx="400557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Clinical</a:t>
            </a:r>
            <a:r>
              <a:rPr spc="-90" dirty="0"/>
              <a:t> </a:t>
            </a:r>
            <a:r>
              <a:rPr spc="-5" dirty="0"/>
              <a:t>notes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6070" y="4911090"/>
            <a:ext cx="8290559" cy="1493520"/>
          </a:xfrm>
          <a:prstGeom prst="rect">
            <a:avLst/>
          </a:prstGeom>
        </p:spPr>
        <p:txBody>
          <a:bodyPr vert="horz" wrap="square" lIns="0" tIns="161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Graft is </a:t>
            </a:r>
            <a:r>
              <a:rPr sz="2400" b="1" u="heavy" spc="-5" dirty="0">
                <a:solidFill>
                  <a:srgbClr val="99FF33"/>
                </a:solidFill>
                <a:uFill>
                  <a:solidFill>
                    <a:srgbClr val="99FF33"/>
                  </a:solidFill>
                </a:uFill>
                <a:latin typeface="Times New Roman"/>
                <a:cs typeface="Times New Roman"/>
              </a:rPr>
              <a:t>transferring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tissue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one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site to</a:t>
            </a:r>
            <a:r>
              <a:rPr sz="2400" b="1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another.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20100"/>
              </a:lnSpc>
              <a:spcBef>
                <a:spcPts val="590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Skin graft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needed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skin is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damaged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(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by deep  burning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00800" y="1676400"/>
            <a:ext cx="2667000" cy="31330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1880870"/>
            <a:ext cx="3276600" cy="23863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30929" y="1852929"/>
            <a:ext cx="2692400" cy="241427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1739" y="223520"/>
            <a:ext cx="400557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Clinical</a:t>
            </a:r>
            <a:r>
              <a:rPr spc="-90" dirty="0"/>
              <a:t> </a:t>
            </a:r>
            <a:r>
              <a:rPr spc="-5" dirty="0"/>
              <a:t>notes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67327" y="3345179"/>
            <a:ext cx="4213225" cy="1073150"/>
            <a:chOff x="4567327" y="3345179"/>
            <a:chExt cx="4213225" cy="1073150"/>
          </a:xfrm>
        </p:grpSpPr>
        <p:sp>
          <p:nvSpPr>
            <p:cNvPr id="4" name="object 4"/>
            <p:cNvSpPr/>
            <p:nvPr/>
          </p:nvSpPr>
          <p:spPr>
            <a:xfrm>
              <a:off x="6781800" y="3345179"/>
              <a:ext cx="0" cy="381000"/>
            </a:xfrm>
            <a:custGeom>
              <a:avLst/>
              <a:gdLst/>
              <a:ahLst/>
              <a:cxnLst/>
              <a:rect l="l" t="t" r="r" b="b"/>
              <a:pathLst>
                <a:path h="381000">
                  <a:moveTo>
                    <a:pt x="0" y="0"/>
                  </a:moveTo>
                  <a:lnTo>
                    <a:pt x="0" y="381000"/>
                  </a:lnTo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84700" y="341502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4024629" y="0"/>
                  </a:moveTo>
                  <a:lnTo>
                    <a:pt x="166370" y="0"/>
                  </a:ln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70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20"/>
                  </a:lnTo>
                  <a:lnTo>
                    <a:pt x="4024629" y="998220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70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84700" y="341502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166370" y="0"/>
                  </a:move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70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20"/>
                  </a:lnTo>
                  <a:lnTo>
                    <a:pt x="4024629" y="998220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70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8220">
                  <a:moveTo>
                    <a:pt x="0" y="0"/>
                  </a:moveTo>
                  <a:lnTo>
                    <a:pt x="0" y="0"/>
                  </a:lnTo>
                </a:path>
                <a:path w="4191000" h="998220">
                  <a:moveTo>
                    <a:pt x="4191000" y="998220"/>
                  </a:moveTo>
                  <a:lnTo>
                    <a:pt x="4191000" y="998220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572000" y="340232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4024629" y="0"/>
                  </a:moveTo>
                  <a:lnTo>
                    <a:pt x="166370" y="0"/>
                  </a:ln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70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20"/>
                  </a:lnTo>
                  <a:lnTo>
                    <a:pt x="4024629" y="998220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70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0" y="340232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166370" y="0"/>
                  </a:move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70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20"/>
                  </a:lnTo>
                  <a:lnTo>
                    <a:pt x="4024629" y="998220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70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8220">
                  <a:moveTo>
                    <a:pt x="0" y="0"/>
                  </a:moveTo>
                  <a:lnTo>
                    <a:pt x="0" y="0"/>
                  </a:lnTo>
                </a:path>
                <a:path w="4191000" h="998220">
                  <a:moveTo>
                    <a:pt x="4191000" y="998220"/>
                  </a:moveTo>
                  <a:lnTo>
                    <a:pt x="4191000" y="998220"/>
                  </a:lnTo>
                </a:path>
              </a:pathLst>
            </a:custGeom>
            <a:ln w="9344">
              <a:solidFill>
                <a:srgbClr val="99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376327" y="3343909"/>
            <a:ext cx="4060825" cy="1102360"/>
            <a:chOff x="376327" y="3343909"/>
            <a:chExt cx="4060825" cy="1102360"/>
          </a:xfrm>
        </p:grpSpPr>
        <p:sp>
          <p:nvSpPr>
            <p:cNvPr id="10" name="object 10"/>
            <p:cNvSpPr/>
            <p:nvPr/>
          </p:nvSpPr>
          <p:spPr>
            <a:xfrm>
              <a:off x="2209800" y="3343909"/>
              <a:ext cx="0" cy="382270"/>
            </a:xfrm>
            <a:custGeom>
              <a:avLst/>
              <a:gdLst/>
              <a:ahLst/>
              <a:cxnLst/>
              <a:rect l="l" t="t" r="r" b="b"/>
              <a:pathLst>
                <a:path h="382270">
                  <a:moveTo>
                    <a:pt x="0" y="382269"/>
                  </a:moveTo>
                  <a:lnTo>
                    <a:pt x="0" y="0"/>
                  </a:lnTo>
                </a:path>
              </a:pathLst>
            </a:custGeom>
            <a:ln w="25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93699" y="3365499"/>
              <a:ext cx="4038600" cy="1075690"/>
            </a:xfrm>
            <a:custGeom>
              <a:avLst/>
              <a:gdLst/>
              <a:ahLst/>
              <a:cxnLst/>
              <a:rect l="l" t="t" r="r" b="b"/>
              <a:pathLst>
                <a:path w="4038600" h="1075689">
                  <a:moveTo>
                    <a:pt x="3859529" y="0"/>
                  </a:moveTo>
                  <a:lnTo>
                    <a:pt x="177800" y="0"/>
                  </a:lnTo>
                  <a:lnTo>
                    <a:pt x="133761" y="7002"/>
                  </a:lnTo>
                  <a:lnTo>
                    <a:pt x="92192" y="26387"/>
                  </a:lnTo>
                  <a:lnTo>
                    <a:pt x="55562" y="55721"/>
                  </a:lnTo>
                  <a:lnTo>
                    <a:pt x="26340" y="92568"/>
                  </a:lnTo>
                  <a:lnTo>
                    <a:pt x="6996" y="134496"/>
                  </a:lnTo>
                  <a:lnTo>
                    <a:pt x="0" y="179070"/>
                  </a:lnTo>
                  <a:lnTo>
                    <a:pt x="0" y="895350"/>
                  </a:lnTo>
                  <a:lnTo>
                    <a:pt x="6996" y="940017"/>
                  </a:lnTo>
                  <a:lnTo>
                    <a:pt x="26340" y="982180"/>
                  </a:lnTo>
                  <a:lnTo>
                    <a:pt x="55562" y="1019333"/>
                  </a:lnTo>
                  <a:lnTo>
                    <a:pt x="92192" y="1048972"/>
                  </a:lnTo>
                  <a:lnTo>
                    <a:pt x="133761" y="1068593"/>
                  </a:lnTo>
                  <a:lnTo>
                    <a:pt x="177800" y="1075689"/>
                  </a:lnTo>
                  <a:lnTo>
                    <a:pt x="3859529" y="1075689"/>
                  </a:lnTo>
                  <a:lnTo>
                    <a:pt x="3903662" y="1068593"/>
                  </a:lnTo>
                  <a:lnTo>
                    <a:pt x="3945466" y="1048972"/>
                  </a:lnTo>
                  <a:lnTo>
                    <a:pt x="3982402" y="1019333"/>
                  </a:lnTo>
                  <a:lnTo>
                    <a:pt x="4011930" y="982180"/>
                  </a:lnTo>
                  <a:lnTo>
                    <a:pt x="4031509" y="940017"/>
                  </a:lnTo>
                  <a:lnTo>
                    <a:pt x="4038600" y="895350"/>
                  </a:lnTo>
                  <a:lnTo>
                    <a:pt x="4038600" y="179070"/>
                  </a:lnTo>
                  <a:lnTo>
                    <a:pt x="4031509" y="134496"/>
                  </a:lnTo>
                  <a:lnTo>
                    <a:pt x="4011929" y="92568"/>
                  </a:lnTo>
                  <a:lnTo>
                    <a:pt x="3982402" y="55721"/>
                  </a:lnTo>
                  <a:lnTo>
                    <a:pt x="3945466" y="26387"/>
                  </a:lnTo>
                  <a:lnTo>
                    <a:pt x="3903662" y="7002"/>
                  </a:lnTo>
                  <a:lnTo>
                    <a:pt x="385952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3699" y="3365499"/>
              <a:ext cx="4038600" cy="1075690"/>
            </a:xfrm>
            <a:custGeom>
              <a:avLst/>
              <a:gdLst/>
              <a:ahLst/>
              <a:cxnLst/>
              <a:rect l="l" t="t" r="r" b="b"/>
              <a:pathLst>
                <a:path w="4038600" h="1075689">
                  <a:moveTo>
                    <a:pt x="177800" y="0"/>
                  </a:moveTo>
                  <a:lnTo>
                    <a:pt x="133761" y="7002"/>
                  </a:lnTo>
                  <a:lnTo>
                    <a:pt x="92192" y="26387"/>
                  </a:lnTo>
                  <a:lnTo>
                    <a:pt x="55562" y="55721"/>
                  </a:lnTo>
                  <a:lnTo>
                    <a:pt x="26340" y="92568"/>
                  </a:lnTo>
                  <a:lnTo>
                    <a:pt x="6996" y="134496"/>
                  </a:lnTo>
                  <a:lnTo>
                    <a:pt x="0" y="179070"/>
                  </a:lnTo>
                  <a:lnTo>
                    <a:pt x="0" y="895350"/>
                  </a:lnTo>
                  <a:lnTo>
                    <a:pt x="6996" y="940017"/>
                  </a:lnTo>
                  <a:lnTo>
                    <a:pt x="26340" y="982180"/>
                  </a:lnTo>
                  <a:lnTo>
                    <a:pt x="55562" y="1019333"/>
                  </a:lnTo>
                  <a:lnTo>
                    <a:pt x="92192" y="1048972"/>
                  </a:lnTo>
                  <a:lnTo>
                    <a:pt x="133761" y="1068593"/>
                  </a:lnTo>
                  <a:lnTo>
                    <a:pt x="177800" y="1075689"/>
                  </a:lnTo>
                  <a:lnTo>
                    <a:pt x="3859529" y="1075689"/>
                  </a:lnTo>
                  <a:lnTo>
                    <a:pt x="3903662" y="1068593"/>
                  </a:lnTo>
                  <a:lnTo>
                    <a:pt x="3945466" y="1048972"/>
                  </a:lnTo>
                  <a:lnTo>
                    <a:pt x="3982402" y="1019333"/>
                  </a:lnTo>
                  <a:lnTo>
                    <a:pt x="4011930" y="982180"/>
                  </a:lnTo>
                  <a:lnTo>
                    <a:pt x="4031509" y="940017"/>
                  </a:lnTo>
                  <a:lnTo>
                    <a:pt x="4038600" y="895350"/>
                  </a:lnTo>
                  <a:lnTo>
                    <a:pt x="4038600" y="179070"/>
                  </a:lnTo>
                  <a:lnTo>
                    <a:pt x="4031509" y="134496"/>
                  </a:lnTo>
                  <a:lnTo>
                    <a:pt x="4011929" y="92568"/>
                  </a:lnTo>
                  <a:lnTo>
                    <a:pt x="3982402" y="55721"/>
                  </a:lnTo>
                  <a:lnTo>
                    <a:pt x="3945466" y="26387"/>
                  </a:lnTo>
                  <a:lnTo>
                    <a:pt x="3903662" y="7002"/>
                  </a:lnTo>
                  <a:lnTo>
                    <a:pt x="3859529" y="0"/>
                  </a:lnTo>
                  <a:lnTo>
                    <a:pt x="177800" y="0"/>
                  </a:lnTo>
                  <a:close/>
                </a:path>
                <a:path w="4038600" h="1075689">
                  <a:moveTo>
                    <a:pt x="0" y="0"/>
                  </a:moveTo>
                  <a:lnTo>
                    <a:pt x="0" y="0"/>
                  </a:lnTo>
                </a:path>
                <a:path w="4038600" h="1075689">
                  <a:moveTo>
                    <a:pt x="4038600" y="1075689"/>
                  </a:moveTo>
                  <a:lnTo>
                    <a:pt x="4038600" y="1075689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80999" y="3352799"/>
              <a:ext cx="4038600" cy="1075690"/>
            </a:xfrm>
            <a:custGeom>
              <a:avLst/>
              <a:gdLst/>
              <a:ahLst/>
              <a:cxnLst/>
              <a:rect l="l" t="t" r="r" b="b"/>
              <a:pathLst>
                <a:path w="4038600" h="1075689">
                  <a:moveTo>
                    <a:pt x="3859529" y="0"/>
                  </a:moveTo>
                  <a:lnTo>
                    <a:pt x="179070" y="0"/>
                  </a:lnTo>
                  <a:lnTo>
                    <a:pt x="134496" y="7002"/>
                  </a:lnTo>
                  <a:lnTo>
                    <a:pt x="92568" y="26387"/>
                  </a:lnTo>
                  <a:lnTo>
                    <a:pt x="55721" y="55721"/>
                  </a:lnTo>
                  <a:lnTo>
                    <a:pt x="26387" y="92568"/>
                  </a:lnTo>
                  <a:lnTo>
                    <a:pt x="7002" y="134496"/>
                  </a:lnTo>
                  <a:lnTo>
                    <a:pt x="0" y="179070"/>
                  </a:lnTo>
                  <a:lnTo>
                    <a:pt x="0" y="895350"/>
                  </a:lnTo>
                  <a:lnTo>
                    <a:pt x="7002" y="940017"/>
                  </a:lnTo>
                  <a:lnTo>
                    <a:pt x="26387" y="982180"/>
                  </a:lnTo>
                  <a:lnTo>
                    <a:pt x="55721" y="1019333"/>
                  </a:lnTo>
                  <a:lnTo>
                    <a:pt x="92568" y="1048972"/>
                  </a:lnTo>
                  <a:lnTo>
                    <a:pt x="134496" y="1068593"/>
                  </a:lnTo>
                  <a:lnTo>
                    <a:pt x="179070" y="1075689"/>
                  </a:lnTo>
                  <a:lnTo>
                    <a:pt x="3859529" y="1075689"/>
                  </a:lnTo>
                  <a:lnTo>
                    <a:pt x="3904103" y="1068593"/>
                  </a:lnTo>
                  <a:lnTo>
                    <a:pt x="3946031" y="1048972"/>
                  </a:lnTo>
                  <a:lnTo>
                    <a:pt x="3982878" y="1019333"/>
                  </a:lnTo>
                  <a:lnTo>
                    <a:pt x="4012212" y="982180"/>
                  </a:lnTo>
                  <a:lnTo>
                    <a:pt x="4031597" y="940017"/>
                  </a:lnTo>
                  <a:lnTo>
                    <a:pt x="4038600" y="895350"/>
                  </a:lnTo>
                  <a:lnTo>
                    <a:pt x="4038600" y="179070"/>
                  </a:lnTo>
                  <a:lnTo>
                    <a:pt x="4031597" y="134496"/>
                  </a:lnTo>
                  <a:lnTo>
                    <a:pt x="4012212" y="92568"/>
                  </a:lnTo>
                  <a:lnTo>
                    <a:pt x="3982878" y="55721"/>
                  </a:lnTo>
                  <a:lnTo>
                    <a:pt x="3946031" y="26387"/>
                  </a:lnTo>
                  <a:lnTo>
                    <a:pt x="3904103" y="7002"/>
                  </a:lnTo>
                  <a:lnTo>
                    <a:pt x="38595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0999" y="3352799"/>
              <a:ext cx="4038600" cy="1075690"/>
            </a:xfrm>
            <a:custGeom>
              <a:avLst/>
              <a:gdLst/>
              <a:ahLst/>
              <a:cxnLst/>
              <a:rect l="l" t="t" r="r" b="b"/>
              <a:pathLst>
                <a:path w="4038600" h="1075689">
                  <a:moveTo>
                    <a:pt x="179070" y="0"/>
                  </a:moveTo>
                  <a:lnTo>
                    <a:pt x="134496" y="7002"/>
                  </a:lnTo>
                  <a:lnTo>
                    <a:pt x="92568" y="26387"/>
                  </a:lnTo>
                  <a:lnTo>
                    <a:pt x="55721" y="55721"/>
                  </a:lnTo>
                  <a:lnTo>
                    <a:pt x="26387" y="92568"/>
                  </a:lnTo>
                  <a:lnTo>
                    <a:pt x="7002" y="134496"/>
                  </a:lnTo>
                  <a:lnTo>
                    <a:pt x="0" y="179070"/>
                  </a:lnTo>
                  <a:lnTo>
                    <a:pt x="0" y="895350"/>
                  </a:lnTo>
                  <a:lnTo>
                    <a:pt x="7002" y="940017"/>
                  </a:lnTo>
                  <a:lnTo>
                    <a:pt x="26387" y="982180"/>
                  </a:lnTo>
                  <a:lnTo>
                    <a:pt x="55721" y="1019333"/>
                  </a:lnTo>
                  <a:lnTo>
                    <a:pt x="92568" y="1048972"/>
                  </a:lnTo>
                  <a:lnTo>
                    <a:pt x="134496" y="1068593"/>
                  </a:lnTo>
                  <a:lnTo>
                    <a:pt x="179070" y="1075689"/>
                  </a:lnTo>
                  <a:lnTo>
                    <a:pt x="3859529" y="1075689"/>
                  </a:lnTo>
                  <a:lnTo>
                    <a:pt x="3904103" y="1068593"/>
                  </a:lnTo>
                  <a:lnTo>
                    <a:pt x="3946031" y="1048972"/>
                  </a:lnTo>
                  <a:lnTo>
                    <a:pt x="3982878" y="1019333"/>
                  </a:lnTo>
                  <a:lnTo>
                    <a:pt x="4012212" y="982180"/>
                  </a:lnTo>
                  <a:lnTo>
                    <a:pt x="4031597" y="940017"/>
                  </a:lnTo>
                  <a:lnTo>
                    <a:pt x="4038600" y="895350"/>
                  </a:lnTo>
                  <a:lnTo>
                    <a:pt x="4038600" y="179070"/>
                  </a:lnTo>
                  <a:lnTo>
                    <a:pt x="4031597" y="134496"/>
                  </a:lnTo>
                  <a:lnTo>
                    <a:pt x="4012212" y="92568"/>
                  </a:lnTo>
                  <a:lnTo>
                    <a:pt x="3982878" y="55721"/>
                  </a:lnTo>
                  <a:lnTo>
                    <a:pt x="3946031" y="26387"/>
                  </a:lnTo>
                  <a:lnTo>
                    <a:pt x="3904103" y="7002"/>
                  </a:lnTo>
                  <a:lnTo>
                    <a:pt x="3859529" y="0"/>
                  </a:lnTo>
                  <a:lnTo>
                    <a:pt x="179070" y="0"/>
                  </a:lnTo>
                  <a:close/>
                </a:path>
                <a:path w="4038600" h="1075689">
                  <a:moveTo>
                    <a:pt x="0" y="0"/>
                  </a:moveTo>
                  <a:lnTo>
                    <a:pt x="0" y="0"/>
                  </a:lnTo>
                </a:path>
                <a:path w="4038600" h="1075689">
                  <a:moveTo>
                    <a:pt x="4038600" y="1075689"/>
                  </a:moveTo>
                  <a:lnTo>
                    <a:pt x="4038600" y="1075689"/>
                  </a:lnTo>
                </a:path>
              </a:pathLst>
            </a:custGeom>
            <a:ln w="9344">
              <a:solidFill>
                <a:srgbClr val="99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946650" y="3675379"/>
            <a:ext cx="34378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Full </a:t>
            </a:r>
            <a:r>
              <a:rPr sz="28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thickness</a:t>
            </a:r>
            <a:r>
              <a:rPr sz="2800" b="1" spc="-5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grafting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8650" y="3663950"/>
            <a:ext cx="353885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Split </a:t>
            </a:r>
            <a:r>
              <a:rPr sz="28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thickness</a:t>
            </a:r>
            <a:r>
              <a:rPr sz="2800" b="1" spc="-3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grafting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0530" y="4911090"/>
            <a:ext cx="401066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Transferring epidermis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73040" y="4834890"/>
            <a:ext cx="31692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25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Transferring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both 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epidermis and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dermis.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043237" y="1815147"/>
            <a:ext cx="3070225" cy="1097915"/>
            <a:chOff x="3043237" y="1815147"/>
            <a:chExt cx="3070225" cy="1097915"/>
          </a:xfrm>
        </p:grpSpPr>
        <p:sp>
          <p:nvSpPr>
            <p:cNvPr id="20" name="object 20"/>
            <p:cNvSpPr/>
            <p:nvPr/>
          </p:nvSpPr>
          <p:spPr>
            <a:xfrm>
              <a:off x="3060700" y="1832610"/>
              <a:ext cx="3048000" cy="1075690"/>
            </a:xfrm>
            <a:custGeom>
              <a:avLst/>
              <a:gdLst/>
              <a:ahLst/>
              <a:cxnLst/>
              <a:rect l="l" t="t" r="r" b="b"/>
              <a:pathLst>
                <a:path w="3048000" h="1075689">
                  <a:moveTo>
                    <a:pt x="2868929" y="0"/>
                  </a:moveTo>
                  <a:lnTo>
                    <a:pt x="179069" y="0"/>
                  </a:lnTo>
                  <a:lnTo>
                    <a:pt x="134496" y="7090"/>
                  </a:lnTo>
                  <a:lnTo>
                    <a:pt x="92568" y="26670"/>
                  </a:lnTo>
                  <a:lnTo>
                    <a:pt x="55721" y="56197"/>
                  </a:lnTo>
                  <a:lnTo>
                    <a:pt x="26387" y="93133"/>
                  </a:lnTo>
                  <a:lnTo>
                    <a:pt x="7002" y="134937"/>
                  </a:lnTo>
                  <a:lnTo>
                    <a:pt x="0" y="179069"/>
                  </a:lnTo>
                  <a:lnTo>
                    <a:pt x="0" y="896619"/>
                  </a:lnTo>
                  <a:lnTo>
                    <a:pt x="7002" y="940752"/>
                  </a:lnTo>
                  <a:lnTo>
                    <a:pt x="26387" y="982556"/>
                  </a:lnTo>
                  <a:lnTo>
                    <a:pt x="55721" y="1019492"/>
                  </a:lnTo>
                  <a:lnTo>
                    <a:pt x="92568" y="1049020"/>
                  </a:lnTo>
                  <a:lnTo>
                    <a:pt x="134496" y="1068599"/>
                  </a:lnTo>
                  <a:lnTo>
                    <a:pt x="179069" y="1075689"/>
                  </a:lnTo>
                  <a:lnTo>
                    <a:pt x="2868929" y="1075689"/>
                  </a:lnTo>
                  <a:lnTo>
                    <a:pt x="2913503" y="1068599"/>
                  </a:lnTo>
                  <a:lnTo>
                    <a:pt x="2955431" y="1049019"/>
                  </a:lnTo>
                  <a:lnTo>
                    <a:pt x="2992278" y="1019492"/>
                  </a:lnTo>
                  <a:lnTo>
                    <a:pt x="3021612" y="982556"/>
                  </a:lnTo>
                  <a:lnTo>
                    <a:pt x="3040997" y="940752"/>
                  </a:lnTo>
                  <a:lnTo>
                    <a:pt x="3048000" y="896619"/>
                  </a:lnTo>
                  <a:lnTo>
                    <a:pt x="3048000" y="179069"/>
                  </a:lnTo>
                  <a:lnTo>
                    <a:pt x="3040997" y="134937"/>
                  </a:lnTo>
                  <a:lnTo>
                    <a:pt x="3021612" y="93133"/>
                  </a:lnTo>
                  <a:lnTo>
                    <a:pt x="2992278" y="56197"/>
                  </a:lnTo>
                  <a:lnTo>
                    <a:pt x="2955431" y="26669"/>
                  </a:lnTo>
                  <a:lnTo>
                    <a:pt x="2913503" y="7090"/>
                  </a:lnTo>
                  <a:lnTo>
                    <a:pt x="286892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60700" y="1832610"/>
              <a:ext cx="3048000" cy="1075690"/>
            </a:xfrm>
            <a:custGeom>
              <a:avLst/>
              <a:gdLst/>
              <a:ahLst/>
              <a:cxnLst/>
              <a:rect l="l" t="t" r="r" b="b"/>
              <a:pathLst>
                <a:path w="3048000" h="1075689">
                  <a:moveTo>
                    <a:pt x="179069" y="0"/>
                  </a:moveTo>
                  <a:lnTo>
                    <a:pt x="134496" y="7090"/>
                  </a:lnTo>
                  <a:lnTo>
                    <a:pt x="92568" y="26670"/>
                  </a:lnTo>
                  <a:lnTo>
                    <a:pt x="55721" y="56197"/>
                  </a:lnTo>
                  <a:lnTo>
                    <a:pt x="26387" y="93133"/>
                  </a:lnTo>
                  <a:lnTo>
                    <a:pt x="7002" y="134937"/>
                  </a:lnTo>
                  <a:lnTo>
                    <a:pt x="0" y="179069"/>
                  </a:lnTo>
                  <a:lnTo>
                    <a:pt x="0" y="896619"/>
                  </a:lnTo>
                  <a:lnTo>
                    <a:pt x="7002" y="940752"/>
                  </a:lnTo>
                  <a:lnTo>
                    <a:pt x="26387" y="982556"/>
                  </a:lnTo>
                  <a:lnTo>
                    <a:pt x="55721" y="1019492"/>
                  </a:lnTo>
                  <a:lnTo>
                    <a:pt x="92568" y="1049020"/>
                  </a:lnTo>
                  <a:lnTo>
                    <a:pt x="134496" y="1068599"/>
                  </a:lnTo>
                  <a:lnTo>
                    <a:pt x="179069" y="1075689"/>
                  </a:lnTo>
                  <a:lnTo>
                    <a:pt x="2868929" y="1075689"/>
                  </a:lnTo>
                  <a:lnTo>
                    <a:pt x="2913503" y="1068599"/>
                  </a:lnTo>
                  <a:lnTo>
                    <a:pt x="2955431" y="1049019"/>
                  </a:lnTo>
                  <a:lnTo>
                    <a:pt x="2992278" y="1019492"/>
                  </a:lnTo>
                  <a:lnTo>
                    <a:pt x="3021612" y="982556"/>
                  </a:lnTo>
                  <a:lnTo>
                    <a:pt x="3040997" y="940752"/>
                  </a:lnTo>
                  <a:lnTo>
                    <a:pt x="3048000" y="896619"/>
                  </a:lnTo>
                  <a:lnTo>
                    <a:pt x="3048000" y="179069"/>
                  </a:lnTo>
                  <a:lnTo>
                    <a:pt x="3040997" y="134937"/>
                  </a:lnTo>
                  <a:lnTo>
                    <a:pt x="3021612" y="93133"/>
                  </a:lnTo>
                  <a:lnTo>
                    <a:pt x="2992278" y="56197"/>
                  </a:lnTo>
                  <a:lnTo>
                    <a:pt x="2955431" y="26669"/>
                  </a:lnTo>
                  <a:lnTo>
                    <a:pt x="2913503" y="7090"/>
                  </a:lnTo>
                  <a:lnTo>
                    <a:pt x="2868929" y="0"/>
                  </a:lnTo>
                  <a:lnTo>
                    <a:pt x="179069" y="0"/>
                  </a:lnTo>
                  <a:close/>
                </a:path>
                <a:path w="3048000" h="1075689">
                  <a:moveTo>
                    <a:pt x="0" y="0"/>
                  </a:moveTo>
                  <a:lnTo>
                    <a:pt x="0" y="0"/>
                  </a:lnTo>
                </a:path>
                <a:path w="3048000" h="1075689">
                  <a:moveTo>
                    <a:pt x="3048000" y="1075689"/>
                  </a:moveTo>
                  <a:lnTo>
                    <a:pt x="3048000" y="1075689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48000" y="1819910"/>
              <a:ext cx="3048000" cy="1075690"/>
            </a:xfrm>
            <a:custGeom>
              <a:avLst/>
              <a:gdLst/>
              <a:ahLst/>
              <a:cxnLst/>
              <a:rect l="l" t="t" r="r" b="b"/>
              <a:pathLst>
                <a:path w="3048000" h="1075689">
                  <a:moveTo>
                    <a:pt x="2868929" y="0"/>
                  </a:moveTo>
                  <a:lnTo>
                    <a:pt x="179069" y="0"/>
                  </a:lnTo>
                  <a:lnTo>
                    <a:pt x="134496" y="7090"/>
                  </a:lnTo>
                  <a:lnTo>
                    <a:pt x="92568" y="26670"/>
                  </a:lnTo>
                  <a:lnTo>
                    <a:pt x="55721" y="56197"/>
                  </a:lnTo>
                  <a:lnTo>
                    <a:pt x="26387" y="93133"/>
                  </a:lnTo>
                  <a:lnTo>
                    <a:pt x="7002" y="134937"/>
                  </a:lnTo>
                  <a:lnTo>
                    <a:pt x="0" y="179069"/>
                  </a:lnTo>
                  <a:lnTo>
                    <a:pt x="0" y="896619"/>
                  </a:lnTo>
                  <a:lnTo>
                    <a:pt x="7002" y="940752"/>
                  </a:lnTo>
                  <a:lnTo>
                    <a:pt x="26387" y="982556"/>
                  </a:lnTo>
                  <a:lnTo>
                    <a:pt x="55721" y="1019492"/>
                  </a:lnTo>
                  <a:lnTo>
                    <a:pt x="92568" y="1049020"/>
                  </a:lnTo>
                  <a:lnTo>
                    <a:pt x="134496" y="1068599"/>
                  </a:lnTo>
                  <a:lnTo>
                    <a:pt x="179069" y="1075689"/>
                  </a:lnTo>
                  <a:lnTo>
                    <a:pt x="2868929" y="1075689"/>
                  </a:lnTo>
                  <a:lnTo>
                    <a:pt x="2913503" y="1068599"/>
                  </a:lnTo>
                  <a:lnTo>
                    <a:pt x="2955431" y="1049019"/>
                  </a:lnTo>
                  <a:lnTo>
                    <a:pt x="2992278" y="1019492"/>
                  </a:lnTo>
                  <a:lnTo>
                    <a:pt x="3021612" y="982556"/>
                  </a:lnTo>
                  <a:lnTo>
                    <a:pt x="3040997" y="940752"/>
                  </a:lnTo>
                  <a:lnTo>
                    <a:pt x="3048000" y="896619"/>
                  </a:lnTo>
                  <a:lnTo>
                    <a:pt x="3048000" y="179069"/>
                  </a:lnTo>
                  <a:lnTo>
                    <a:pt x="3040997" y="134937"/>
                  </a:lnTo>
                  <a:lnTo>
                    <a:pt x="3021612" y="93133"/>
                  </a:lnTo>
                  <a:lnTo>
                    <a:pt x="2992278" y="56197"/>
                  </a:lnTo>
                  <a:lnTo>
                    <a:pt x="2955431" y="26669"/>
                  </a:lnTo>
                  <a:lnTo>
                    <a:pt x="2913503" y="7090"/>
                  </a:lnTo>
                  <a:lnTo>
                    <a:pt x="28689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48000" y="1819910"/>
              <a:ext cx="3048000" cy="1075690"/>
            </a:xfrm>
            <a:custGeom>
              <a:avLst/>
              <a:gdLst/>
              <a:ahLst/>
              <a:cxnLst/>
              <a:rect l="l" t="t" r="r" b="b"/>
              <a:pathLst>
                <a:path w="3048000" h="1075689">
                  <a:moveTo>
                    <a:pt x="179069" y="0"/>
                  </a:moveTo>
                  <a:lnTo>
                    <a:pt x="134496" y="7090"/>
                  </a:lnTo>
                  <a:lnTo>
                    <a:pt x="92568" y="26670"/>
                  </a:lnTo>
                  <a:lnTo>
                    <a:pt x="55721" y="56197"/>
                  </a:lnTo>
                  <a:lnTo>
                    <a:pt x="26387" y="93133"/>
                  </a:lnTo>
                  <a:lnTo>
                    <a:pt x="7002" y="134937"/>
                  </a:lnTo>
                  <a:lnTo>
                    <a:pt x="0" y="179069"/>
                  </a:lnTo>
                  <a:lnTo>
                    <a:pt x="0" y="896619"/>
                  </a:lnTo>
                  <a:lnTo>
                    <a:pt x="7002" y="940752"/>
                  </a:lnTo>
                  <a:lnTo>
                    <a:pt x="26387" y="982556"/>
                  </a:lnTo>
                  <a:lnTo>
                    <a:pt x="55721" y="1019492"/>
                  </a:lnTo>
                  <a:lnTo>
                    <a:pt x="92568" y="1049020"/>
                  </a:lnTo>
                  <a:lnTo>
                    <a:pt x="134496" y="1068599"/>
                  </a:lnTo>
                  <a:lnTo>
                    <a:pt x="179069" y="1075689"/>
                  </a:lnTo>
                  <a:lnTo>
                    <a:pt x="2868929" y="1075689"/>
                  </a:lnTo>
                  <a:lnTo>
                    <a:pt x="2913503" y="1068599"/>
                  </a:lnTo>
                  <a:lnTo>
                    <a:pt x="2955431" y="1049019"/>
                  </a:lnTo>
                  <a:lnTo>
                    <a:pt x="2992278" y="1019492"/>
                  </a:lnTo>
                  <a:lnTo>
                    <a:pt x="3021612" y="982556"/>
                  </a:lnTo>
                  <a:lnTo>
                    <a:pt x="3040997" y="940752"/>
                  </a:lnTo>
                  <a:lnTo>
                    <a:pt x="3048000" y="896619"/>
                  </a:lnTo>
                  <a:lnTo>
                    <a:pt x="3048000" y="179069"/>
                  </a:lnTo>
                  <a:lnTo>
                    <a:pt x="3040997" y="134937"/>
                  </a:lnTo>
                  <a:lnTo>
                    <a:pt x="3021612" y="93133"/>
                  </a:lnTo>
                  <a:lnTo>
                    <a:pt x="2992278" y="56197"/>
                  </a:lnTo>
                  <a:lnTo>
                    <a:pt x="2955431" y="26669"/>
                  </a:lnTo>
                  <a:lnTo>
                    <a:pt x="2913503" y="7090"/>
                  </a:lnTo>
                  <a:lnTo>
                    <a:pt x="2868929" y="0"/>
                  </a:lnTo>
                  <a:lnTo>
                    <a:pt x="179069" y="0"/>
                  </a:lnTo>
                  <a:close/>
                </a:path>
                <a:path w="3048000" h="1075689">
                  <a:moveTo>
                    <a:pt x="0" y="0"/>
                  </a:moveTo>
                  <a:lnTo>
                    <a:pt x="0" y="0"/>
                  </a:lnTo>
                </a:path>
                <a:path w="3048000" h="1075689">
                  <a:moveTo>
                    <a:pt x="3048000" y="1075689"/>
                  </a:moveTo>
                  <a:lnTo>
                    <a:pt x="3048000" y="1075689"/>
                  </a:lnTo>
                </a:path>
              </a:pathLst>
            </a:custGeom>
            <a:ln w="934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162300" y="1979929"/>
            <a:ext cx="2815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Skin</a:t>
            </a:r>
            <a:r>
              <a:rPr sz="4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Graft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95800" y="2887979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457200"/>
                </a:moveTo>
                <a:lnTo>
                  <a:pt x="0" y="0"/>
                </a:lnTo>
              </a:path>
            </a:pathLst>
          </a:custGeom>
          <a:ln w="255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9189" y="1596389"/>
            <a:ext cx="6639559" cy="336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9650" y="223520"/>
            <a:ext cx="188848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Fascia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2350" y="2052320"/>
            <a:ext cx="69335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86100" algn="l"/>
              </a:tabLst>
            </a:pPr>
            <a:r>
              <a:rPr sz="4400" spc="-5" dirty="0">
                <a:solidFill>
                  <a:srgbClr val="FFFFFF"/>
                </a:solidFill>
                <a:latin typeface="Times New Roman"/>
                <a:cs typeface="Times New Roman"/>
              </a:rPr>
              <a:t>Collection</a:t>
            </a:r>
            <a:r>
              <a:rPr sz="4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dirty="0">
                <a:solidFill>
                  <a:srgbClr val="FFFFFF"/>
                </a:solidFill>
                <a:latin typeface="Times New Roman"/>
                <a:cs typeface="Times New Roman"/>
              </a:rPr>
              <a:t>of	</a:t>
            </a:r>
            <a:r>
              <a:rPr sz="4400" spc="-5" dirty="0">
                <a:solidFill>
                  <a:srgbClr val="FFFFFF"/>
                </a:solidFill>
                <a:latin typeface="Times New Roman"/>
                <a:cs typeface="Times New Roman"/>
              </a:rPr>
              <a:t>connective</a:t>
            </a:r>
            <a:r>
              <a:rPr sz="4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400" spc="-5" dirty="0">
                <a:solidFill>
                  <a:srgbClr val="FFFFFF"/>
                </a:solidFill>
                <a:latin typeface="Times New Roman"/>
                <a:cs typeface="Times New Roman"/>
              </a:rPr>
              <a:t>tissue</a:t>
            </a:r>
            <a:endParaRPr sz="4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91127" y="3847237"/>
            <a:ext cx="4213225" cy="1020444"/>
            <a:chOff x="4491127" y="3847237"/>
            <a:chExt cx="4213225" cy="1020444"/>
          </a:xfrm>
        </p:grpSpPr>
        <p:sp>
          <p:nvSpPr>
            <p:cNvPr id="5" name="object 5"/>
            <p:cNvSpPr/>
            <p:nvPr/>
          </p:nvSpPr>
          <p:spPr>
            <a:xfrm>
              <a:off x="4508500" y="3863339"/>
              <a:ext cx="4191000" cy="999490"/>
            </a:xfrm>
            <a:custGeom>
              <a:avLst/>
              <a:gdLst/>
              <a:ahLst/>
              <a:cxnLst/>
              <a:rect l="l" t="t" r="r" b="b"/>
              <a:pathLst>
                <a:path w="4191000" h="999489">
                  <a:moveTo>
                    <a:pt x="4024629" y="0"/>
                  </a:moveTo>
                  <a:lnTo>
                    <a:pt x="166370" y="0"/>
                  </a:lnTo>
                  <a:lnTo>
                    <a:pt x="124942" y="6591"/>
                  </a:lnTo>
                  <a:lnTo>
                    <a:pt x="85983" y="24788"/>
                  </a:lnTo>
                  <a:lnTo>
                    <a:pt x="51752" y="52228"/>
                  </a:lnTo>
                  <a:lnTo>
                    <a:pt x="24506" y="86548"/>
                  </a:lnTo>
                  <a:lnTo>
                    <a:pt x="6502" y="125383"/>
                  </a:lnTo>
                  <a:lnTo>
                    <a:pt x="0" y="166370"/>
                  </a:lnTo>
                  <a:lnTo>
                    <a:pt x="0" y="833120"/>
                  </a:lnTo>
                  <a:lnTo>
                    <a:pt x="6502" y="874106"/>
                  </a:lnTo>
                  <a:lnTo>
                    <a:pt x="24506" y="912941"/>
                  </a:lnTo>
                  <a:lnTo>
                    <a:pt x="51752" y="947261"/>
                  </a:lnTo>
                  <a:lnTo>
                    <a:pt x="85983" y="974701"/>
                  </a:lnTo>
                  <a:lnTo>
                    <a:pt x="124942" y="992898"/>
                  </a:lnTo>
                  <a:lnTo>
                    <a:pt x="166370" y="999490"/>
                  </a:lnTo>
                  <a:lnTo>
                    <a:pt x="4024629" y="999490"/>
                  </a:lnTo>
                  <a:lnTo>
                    <a:pt x="4065616" y="992898"/>
                  </a:lnTo>
                  <a:lnTo>
                    <a:pt x="4104451" y="974701"/>
                  </a:lnTo>
                  <a:lnTo>
                    <a:pt x="4138771" y="947261"/>
                  </a:lnTo>
                  <a:lnTo>
                    <a:pt x="4166211" y="912941"/>
                  </a:lnTo>
                  <a:lnTo>
                    <a:pt x="4184408" y="874106"/>
                  </a:lnTo>
                  <a:lnTo>
                    <a:pt x="4191000" y="833120"/>
                  </a:lnTo>
                  <a:lnTo>
                    <a:pt x="4191000" y="166370"/>
                  </a:lnTo>
                  <a:lnTo>
                    <a:pt x="4184408" y="125383"/>
                  </a:lnTo>
                  <a:lnTo>
                    <a:pt x="4166211" y="86548"/>
                  </a:lnTo>
                  <a:lnTo>
                    <a:pt x="4138771" y="52228"/>
                  </a:lnTo>
                  <a:lnTo>
                    <a:pt x="4104451" y="24788"/>
                  </a:lnTo>
                  <a:lnTo>
                    <a:pt x="4065616" y="6591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08500" y="3863339"/>
              <a:ext cx="4191000" cy="999490"/>
            </a:xfrm>
            <a:custGeom>
              <a:avLst/>
              <a:gdLst/>
              <a:ahLst/>
              <a:cxnLst/>
              <a:rect l="l" t="t" r="r" b="b"/>
              <a:pathLst>
                <a:path w="4191000" h="999489">
                  <a:moveTo>
                    <a:pt x="166370" y="0"/>
                  </a:moveTo>
                  <a:lnTo>
                    <a:pt x="124942" y="6591"/>
                  </a:lnTo>
                  <a:lnTo>
                    <a:pt x="85983" y="24788"/>
                  </a:lnTo>
                  <a:lnTo>
                    <a:pt x="51752" y="52228"/>
                  </a:lnTo>
                  <a:lnTo>
                    <a:pt x="24506" y="86548"/>
                  </a:lnTo>
                  <a:lnTo>
                    <a:pt x="6502" y="125383"/>
                  </a:lnTo>
                  <a:lnTo>
                    <a:pt x="0" y="166370"/>
                  </a:lnTo>
                  <a:lnTo>
                    <a:pt x="0" y="833120"/>
                  </a:lnTo>
                  <a:lnTo>
                    <a:pt x="6502" y="874106"/>
                  </a:lnTo>
                  <a:lnTo>
                    <a:pt x="24506" y="912941"/>
                  </a:lnTo>
                  <a:lnTo>
                    <a:pt x="51752" y="947261"/>
                  </a:lnTo>
                  <a:lnTo>
                    <a:pt x="85983" y="974701"/>
                  </a:lnTo>
                  <a:lnTo>
                    <a:pt x="124942" y="992898"/>
                  </a:lnTo>
                  <a:lnTo>
                    <a:pt x="166370" y="999490"/>
                  </a:lnTo>
                  <a:lnTo>
                    <a:pt x="4024629" y="999490"/>
                  </a:lnTo>
                  <a:lnTo>
                    <a:pt x="4065616" y="992898"/>
                  </a:lnTo>
                  <a:lnTo>
                    <a:pt x="4104451" y="974701"/>
                  </a:lnTo>
                  <a:lnTo>
                    <a:pt x="4138771" y="947261"/>
                  </a:lnTo>
                  <a:lnTo>
                    <a:pt x="4166211" y="912941"/>
                  </a:lnTo>
                  <a:lnTo>
                    <a:pt x="4184408" y="874106"/>
                  </a:lnTo>
                  <a:lnTo>
                    <a:pt x="4191000" y="833120"/>
                  </a:lnTo>
                  <a:lnTo>
                    <a:pt x="4191000" y="166370"/>
                  </a:lnTo>
                  <a:lnTo>
                    <a:pt x="4184408" y="125383"/>
                  </a:lnTo>
                  <a:lnTo>
                    <a:pt x="4166211" y="86548"/>
                  </a:lnTo>
                  <a:lnTo>
                    <a:pt x="4138771" y="52228"/>
                  </a:lnTo>
                  <a:lnTo>
                    <a:pt x="4104451" y="24788"/>
                  </a:lnTo>
                  <a:lnTo>
                    <a:pt x="4065616" y="6591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9489">
                  <a:moveTo>
                    <a:pt x="0" y="0"/>
                  </a:moveTo>
                  <a:lnTo>
                    <a:pt x="0" y="0"/>
                  </a:lnTo>
                </a:path>
                <a:path w="4191000" h="999489">
                  <a:moveTo>
                    <a:pt x="4191000" y="999490"/>
                  </a:moveTo>
                  <a:lnTo>
                    <a:pt x="4191000" y="999490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95800" y="385190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4024629" y="0"/>
                  </a:moveTo>
                  <a:lnTo>
                    <a:pt x="166370" y="0"/>
                  </a:lnTo>
                  <a:lnTo>
                    <a:pt x="124942" y="6496"/>
                  </a:lnTo>
                  <a:lnTo>
                    <a:pt x="85983" y="24459"/>
                  </a:lnTo>
                  <a:lnTo>
                    <a:pt x="51752" y="51593"/>
                  </a:lnTo>
                  <a:lnTo>
                    <a:pt x="24506" y="85607"/>
                  </a:lnTo>
                  <a:lnTo>
                    <a:pt x="6502" y="124207"/>
                  </a:lnTo>
                  <a:lnTo>
                    <a:pt x="0" y="165100"/>
                  </a:lnTo>
                  <a:lnTo>
                    <a:pt x="0" y="831850"/>
                  </a:lnTo>
                  <a:lnTo>
                    <a:pt x="6502" y="872836"/>
                  </a:lnTo>
                  <a:lnTo>
                    <a:pt x="24506" y="911671"/>
                  </a:lnTo>
                  <a:lnTo>
                    <a:pt x="51752" y="945991"/>
                  </a:lnTo>
                  <a:lnTo>
                    <a:pt x="85983" y="973431"/>
                  </a:lnTo>
                  <a:lnTo>
                    <a:pt x="124942" y="991628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6057" y="991628"/>
                  </a:lnTo>
                  <a:lnTo>
                    <a:pt x="4105016" y="973431"/>
                  </a:lnTo>
                  <a:lnTo>
                    <a:pt x="4139247" y="945991"/>
                  </a:lnTo>
                  <a:lnTo>
                    <a:pt x="4166493" y="911671"/>
                  </a:lnTo>
                  <a:lnTo>
                    <a:pt x="4184497" y="872836"/>
                  </a:lnTo>
                  <a:lnTo>
                    <a:pt x="4191000" y="831850"/>
                  </a:lnTo>
                  <a:lnTo>
                    <a:pt x="4191000" y="165100"/>
                  </a:lnTo>
                  <a:lnTo>
                    <a:pt x="4184497" y="124207"/>
                  </a:lnTo>
                  <a:lnTo>
                    <a:pt x="4166493" y="85607"/>
                  </a:lnTo>
                  <a:lnTo>
                    <a:pt x="4139247" y="51593"/>
                  </a:lnTo>
                  <a:lnTo>
                    <a:pt x="4105016" y="24459"/>
                  </a:lnTo>
                  <a:lnTo>
                    <a:pt x="4066057" y="6496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95800" y="3851909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166370" y="0"/>
                  </a:moveTo>
                  <a:lnTo>
                    <a:pt x="124942" y="6496"/>
                  </a:lnTo>
                  <a:lnTo>
                    <a:pt x="85983" y="24459"/>
                  </a:lnTo>
                  <a:lnTo>
                    <a:pt x="51752" y="51593"/>
                  </a:lnTo>
                  <a:lnTo>
                    <a:pt x="24506" y="85607"/>
                  </a:lnTo>
                  <a:lnTo>
                    <a:pt x="6502" y="124207"/>
                  </a:lnTo>
                  <a:lnTo>
                    <a:pt x="0" y="165100"/>
                  </a:lnTo>
                  <a:lnTo>
                    <a:pt x="0" y="831850"/>
                  </a:lnTo>
                  <a:lnTo>
                    <a:pt x="6502" y="872836"/>
                  </a:lnTo>
                  <a:lnTo>
                    <a:pt x="24506" y="911671"/>
                  </a:lnTo>
                  <a:lnTo>
                    <a:pt x="51752" y="945991"/>
                  </a:lnTo>
                  <a:lnTo>
                    <a:pt x="85983" y="973431"/>
                  </a:lnTo>
                  <a:lnTo>
                    <a:pt x="124942" y="991628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6057" y="991628"/>
                  </a:lnTo>
                  <a:lnTo>
                    <a:pt x="4105016" y="973431"/>
                  </a:lnTo>
                  <a:lnTo>
                    <a:pt x="4139247" y="945991"/>
                  </a:lnTo>
                  <a:lnTo>
                    <a:pt x="4166493" y="911671"/>
                  </a:lnTo>
                  <a:lnTo>
                    <a:pt x="4184497" y="872836"/>
                  </a:lnTo>
                  <a:lnTo>
                    <a:pt x="4191000" y="831850"/>
                  </a:lnTo>
                  <a:lnTo>
                    <a:pt x="4191000" y="165100"/>
                  </a:lnTo>
                  <a:lnTo>
                    <a:pt x="4184497" y="124207"/>
                  </a:lnTo>
                  <a:lnTo>
                    <a:pt x="4166493" y="85607"/>
                  </a:lnTo>
                  <a:lnTo>
                    <a:pt x="4139247" y="51593"/>
                  </a:lnTo>
                  <a:lnTo>
                    <a:pt x="4105016" y="24459"/>
                  </a:lnTo>
                  <a:lnTo>
                    <a:pt x="4066057" y="6496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8220">
                  <a:moveTo>
                    <a:pt x="0" y="0"/>
                  </a:moveTo>
                  <a:lnTo>
                    <a:pt x="0" y="0"/>
                  </a:lnTo>
                </a:path>
                <a:path w="4191000" h="998220">
                  <a:moveTo>
                    <a:pt x="4191000" y="998219"/>
                  </a:moveTo>
                  <a:lnTo>
                    <a:pt x="4191000" y="998219"/>
                  </a:lnTo>
                </a:path>
              </a:pathLst>
            </a:custGeom>
            <a:ln w="9344">
              <a:solidFill>
                <a:srgbClr val="99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468620" y="4064000"/>
            <a:ext cx="2244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Deep</a:t>
            </a:r>
            <a:r>
              <a:rPr sz="3600" b="1" spc="-6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fascia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7727" y="3805327"/>
            <a:ext cx="4213225" cy="1020444"/>
            <a:chOff x="147727" y="3805327"/>
            <a:chExt cx="4213225" cy="1020444"/>
          </a:xfrm>
        </p:grpSpPr>
        <p:sp>
          <p:nvSpPr>
            <p:cNvPr id="11" name="object 11"/>
            <p:cNvSpPr/>
            <p:nvPr/>
          </p:nvSpPr>
          <p:spPr>
            <a:xfrm>
              <a:off x="165100" y="3822700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4024629" y="0"/>
                  </a:moveTo>
                  <a:lnTo>
                    <a:pt x="166370" y="0"/>
                  </a:ln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69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5616" y="991717"/>
                  </a:lnTo>
                  <a:lnTo>
                    <a:pt x="4104451" y="973713"/>
                  </a:lnTo>
                  <a:lnTo>
                    <a:pt x="4138771" y="946467"/>
                  </a:lnTo>
                  <a:lnTo>
                    <a:pt x="4166211" y="912236"/>
                  </a:lnTo>
                  <a:lnTo>
                    <a:pt x="4184408" y="873277"/>
                  </a:lnTo>
                  <a:lnTo>
                    <a:pt x="4191000" y="831850"/>
                  </a:lnTo>
                  <a:lnTo>
                    <a:pt x="4191000" y="166369"/>
                  </a:lnTo>
                  <a:lnTo>
                    <a:pt x="4184408" y="124942"/>
                  </a:lnTo>
                  <a:lnTo>
                    <a:pt x="4166211" y="85983"/>
                  </a:lnTo>
                  <a:lnTo>
                    <a:pt x="4138771" y="51752"/>
                  </a:lnTo>
                  <a:lnTo>
                    <a:pt x="4104451" y="24506"/>
                  </a:lnTo>
                  <a:lnTo>
                    <a:pt x="4065616" y="6502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100" y="3822700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166370" y="0"/>
                  </a:move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69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5616" y="991717"/>
                  </a:lnTo>
                  <a:lnTo>
                    <a:pt x="4104451" y="973713"/>
                  </a:lnTo>
                  <a:lnTo>
                    <a:pt x="4138771" y="946467"/>
                  </a:lnTo>
                  <a:lnTo>
                    <a:pt x="4166211" y="912236"/>
                  </a:lnTo>
                  <a:lnTo>
                    <a:pt x="4184408" y="873277"/>
                  </a:lnTo>
                  <a:lnTo>
                    <a:pt x="4191000" y="831850"/>
                  </a:lnTo>
                  <a:lnTo>
                    <a:pt x="4191000" y="166369"/>
                  </a:lnTo>
                  <a:lnTo>
                    <a:pt x="4184408" y="124942"/>
                  </a:lnTo>
                  <a:lnTo>
                    <a:pt x="4166211" y="85983"/>
                  </a:lnTo>
                  <a:lnTo>
                    <a:pt x="4138771" y="51752"/>
                  </a:lnTo>
                  <a:lnTo>
                    <a:pt x="4104451" y="24506"/>
                  </a:lnTo>
                  <a:lnTo>
                    <a:pt x="4065616" y="6502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8220">
                  <a:moveTo>
                    <a:pt x="0" y="0"/>
                  </a:moveTo>
                  <a:lnTo>
                    <a:pt x="0" y="0"/>
                  </a:lnTo>
                </a:path>
                <a:path w="4191000" h="998220">
                  <a:moveTo>
                    <a:pt x="4191000" y="998219"/>
                  </a:moveTo>
                  <a:lnTo>
                    <a:pt x="4191000" y="998219"/>
                  </a:lnTo>
                </a:path>
              </a:pathLst>
            </a:custGeom>
            <a:ln w="9344">
              <a:solidFill>
                <a:srgbClr val="EDEBE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2400" y="3810000"/>
              <a:ext cx="4191000" cy="998219"/>
            </a:xfrm>
            <a:custGeom>
              <a:avLst/>
              <a:gdLst/>
              <a:ahLst/>
              <a:cxnLst/>
              <a:rect l="l" t="t" r="r" b="b"/>
              <a:pathLst>
                <a:path w="4191000" h="998220">
                  <a:moveTo>
                    <a:pt x="4024629" y="0"/>
                  </a:moveTo>
                  <a:lnTo>
                    <a:pt x="166370" y="0"/>
                  </a:ln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69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69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2400" y="3810000"/>
              <a:ext cx="4191000" cy="999490"/>
            </a:xfrm>
            <a:custGeom>
              <a:avLst/>
              <a:gdLst/>
              <a:ahLst/>
              <a:cxnLst/>
              <a:rect l="l" t="t" r="r" b="b"/>
              <a:pathLst>
                <a:path w="4191000" h="999489">
                  <a:moveTo>
                    <a:pt x="166370" y="0"/>
                  </a:moveTo>
                  <a:lnTo>
                    <a:pt x="124942" y="6502"/>
                  </a:lnTo>
                  <a:lnTo>
                    <a:pt x="85983" y="24506"/>
                  </a:lnTo>
                  <a:lnTo>
                    <a:pt x="51752" y="51752"/>
                  </a:lnTo>
                  <a:lnTo>
                    <a:pt x="24506" y="85983"/>
                  </a:lnTo>
                  <a:lnTo>
                    <a:pt x="6502" y="124942"/>
                  </a:lnTo>
                  <a:lnTo>
                    <a:pt x="0" y="166369"/>
                  </a:lnTo>
                  <a:lnTo>
                    <a:pt x="0" y="831850"/>
                  </a:lnTo>
                  <a:lnTo>
                    <a:pt x="6502" y="873277"/>
                  </a:lnTo>
                  <a:lnTo>
                    <a:pt x="24506" y="912236"/>
                  </a:lnTo>
                  <a:lnTo>
                    <a:pt x="51752" y="946467"/>
                  </a:lnTo>
                  <a:lnTo>
                    <a:pt x="85983" y="973713"/>
                  </a:lnTo>
                  <a:lnTo>
                    <a:pt x="124942" y="991717"/>
                  </a:lnTo>
                  <a:lnTo>
                    <a:pt x="166370" y="998219"/>
                  </a:lnTo>
                  <a:lnTo>
                    <a:pt x="4024629" y="998219"/>
                  </a:lnTo>
                  <a:lnTo>
                    <a:pt x="4066057" y="991717"/>
                  </a:lnTo>
                  <a:lnTo>
                    <a:pt x="4105016" y="973713"/>
                  </a:lnTo>
                  <a:lnTo>
                    <a:pt x="4139247" y="946467"/>
                  </a:lnTo>
                  <a:lnTo>
                    <a:pt x="4166493" y="912236"/>
                  </a:lnTo>
                  <a:lnTo>
                    <a:pt x="4184497" y="873277"/>
                  </a:lnTo>
                  <a:lnTo>
                    <a:pt x="4191000" y="831850"/>
                  </a:lnTo>
                  <a:lnTo>
                    <a:pt x="4191000" y="166369"/>
                  </a:lnTo>
                  <a:lnTo>
                    <a:pt x="4184497" y="124942"/>
                  </a:lnTo>
                  <a:lnTo>
                    <a:pt x="4166493" y="85983"/>
                  </a:lnTo>
                  <a:lnTo>
                    <a:pt x="4139247" y="51752"/>
                  </a:lnTo>
                  <a:lnTo>
                    <a:pt x="4105016" y="24506"/>
                  </a:lnTo>
                  <a:lnTo>
                    <a:pt x="4066057" y="6502"/>
                  </a:lnTo>
                  <a:lnTo>
                    <a:pt x="4024629" y="0"/>
                  </a:lnTo>
                  <a:lnTo>
                    <a:pt x="166370" y="0"/>
                  </a:lnTo>
                  <a:close/>
                </a:path>
                <a:path w="4191000" h="999489">
                  <a:moveTo>
                    <a:pt x="0" y="0"/>
                  </a:moveTo>
                  <a:lnTo>
                    <a:pt x="0" y="0"/>
                  </a:lnTo>
                </a:path>
                <a:path w="4191000" h="999489">
                  <a:moveTo>
                    <a:pt x="4191000" y="999489"/>
                  </a:moveTo>
                  <a:lnTo>
                    <a:pt x="4191000" y="999489"/>
                  </a:lnTo>
                </a:path>
              </a:pathLst>
            </a:custGeom>
            <a:ln w="9344">
              <a:solidFill>
                <a:srgbClr val="99FF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54990" y="4022090"/>
            <a:ext cx="33832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Superficial</a:t>
            </a:r>
            <a:r>
              <a:rPr sz="3600" b="1" spc="-4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fascia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633979" y="2954654"/>
            <a:ext cx="734695" cy="661035"/>
            <a:chOff x="2633979" y="2954654"/>
            <a:chExt cx="734695" cy="661035"/>
          </a:xfrm>
        </p:grpSpPr>
        <p:sp>
          <p:nvSpPr>
            <p:cNvPr id="17" name="object 17"/>
            <p:cNvSpPr/>
            <p:nvPr/>
          </p:nvSpPr>
          <p:spPr>
            <a:xfrm>
              <a:off x="2684779" y="2970529"/>
              <a:ext cx="668020" cy="593090"/>
            </a:xfrm>
            <a:custGeom>
              <a:avLst/>
              <a:gdLst/>
              <a:ahLst/>
              <a:cxnLst/>
              <a:rect l="l" t="t" r="r" b="b"/>
              <a:pathLst>
                <a:path w="668020" h="593089">
                  <a:moveTo>
                    <a:pt x="668019" y="0"/>
                  </a:moveTo>
                  <a:lnTo>
                    <a:pt x="477519" y="168910"/>
                  </a:lnTo>
                </a:path>
                <a:path w="668020" h="593089">
                  <a:moveTo>
                    <a:pt x="406400" y="232410"/>
                  </a:moveTo>
                  <a:lnTo>
                    <a:pt x="217169" y="400050"/>
                  </a:lnTo>
                </a:path>
                <a:path w="668020" h="593089">
                  <a:moveTo>
                    <a:pt x="146050" y="463550"/>
                  </a:moveTo>
                  <a:lnTo>
                    <a:pt x="0" y="593090"/>
                  </a:lnTo>
                </a:path>
              </a:pathLst>
            </a:custGeom>
            <a:ln w="317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633979" y="3544569"/>
              <a:ext cx="63500" cy="71120"/>
            </a:xfrm>
            <a:custGeom>
              <a:avLst/>
              <a:gdLst/>
              <a:ahLst/>
              <a:cxnLst/>
              <a:rect l="l" t="t" r="r" b="b"/>
              <a:pathLst>
                <a:path w="63500" h="71120">
                  <a:moveTo>
                    <a:pt x="0" y="0"/>
                  </a:moveTo>
                  <a:lnTo>
                    <a:pt x="8889" y="57150"/>
                  </a:lnTo>
                  <a:lnTo>
                    <a:pt x="63500" y="71119"/>
                  </a:lnTo>
                  <a:lnTo>
                    <a:pt x="55880" y="152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316854" y="2955925"/>
            <a:ext cx="587375" cy="730885"/>
            <a:chOff x="5316854" y="2955925"/>
            <a:chExt cx="587375" cy="730885"/>
          </a:xfrm>
        </p:grpSpPr>
        <p:sp>
          <p:nvSpPr>
            <p:cNvPr id="20" name="object 20"/>
            <p:cNvSpPr/>
            <p:nvPr/>
          </p:nvSpPr>
          <p:spPr>
            <a:xfrm>
              <a:off x="5332729" y="2971800"/>
              <a:ext cx="518159" cy="665480"/>
            </a:xfrm>
            <a:custGeom>
              <a:avLst/>
              <a:gdLst/>
              <a:ahLst/>
              <a:cxnLst/>
              <a:rect l="l" t="t" r="r" b="b"/>
              <a:pathLst>
                <a:path w="518160" h="665479">
                  <a:moveTo>
                    <a:pt x="0" y="0"/>
                  </a:moveTo>
                  <a:lnTo>
                    <a:pt x="156210" y="200660"/>
                  </a:lnTo>
                </a:path>
                <a:path w="518160" h="665479">
                  <a:moveTo>
                    <a:pt x="214630" y="275589"/>
                  </a:moveTo>
                  <a:lnTo>
                    <a:pt x="370840" y="474979"/>
                  </a:lnTo>
                </a:path>
                <a:path w="518160" h="665479">
                  <a:moveTo>
                    <a:pt x="429260" y="549910"/>
                  </a:moveTo>
                  <a:lnTo>
                    <a:pt x="518160" y="665480"/>
                  </a:lnTo>
                </a:path>
              </a:pathLst>
            </a:custGeom>
            <a:ln w="317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29299" y="3628390"/>
              <a:ext cx="74930" cy="58419"/>
            </a:xfrm>
            <a:custGeom>
              <a:avLst/>
              <a:gdLst/>
              <a:ahLst/>
              <a:cxnLst/>
              <a:rect l="l" t="t" r="r" b="b"/>
              <a:pathLst>
                <a:path w="74929" h="58420">
                  <a:moveTo>
                    <a:pt x="74929" y="0"/>
                  </a:moveTo>
                  <a:lnTo>
                    <a:pt x="17779" y="3810"/>
                  </a:lnTo>
                  <a:lnTo>
                    <a:pt x="0" y="58420"/>
                  </a:lnTo>
                  <a:lnTo>
                    <a:pt x="57150" y="54610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5139" y="58420"/>
            <a:ext cx="3204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Superficial</a:t>
            </a:r>
            <a:r>
              <a:rPr sz="3600" b="0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fascia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008467"/>
            <a:ext cx="7986572" cy="5365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6620" y="170179"/>
            <a:ext cx="2270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Deep</a:t>
            </a:r>
            <a:r>
              <a:rPr sz="3600" b="0" spc="-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6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Fascia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1500" y="838200"/>
            <a:ext cx="8001000" cy="601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8339" y="223520"/>
            <a:ext cx="50717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Superficial</a:t>
            </a:r>
            <a:r>
              <a:rPr spc="-90" dirty="0"/>
              <a:t> </a:t>
            </a:r>
            <a:r>
              <a:rPr dirty="0"/>
              <a:t>fascia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917700"/>
            <a:ext cx="31597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Superficial</a:t>
            </a:r>
            <a:r>
              <a:rPr sz="3200" b="1" spc="-70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fascia: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600" y="248285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600" y="286385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8600" y="324485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600" y="391795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12265">
              <a:lnSpc>
                <a:spcPts val="3000"/>
              </a:lnSpc>
              <a:spcBef>
                <a:spcPts val="100"/>
              </a:spcBef>
            </a:pPr>
            <a:r>
              <a:rPr spc="-5" dirty="0"/>
              <a:t>Loose, mixture </a:t>
            </a:r>
            <a:r>
              <a:rPr dirty="0"/>
              <a:t>of </a:t>
            </a:r>
            <a:r>
              <a:rPr spc="-5" dirty="0"/>
              <a:t>adipose and </a:t>
            </a:r>
            <a:r>
              <a:rPr dirty="0"/>
              <a:t>loose areolar </a:t>
            </a:r>
            <a:r>
              <a:rPr spc="-5" dirty="0"/>
              <a:t>tissues.  It unites </a:t>
            </a:r>
            <a:r>
              <a:rPr dirty="0"/>
              <a:t>the skin to </a:t>
            </a:r>
            <a:r>
              <a:rPr spc="-5" dirty="0"/>
              <a:t>the underlying</a:t>
            </a:r>
            <a:r>
              <a:rPr spc="-20" dirty="0"/>
              <a:t> </a:t>
            </a:r>
            <a:r>
              <a:rPr spc="-5" dirty="0"/>
              <a:t>structures.</a:t>
            </a:r>
          </a:p>
          <a:p>
            <a:pPr marL="12700" marR="5080">
              <a:lnSpc>
                <a:spcPct val="79900"/>
              </a:lnSpc>
              <a:spcBef>
                <a:spcPts val="575"/>
              </a:spcBef>
            </a:pPr>
            <a:r>
              <a:rPr spc="-5" dirty="0"/>
              <a:t>It </a:t>
            </a:r>
            <a:r>
              <a:rPr dirty="0"/>
              <a:t>is </a:t>
            </a:r>
            <a:r>
              <a:rPr spc="-5" dirty="0"/>
              <a:t>dense </a:t>
            </a:r>
            <a:r>
              <a:rPr dirty="0"/>
              <a:t>in some </a:t>
            </a:r>
            <a:r>
              <a:rPr spc="-5" dirty="0"/>
              <a:t>places </a:t>
            </a:r>
            <a:r>
              <a:rPr dirty="0"/>
              <a:t>as </a:t>
            </a:r>
            <a:r>
              <a:rPr spc="-5" dirty="0"/>
              <a:t>scalp, </a:t>
            </a:r>
            <a:r>
              <a:rPr dirty="0"/>
              <a:t>palm of </a:t>
            </a:r>
            <a:r>
              <a:rPr spc="-5" dirty="0"/>
              <a:t>hand and sole </a:t>
            </a:r>
            <a:r>
              <a:rPr dirty="0"/>
              <a:t>of foot  </a:t>
            </a:r>
            <a:r>
              <a:rPr spc="-5" dirty="0"/>
              <a:t>and contains </a:t>
            </a:r>
            <a:r>
              <a:rPr dirty="0"/>
              <a:t>collagen</a:t>
            </a:r>
            <a:r>
              <a:rPr spc="-5" dirty="0"/>
              <a:t> bundles</a:t>
            </a:r>
          </a:p>
          <a:p>
            <a:pPr marL="12700" marR="749300">
              <a:lnSpc>
                <a:spcPct val="79900"/>
              </a:lnSpc>
              <a:spcBef>
                <a:spcPts val="700"/>
              </a:spcBef>
            </a:pPr>
            <a:r>
              <a:rPr spc="-5" dirty="0"/>
              <a:t>It </a:t>
            </a:r>
            <a:r>
              <a:rPr dirty="0"/>
              <a:t>is </a:t>
            </a:r>
            <a:r>
              <a:rPr spc="-5" dirty="0"/>
              <a:t>thin </a:t>
            </a:r>
            <a:r>
              <a:rPr dirty="0"/>
              <a:t>in the </a:t>
            </a:r>
            <a:r>
              <a:rPr spc="-5" dirty="0"/>
              <a:t>eyelids, auricle, scrotum, penis and </a:t>
            </a:r>
            <a:r>
              <a:rPr dirty="0"/>
              <a:t>clitoris  </a:t>
            </a:r>
            <a:r>
              <a:rPr spc="-5" dirty="0"/>
              <a:t>(devoid of adipose</a:t>
            </a:r>
            <a:r>
              <a:rPr spc="10" dirty="0"/>
              <a:t> </a:t>
            </a:r>
            <a:r>
              <a:rPr spc="-5" dirty="0"/>
              <a:t>tissue).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28600" y="4885690"/>
            <a:ext cx="18796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F</a:t>
            </a:r>
            <a:r>
              <a:rPr sz="3200" b="1" spc="5" dirty="0">
                <a:solidFill>
                  <a:srgbClr val="99FF33"/>
                </a:solidFill>
                <a:latin typeface="Times New Roman"/>
                <a:cs typeface="Times New Roman"/>
              </a:rPr>
              <a:t>un</a:t>
            </a:r>
            <a:r>
              <a:rPr sz="32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cti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o</a:t>
            </a:r>
            <a:r>
              <a:rPr sz="3200" b="1" spc="5" dirty="0">
                <a:solidFill>
                  <a:srgbClr val="99FF33"/>
                </a:solidFill>
                <a:latin typeface="Times New Roman"/>
                <a:cs typeface="Times New Roman"/>
              </a:rPr>
              <a:t>n</a:t>
            </a:r>
            <a:r>
              <a:rPr sz="3200" b="1" dirty="0">
                <a:solidFill>
                  <a:srgbClr val="99FF33"/>
                </a:solidFill>
                <a:latin typeface="Times New Roman"/>
                <a:cs typeface="Times New Roman"/>
              </a:rPr>
              <a:t>s: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600" y="545084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600" y="583184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600" y="6212840"/>
            <a:ext cx="895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spc="-5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8640" y="5387340"/>
            <a:ext cx="7370445" cy="1153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Facilitates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movement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skin over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underlying structures.  Passage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cutaneous vessels, nerves…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Protects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body against heat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loss.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33600" y="1772920"/>
            <a:ext cx="4572000" cy="4932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20239" y="223520"/>
            <a:ext cx="50730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Superficial</a:t>
            </a:r>
            <a:r>
              <a:rPr spc="-95" dirty="0"/>
              <a:t> </a:t>
            </a:r>
            <a:r>
              <a:rPr dirty="0"/>
              <a:t>fascia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76247" y="367437"/>
            <a:ext cx="6111694" cy="6195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685800" y="3398520"/>
            <a:ext cx="1071880" cy="250190"/>
            <a:chOff x="685800" y="3398520"/>
            <a:chExt cx="1071880" cy="250190"/>
          </a:xfrm>
        </p:grpSpPr>
        <p:sp>
          <p:nvSpPr>
            <p:cNvPr id="5" name="object 5"/>
            <p:cNvSpPr/>
            <p:nvPr/>
          </p:nvSpPr>
          <p:spPr>
            <a:xfrm>
              <a:off x="685800" y="3398520"/>
              <a:ext cx="167640" cy="2501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1379" y="3462020"/>
              <a:ext cx="176529" cy="1866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4579" y="3462020"/>
              <a:ext cx="120650" cy="18287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15390" y="3398519"/>
              <a:ext cx="354330" cy="246379"/>
            </a:xfrm>
            <a:custGeom>
              <a:avLst/>
              <a:gdLst/>
              <a:ahLst/>
              <a:cxnLst/>
              <a:rect l="l" t="t" r="r" b="b"/>
              <a:pathLst>
                <a:path w="354330" h="246379">
                  <a:moveTo>
                    <a:pt x="259080" y="134620"/>
                  </a:moveTo>
                  <a:lnTo>
                    <a:pt x="257810" y="125730"/>
                  </a:lnTo>
                  <a:lnTo>
                    <a:pt x="257810" y="116840"/>
                  </a:lnTo>
                  <a:lnTo>
                    <a:pt x="256540" y="109220"/>
                  </a:lnTo>
                  <a:lnTo>
                    <a:pt x="255270" y="102870"/>
                  </a:lnTo>
                  <a:lnTo>
                    <a:pt x="254000" y="99060"/>
                  </a:lnTo>
                  <a:lnTo>
                    <a:pt x="251460" y="93980"/>
                  </a:lnTo>
                  <a:lnTo>
                    <a:pt x="251460" y="90170"/>
                  </a:lnTo>
                  <a:lnTo>
                    <a:pt x="248920" y="87630"/>
                  </a:lnTo>
                  <a:lnTo>
                    <a:pt x="246380" y="82550"/>
                  </a:lnTo>
                  <a:lnTo>
                    <a:pt x="238760" y="74930"/>
                  </a:lnTo>
                  <a:lnTo>
                    <a:pt x="237490" y="72390"/>
                  </a:lnTo>
                  <a:lnTo>
                    <a:pt x="234950" y="72390"/>
                  </a:lnTo>
                  <a:lnTo>
                    <a:pt x="232410" y="69850"/>
                  </a:lnTo>
                  <a:lnTo>
                    <a:pt x="229870" y="69850"/>
                  </a:lnTo>
                  <a:lnTo>
                    <a:pt x="227330" y="67310"/>
                  </a:lnTo>
                  <a:lnTo>
                    <a:pt x="224790" y="67310"/>
                  </a:lnTo>
                  <a:lnTo>
                    <a:pt x="222250" y="66040"/>
                  </a:lnTo>
                  <a:lnTo>
                    <a:pt x="217170" y="64770"/>
                  </a:lnTo>
                  <a:lnTo>
                    <a:pt x="212090" y="64770"/>
                  </a:lnTo>
                  <a:lnTo>
                    <a:pt x="205740" y="63500"/>
                  </a:lnTo>
                  <a:lnTo>
                    <a:pt x="201930" y="63500"/>
                  </a:lnTo>
                  <a:lnTo>
                    <a:pt x="198120" y="64770"/>
                  </a:lnTo>
                  <a:lnTo>
                    <a:pt x="190500" y="64770"/>
                  </a:lnTo>
                  <a:lnTo>
                    <a:pt x="187960" y="66040"/>
                  </a:lnTo>
                  <a:lnTo>
                    <a:pt x="184150" y="67310"/>
                  </a:lnTo>
                  <a:lnTo>
                    <a:pt x="181610" y="68580"/>
                  </a:lnTo>
                  <a:lnTo>
                    <a:pt x="177800" y="69850"/>
                  </a:lnTo>
                  <a:lnTo>
                    <a:pt x="175260" y="72390"/>
                  </a:lnTo>
                  <a:lnTo>
                    <a:pt x="172720" y="73660"/>
                  </a:lnTo>
                  <a:lnTo>
                    <a:pt x="168910" y="76200"/>
                  </a:lnTo>
                  <a:lnTo>
                    <a:pt x="162560" y="82550"/>
                  </a:lnTo>
                  <a:lnTo>
                    <a:pt x="160020" y="86360"/>
                  </a:lnTo>
                  <a:lnTo>
                    <a:pt x="156210" y="88900"/>
                  </a:lnTo>
                  <a:lnTo>
                    <a:pt x="153670" y="93980"/>
                  </a:lnTo>
                  <a:lnTo>
                    <a:pt x="151130" y="90170"/>
                  </a:lnTo>
                  <a:lnTo>
                    <a:pt x="149860" y="86360"/>
                  </a:lnTo>
                  <a:lnTo>
                    <a:pt x="147320" y="83820"/>
                  </a:lnTo>
                  <a:lnTo>
                    <a:pt x="146050" y="81280"/>
                  </a:lnTo>
                  <a:lnTo>
                    <a:pt x="135890" y="71120"/>
                  </a:lnTo>
                  <a:lnTo>
                    <a:pt x="133350" y="69850"/>
                  </a:lnTo>
                  <a:lnTo>
                    <a:pt x="129540" y="67310"/>
                  </a:lnTo>
                  <a:lnTo>
                    <a:pt x="127000" y="67310"/>
                  </a:lnTo>
                  <a:lnTo>
                    <a:pt x="119380" y="64770"/>
                  </a:lnTo>
                  <a:lnTo>
                    <a:pt x="115570" y="64770"/>
                  </a:lnTo>
                  <a:lnTo>
                    <a:pt x="111760" y="63500"/>
                  </a:lnTo>
                  <a:lnTo>
                    <a:pt x="102870" y="63500"/>
                  </a:lnTo>
                  <a:lnTo>
                    <a:pt x="99060" y="64770"/>
                  </a:lnTo>
                  <a:lnTo>
                    <a:pt x="91440" y="64770"/>
                  </a:lnTo>
                  <a:lnTo>
                    <a:pt x="87630" y="66040"/>
                  </a:lnTo>
                  <a:lnTo>
                    <a:pt x="85090" y="67310"/>
                  </a:lnTo>
                  <a:lnTo>
                    <a:pt x="77470" y="69850"/>
                  </a:lnTo>
                  <a:lnTo>
                    <a:pt x="72390" y="74930"/>
                  </a:lnTo>
                  <a:lnTo>
                    <a:pt x="68580" y="77470"/>
                  </a:lnTo>
                  <a:lnTo>
                    <a:pt x="63500" y="82550"/>
                  </a:lnTo>
                  <a:lnTo>
                    <a:pt x="60960" y="86360"/>
                  </a:lnTo>
                  <a:lnTo>
                    <a:pt x="57150" y="90170"/>
                  </a:lnTo>
                  <a:lnTo>
                    <a:pt x="54610" y="93980"/>
                  </a:lnTo>
                  <a:lnTo>
                    <a:pt x="54610" y="67310"/>
                  </a:lnTo>
                  <a:lnTo>
                    <a:pt x="0" y="67310"/>
                  </a:lnTo>
                  <a:lnTo>
                    <a:pt x="0" y="246380"/>
                  </a:lnTo>
                  <a:lnTo>
                    <a:pt x="58420" y="246380"/>
                  </a:lnTo>
                  <a:lnTo>
                    <a:pt x="58420" y="146062"/>
                  </a:lnTo>
                  <a:lnTo>
                    <a:pt x="59690" y="140970"/>
                  </a:lnTo>
                  <a:lnTo>
                    <a:pt x="59690" y="137160"/>
                  </a:lnTo>
                  <a:lnTo>
                    <a:pt x="60960" y="134620"/>
                  </a:lnTo>
                  <a:lnTo>
                    <a:pt x="60960" y="133362"/>
                  </a:lnTo>
                  <a:lnTo>
                    <a:pt x="62230" y="130810"/>
                  </a:lnTo>
                  <a:lnTo>
                    <a:pt x="62230" y="129540"/>
                  </a:lnTo>
                  <a:lnTo>
                    <a:pt x="63500" y="128270"/>
                  </a:lnTo>
                  <a:lnTo>
                    <a:pt x="63500" y="127000"/>
                  </a:lnTo>
                  <a:lnTo>
                    <a:pt x="69850" y="120650"/>
                  </a:lnTo>
                  <a:lnTo>
                    <a:pt x="71120" y="120650"/>
                  </a:lnTo>
                  <a:lnTo>
                    <a:pt x="72390" y="119380"/>
                  </a:lnTo>
                  <a:lnTo>
                    <a:pt x="73660" y="119380"/>
                  </a:lnTo>
                  <a:lnTo>
                    <a:pt x="73660" y="118110"/>
                  </a:lnTo>
                  <a:lnTo>
                    <a:pt x="77470" y="118110"/>
                  </a:lnTo>
                  <a:lnTo>
                    <a:pt x="78740" y="116840"/>
                  </a:lnTo>
                  <a:lnTo>
                    <a:pt x="82550" y="116840"/>
                  </a:lnTo>
                  <a:lnTo>
                    <a:pt x="85090" y="118110"/>
                  </a:lnTo>
                  <a:lnTo>
                    <a:pt x="87630" y="118110"/>
                  </a:lnTo>
                  <a:lnTo>
                    <a:pt x="88900" y="119380"/>
                  </a:lnTo>
                  <a:lnTo>
                    <a:pt x="90170" y="119380"/>
                  </a:lnTo>
                  <a:lnTo>
                    <a:pt x="91440" y="120650"/>
                  </a:lnTo>
                  <a:lnTo>
                    <a:pt x="92710" y="120650"/>
                  </a:lnTo>
                  <a:lnTo>
                    <a:pt x="92710" y="121920"/>
                  </a:lnTo>
                  <a:lnTo>
                    <a:pt x="96520" y="125730"/>
                  </a:lnTo>
                  <a:lnTo>
                    <a:pt x="96520" y="127000"/>
                  </a:lnTo>
                  <a:lnTo>
                    <a:pt x="97790" y="128270"/>
                  </a:lnTo>
                  <a:lnTo>
                    <a:pt x="97790" y="130810"/>
                  </a:lnTo>
                  <a:lnTo>
                    <a:pt x="99060" y="132080"/>
                  </a:lnTo>
                  <a:lnTo>
                    <a:pt x="99060" y="246380"/>
                  </a:lnTo>
                  <a:lnTo>
                    <a:pt x="157480" y="246380"/>
                  </a:lnTo>
                  <a:lnTo>
                    <a:pt x="157480" y="149860"/>
                  </a:lnTo>
                  <a:lnTo>
                    <a:pt x="158750" y="144780"/>
                  </a:lnTo>
                  <a:lnTo>
                    <a:pt x="158750" y="140970"/>
                  </a:lnTo>
                  <a:lnTo>
                    <a:pt x="160020" y="137160"/>
                  </a:lnTo>
                  <a:lnTo>
                    <a:pt x="160020" y="134620"/>
                  </a:lnTo>
                  <a:lnTo>
                    <a:pt x="162560" y="130810"/>
                  </a:lnTo>
                  <a:lnTo>
                    <a:pt x="162560" y="128270"/>
                  </a:lnTo>
                  <a:lnTo>
                    <a:pt x="165100" y="125730"/>
                  </a:lnTo>
                  <a:lnTo>
                    <a:pt x="165100" y="124460"/>
                  </a:lnTo>
                  <a:lnTo>
                    <a:pt x="166370" y="124460"/>
                  </a:lnTo>
                  <a:lnTo>
                    <a:pt x="167640" y="123190"/>
                  </a:lnTo>
                  <a:lnTo>
                    <a:pt x="167640" y="121920"/>
                  </a:lnTo>
                  <a:lnTo>
                    <a:pt x="168910" y="121920"/>
                  </a:lnTo>
                  <a:lnTo>
                    <a:pt x="168910" y="120650"/>
                  </a:lnTo>
                  <a:lnTo>
                    <a:pt x="170180" y="120650"/>
                  </a:lnTo>
                  <a:lnTo>
                    <a:pt x="171450" y="119380"/>
                  </a:lnTo>
                  <a:lnTo>
                    <a:pt x="172720" y="119380"/>
                  </a:lnTo>
                  <a:lnTo>
                    <a:pt x="173990" y="118110"/>
                  </a:lnTo>
                  <a:lnTo>
                    <a:pt x="177800" y="118110"/>
                  </a:lnTo>
                  <a:lnTo>
                    <a:pt x="179070" y="116840"/>
                  </a:lnTo>
                  <a:lnTo>
                    <a:pt x="182880" y="116840"/>
                  </a:lnTo>
                  <a:lnTo>
                    <a:pt x="184150" y="118110"/>
                  </a:lnTo>
                  <a:lnTo>
                    <a:pt x="187960" y="118110"/>
                  </a:lnTo>
                  <a:lnTo>
                    <a:pt x="187960" y="119380"/>
                  </a:lnTo>
                  <a:lnTo>
                    <a:pt x="189230" y="119380"/>
                  </a:lnTo>
                  <a:lnTo>
                    <a:pt x="194310" y="124460"/>
                  </a:lnTo>
                  <a:lnTo>
                    <a:pt x="195580" y="127000"/>
                  </a:lnTo>
                  <a:lnTo>
                    <a:pt x="196850" y="128270"/>
                  </a:lnTo>
                  <a:lnTo>
                    <a:pt x="196850" y="129540"/>
                  </a:lnTo>
                  <a:lnTo>
                    <a:pt x="198120" y="129540"/>
                  </a:lnTo>
                  <a:lnTo>
                    <a:pt x="198120" y="133362"/>
                  </a:lnTo>
                  <a:lnTo>
                    <a:pt x="199390" y="135890"/>
                  </a:lnTo>
                  <a:lnTo>
                    <a:pt x="199390" y="246380"/>
                  </a:lnTo>
                  <a:lnTo>
                    <a:pt x="259080" y="246380"/>
                  </a:lnTo>
                  <a:lnTo>
                    <a:pt x="259080" y="134620"/>
                  </a:lnTo>
                  <a:close/>
                </a:path>
                <a:path w="354330" h="246379">
                  <a:moveTo>
                    <a:pt x="354330" y="67310"/>
                  </a:moveTo>
                  <a:lnTo>
                    <a:pt x="295910" y="67310"/>
                  </a:lnTo>
                  <a:lnTo>
                    <a:pt x="295910" y="246380"/>
                  </a:lnTo>
                  <a:lnTo>
                    <a:pt x="354330" y="246380"/>
                  </a:lnTo>
                  <a:lnTo>
                    <a:pt x="354330" y="67310"/>
                  </a:lnTo>
                  <a:close/>
                </a:path>
                <a:path w="354330" h="246379">
                  <a:moveTo>
                    <a:pt x="354330" y="0"/>
                  </a:moveTo>
                  <a:lnTo>
                    <a:pt x="295910" y="0"/>
                  </a:lnTo>
                  <a:lnTo>
                    <a:pt x="295910" y="45720"/>
                  </a:lnTo>
                  <a:lnTo>
                    <a:pt x="354330" y="45720"/>
                  </a:lnTo>
                  <a:lnTo>
                    <a:pt x="3543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96389" y="3462020"/>
              <a:ext cx="161290" cy="1866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924050" y="2540000"/>
            <a:ext cx="82550" cy="2336800"/>
          </a:xfrm>
          <a:custGeom>
            <a:avLst/>
            <a:gdLst/>
            <a:ahLst/>
            <a:cxnLst/>
            <a:rect l="l" t="t" r="r" b="b"/>
            <a:pathLst>
              <a:path w="82550" h="2336800">
                <a:moveTo>
                  <a:pt x="82550" y="0"/>
                </a:moveTo>
                <a:lnTo>
                  <a:pt x="67429" y="16569"/>
                </a:lnTo>
                <a:lnTo>
                  <a:pt x="53974" y="60166"/>
                </a:lnTo>
                <a:lnTo>
                  <a:pt x="44330" y="121622"/>
                </a:lnTo>
                <a:lnTo>
                  <a:pt x="40639" y="191770"/>
                </a:lnTo>
                <a:lnTo>
                  <a:pt x="40639" y="975360"/>
                </a:lnTo>
                <a:lnTo>
                  <a:pt x="37147" y="1046241"/>
                </a:lnTo>
                <a:lnTo>
                  <a:pt x="27939" y="1108075"/>
                </a:lnTo>
                <a:lnTo>
                  <a:pt x="14922" y="1151810"/>
                </a:lnTo>
                <a:lnTo>
                  <a:pt x="0" y="1168400"/>
                </a:lnTo>
                <a:lnTo>
                  <a:pt x="14922" y="1184969"/>
                </a:lnTo>
                <a:lnTo>
                  <a:pt x="27939" y="1228566"/>
                </a:lnTo>
                <a:lnTo>
                  <a:pt x="37147" y="1290022"/>
                </a:lnTo>
                <a:lnTo>
                  <a:pt x="40639" y="1360170"/>
                </a:lnTo>
                <a:lnTo>
                  <a:pt x="40639" y="2143760"/>
                </a:lnTo>
                <a:lnTo>
                  <a:pt x="44330" y="2214641"/>
                </a:lnTo>
                <a:lnTo>
                  <a:pt x="53975" y="2276475"/>
                </a:lnTo>
                <a:lnTo>
                  <a:pt x="67429" y="2320210"/>
                </a:lnTo>
                <a:lnTo>
                  <a:pt x="82550" y="2336800"/>
                </a:lnTo>
              </a:path>
              <a:path w="82550" h="2336800">
                <a:moveTo>
                  <a:pt x="0" y="0"/>
                </a:moveTo>
                <a:lnTo>
                  <a:pt x="0" y="0"/>
                </a:lnTo>
              </a:path>
              <a:path w="82550" h="2336800">
                <a:moveTo>
                  <a:pt x="82550" y="2336800"/>
                </a:moveTo>
                <a:lnTo>
                  <a:pt x="82550" y="233680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457200" y="2042160"/>
            <a:ext cx="1319530" cy="250190"/>
            <a:chOff x="457200" y="2042160"/>
            <a:chExt cx="1319530" cy="250190"/>
          </a:xfrm>
        </p:grpSpPr>
        <p:sp>
          <p:nvSpPr>
            <p:cNvPr id="12" name="object 12"/>
            <p:cNvSpPr/>
            <p:nvPr/>
          </p:nvSpPr>
          <p:spPr>
            <a:xfrm>
              <a:off x="457200" y="2092960"/>
              <a:ext cx="148590" cy="14858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8650" y="2092960"/>
              <a:ext cx="142240" cy="1993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96290" y="2042159"/>
              <a:ext cx="49530" cy="196850"/>
            </a:xfrm>
            <a:custGeom>
              <a:avLst/>
              <a:gdLst/>
              <a:ahLst/>
              <a:cxnLst/>
              <a:rect l="l" t="t" r="r" b="b"/>
              <a:pathLst>
                <a:path w="49530" h="196850">
                  <a:moveTo>
                    <a:pt x="49530" y="54610"/>
                  </a:moveTo>
                  <a:lnTo>
                    <a:pt x="0" y="54610"/>
                  </a:lnTo>
                  <a:lnTo>
                    <a:pt x="0" y="196850"/>
                  </a:lnTo>
                  <a:lnTo>
                    <a:pt x="49530" y="196850"/>
                  </a:lnTo>
                  <a:lnTo>
                    <a:pt x="49530" y="54610"/>
                  </a:lnTo>
                  <a:close/>
                </a:path>
                <a:path w="49530" h="196850">
                  <a:moveTo>
                    <a:pt x="49530" y="0"/>
                  </a:moveTo>
                  <a:lnTo>
                    <a:pt x="0" y="0"/>
                  </a:lnTo>
                  <a:lnTo>
                    <a:pt x="0" y="36830"/>
                  </a:lnTo>
                  <a:lnTo>
                    <a:pt x="49530" y="36830"/>
                  </a:lnTo>
                  <a:lnTo>
                    <a:pt x="49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1219" y="2042160"/>
              <a:ext cx="140970" cy="19938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36319" y="2092960"/>
              <a:ext cx="149860" cy="1485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09040" y="2092960"/>
              <a:ext cx="328929" cy="14605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68450" y="2042159"/>
              <a:ext cx="49530" cy="196850"/>
            </a:xfrm>
            <a:custGeom>
              <a:avLst/>
              <a:gdLst/>
              <a:ahLst/>
              <a:cxnLst/>
              <a:rect l="l" t="t" r="r" b="b"/>
              <a:pathLst>
                <a:path w="49530" h="196850">
                  <a:moveTo>
                    <a:pt x="49530" y="54610"/>
                  </a:moveTo>
                  <a:lnTo>
                    <a:pt x="0" y="54610"/>
                  </a:lnTo>
                  <a:lnTo>
                    <a:pt x="0" y="196850"/>
                  </a:lnTo>
                  <a:lnTo>
                    <a:pt x="49530" y="196850"/>
                  </a:lnTo>
                  <a:lnTo>
                    <a:pt x="49530" y="54610"/>
                  </a:lnTo>
                  <a:close/>
                </a:path>
                <a:path w="49530" h="196850">
                  <a:moveTo>
                    <a:pt x="49530" y="0"/>
                  </a:moveTo>
                  <a:lnTo>
                    <a:pt x="0" y="0"/>
                  </a:lnTo>
                  <a:lnTo>
                    <a:pt x="0" y="36830"/>
                  </a:lnTo>
                  <a:lnTo>
                    <a:pt x="49530" y="36830"/>
                  </a:lnTo>
                  <a:lnTo>
                    <a:pt x="495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40839" y="2092960"/>
              <a:ext cx="135890" cy="14858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1943100" y="1875789"/>
            <a:ext cx="82550" cy="584200"/>
          </a:xfrm>
          <a:custGeom>
            <a:avLst/>
            <a:gdLst/>
            <a:ahLst/>
            <a:cxnLst/>
            <a:rect l="l" t="t" r="r" b="b"/>
            <a:pathLst>
              <a:path w="82550" h="584200">
                <a:moveTo>
                  <a:pt x="82550" y="0"/>
                </a:moveTo>
                <a:lnTo>
                  <a:pt x="67429" y="4167"/>
                </a:lnTo>
                <a:lnTo>
                  <a:pt x="53974" y="15239"/>
                </a:lnTo>
                <a:lnTo>
                  <a:pt x="44330" y="31075"/>
                </a:lnTo>
                <a:lnTo>
                  <a:pt x="40639" y="49530"/>
                </a:lnTo>
                <a:lnTo>
                  <a:pt x="40639" y="243839"/>
                </a:lnTo>
                <a:lnTo>
                  <a:pt x="37147" y="261560"/>
                </a:lnTo>
                <a:lnTo>
                  <a:pt x="27939" y="277018"/>
                </a:lnTo>
                <a:lnTo>
                  <a:pt x="14922" y="287952"/>
                </a:lnTo>
                <a:lnTo>
                  <a:pt x="0" y="292100"/>
                </a:lnTo>
                <a:lnTo>
                  <a:pt x="14922" y="296445"/>
                </a:lnTo>
                <a:lnTo>
                  <a:pt x="27939" y="307816"/>
                </a:lnTo>
                <a:lnTo>
                  <a:pt x="37147" y="323711"/>
                </a:lnTo>
                <a:lnTo>
                  <a:pt x="40639" y="341630"/>
                </a:lnTo>
                <a:lnTo>
                  <a:pt x="40639" y="535939"/>
                </a:lnTo>
                <a:lnTo>
                  <a:pt x="44330" y="553660"/>
                </a:lnTo>
                <a:lnTo>
                  <a:pt x="53975" y="569118"/>
                </a:lnTo>
                <a:lnTo>
                  <a:pt x="67429" y="580052"/>
                </a:lnTo>
                <a:lnTo>
                  <a:pt x="82550" y="584200"/>
                </a:lnTo>
              </a:path>
              <a:path w="82550" h="584200">
                <a:moveTo>
                  <a:pt x="0" y="0"/>
                </a:moveTo>
                <a:lnTo>
                  <a:pt x="0" y="0"/>
                </a:lnTo>
              </a:path>
              <a:path w="82550" h="584200">
                <a:moveTo>
                  <a:pt x="82550" y="584200"/>
                </a:moveTo>
                <a:lnTo>
                  <a:pt x="82550" y="58420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8770" y="1992629"/>
            <a:ext cx="219710" cy="219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8770" y="3389629"/>
            <a:ext cx="219710" cy="2197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8770" y="5394959"/>
            <a:ext cx="219710" cy="2197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24840" y="1785620"/>
            <a:ext cx="8080375" cy="4646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sz="4000" b="1" spc="-38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4000" b="1" spc="-245" dirty="0">
                <a:solidFill>
                  <a:srgbClr val="FF0000"/>
                </a:solidFill>
                <a:latin typeface="Arial"/>
                <a:cs typeface="Arial"/>
              </a:rPr>
              <a:t>more </a:t>
            </a:r>
            <a:r>
              <a:rPr sz="4000" b="1" spc="-335" dirty="0">
                <a:solidFill>
                  <a:srgbClr val="FF0000"/>
                </a:solidFill>
                <a:latin typeface="Arial"/>
                <a:cs typeface="Arial"/>
              </a:rPr>
              <a:t>dense </a:t>
            </a:r>
            <a:r>
              <a:rPr sz="4000" b="1" spc="-204" dirty="0">
                <a:solidFill>
                  <a:srgbClr val="FFFFFF"/>
                </a:solidFill>
                <a:latin typeface="Arial"/>
                <a:cs typeface="Arial"/>
              </a:rPr>
              <a:t>than </a:t>
            </a:r>
            <a:r>
              <a:rPr sz="4000" b="1" spc="-265" dirty="0">
                <a:solidFill>
                  <a:srgbClr val="FFFFFF"/>
                </a:solidFill>
                <a:latin typeface="Arial"/>
                <a:cs typeface="Arial"/>
              </a:rPr>
              <a:t>superficial</a:t>
            </a:r>
            <a:r>
              <a:rPr sz="4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320" dirty="0">
                <a:solidFill>
                  <a:srgbClr val="FFFFFF"/>
                </a:solidFill>
                <a:latin typeface="Arial"/>
                <a:cs typeface="Arial"/>
              </a:rPr>
              <a:t>fascia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5350">
              <a:latin typeface="Arial"/>
              <a:cs typeface="Arial"/>
            </a:endParaRPr>
          </a:p>
          <a:p>
            <a:pPr marL="12700" marR="113030">
              <a:lnSpc>
                <a:spcPct val="100000"/>
              </a:lnSpc>
            </a:pPr>
            <a:r>
              <a:rPr sz="4000" b="1" spc="-355" dirty="0">
                <a:solidFill>
                  <a:srgbClr val="FFFFFF"/>
                </a:solidFill>
                <a:latin typeface="Arial"/>
                <a:cs typeface="Arial"/>
              </a:rPr>
              <a:t>Collagenous </a:t>
            </a:r>
            <a:r>
              <a:rPr sz="4000" b="1" spc="-315" dirty="0">
                <a:solidFill>
                  <a:srgbClr val="FFFFFF"/>
                </a:solidFill>
                <a:latin typeface="Arial"/>
                <a:cs typeface="Arial"/>
              </a:rPr>
              <a:t>bundles </a:t>
            </a:r>
            <a:r>
              <a:rPr sz="4000" b="1" spc="-210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4000" b="1" spc="-245" dirty="0">
                <a:solidFill>
                  <a:srgbClr val="FFFFFF"/>
                </a:solidFill>
                <a:latin typeface="Arial"/>
                <a:cs typeface="Arial"/>
              </a:rPr>
              <a:t>more  </a:t>
            </a:r>
            <a:r>
              <a:rPr sz="4000" b="1" spc="-320" dirty="0">
                <a:solidFill>
                  <a:srgbClr val="FFFFFF"/>
                </a:solidFill>
                <a:latin typeface="Arial"/>
                <a:cs typeface="Arial"/>
              </a:rPr>
              <a:t>compact </a:t>
            </a:r>
            <a:r>
              <a:rPr sz="4000" b="1" spc="-28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4000" b="1" spc="-245" dirty="0">
                <a:solidFill>
                  <a:srgbClr val="FFFFFF"/>
                </a:solidFill>
                <a:latin typeface="Arial"/>
                <a:cs typeface="Arial"/>
              </a:rPr>
              <a:t>more regularly</a:t>
            </a:r>
            <a:r>
              <a:rPr sz="4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000" b="1" spc="-275" dirty="0">
                <a:solidFill>
                  <a:srgbClr val="FFFFFF"/>
                </a:solidFill>
                <a:latin typeface="Arial"/>
                <a:cs typeface="Arial"/>
              </a:rPr>
              <a:t>arranged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5350">
              <a:latin typeface="Arial"/>
              <a:cs typeface="Arial"/>
            </a:endParaRPr>
          </a:p>
          <a:p>
            <a:pPr marL="12700" marR="961390">
              <a:lnSpc>
                <a:spcPct val="100000"/>
              </a:lnSpc>
            </a:pPr>
            <a:r>
              <a:rPr sz="4000" b="1" dirty="0">
                <a:solidFill>
                  <a:srgbClr val="FFFFFF"/>
                </a:solidFill>
                <a:latin typeface="Arial"/>
                <a:cs typeface="Arial"/>
              </a:rPr>
              <a:t>It </a:t>
            </a:r>
            <a:r>
              <a:rPr sz="4000" b="1" spc="-38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4000" b="1" spc="-300" dirty="0">
                <a:solidFill>
                  <a:srgbClr val="FFFFFF"/>
                </a:solidFill>
                <a:latin typeface="Arial"/>
                <a:cs typeface="Arial"/>
              </a:rPr>
              <a:t>usually </a:t>
            </a:r>
            <a:r>
              <a:rPr sz="4000" b="1" spc="-250" dirty="0">
                <a:solidFill>
                  <a:srgbClr val="FFFFFF"/>
                </a:solidFill>
                <a:latin typeface="Arial"/>
                <a:cs typeface="Arial"/>
              </a:rPr>
              <a:t>present </a:t>
            </a:r>
            <a:r>
              <a:rPr sz="4000" b="1" spc="-21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4000" b="1" spc="-15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4000" b="1" spc="-210" dirty="0">
                <a:solidFill>
                  <a:srgbClr val="FFFFFF"/>
                </a:solidFill>
                <a:latin typeface="Arial"/>
                <a:cs typeface="Arial"/>
              </a:rPr>
              <a:t>form </a:t>
            </a:r>
            <a:r>
              <a:rPr sz="4000" b="1" spc="-185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4000" b="1" spc="-300" dirty="0">
                <a:solidFill>
                  <a:srgbClr val="FF0000"/>
                </a:solidFill>
                <a:latin typeface="Arial"/>
                <a:cs typeface="Arial"/>
              </a:rPr>
              <a:t>membranes</a:t>
            </a:r>
            <a:endParaRPr sz="4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15589" y="223520"/>
            <a:ext cx="33585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Deep</a:t>
            </a:r>
            <a:r>
              <a:rPr spc="-90" dirty="0"/>
              <a:t> </a:t>
            </a:r>
            <a:r>
              <a:rPr dirty="0"/>
              <a:t>fascia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0" y="2628900"/>
            <a:ext cx="4876800" cy="365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6070" y="1939290"/>
            <a:ext cx="30403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2800" b="1" spc="7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.	</a:t>
            </a:r>
            <a:r>
              <a:rPr sz="2800" b="1" spc="229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800" b="1" spc="6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800" b="1" spc="7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800" b="1" spc="22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2800" b="1" spc="60" dirty="0">
                <a:solidFill>
                  <a:srgbClr val="FF0000"/>
                </a:solidFill>
                <a:latin typeface="Arial"/>
                <a:cs typeface="Arial"/>
              </a:rPr>
              <a:t>rm</a:t>
            </a:r>
            <a:r>
              <a:rPr sz="2800" b="1" spc="7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800" b="1" spc="65" dirty="0">
                <a:solidFill>
                  <a:srgbClr val="FF0000"/>
                </a:solidFill>
                <a:latin typeface="Arial"/>
                <a:cs typeface="Arial"/>
              </a:rPr>
              <a:t>sc</a:t>
            </a:r>
            <a:r>
              <a:rPr sz="2800" b="1" spc="7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800" b="1" spc="6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800" b="1" spc="22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b="1" spc="-130" dirty="0">
                <a:solidFill>
                  <a:srgbClr val="FF0000"/>
                </a:solidFill>
                <a:latin typeface="Arial"/>
                <a:cs typeface="Arial"/>
              </a:rPr>
              <a:t>r  </a:t>
            </a:r>
            <a:r>
              <a:rPr sz="2800" b="1" spc="85" dirty="0">
                <a:solidFill>
                  <a:srgbClr val="FF0000"/>
                </a:solidFill>
                <a:latin typeface="Arial"/>
                <a:cs typeface="Arial"/>
              </a:rPr>
              <a:t>septa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6070" y="4109720"/>
            <a:ext cx="38379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2920" algn="l"/>
                <a:tab pos="1945005" algn="l"/>
              </a:tabLst>
            </a:pP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lie	</a:t>
            </a:r>
            <a:r>
              <a:rPr sz="2400" b="1" spc="90" dirty="0">
                <a:solidFill>
                  <a:srgbClr val="FFFFFF"/>
                </a:solidFill>
                <a:latin typeface="Arial"/>
                <a:cs typeface="Arial"/>
              </a:rPr>
              <a:t>between	</a:t>
            </a:r>
            <a:r>
              <a:rPr sz="2400" b="1" spc="50" dirty="0">
                <a:solidFill>
                  <a:srgbClr val="FFFFFF"/>
                </a:solidFill>
                <a:latin typeface="Arial"/>
                <a:cs typeface="Arial"/>
              </a:rPr>
              <a:t>muscles</a:t>
            </a:r>
            <a:endParaRPr sz="2400">
              <a:latin typeface="Arial"/>
              <a:cs typeface="Arial"/>
            </a:endParaRPr>
          </a:p>
          <a:p>
            <a:pPr marL="526415" marR="5080">
              <a:lnSpc>
                <a:spcPct val="100000"/>
              </a:lnSpc>
              <a:tabLst>
                <a:tab pos="1873250" algn="l"/>
                <a:tab pos="2484755" algn="l"/>
                <a:tab pos="3256915" algn="l"/>
              </a:tabLst>
            </a:pP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r>
              <a:rPr sz="2400" b="1" spc="7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6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6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400" b="1" spc="65" dirty="0">
                <a:solidFill>
                  <a:srgbClr val="FFFFFF"/>
                </a:solidFill>
                <a:latin typeface="Arial"/>
                <a:cs typeface="Arial"/>
              </a:rPr>
              <a:t>th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	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b="1" spc="6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spc="6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b="1" spc="-13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400" b="1" spc="55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400" b="1" spc="7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400" b="1" spc="-1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70" dirty="0">
                <a:solidFill>
                  <a:srgbClr val="FFFFFF"/>
                </a:solidFill>
                <a:latin typeface="Arial"/>
                <a:cs typeface="Arial"/>
              </a:rPr>
              <a:t>compartments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  <a:tabLst>
                <a:tab pos="3784600" algn="l"/>
              </a:tabLst>
            </a:pPr>
            <a:r>
              <a:rPr spc="-5" dirty="0"/>
              <a:t>Examples</a:t>
            </a:r>
            <a:r>
              <a:rPr spc="10" dirty="0"/>
              <a:t> </a:t>
            </a:r>
            <a:r>
              <a:rPr dirty="0"/>
              <a:t>of	</a:t>
            </a:r>
            <a:r>
              <a:rPr spc="-5" dirty="0"/>
              <a:t>deep</a:t>
            </a:r>
            <a:r>
              <a:rPr spc="-90" dirty="0"/>
              <a:t> </a:t>
            </a:r>
            <a:r>
              <a:rPr dirty="0"/>
              <a:t>fascia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4519" y="1800859"/>
            <a:ext cx="32035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B. Investing</a:t>
            </a:r>
            <a:r>
              <a:rPr sz="32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fascia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269" y="2891790"/>
            <a:ext cx="11938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269" y="4775200"/>
            <a:ext cx="11938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1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2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2039" y="2764790"/>
            <a:ext cx="7274559" cy="336677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Covers the surfaces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muscles</a:t>
            </a:r>
            <a:endParaRPr sz="2800">
              <a:latin typeface="Times New Roman"/>
              <a:cs typeface="Times New Roman"/>
            </a:endParaRPr>
          </a:p>
          <a:p>
            <a:pPr marL="12700" marR="742315">
              <a:lnSpc>
                <a:spcPct val="100000"/>
              </a:lnSpc>
              <a:spcBef>
                <a:spcPts val="7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rgbClr val="99FF33"/>
                </a:solidFill>
                <a:latin typeface="Times New Roman"/>
                <a:cs typeface="Times New Roman"/>
              </a:rPr>
              <a:t>neck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forms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well-defined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layers,  bounds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fascial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spaces so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limits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spread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 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infection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determine the path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b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infection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99FF33"/>
                </a:solidFill>
                <a:latin typeface="Times New Roman"/>
                <a:cs typeface="Times New Roman"/>
              </a:rPr>
              <a:t>abdomen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: it is</a:t>
            </a:r>
            <a:r>
              <a:rPr sz="2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thin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dirty="0">
                <a:solidFill>
                  <a:srgbClr val="99FF33"/>
                </a:solidFill>
                <a:latin typeface="Times New Roman"/>
                <a:cs typeface="Times New Roman"/>
              </a:rPr>
              <a:t>limbs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forms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definite sheath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around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 muscles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  <a:tabLst>
                <a:tab pos="3784600" algn="l"/>
              </a:tabLst>
            </a:pPr>
            <a:r>
              <a:rPr spc="-5" dirty="0"/>
              <a:t>Examples</a:t>
            </a:r>
            <a:r>
              <a:rPr spc="10" dirty="0"/>
              <a:t> </a:t>
            </a:r>
            <a:r>
              <a:rPr dirty="0"/>
              <a:t>of	</a:t>
            </a:r>
            <a:r>
              <a:rPr spc="-5" dirty="0"/>
              <a:t>deep</a:t>
            </a:r>
            <a:r>
              <a:rPr spc="-90" dirty="0"/>
              <a:t> </a:t>
            </a:r>
            <a:r>
              <a:rPr dirty="0"/>
              <a:t>fascia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381000"/>
            <a:ext cx="5276850" cy="6216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5279" y="5717540"/>
            <a:ext cx="87007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4970" marR="5080" indent="-165227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Localized thickening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deep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fascia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around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joints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hold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 tendons  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place, </a:t>
            </a:r>
            <a:r>
              <a:rPr sz="24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prevent bowstringing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tendons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00" y="2439670"/>
            <a:ext cx="3168650" cy="2967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53000" y="2438400"/>
            <a:ext cx="3257550" cy="2971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  <a:tabLst>
                <a:tab pos="3784600" algn="l"/>
              </a:tabLst>
            </a:pPr>
            <a:r>
              <a:rPr spc="-5" dirty="0"/>
              <a:t>Examples</a:t>
            </a:r>
            <a:r>
              <a:rPr spc="10" dirty="0"/>
              <a:t> </a:t>
            </a:r>
            <a:r>
              <a:rPr dirty="0"/>
              <a:t>of	</a:t>
            </a:r>
            <a:r>
              <a:rPr spc="-5" dirty="0"/>
              <a:t>deep</a:t>
            </a:r>
            <a:r>
              <a:rPr spc="-90" dirty="0"/>
              <a:t> </a:t>
            </a:r>
            <a:r>
              <a:rPr dirty="0"/>
              <a:t>fascia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2890" y="1785620"/>
            <a:ext cx="2690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C.</a:t>
            </a:r>
            <a:r>
              <a:rPr sz="36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Retinacula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6367DC-CE0A-43CA-93C0-27EB0649B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24" y="185420"/>
            <a:ext cx="7016750" cy="492443"/>
          </a:xfrm>
        </p:spPr>
        <p:txBody>
          <a:bodyPr/>
          <a:lstStyle/>
          <a:p>
            <a:r>
              <a:rPr lang="en-US" sz="3200" dirty="0"/>
              <a:t>MODIFICATIONS OF DEEP FASCIA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A31E7C3-FAFC-4F5B-B585-E96A5439F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8640" y="2420620"/>
            <a:ext cx="8282940" cy="2585323"/>
          </a:xfrm>
        </p:spPr>
        <p:txBody>
          <a:bodyPr/>
          <a:lstStyle/>
          <a:p>
            <a:r>
              <a:rPr lang="en-US" dirty="0"/>
              <a:t>intermuscular septa</a:t>
            </a:r>
          </a:p>
          <a:p>
            <a:r>
              <a:rPr lang="en-US" dirty="0"/>
              <a:t>epimysium, perimysium and endomysium</a:t>
            </a:r>
          </a:p>
          <a:p>
            <a:r>
              <a:rPr lang="en-US" dirty="0"/>
              <a:t>sheath around large arteries </a:t>
            </a:r>
            <a:r>
              <a:rPr lang="en-US" dirty="0" err="1"/>
              <a:t>eg.</a:t>
            </a:r>
            <a:r>
              <a:rPr lang="en-US" dirty="0"/>
              <a:t> Carotid sheath, Axillary sheath</a:t>
            </a:r>
          </a:p>
          <a:p>
            <a:r>
              <a:rPr lang="en-US" dirty="0"/>
              <a:t>Capsule, synovial membrane and bursa.</a:t>
            </a:r>
          </a:p>
          <a:p>
            <a:r>
              <a:rPr lang="en-US" dirty="0"/>
              <a:t>Tendon Sheath</a:t>
            </a:r>
          </a:p>
          <a:p>
            <a:r>
              <a:rPr lang="en-US" dirty="0"/>
              <a:t>Aponeurosis</a:t>
            </a:r>
          </a:p>
          <a:p>
            <a:r>
              <a:rPr lang="en-US" dirty="0"/>
              <a:t>Interosseous </a:t>
            </a:r>
            <a:r>
              <a:rPr lang="en-US" dirty="0" err="1"/>
              <a:t>memberane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6327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0882"/>
            <a:ext cx="9144000" cy="615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9100" y="299720"/>
            <a:ext cx="54502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Structure of the</a:t>
            </a:r>
            <a:r>
              <a:rPr sz="4400" spc="-114" dirty="0">
                <a:latin typeface="Arial"/>
                <a:cs typeface="Arial"/>
              </a:rPr>
              <a:t> </a:t>
            </a:r>
            <a:r>
              <a:rPr sz="4400" spc="-5" dirty="0">
                <a:latin typeface="Arial"/>
                <a:cs typeface="Arial"/>
              </a:rPr>
              <a:t>skin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970" y="1824990"/>
            <a:ext cx="3853815" cy="3398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0"/>
              </a:spcBef>
            </a:pPr>
            <a:r>
              <a:rPr sz="3600" b="1" spc="-204" dirty="0">
                <a:solidFill>
                  <a:srgbClr val="99FF33"/>
                </a:solidFill>
                <a:latin typeface="Trebuchet MS"/>
                <a:cs typeface="Trebuchet MS"/>
              </a:rPr>
              <a:t>Epidermis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rebuchet MS"/>
              <a:cs typeface="Trebuchet MS"/>
            </a:endParaRPr>
          </a:p>
          <a:p>
            <a:pPr marL="369570" marR="43180" indent="-318770">
              <a:lnSpc>
                <a:spcPct val="100000"/>
              </a:lnSpc>
              <a:buSzPct val="58928"/>
              <a:buFont typeface="UnDotum"/>
              <a:buChar char=""/>
              <a:tabLst>
                <a:tab pos="369570" algn="l"/>
              </a:tabLst>
            </a:pPr>
            <a:r>
              <a:rPr sz="2800" b="1" spc="-190" dirty="0">
                <a:solidFill>
                  <a:srgbClr val="FFFFFF"/>
                </a:solidFill>
                <a:latin typeface="Trebuchet MS"/>
                <a:cs typeface="Trebuchet MS"/>
              </a:rPr>
              <a:t>Keratinized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stratified 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squamous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epithelium 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devoid </a:t>
            </a: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800" b="1" spc="-114" dirty="0">
                <a:solidFill>
                  <a:srgbClr val="FFFFFF"/>
                </a:solidFill>
                <a:latin typeface="Trebuchet MS"/>
                <a:cs typeface="Trebuchet MS"/>
              </a:rPr>
              <a:t>blood</a:t>
            </a:r>
            <a:r>
              <a:rPr sz="2800" b="1" spc="-43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vessels</a:t>
            </a:r>
            <a:endParaRPr sz="2800">
              <a:latin typeface="Trebuchet MS"/>
              <a:cs typeface="Trebuchet MS"/>
            </a:endParaRPr>
          </a:p>
          <a:p>
            <a:pPr marL="369570" marR="273685" indent="-318770">
              <a:lnSpc>
                <a:spcPct val="100000"/>
              </a:lnSpc>
              <a:spcBef>
                <a:spcPts val="690"/>
              </a:spcBef>
              <a:buSzPct val="58928"/>
              <a:buFont typeface="UnDotum"/>
              <a:buChar char=""/>
              <a:tabLst>
                <a:tab pos="369570" algn="l"/>
              </a:tabLst>
            </a:pPr>
            <a:r>
              <a:rPr sz="2800" b="1" spc="-120" dirty="0">
                <a:solidFill>
                  <a:srgbClr val="FFFFFF"/>
                </a:solidFill>
                <a:latin typeface="Trebuchet MS"/>
                <a:cs typeface="Trebuchet MS"/>
              </a:rPr>
              <a:t>Wear </a:t>
            </a:r>
            <a:r>
              <a:rPr sz="2800" b="1" spc="-5" dirty="0">
                <a:solidFill>
                  <a:srgbClr val="FFFFFF"/>
                </a:solidFill>
                <a:latin typeface="Trebuchet MS"/>
                <a:cs typeface="Trebuchet MS"/>
              </a:rPr>
              <a:t>&amp;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tear </a:t>
            </a: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occurs</a:t>
            </a:r>
            <a:r>
              <a:rPr sz="2800" b="1" spc="-6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in  </a:t>
            </a:r>
            <a:r>
              <a:rPr sz="2800" b="1" spc="-165" dirty="0">
                <a:solidFill>
                  <a:srgbClr val="FFFFFF"/>
                </a:solidFill>
                <a:latin typeface="Trebuchet MS"/>
                <a:cs typeface="Trebuchet MS"/>
              </a:rPr>
              <a:t>superficial</a:t>
            </a:r>
            <a:r>
              <a:rPr sz="2800" b="1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cells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82770" y="1828800"/>
            <a:ext cx="4367530" cy="433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" algn="ctr">
              <a:lnSpc>
                <a:spcPct val="100000"/>
              </a:lnSpc>
              <a:spcBef>
                <a:spcPts val="100"/>
              </a:spcBef>
            </a:pPr>
            <a:r>
              <a:rPr sz="3600" b="1" spc="-175" dirty="0">
                <a:solidFill>
                  <a:srgbClr val="99FF33"/>
                </a:solidFill>
                <a:latin typeface="Trebuchet MS"/>
                <a:cs typeface="Trebuchet MS"/>
              </a:rPr>
              <a:t>Dermis</a:t>
            </a:r>
            <a:endParaRPr sz="3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4100">
              <a:latin typeface="Trebuchet MS"/>
              <a:cs typeface="Trebuchet MS"/>
            </a:endParaRPr>
          </a:p>
          <a:p>
            <a:pPr marL="368935" marR="43180" indent="-318770">
              <a:lnSpc>
                <a:spcPct val="79900"/>
              </a:lnSpc>
              <a:spcBef>
                <a:spcPts val="5"/>
              </a:spcBef>
              <a:buSzPct val="58928"/>
              <a:buFont typeface="UnDotum"/>
              <a:buChar char=""/>
              <a:tabLst>
                <a:tab pos="368935" algn="l"/>
                <a:tab pos="369570" algn="l"/>
              </a:tabLst>
            </a:pPr>
            <a:r>
              <a:rPr sz="2800" b="1" spc="-180" dirty="0">
                <a:solidFill>
                  <a:srgbClr val="FFFFFF"/>
                </a:solidFill>
                <a:latin typeface="Trebuchet MS"/>
                <a:cs typeface="Trebuchet MS"/>
              </a:rPr>
              <a:t>Connective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tissue 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containing </a:t>
            </a:r>
            <a:r>
              <a:rPr sz="2800" b="1" spc="-145" dirty="0">
                <a:solidFill>
                  <a:srgbClr val="FF0000"/>
                </a:solidFill>
                <a:latin typeface="Trebuchet MS"/>
                <a:cs typeface="Trebuchet MS"/>
              </a:rPr>
              <a:t>(bood. </a:t>
            </a:r>
            <a:r>
              <a:rPr sz="2800" b="1" spc="-225" dirty="0">
                <a:solidFill>
                  <a:srgbClr val="FF0000"/>
                </a:solidFill>
                <a:latin typeface="Trebuchet MS"/>
                <a:cs typeface="Trebuchet MS"/>
              </a:rPr>
              <a:t>v.</a:t>
            </a:r>
            <a:r>
              <a:rPr sz="2800" b="1" spc="-38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55" dirty="0">
                <a:solidFill>
                  <a:srgbClr val="FF0000"/>
                </a:solidFill>
                <a:latin typeface="Trebuchet MS"/>
                <a:cs typeface="Trebuchet MS"/>
              </a:rPr>
              <a:t>lymph  </a:t>
            </a:r>
            <a:r>
              <a:rPr sz="2800" b="1" spc="-254" dirty="0">
                <a:solidFill>
                  <a:srgbClr val="FF0000"/>
                </a:solidFill>
                <a:latin typeface="Trebuchet MS"/>
                <a:cs typeface="Trebuchet MS"/>
              </a:rPr>
              <a:t>v., </a:t>
            </a:r>
            <a:r>
              <a:rPr sz="2800" b="1" spc="-145" dirty="0">
                <a:solidFill>
                  <a:srgbClr val="FF0000"/>
                </a:solidFill>
                <a:latin typeface="Trebuchet MS"/>
                <a:cs typeface="Trebuchet MS"/>
              </a:rPr>
              <a:t>sensory </a:t>
            </a:r>
            <a:r>
              <a:rPr sz="2800" b="1" spc="-190" dirty="0">
                <a:solidFill>
                  <a:srgbClr val="FF0000"/>
                </a:solidFill>
                <a:latin typeface="Trebuchet MS"/>
                <a:cs typeface="Trebuchet MS"/>
              </a:rPr>
              <a:t>nerve </a:t>
            </a:r>
            <a:r>
              <a:rPr sz="2800" b="1" spc="-165" dirty="0">
                <a:solidFill>
                  <a:srgbClr val="FF0000"/>
                </a:solidFill>
                <a:latin typeface="Trebuchet MS"/>
                <a:cs typeface="Trebuchet MS"/>
              </a:rPr>
              <a:t>endings,  </a:t>
            </a:r>
            <a:r>
              <a:rPr sz="2800" b="1" spc="-120" dirty="0">
                <a:solidFill>
                  <a:srgbClr val="FF0000"/>
                </a:solidFill>
                <a:latin typeface="Trebuchet MS"/>
                <a:cs typeface="Trebuchet MS"/>
              </a:rPr>
              <a:t>smooth </a:t>
            </a:r>
            <a:r>
              <a:rPr sz="2800" b="1" spc="-220" dirty="0">
                <a:solidFill>
                  <a:srgbClr val="FF0000"/>
                </a:solidFill>
                <a:latin typeface="Trebuchet MS"/>
                <a:cs typeface="Trebuchet MS"/>
              </a:rPr>
              <a:t>m, </a:t>
            </a:r>
            <a:r>
              <a:rPr sz="2800" b="1" spc="-160" dirty="0">
                <a:solidFill>
                  <a:srgbClr val="FF0000"/>
                </a:solidFill>
                <a:latin typeface="Trebuchet MS"/>
                <a:cs typeface="Trebuchet MS"/>
              </a:rPr>
              <a:t>hair </a:t>
            </a:r>
            <a:r>
              <a:rPr sz="2800" b="1" spc="-175" dirty="0">
                <a:solidFill>
                  <a:srgbClr val="FF0000"/>
                </a:solidFill>
                <a:latin typeface="Trebuchet MS"/>
                <a:cs typeface="Trebuchet MS"/>
              </a:rPr>
              <a:t>follicles,  </a:t>
            </a:r>
            <a:r>
              <a:rPr sz="2800" b="1" spc="-135" dirty="0">
                <a:solidFill>
                  <a:srgbClr val="FF0000"/>
                </a:solidFill>
                <a:latin typeface="Trebuchet MS"/>
                <a:cs typeface="Trebuchet MS"/>
              </a:rPr>
              <a:t>sweat and </a:t>
            </a:r>
            <a:r>
              <a:rPr sz="2800" b="1" spc="-150" dirty="0">
                <a:solidFill>
                  <a:srgbClr val="FF0000"/>
                </a:solidFill>
                <a:latin typeface="Trebuchet MS"/>
                <a:cs typeface="Trebuchet MS"/>
              </a:rPr>
              <a:t>sebaceous  </a:t>
            </a:r>
            <a:r>
              <a:rPr sz="2800" b="1" spc="-130" dirty="0">
                <a:solidFill>
                  <a:srgbClr val="FF0000"/>
                </a:solidFill>
                <a:latin typeface="Trebuchet MS"/>
                <a:cs typeface="Trebuchet MS"/>
              </a:rPr>
              <a:t>glands)</a:t>
            </a:r>
            <a:endParaRPr sz="2800">
              <a:latin typeface="Trebuchet MS"/>
              <a:cs typeface="Trebuchet MS"/>
            </a:endParaRPr>
          </a:p>
          <a:p>
            <a:pPr marL="368935" marR="312420" indent="-318770">
              <a:lnSpc>
                <a:spcPct val="79900"/>
              </a:lnSpc>
              <a:spcBef>
                <a:spcPts val="705"/>
              </a:spcBef>
              <a:buSzPct val="58928"/>
              <a:buFont typeface="UnDotum"/>
              <a:buChar char=""/>
              <a:tabLst>
                <a:tab pos="368935" algn="l"/>
                <a:tab pos="369570" algn="l"/>
              </a:tabLst>
            </a:pPr>
            <a:r>
              <a:rPr sz="2800" b="1" spc="-100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800" b="1" spc="-130" dirty="0">
                <a:solidFill>
                  <a:srgbClr val="FFFFFF"/>
                </a:solidFill>
                <a:latin typeface="Trebuchet MS"/>
                <a:cs typeface="Trebuchet MS"/>
              </a:rPr>
              <a:t>its </a:t>
            </a:r>
            <a:r>
              <a:rPr sz="2800" b="1" spc="-170" dirty="0">
                <a:solidFill>
                  <a:srgbClr val="FFFFFF"/>
                </a:solidFill>
                <a:latin typeface="Trebuchet MS"/>
                <a:cs typeface="Trebuchet MS"/>
              </a:rPr>
              <a:t>deep </a:t>
            </a:r>
            <a:r>
              <a:rPr sz="2800" b="1" spc="-150" dirty="0">
                <a:solidFill>
                  <a:srgbClr val="FFFFFF"/>
                </a:solidFill>
                <a:latin typeface="Trebuchet MS"/>
                <a:cs typeface="Trebuchet MS"/>
              </a:rPr>
              <a:t>part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800" b="1" spc="-17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2800" b="1" spc="-155" dirty="0">
                <a:solidFill>
                  <a:srgbClr val="FF0000"/>
                </a:solidFill>
                <a:latin typeface="Trebuchet MS"/>
                <a:cs typeface="Trebuchet MS"/>
              </a:rPr>
              <a:t>collagen </a:t>
            </a:r>
            <a:r>
              <a:rPr sz="2800" b="1" spc="-145" dirty="0">
                <a:solidFill>
                  <a:srgbClr val="FFFFFF"/>
                </a:solidFill>
                <a:latin typeface="Trebuchet MS"/>
                <a:cs typeface="Trebuchet MS"/>
              </a:rPr>
              <a:t>bundles </a:t>
            </a:r>
            <a:r>
              <a:rPr sz="2800" b="1" spc="-175" dirty="0">
                <a:solidFill>
                  <a:srgbClr val="FFFFFF"/>
                </a:solidFill>
                <a:latin typeface="Trebuchet MS"/>
                <a:cs typeface="Trebuchet MS"/>
              </a:rPr>
              <a:t>are  </a:t>
            </a:r>
            <a:r>
              <a:rPr sz="2800" b="1" spc="-155" dirty="0">
                <a:solidFill>
                  <a:srgbClr val="FFFFFF"/>
                </a:solidFill>
                <a:latin typeface="Trebuchet MS"/>
                <a:cs typeface="Trebuchet MS"/>
              </a:rPr>
              <a:t>arranged in parallel</a:t>
            </a:r>
            <a:r>
              <a:rPr sz="2800" b="1" spc="-3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b="1" spc="-125" dirty="0">
                <a:solidFill>
                  <a:srgbClr val="FFFFFF"/>
                </a:solidFill>
                <a:latin typeface="Trebuchet MS"/>
                <a:cs typeface="Trebuchet MS"/>
              </a:rPr>
              <a:t>rows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3059" y="262890"/>
            <a:ext cx="817244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5" dirty="0">
                <a:solidFill>
                  <a:srgbClr val="7F0000"/>
                </a:solidFill>
              </a:rPr>
              <a:t>S</a:t>
            </a:r>
            <a:r>
              <a:rPr sz="3200" spc="-5" dirty="0">
                <a:solidFill>
                  <a:srgbClr val="7F0000"/>
                </a:solidFill>
              </a:rPr>
              <a:t>kin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07340" y="1176020"/>
            <a:ext cx="25158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b="1" spc="-5" dirty="0">
                <a:solidFill>
                  <a:srgbClr val="BF4F4C"/>
                </a:solidFill>
                <a:latin typeface="Times New Roman"/>
                <a:cs typeface="Times New Roman"/>
              </a:rPr>
              <a:t>Layers </a:t>
            </a:r>
            <a:r>
              <a:rPr sz="2800" b="1" dirty="0">
                <a:solidFill>
                  <a:srgbClr val="BF4F4C"/>
                </a:solidFill>
                <a:latin typeface="Times New Roman"/>
                <a:cs typeface="Times New Roman"/>
              </a:rPr>
              <a:t>of</a:t>
            </a:r>
            <a:r>
              <a:rPr sz="2800" b="1" spc="-95" dirty="0">
                <a:solidFill>
                  <a:srgbClr val="BF4F4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BF4F4C"/>
                </a:solidFill>
                <a:latin typeface="Times New Roman"/>
                <a:cs typeface="Times New Roman"/>
              </a:rPr>
              <a:t>skin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1581911"/>
            <a:ext cx="132715" cy="165163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sz="2400" dirty="0">
                <a:solidFill>
                  <a:srgbClr val="0000FF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02740"/>
            <a:ext cx="1938020" cy="164592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Epidermis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b="1" i="1" spc="-5" dirty="0">
                <a:latin typeface="Times New Roman"/>
                <a:cs typeface="Times New Roman"/>
              </a:rPr>
              <a:t>Five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layers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b="1" spc="-5" dirty="0">
                <a:solidFill>
                  <a:srgbClr val="0000FF"/>
                </a:solidFill>
                <a:latin typeface="Times New Roman"/>
                <a:cs typeface="Times New Roman"/>
              </a:rPr>
              <a:t>Dermis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000" b="1" i="1" spc="-30" dirty="0">
                <a:latin typeface="Times New Roman"/>
                <a:cs typeface="Times New Roman"/>
              </a:rPr>
              <a:t>Two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layers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340" y="4008120"/>
            <a:ext cx="114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240" y="4022090"/>
            <a:ext cx="3458845" cy="9410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2000" b="1" dirty="0">
                <a:latin typeface="Times New Roman"/>
                <a:cs typeface="Times New Roman"/>
              </a:rPr>
              <a:t>Dermal </a:t>
            </a:r>
            <a:r>
              <a:rPr sz="2000" b="1" spc="-5" dirty="0">
                <a:latin typeface="Times New Roman"/>
                <a:cs typeface="Times New Roman"/>
              </a:rPr>
              <a:t>papilla </a:t>
            </a:r>
            <a:r>
              <a:rPr sz="2000" b="1" dirty="0">
                <a:latin typeface="Times New Roman"/>
                <a:cs typeface="Times New Roman"/>
              </a:rPr>
              <a:t>– </a:t>
            </a:r>
            <a:r>
              <a:rPr sz="2000" b="1" spc="-5" dirty="0">
                <a:latin typeface="Times New Roman"/>
                <a:cs typeface="Times New Roman"/>
              </a:rPr>
              <a:t>conical  projections </a:t>
            </a:r>
            <a:r>
              <a:rPr sz="2000" b="1" dirty="0">
                <a:latin typeface="Times New Roman"/>
                <a:cs typeface="Times New Roman"/>
              </a:rPr>
              <a:t>of </a:t>
            </a:r>
            <a:r>
              <a:rPr sz="2000" b="1" spc="-5" dirty="0">
                <a:latin typeface="Times New Roman"/>
                <a:cs typeface="Times New Roman"/>
              </a:rPr>
              <a:t>papillary </a:t>
            </a:r>
            <a:r>
              <a:rPr sz="2000" b="1" dirty="0">
                <a:latin typeface="Times New Roman"/>
                <a:cs typeface="Times New Roman"/>
              </a:rPr>
              <a:t>layer of  </a:t>
            </a:r>
            <a:r>
              <a:rPr sz="2000" b="1" spc="-5" dirty="0">
                <a:latin typeface="Times New Roman"/>
                <a:cs typeface="Times New Roman"/>
              </a:rPr>
              <a:t>dermis into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epidermis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19600" y="762000"/>
            <a:ext cx="4724400" cy="4343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5620" y="299720"/>
            <a:ext cx="27273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"/>
                <a:cs typeface="Arial"/>
              </a:rPr>
              <a:t>Epidermis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6759" y="1819909"/>
            <a:ext cx="636524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Thickness: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epidermis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generally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thin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except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6759" y="2774950"/>
            <a:ext cx="15049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99FF33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99FF33"/>
                </a:solidFill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03960" y="2795270"/>
            <a:ext cx="3512185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99FF33"/>
                </a:solidFill>
                <a:latin typeface="Times New Roman"/>
                <a:cs typeface="Times New Roman"/>
              </a:rPr>
              <a:t>The palms of the</a:t>
            </a:r>
            <a:r>
              <a:rPr sz="2800" b="1" spc="-13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hand.  </a:t>
            </a:r>
            <a:r>
              <a:rPr sz="2800" b="1" dirty="0">
                <a:solidFill>
                  <a:srgbClr val="99FF33"/>
                </a:solidFill>
                <a:latin typeface="Times New Roman"/>
                <a:cs typeface="Times New Roman"/>
              </a:rPr>
              <a:t>The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soles </a:t>
            </a:r>
            <a:r>
              <a:rPr sz="2800" b="1" dirty="0">
                <a:solidFill>
                  <a:srgbClr val="99FF33"/>
                </a:solidFill>
                <a:latin typeface="Times New Roman"/>
                <a:cs typeface="Times New Roman"/>
              </a:rPr>
              <a:t>of the</a:t>
            </a:r>
            <a:r>
              <a:rPr sz="2800" b="1" spc="-85" dirty="0">
                <a:solidFill>
                  <a:srgbClr val="99FF33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feet.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6759" y="4500879"/>
            <a:ext cx="6906259" cy="1427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Why?</a:t>
            </a: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protect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parts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99FF33"/>
                </a:solidFill>
                <a:latin typeface="Times New Roman"/>
                <a:cs typeface="Times New Roman"/>
              </a:rPr>
              <a:t>withstand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friction, 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wear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tear that occurs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2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regions.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</TotalTime>
  <Words>1696</Words>
  <Application>Microsoft Office PowerPoint</Application>
  <PresentationFormat>On-screen Show (4:3)</PresentationFormat>
  <Paragraphs>302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GENERAL  ANATOMY SKIN, FASCIA</vt:lpstr>
      <vt:lpstr>Tissues of the body</vt:lpstr>
      <vt:lpstr>Slide 3</vt:lpstr>
      <vt:lpstr>Structure of the skin</vt:lpstr>
      <vt:lpstr>Slide 5</vt:lpstr>
      <vt:lpstr>Slide 6</vt:lpstr>
      <vt:lpstr>Structure of the skin</vt:lpstr>
      <vt:lpstr>Skin</vt:lpstr>
      <vt:lpstr>Epidermis</vt:lpstr>
      <vt:lpstr>Slide 10</vt:lpstr>
      <vt:lpstr>Slide 11</vt:lpstr>
      <vt:lpstr>Slide 12</vt:lpstr>
      <vt:lpstr>Dermis</vt:lpstr>
      <vt:lpstr>Slide 14</vt:lpstr>
      <vt:lpstr>Functions of the Skin</vt:lpstr>
      <vt:lpstr>Slide 16</vt:lpstr>
      <vt:lpstr>Langer’s lines</vt:lpstr>
      <vt:lpstr>Lines of cleavage</vt:lpstr>
      <vt:lpstr>Slide 19</vt:lpstr>
      <vt:lpstr>Flexors Lines</vt:lpstr>
      <vt:lpstr>Papillary ridges</vt:lpstr>
      <vt:lpstr>Skin Color</vt:lpstr>
      <vt:lpstr>The appendages of the skin</vt:lpstr>
      <vt:lpstr>Nails</vt:lpstr>
      <vt:lpstr>Nails</vt:lpstr>
      <vt:lpstr>Nail Anatomy</vt:lpstr>
      <vt:lpstr>Slide 27</vt:lpstr>
      <vt:lpstr>Hair</vt:lpstr>
      <vt:lpstr>Structure of Hair Follicle</vt:lpstr>
      <vt:lpstr>Slide 30</vt:lpstr>
      <vt:lpstr>Hairs</vt:lpstr>
      <vt:lpstr>Hairs</vt:lpstr>
      <vt:lpstr>Arrector Pilli muscle</vt:lpstr>
      <vt:lpstr>Arrector Pilli muscle</vt:lpstr>
      <vt:lpstr>Hair Structures</vt:lpstr>
      <vt:lpstr>Sebaceous glands</vt:lpstr>
      <vt:lpstr>Slide 37</vt:lpstr>
      <vt:lpstr>Sweat glands</vt:lpstr>
      <vt:lpstr>Slide 39</vt:lpstr>
      <vt:lpstr>Slide 40</vt:lpstr>
      <vt:lpstr>Slide 41</vt:lpstr>
      <vt:lpstr>Skin infections</vt:lpstr>
      <vt:lpstr>Skin infections</vt:lpstr>
      <vt:lpstr>CARBUNCLE</vt:lpstr>
      <vt:lpstr>Slide 45</vt:lpstr>
      <vt:lpstr>Severity of Burns</vt:lpstr>
      <vt:lpstr>Severity of Burns</vt:lpstr>
      <vt:lpstr>Rule of Nines</vt:lpstr>
      <vt:lpstr>RULE OF  NINE</vt:lpstr>
      <vt:lpstr>Slide 50</vt:lpstr>
      <vt:lpstr>Skin burns</vt:lpstr>
      <vt:lpstr>Clinical notes</vt:lpstr>
      <vt:lpstr>Clinical notes</vt:lpstr>
      <vt:lpstr>Slide 54</vt:lpstr>
      <vt:lpstr>Fascia</vt:lpstr>
      <vt:lpstr>Superficial fascia</vt:lpstr>
      <vt:lpstr>Deep Fascia</vt:lpstr>
      <vt:lpstr>Superficial fascia</vt:lpstr>
      <vt:lpstr>Superficial fascia</vt:lpstr>
      <vt:lpstr>Deep fascia</vt:lpstr>
      <vt:lpstr>Examples of deep fascia</vt:lpstr>
      <vt:lpstr>Examples of deep fascia</vt:lpstr>
      <vt:lpstr>Slide 63</vt:lpstr>
      <vt:lpstr>Examples of deep fascia</vt:lpstr>
      <vt:lpstr>MODIFICATIONS OF DEEP FASCIA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DELL</cp:lastModifiedBy>
  <cp:revision>7</cp:revision>
  <dcterms:created xsi:type="dcterms:W3CDTF">2021-02-14T04:00:39Z</dcterms:created>
  <dcterms:modified xsi:type="dcterms:W3CDTF">2025-10-11T06:42:58Z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2017-09-09T00:00:00Z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2021-02-14T00:00:00Z</vt:filetime>
  </property>
</Properties>
</file>