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14"/>
  </p:notesMasterIdLst>
  <p:handoutMasterIdLst>
    <p:handoutMasterId r:id="rId115"/>
  </p:handoutMasterIdLst>
  <p:sldIdLst>
    <p:sldId id="526" r:id="rId2"/>
    <p:sldId id="525" r:id="rId3"/>
    <p:sldId id="544" r:id="rId4"/>
    <p:sldId id="259" r:id="rId5"/>
    <p:sldId id="261" r:id="rId6"/>
    <p:sldId id="515" r:id="rId7"/>
    <p:sldId id="263" r:id="rId8"/>
    <p:sldId id="516" r:id="rId9"/>
    <p:sldId id="265" r:id="rId10"/>
    <p:sldId id="523" r:id="rId11"/>
    <p:sldId id="267" r:id="rId12"/>
    <p:sldId id="463" r:id="rId13"/>
    <p:sldId id="517" r:id="rId14"/>
    <p:sldId id="528" r:id="rId15"/>
    <p:sldId id="529" r:id="rId16"/>
    <p:sldId id="545" r:id="rId17"/>
    <p:sldId id="530" r:id="rId18"/>
    <p:sldId id="269" r:id="rId19"/>
    <p:sldId id="465" r:id="rId20"/>
    <p:sldId id="273" r:id="rId21"/>
    <p:sldId id="531" r:id="rId22"/>
    <p:sldId id="275" r:id="rId23"/>
    <p:sldId id="524" r:id="rId24"/>
    <p:sldId id="467" r:id="rId25"/>
    <p:sldId id="277" r:id="rId26"/>
    <p:sldId id="532" r:id="rId27"/>
    <p:sldId id="279" r:id="rId28"/>
    <p:sldId id="533" r:id="rId29"/>
    <p:sldId id="281" r:id="rId30"/>
    <p:sldId id="283" r:id="rId31"/>
    <p:sldId id="536" r:id="rId32"/>
    <p:sldId id="535" r:id="rId33"/>
    <p:sldId id="537" r:id="rId34"/>
    <p:sldId id="527" r:id="rId35"/>
    <p:sldId id="538" r:id="rId36"/>
    <p:sldId id="539" r:id="rId37"/>
    <p:sldId id="540" r:id="rId38"/>
    <p:sldId id="543" r:id="rId39"/>
    <p:sldId id="542" r:id="rId40"/>
    <p:sldId id="546" r:id="rId41"/>
    <p:sldId id="285" r:id="rId42"/>
    <p:sldId id="287" r:id="rId43"/>
    <p:sldId id="573" r:id="rId44"/>
    <p:sldId id="547" r:id="rId45"/>
    <p:sldId id="289" r:id="rId46"/>
    <p:sldId id="291" r:id="rId47"/>
    <p:sldId id="293" r:id="rId48"/>
    <p:sldId id="295" r:id="rId49"/>
    <p:sldId id="301" r:id="rId50"/>
    <p:sldId id="305" r:id="rId51"/>
    <p:sldId id="307" r:id="rId52"/>
    <p:sldId id="522" r:id="rId53"/>
    <p:sldId id="311" r:id="rId54"/>
    <p:sldId id="473" r:id="rId55"/>
    <p:sldId id="565" r:id="rId56"/>
    <p:sldId id="571" r:id="rId57"/>
    <p:sldId id="337" r:id="rId58"/>
    <p:sldId id="339" r:id="rId59"/>
    <p:sldId id="561" r:id="rId60"/>
    <p:sldId id="341" r:id="rId61"/>
    <p:sldId id="343" r:id="rId62"/>
    <p:sldId id="574" r:id="rId63"/>
    <p:sldId id="562" r:id="rId64"/>
    <p:sldId id="345" r:id="rId65"/>
    <p:sldId id="347" r:id="rId66"/>
    <p:sldId id="575" r:id="rId67"/>
    <p:sldId id="576" r:id="rId68"/>
    <p:sldId id="563" r:id="rId69"/>
    <p:sldId id="568" r:id="rId70"/>
    <p:sldId id="584" r:id="rId71"/>
    <p:sldId id="349" r:id="rId72"/>
    <p:sldId id="351" r:id="rId73"/>
    <p:sldId id="572" r:id="rId74"/>
    <p:sldId id="564" r:id="rId75"/>
    <p:sldId id="353" r:id="rId76"/>
    <p:sldId id="355" r:id="rId77"/>
    <p:sldId id="569" r:id="rId78"/>
    <p:sldId id="357" r:id="rId79"/>
    <p:sldId id="359" r:id="rId80"/>
    <p:sldId id="570" r:id="rId81"/>
    <p:sldId id="566" r:id="rId82"/>
    <p:sldId id="518" r:id="rId83"/>
    <p:sldId id="519" r:id="rId84"/>
    <p:sldId id="520" r:id="rId85"/>
    <p:sldId id="521" r:id="rId86"/>
    <p:sldId id="514" r:id="rId87"/>
    <p:sldId id="435" r:id="rId88"/>
    <p:sldId id="439" r:id="rId89"/>
    <p:sldId id="577" r:id="rId90"/>
    <p:sldId id="441" r:id="rId91"/>
    <p:sldId id="443" r:id="rId92"/>
    <p:sldId id="445" r:id="rId93"/>
    <p:sldId id="447" r:id="rId94"/>
    <p:sldId id="451" r:id="rId95"/>
    <p:sldId id="578" r:id="rId96"/>
    <p:sldId id="579" r:id="rId97"/>
    <p:sldId id="580" r:id="rId98"/>
    <p:sldId id="581" r:id="rId99"/>
    <p:sldId id="548" r:id="rId100"/>
    <p:sldId id="549" r:id="rId101"/>
    <p:sldId id="550" r:id="rId102"/>
    <p:sldId id="551" r:id="rId103"/>
    <p:sldId id="552" r:id="rId104"/>
    <p:sldId id="553" r:id="rId105"/>
    <p:sldId id="554" r:id="rId106"/>
    <p:sldId id="555" r:id="rId107"/>
    <p:sldId id="556" r:id="rId108"/>
    <p:sldId id="557" r:id="rId109"/>
    <p:sldId id="558" r:id="rId110"/>
    <p:sldId id="559" r:id="rId111"/>
    <p:sldId id="560" r:id="rId112"/>
    <p:sldId id="433" r:id="rId1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66FF"/>
    <a:srgbClr val="008000"/>
    <a:srgbClr val="FF3300"/>
    <a:srgbClr val="996633"/>
    <a:srgbClr val="336699"/>
    <a:srgbClr val="000000"/>
    <a:srgbClr val="00FF99"/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40" autoAdjust="0"/>
    <p:restoredTop sz="94660"/>
  </p:normalViewPr>
  <p:slideViewPr>
    <p:cSldViewPr>
      <p:cViewPr>
        <p:scale>
          <a:sx n="66" d="100"/>
          <a:sy n="66" d="100"/>
        </p:scale>
        <p:origin x="-124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7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notesMaster" Target="notesMasters/notesMaster1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C712BA5-57EE-4AFD-BEB3-145ABD806B59}" type="datetimeFigureOut">
              <a:rPr lang="en-GB"/>
              <a:pPr/>
              <a:t>09/10/2025</a:t>
            </a:fld>
            <a:endParaRPr lang="en-GB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FB8917-FB5A-4049-B28F-7804D0934121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ED31F8D-9623-4EC1-8D36-C244E18C6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09</a:t>
            </a:r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SK  DEPT OF ANATOMY  AFMC</a:t>
            </a:r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5B430-2CD3-49C1-8327-6A3AE6FFE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SK  DEPT OF ANATOMY  AFMC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091A4-39C2-4A8B-ADE5-69B6CF640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09</a:t>
            </a:r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SK  DEPT OF ANATOMY  AFMC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7EB66-6458-492F-ACCE-9AD1949786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09</a:t>
            </a:r>
          </a:p>
        </p:txBody>
      </p:sp>
    </p:spTree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SK  DEPT OF ANATOMY  AFMC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319A8-222F-4FD8-AB7C-9B1BB57D1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09</a:t>
            </a:r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SK  DEPT OF ANATOMY  AFMC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5749D-45A4-4D99-97F2-3AFA61AD0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09</a:t>
            </a:r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SK  DEPT OF ANATOMY  AFMC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C9E01-1F41-417E-830C-A57827736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09</a:t>
            </a:r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SK  DEPT OF ANATOMY  AFMC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EC7D4-1A49-4CE6-AA44-743DABE97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09</a:t>
            </a:r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SK  DEPT OF ANATOMY  AFMC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612E5-8E4B-4B5E-9C6A-63FC7C393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09</a:t>
            </a:r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SK  DEPT OF ANATOMY  AFMC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2B165-71C7-4A46-B148-3903A427E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09</a:t>
            </a:r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SK  DEPT OF ANATOMY  AFMC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A677C-CC51-4FAB-A3A6-B0E32362E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09</a:t>
            </a:r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SK  DEPT OF ANATOMY  AFMC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5379B-9C80-4F5E-81DD-FBD51CC27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09</a:t>
            </a:r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SK  DEPT OF ANATOMY  AFMC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76513-8557-4E0B-9A69-B00F475CF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09</a:t>
            </a:r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SK  DEPT OF ANATOMY  AFMC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3ADA5D0-29F7-4266-AE00-B47A28D25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34825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26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27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28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29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30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31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32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33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34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35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36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37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4838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AUG 09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1" r:id="rId2"/>
    <p:sldLayoutId id="2147483710" r:id="rId3"/>
    <p:sldLayoutId id="2147483709" r:id="rId4"/>
    <p:sldLayoutId id="2147483708" r:id="rId5"/>
    <p:sldLayoutId id="2147483707" r:id="rId6"/>
    <p:sldLayoutId id="2147483706" r:id="rId7"/>
    <p:sldLayoutId id="2147483705" r:id="rId8"/>
    <p:sldLayoutId id="2147483704" r:id="rId9"/>
    <p:sldLayoutId id="2147483703" r:id="rId10"/>
    <p:sldLayoutId id="2147483702" r:id="rId11"/>
    <p:sldLayoutId id="2147483701" r:id="rId12"/>
  </p:sldLayoutIdLst>
  <p:transition spd="slow">
    <p:random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%1a0903c_SynovialJoints_3.jpg%20%20%20%20%20%20%20%20%20%20%20%20%20%20%20%20%20%20%20%20%20%20%20%20%20%20%20%20%20%20%20%20%20%20%20%20%200002B647%0cMacintosh%20HD%20%20%20%20%20%20%20%20%20%20%20%20%20%20%20%20%20%20%20ABA78158: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Relationship Id="rId4" Type="http://schemas.openxmlformats.org/officeDocument/2006/relationships/image" Target="%190901a_FibrousJoints_3.jpg%20%20%20%20%20%20%20%20%20%20%20%20%20%20%20%20%20%20%20%20%20%20%20%20%20%20%20%20%20%20%20%20%20%20%20%20%20%200002B647%0cMacintosh%20HD%20%20%20%20%20%20%20%20%20%20%20%20%20%20%20%20%20%20%20ABA78158: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%190901a_FibrousJoints_3.jpg%20%20%20%20%20%20%20%20%20%20%20%20%20%20%20%20%20%20%20%20%20%20%20%20%20%20%20%20%20%20%20%20%20%20%20%20%20%200002B647%0cMacintosh%20HD%20%20%20%20%20%20%20%20%20%20%20%20%20%20%20%20%20%20%20ABA78158: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video.yahoo.com/watch/5112194/13555671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yahoo.com/watch/5112222" TargetMode="External"/><Relationship Id="rId2" Type="http://schemas.openxmlformats.org/officeDocument/2006/relationships/hyperlink" Target="http://video.google.com/videoplay?docid=-1013712987391348587&amp;ei=1hM5SuyJOpHiqgL9mKmQDQ&amp;q=gliding+joint&amp;hl=en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calfitnet.com/exercise_video/1_arm_cable_shoulder_adduction_on_tilt_board_forward_to_backward.aspx" TargetMode="External"/><Relationship Id="rId2" Type="http://schemas.openxmlformats.org/officeDocument/2006/relationships/hyperlink" Target="http://video.yahoo.com/watch/5112194/13555671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yahoo.com/watch/5122292/13577301" TargetMode="External"/><Relationship Id="rId2" Type="http://schemas.openxmlformats.org/officeDocument/2006/relationships/hyperlink" Target="http://www.youtube.com/watch?v=sQdEeHLkd50&amp;eurl=http://video.google.com/videosearch?hl=en&amp;q=Rotation%20of%20neck&amp;um=1&amp;ie=UTF-8&amp;sa=N&amp;tab=wv&amp;feature=player_embedded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sQdEeHLkd50&amp;eurl=http://video.google.com/videosearch?hl=en&amp;q=Rotation%20of%20neck&amp;um=1&amp;ie=UTF-8&amp;sa=N&amp;tab=wv&amp;feature=player_embedded" TargetMode="Externa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764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Algerian" pitchFamily="82" charset="0"/>
              </a:rPr>
              <a:t>THE  </a:t>
            </a:r>
            <a:r>
              <a:rPr lang="en-US" sz="5400" b="1" dirty="0" smtClean="0">
                <a:solidFill>
                  <a:srgbClr val="FF0000"/>
                </a:solidFill>
                <a:latin typeface="Algerian" pitchFamily="82" charset="0"/>
              </a:rPr>
              <a:t>JOINTS</a:t>
            </a:r>
            <a:br>
              <a:rPr lang="en-US" sz="5400" b="1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sz="3600" b="1" dirty="0" smtClean="0">
                <a:solidFill>
                  <a:srgbClr val="008000"/>
                </a:solidFill>
                <a:latin typeface="Algerian" pitchFamily="82" charset="0"/>
              </a:rPr>
              <a:t>(GROSS  ANATOMY)</a:t>
            </a:r>
            <a:endParaRPr lang="en-IN" sz="4400" b="1" dirty="0">
              <a:solidFill>
                <a:srgbClr val="008000"/>
              </a:solidFill>
              <a:latin typeface="Arial Rounded MT Bold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3886201"/>
            <a:ext cx="4495800" cy="24687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DR. PRAVEEN  KURREY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M.B.B.S., M.S. BCME, BCBR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ASSOCIATE  PROFESSOR                                                 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PT.JNMMC RAIPUR</a:t>
            </a:r>
            <a:endParaRPr lang="en-IN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IN" sz="2400" dirty="0">
              <a:solidFill>
                <a:srgbClr val="002060"/>
              </a:solidFill>
            </a:endParaRPr>
          </a:p>
        </p:txBody>
      </p:sp>
      <p:pic>
        <p:nvPicPr>
          <p:cNvPr id="6" name="Picture 2" descr="0903c_SynovialJoints_3.jpg                                     0002B647Macintosh HD                   ABA78158:"/>
          <p:cNvPicPr preferRelativeResize="0">
            <a:picLocks noGrp="1" noChangeAspect="1" noChangeArrowheads="1"/>
          </p:cNvPicPr>
          <p:nvPr>
            <p:ph sz="half" idx="1"/>
          </p:nvPr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04800" y="2362200"/>
            <a:ext cx="3429000" cy="384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A9A034C-C523-41F5-B78E-F1D32BFC632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1267" name="Date Placeholder 3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457200"/>
            <a:ext cx="7010400" cy="1295400"/>
          </a:xfrm>
        </p:spPr>
        <p:txBody>
          <a:bodyPr/>
          <a:lstStyle/>
          <a:p>
            <a:pPr eaLnBrk="1" hangingPunct="1"/>
            <a:r>
              <a:rPr lang="en-US" b="1" smtClean="0"/>
              <a:t>FIBROUS JOINTS</a:t>
            </a:r>
          </a:p>
        </p:txBody>
      </p:sp>
      <p:pic>
        <p:nvPicPr>
          <p:cNvPr id="11269" name="Picture 4" descr="J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743075"/>
            <a:ext cx="60960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436486C-BBA0-40E0-99AA-C7ED333F1397}" type="slidenum">
              <a:rPr lang="en-US" smtClean="0"/>
              <a:pPr/>
              <a:t>100</a:t>
            </a:fld>
            <a:endParaRPr lang="en-US" smtClean="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ANGULAR MOVEMENTS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8839200" cy="3903663"/>
          </a:xfrm>
        </p:spPr>
        <p:txBody>
          <a:bodyPr/>
          <a:lstStyle/>
          <a:p>
            <a:pPr eaLnBrk="1" hangingPunct="1"/>
            <a:r>
              <a:rPr lang="en-US" smtClean="0"/>
              <a:t>Increase or decrease angle between bones</a:t>
            </a:r>
          </a:p>
          <a:p>
            <a:pPr eaLnBrk="1" hangingPunct="1"/>
            <a:r>
              <a:rPr lang="en-US" smtClean="0"/>
              <a:t>Movements involve:</a:t>
            </a:r>
          </a:p>
          <a:p>
            <a:pPr lvl="1" eaLnBrk="1" hangingPunct="1"/>
            <a:r>
              <a:rPr lang="en-US" sz="2900" b="1" smtClean="0">
                <a:solidFill>
                  <a:srgbClr val="008000"/>
                </a:solidFill>
              </a:rPr>
              <a:t>Flexion &amp; extension</a:t>
            </a:r>
          </a:p>
          <a:p>
            <a:pPr lvl="1" eaLnBrk="1" hangingPunct="1"/>
            <a:r>
              <a:rPr lang="en-US" sz="2900" b="1" smtClean="0">
                <a:solidFill>
                  <a:srgbClr val="FF3300"/>
                </a:solidFill>
              </a:rPr>
              <a:t>Abduction &amp; adduction</a:t>
            </a:r>
          </a:p>
          <a:p>
            <a:pPr lvl="1" eaLnBrk="1" hangingPunct="1"/>
            <a:r>
              <a:rPr lang="en-US" sz="2900" b="1" smtClean="0">
                <a:solidFill>
                  <a:srgbClr val="000099"/>
                </a:solidFill>
              </a:rPr>
              <a:t>Circumduction</a:t>
            </a:r>
          </a:p>
        </p:txBody>
      </p:sp>
      <p:pic>
        <p:nvPicPr>
          <p:cNvPr id="3994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393950"/>
            <a:ext cx="3962400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62C236E-9A36-440A-BC3A-F560743A2005}" type="slidenum">
              <a:rPr lang="en-US" smtClean="0"/>
              <a:pPr/>
              <a:t>101</a:t>
            </a:fld>
            <a:endParaRPr lang="en-US" smtClean="0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7010400" cy="1295400"/>
          </a:xfrm>
        </p:spPr>
        <p:txBody>
          <a:bodyPr/>
          <a:lstStyle/>
          <a:p>
            <a:pPr eaLnBrk="1" hangingPunct="1"/>
            <a:r>
              <a:rPr lang="en-US" b="1" smtClean="0"/>
              <a:t>ANGULAR MOVEMENTS</a:t>
            </a:r>
          </a:p>
        </p:txBody>
      </p:sp>
      <p:pic>
        <p:nvPicPr>
          <p:cNvPr id="4096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9100" y="990600"/>
            <a:ext cx="2997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984DEF8-7191-4762-B9D1-6E0625DD1006}" type="slidenum">
              <a:rPr lang="en-US" smtClean="0"/>
              <a:pPr/>
              <a:t>102</a:t>
            </a:fld>
            <a:endParaRPr lang="en-US" smtClean="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010400" cy="1295400"/>
          </a:xfrm>
        </p:spPr>
        <p:txBody>
          <a:bodyPr/>
          <a:lstStyle/>
          <a:p>
            <a:pPr eaLnBrk="1" hangingPunct="1"/>
            <a:r>
              <a:rPr lang="en-US" b="1" smtClean="0"/>
              <a:t>ANGULAR MOVEMENTS</a:t>
            </a:r>
          </a:p>
        </p:txBody>
      </p:sp>
      <p:pic>
        <p:nvPicPr>
          <p:cNvPr id="4198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19200"/>
            <a:ext cx="3048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990600"/>
            <a:ext cx="2667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990600"/>
            <a:ext cx="234473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3810000" y="57912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SK  DEPT OF ANATOMY  AFMC</a:t>
            </a:r>
          </a:p>
        </p:txBody>
      </p:sp>
      <p:sp>
        <p:nvSpPr>
          <p:cNvPr id="430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5BE4C20-A0A7-4B15-994E-E0155E1BD6DC}" type="slidenum">
              <a:rPr lang="en-US" smtClean="0"/>
              <a:pPr/>
              <a:t>103</a:t>
            </a:fld>
            <a:endParaRPr lang="en-US" smtClean="0"/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7010400" cy="1295400"/>
          </a:xfrm>
        </p:spPr>
        <p:txBody>
          <a:bodyPr/>
          <a:lstStyle/>
          <a:p>
            <a:pPr eaLnBrk="1" hangingPunct="1"/>
            <a:r>
              <a:rPr lang="en-US" b="1" smtClean="0"/>
              <a:t>ANGULAR MOVEMENTS</a:t>
            </a:r>
          </a:p>
        </p:txBody>
      </p:sp>
      <p:pic>
        <p:nvPicPr>
          <p:cNvPr id="430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219200"/>
            <a:ext cx="3810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DD7E577-91C9-4543-8FF5-A96B1C9E6460}" type="slidenum">
              <a:rPr lang="en-US" smtClean="0"/>
              <a:pPr/>
              <a:t>104</a:t>
            </a:fld>
            <a:endParaRPr lang="en-US" smtClean="0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7010400" cy="1295400"/>
          </a:xfrm>
        </p:spPr>
        <p:txBody>
          <a:bodyPr/>
          <a:lstStyle/>
          <a:p>
            <a:pPr eaLnBrk="1" hangingPunct="1"/>
            <a:r>
              <a:rPr lang="en-US" b="1" smtClean="0"/>
              <a:t>ANGULAR MOVEMENT</a:t>
            </a:r>
          </a:p>
        </p:txBody>
      </p:sp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828800"/>
            <a:ext cx="3505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990600"/>
            <a:ext cx="4114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D637C71-52B9-4B06-80F2-75DFAD7E4A22}" type="slidenum">
              <a:rPr lang="en-US" smtClean="0"/>
              <a:pPr/>
              <a:t>105</a:t>
            </a:fld>
            <a:endParaRPr lang="en-US" smtClean="0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ROTATION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90700"/>
            <a:ext cx="6096000" cy="3735388"/>
          </a:xfrm>
        </p:spPr>
        <p:txBody>
          <a:bodyPr/>
          <a:lstStyle/>
          <a:p>
            <a:pPr eaLnBrk="1" hangingPunct="1"/>
            <a:r>
              <a:rPr lang="en-US" smtClean="0"/>
              <a:t>Turning of a bone </a:t>
            </a:r>
            <a:r>
              <a:rPr lang="en-US" b="1" smtClean="0">
                <a:solidFill>
                  <a:srgbClr val="FF3300"/>
                </a:solidFill>
              </a:rPr>
              <a:t>around its own long axis</a:t>
            </a:r>
          </a:p>
          <a:p>
            <a:pPr eaLnBrk="1" hangingPunct="1"/>
            <a:r>
              <a:rPr lang="en-US" b="1" smtClean="0"/>
              <a:t>Examples:</a:t>
            </a:r>
          </a:p>
          <a:p>
            <a:pPr lvl="1" eaLnBrk="1" hangingPunct="1"/>
            <a:r>
              <a:rPr lang="en-US" smtClean="0">
                <a:solidFill>
                  <a:srgbClr val="000099"/>
                </a:solidFill>
              </a:rPr>
              <a:t>Between C-1 &amp; C-2 vertebrae</a:t>
            </a:r>
          </a:p>
          <a:p>
            <a:pPr lvl="1" eaLnBrk="1" hangingPunct="1"/>
            <a:r>
              <a:rPr lang="en-US" smtClean="0">
                <a:solidFill>
                  <a:srgbClr val="000099"/>
                </a:solidFill>
              </a:rPr>
              <a:t>Hip &amp; shoulder joints</a:t>
            </a:r>
          </a:p>
        </p:txBody>
      </p:sp>
      <p:pic>
        <p:nvPicPr>
          <p:cNvPr id="4506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533400"/>
            <a:ext cx="290512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3E6322C-320C-4A1E-820E-BC56309FAD37}" type="slidenum">
              <a:rPr lang="en-US" smtClean="0"/>
              <a:pPr/>
              <a:t>106</a:t>
            </a:fld>
            <a:endParaRPr lang="en-US" smtClean="0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SPECIAL MOVEMENTS</a:t>
            </a:r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2111375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00099"/>
                </a:solidFill>
              </a:rPr>
              <a:t>Supination:</a:t>
            </a:r>
            <a:r>
              <a:rPr lang="en-US" smtClean="0"/>
              <a:t> Forearm rotates laterally; palm faces superiorly</a:t>
            </a:r>
          </a:p>
          <a:p>
            <a:pPr eaLnBrk="1" hangingPunct="1"/>
            <a:r>
              <a:rPr lang="en-US" sz="3200" b="1" smtClean="0">
                <a:solidFill>
                  <a:srgbClr val="FF3300"/>
                </a:solidFill>
              </a:rPr>
              <a:t>Pronation:</a:t>
            </a:r>
            <a:r>
              <a:rPr lang="en-US" smtClean="0"/>
              <a:t> Forearm rotates medially; palm faces inferiorly</a:t>
            </a:r>
          </a:p>
        </p:txBody>
      </p:sp>
      <p:pic>
        <p:nvPicPr>
          <p:cNvPr id="4608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290888"/>
            <a:ext cx="5105400" cy="29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36BDCFD-A273-4DCD-9D45-DDA6500A9A5A}" type="slidenum">
              <a:rPr lang="en-US" smtClean="0"/>
              <a:pPr/>
              <a:t>107</a:t>
            </a:fld>
            <a:endParaRPr lang="en-US" smtClean="0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SPECIAL MOVEMENTS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4724400" cy="41148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0099"/>
                </a:solidFill>
              </a:rPr>
              <a:t>Dorsiflexion:</a:t>
            </a:r>
            <a:r>
              <a:rPr lang="en-US" sz="2400" smtClean="0"/>
              <a:t> Lifting the foot so its dorsal surface approaches shin</a:t>
            </a:r>
          </a:p>
          <a:p>
            <a:pPr eaLnBrk="1" hangingPunct="1"/>
            <a:r>
              <a:rPr lang="en-US" b="1" smtClean="0">
                <a:solidFill>
                  <a:srgbClr val="FF3300"/>
                </a:solidFill>
              </a:rPr>
              <a:t>Plantarflexion:</a:t>
            </a:r>
            <a:r>
              <a:rPr lang="en-US" sz="2400" smtClean="0"/>
              <a:t> Depressing the foot; pointing the toes</a:t>
            </a:r>
          </a:p>
        </p:txBody>
      </p:sp>
      <p:pic>
        <p:nvPicPr>
          <p:cNvPr id="47111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2133600"/>
            <a:ext cx="4038600" cy="3775075"/>
          </a:xfr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481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E6A2269-693D-4C48-97E7-1A99BAC98AD2}" type="slidenum">
              <a:rPr lang="en-US" smtClean="0"/>
              <a:pPr/>
              <a:t>108</a:t>
            </a:fld>
            <a:endParaRPr lang="en-US" smtClean="0"/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SPECIAL MOVEMENTS</a:t>
            </a: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7315200" cy="163195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00099"/>
                </a:solidFill>
              </a:rPr>
              <a:t>Inversion:</a:t>
            </a:r>
            <a:r>
              <a:rPr lang="en-US" smtClean="0"/>
              <a:t> Turning the sole medially</a:t>
            </a:r>
          </a:p>
          <a:p>
            <a:pPr eaLnBrk="1" hangingPunct="1"/>
            <a:r>
              <a:rPr lang="en-US" sz="3200" b="1" smtClean="0">
                <a:solidFill>
                  <a:srgbClr val="FF3300"/>
                </a:solidFill>
              </a:rPr>
              <a:t>Eversion:</a:t>
            </a:r>
            <a:r>
              <a:rPr lang="en-US" b="1" smtClean="0">
                <a:solidFill>
                  <a:srgbClr val="FF3300"/>
                </a:solidFill>
              </a:rPr>
              <a:t> </a:t>
            </a:r>
            <a:r>
              <a:rPr lang="en-US" smtClean="0"/>
              <a:t>Turning the sole laterally</a:t>
            </a:r>
          </a:p>
        </p:txBody>
      </p:sp>
      <p:pic>
        <p:nvPicPr>
          <p:cNvPr id="481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001963"/>
            <a:ext cx="4419600" cy="324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491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2226A0D-A8E4-4130-9851-582EFFAB4297}" type="slidenum">
              <a:rPr lang="en-US" smtClean="0"/>
              <a:pPr/>
              <a:t>109</a:t>
            </a:fld>
            <a:endParaRPr lang="en-US" smtClean="0"/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SPECIAL MOVEMENTS</a:t>
            </a:r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38400"/>
            <a:ext cx="4572000" cy="3048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00099"/>
                </a:solidFill>
              </a:rPr>
              <a:t>Protraction</a:t>
            </a:r>
            <a:r>
              <a:rPr lang="en-US" smtClean="0"/>
              <a:t> Nonangular movement of jutting out the jaw</a:t>
            </a:r>
          </a:p>
          <a:p>
            <a:pPr eaLnBrk="1" hangingPunct="1"/>
            <a:r>
              <a:rPr lang="en-US" sz="3200" b="1" smtClean="0">
                <a:solidFill>
                  <a:srgbClr val="FF3300"/>
                </a:solidFill>
              </a:rPr>
              <a:t>Retraction</a:t>
            </a:r>
            <a:r>
              <a:rPr lang="en-US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Opposite movement to protraction </a:t>
            </a:r>
          </a:p>
        </p:txBody>
      </p:sp>
      <p:pic>
        <p:nvPicPr>
          <p:cNvPr id="4915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62200"/>
            <a:ext cx="4419600" cy="3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122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716B05E-6FE8-4F8F-A9B7-257F55395682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2292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SUTURES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19288"/>
            <a:ext cx="8763000" cy="4024312"/>
          </a:xfrm>
        </p:spPr>
        <p:txBody>
          <a:bodyPr/>
          <a:lstStyle/>
          <a:p>
            <a:pPr eaLnBrk="1" hangingPunct="1"/>
            <a:r>
              <a:rPr lang="en-US" smtClean="0"/>
              <a:t>Bones are tightly bound by </a:t>
            </a:r>
            <a:r>
              <a:rPr lang="en-US" b="1" smtClean="0"/>
              <a:t>minimal</a:t>
            </a:r>
            <a:r>
              <a:rPr lang="en-US" smtClean="0"/>
              <a:t> amount of </a:t>
            </a:r>
            <a:r>
              <a:rPr lang="en-US" b="1" smtClean="0"/>
              <a:t>fibrous tissue</a:t>
            </a:r>
          </a:p>
          <a:p>
            <a:pPr eaLnBrk="1" hangingPunct="1"/>
            <a:r>
              <a:rPr lang="en-US" smtClean="0"/>
              <a:t>Only occur between </a:t>
            </a:r>
            <a:r>
              <a:rPr lang="en-US" b="1" smtClean="0"/>
              <a:t>bones of skull</a:t>
            </a:r>
          </a:p>
          <a:p>
            <a:pPr eaLnBrk="1" hangingPunct="1"/>
            <a:r>
              <a:rPr lang="en-US" b="1" smtClean="0"/>
              <a:t>Allow bone growth</a:t>
            </a:r>
            <a:r>
              <a:rPr lang="en-US" smtClean="0"/>
              <a:t> - skull can expand with brain during childhood</a:t>
            </a:r>
          </a:p>
          <a:p>
            <a:pPr eaLnBrk="1" hangingPunct="1"/>
            <a:r>
              <a:rPr lang="en-US" smtClean="0"/>
              <a:t>Fibrous tissue </a:t>
            </a:r>
            <a:r>
              <a:rPr lang="en-US" b="1" smtClean="0">
                <a:solidFill>
                  <a:srgbClr val="FF3300"/>
                </a:solidFill>
              </a:rPr>
              <a:t>ossifies in middle age</a:t>
            </a:r>
          </a:p>
          <a:p>
            <a:pPr lvl="1" eaLnBrk="1" hangingPunct="1"/>
            <a:r>
              <a:rPr lang="en-US" b="1" smtClean="0">
                <a:solidFill>
                  <a:srgbClr val="000000"/>
                </a:solidFill>
              </a:rPr>
              <a:t>Synostoses</a:t>
            </a:r>
            <a:r>
              <a:rPr lang="en-US" b="1" smtClean="0">
                <a:solidFill>
                  <a:schemeClr val="hlink"/>
                </a:solidFill>
              </a:rPr>
              <a:t> </a:t>
            </a:r>
            <a:r>
              <a:rPr lang="en-US" smtClean="0"/>
              <a:t>– closed sutures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501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1E600A5-4377-4B91-8538-7006C8FD4ABD}" type="slidenum">
              <a:rPr lang="en-US" smtClean="0"/>
              <a:pPr/>
              <a:t>110</a:t>
            </a:fld>
            <a:endParaRPr lang="en-US" smtClean="0"/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SPECIAL MOVEMENTS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915400" cy="3021013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00099"/>
                </a:solidFill>
              </a:rPr>
              <a:t>Opposition:</a:t>
            </a:r>
            <a:r>
              <a:rPr lang="en-US" smtClean="0"/>
              <a:t> Movement of thumb to touch the tips of other fingers</a:t>
            </a:r>
          </a:p>
        </p:txBody>
      </p:sp>
      <p:pic>
        <p:nvPicPr>
          <p:cNvPr id="5018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438400"/>
            <a:ext cx="3733800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6467366-B644-4126-BF86-F7855EC2D737}" type="slidenum">
              <a:rPr lang="en-US" smtClean="0"/>
              <a:pPr/>
              <a:t>111</a:t>
            </a:fld>
            <a:endParaRPr lang="en-US" smtClean="0"/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SPECIAL MOVEMENTS</a:t>
            </a:r>
          </a:p>
        </p:txBody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38400"/>
            <a:ext cx="4419600" cy="33528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00099"/>
                </a:solidFill>
              </a:rPr>
              <a:t>Elevation</a:t>
            </a:r>
            <a:r>
              <a:rPr lang="en-US" sz="3200" smtClean="0"/>
              <a:t> </a:t>
            </a:r>
            <a:r>
              <a:rPr lang="en-US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Lifting a body superiorly</a:t>
            </a:r>
          </a:p>
          <a:p>
            <a:pPr eaLnBrk="1" hangingPunct="1"/>
            <a:r>
              <a:rPr lang="en-US" sz="3200" b="1" smtClean="0">
                <a:solidFill>
                  <a:srgbClr val="FF3300"/>
                </a:solidFill>
              </a:rPr>
              <a:t>Depression</a:t>
            </a:r>
            <a:r>
              <a:rPr lang="en-US" sz="3200" smtClean="0"/>
              <a:t> </a:t>
            </a:r>
            <a:r>
              <a:rPr lang="en-US" smtClean="0"/>
              <a:t>–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Moving the elevated part inferiorly</a:t>
            </a:r>
          </a:p>
        </p:txBody>
      </p:sp>
      <p:pic>
        <p:nvPicPr>
          <p:cNvPr id="5120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805113"/>
            <a:ext cx="4724400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5A83FDB-80BC-432B-97EC-F9673E216ABB}" type="slidenum">
              <a:rPr lang="en-US" smtClean="0"/>
              <a:pPr/>
              <a:t>112</a:t>
            </a:fld>
            <a:endParaRPr lang="en-US" smtClean="0"/>
          </a:p>
        </p:txBody>
      </p:sp>
      <p:pic>
        <p:nvPicPr>
          <p:cNvPr id="77828" name="Picture 2" descr="0901a_FibrousJoints_3.jpg                                      0002B647Macintosh HD                   ABA78158:"/>
          <p:cNvPicPr preferRelativeResize="0">
            <a:picLocks noChangeAspect="1" noChangeArrowheads="1"/>
          </p:cNvPicPr>
          <p:nvPr/>
        </p:nvPicPr>
        <p:blipFill>
          <a:blip r:embed="rId3" r:link="rId4" cstate="print"/>
          <a:srcRect b="18681"/>
          <a:stretch>
            <a:fillRect/>
          </a:stretch>
        </p:blipFill>
        <p:spPr bwMode="auto">
          <a:xfrm>
            <a:off x="1309688" y="554038"/>
            <a:ext cx="7605712" cy="55419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77829" name="WordArt 3"/>
          <p:cNvSpPr>
            <a:spLocks noChangeArrowheads="1" noChangeShapeType="1" noTextEdit="1"/>
          </p:cNvSpPr>
          <p:nvPr/>
        </p:nvSpPr>
        <p:spPr bwMode="auto">
          <a:xfrm>
            <a:off x="1828800" y="4267200"/>
            <a:ext cx="5181600" cy="14478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54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THANK  TOU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18B1FD3-9190-46FA-BDA6-79DB21FF46A2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3315" name="Date Placeholder 3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057400"/>
            <a:ext cx="6553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1828800" y="719138"/>
            <a:ext cx="2608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tx2"/>
                </a:solidFill>
              </a:rPr>
              <a:t>SUTURES</a:t>
            </a: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1676400" y="3505200"/>
            <a:ext cx="838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1433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23276E2-1A2E-4AAA-B1AC-D80FE3137AFE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1447800" y="304800"/>
            <a:ext cx="2608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tx2"/>
                </a:solidFill>
              </a:rPr>
              <a:t>SUTURES</a:t>
            </a: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1676400" y="3505200"/>
            <a:ext cx="838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1447800" y="914400"/>
            <a:ext cx="6248400" cy="546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A9A034C-C523-41F5-B78E-F1D32BFC632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1267" name="Date Placeholder 3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457200"/>
            <a:ext cx="7010400" cy="1295400"/>
          </a:xfrm>
        </p:spPr>
        <p:txBody>
          <a:bodyPr/>
          <a:lstStyle/>
          <a:p>
            <a:pPr eaLnBrk="1" hangingPunct="1"/>
            <a:r>
              <a:rPr lang="en-US" b="1" smtClean="0"/>
              <a:t>FIBROUS JOINTS</a:t>
            </a:r>
          </a:p>
        </p:txBody>
      </p:sp>
      <p:pic>
        <p:nvPicPr>
          <p:cNvPr id="11269" name="Picture 4" descr="J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743075"/>
            <a:ext cx="60960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Fibrous Joints - sutures</a:t>
            </a:r>
            <a:endParaRPr lang="en-US" dirty="0"/>
          </a:p>
        </p:txBody>
      </p:sp>
      <p:pic>
        <p:nvPicPr>
          <p:cNvPr id="1026" name="Picture 2" descr="C:\Users\Vaio\Downloads\sutu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09476" y="1828800"/>
            <a:ext cx="3415023" cy="5029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" y="158750"/>
            <a:ext cx="8343900" cy="654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Fibrous Joints - sutures</a:t>
            </a:r>
            <a:endParaRPr lang="en-US" dirty="0"/>
          </a:p>
        </p:txBody>
      </p:sp>
      <p:pic>
        <p:nvPicPr>
          <p:cNvPr id="2050" name="Picture 2" descr="C:\Users\Vaio\Downloads\Sphenoparietal_sutur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47118" y="1905000"/>
            <a:ext cx="4739482" cy="4739482"/>
          </a:xfrm>
          <a:prstGeom prst="rect">
            <a:avLst/>
          </a:prstGeom>
          <a:noFill/>
        </p:spPr>
      </p:pic>
      <p:sp>
        <p:nvSpPr>
          <p:cNvPr id="2052" name="AutoShape 4" descr="http://theevolutionstore.com/modules/store/images/products/human_child_skull_14-month-old_14-16_months_ss0010_m677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A9AB4F0-0832-48A1-B957-9483572CE399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5363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SYNDESMOSES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46313"/>
            <a:ext cx="9144000" cy="3316287"/>
          </a:xfrm>
        </p:spPr>
        <p:txBody>
          <a:bodyPr/>
          <a:lstStyle/>
          <a:p>
            <a:pPr eaLnBrk="1" hangingPunct="1"/>
            <a:r>
              <a:rPr lang="en-US" dirty="0" smtClean="0"/>
              <a:t>Bones are </a:t>
            </a:r>
            <a:r>
              <a:rPr lang="en-US" b="1" dirty="0" smtClean="0"/>
              <a:t>connected</a:t>
            </a:r>
            <a:r>
              <a:rPr lang="en-US" dirty="0" smtClean="0"/>
              <a:t> exclusively </a:t>
            </a:r>
            <a:r>
              <a:rPr lang="en-US" b="1" dirty="0" smtClean="0"/>
              <a:t>by ligaments</a:t>
            </a:r>
          </a:p>
          <a:p>
            <a:pPr eaLnBrk="1" hangingPunct="1"/>
            <a:r>
              <a:rPr lang="en-US" dirty="0" smtClean="0"/>
              <a:t>Amount of </a:t>
            </a:r>
            <a:r>
              <a:rPr lang="en-US" b="1" u="sng" dirty="0" smtClean="0"/>
              <a:t>movement depends</a:t>
            </a:r>
            <a:r>
              <a:rPr lang="en-US" dirty="0" smtClean="0"/>
              <a:t> on length of fibers</a:t>
            </a:r>
          </a:p>
          <a:p>
            <a:pPr lvl="1" eaLnBrk="1" hangingPunct="1"/>
            <a:r>
              <a:rPr lang="en-US" b="1" dirty="0" err="1" smtClean="0">
                <a:solidFill>
                  <a:schemeClr val="bg2"/>
                </a:solidFill>
              </a:rPr>
              <a:t>Tibiofibular</a:t>
            </a:r>
            <a:r>
              <a:rPr lang="en-US" b="1" dirty="0" smtClean="0">
                <a:solidFill>
                  <a:schemeClr val="bg2"/>
                </a:solidFill>
              </a:rPr>
              <a:t> joint:</a:t>
            </a:r>
            <a:r>
              <a:rPr lang="en-US" dirty="0" smtClean="0"/>
              <a:t> immovable( </a:t>
            </a:r>
            <a:r>
              <a:rPr lang="en-US" b="1" dirty="0" err="1" smtClean="0"/>
              <a:t>Synarthrosis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b="1" dirty="0" err="1" smtClean="0">
                <a:solidFill>
                  <a:srgbClr val="FF3300"/>
                </a:solidFill>
              </a:rPr>
              <a:t>Interosseous</a:t>
            </a:r>
            <a:r>
              <a:rPr lang="en-US" b="1" dirty="0" smtClean="0">
                <a:solidFill>
                  <a:srgbClr val="FF3300"/>
                </a:solidFill>
              </a:rPr>
              <a:t> membrane between radius &amp; ulna:</a:t>
            </a:r>
            <a:r>
              <a:rPr lang="en-US" b="1" dirty="0" smtClean="0">
                <a:solidFill>
                  <a:srgbClr val="FF9900"/>
                </a:solidFill>
              </a:rPr>
              <a:t> </a:t>
            </a:r>
            <a:r>
              <a:rPr lang="en-US" dirty="0" smtClean="0"/>
              <a:t>freely movable (</a:t>
            </a:r>
            <a:r>
              <a:rPr lang="en-US" b="1" dirty="0" err="1" smtClean="0"/>
              <a:t>Diarthroses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C26079A-DB71-4321-9ADE-84603A6A1639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6387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SYNDESMOSIS</a:t>
            </a:r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981200"/>
            <a:ext cx="6553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0EDF83E-8F4A-4E67-AAC3-D3AC8154ED5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099" name="Date Placeholder 3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1219200"/>
            <a:ext cx="6324600" cy="2832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/>
              <a:t>Sprains</a:t>
            </a:r>
          </a:p>
          <a:p>
            <a:pPr>
              <a:defRPr/>
            </a:pPr>
            <a:r>
              <a:rPr lang="en-US" sz="3200" dirty="0"/>
              <a:t>Dislocations</a:t>
            </a:r>
          </a:p>
          <a:p>
            <a:pPr>
              <a:defRPr/>
            </a:pPr>
            <a:r>
              <a:rPr lang="en-US" sz="3200" dirty="0"/>
              <a:t>Fractures</a:t>
            </a:r>
          </a:p>
          <a:p>
            <a:pPr>
              <a:defRPr/>
            </a:pPr>
            <a:r>
              <a:rPr lang="en-US" sz="3200" dirty="0"/>
              <a:t>Arthritis</a:t>
            </a:r>
          </a:p>
          <a:p>
            <a:pPr>
              <a:defRPr/>
            </a:pPr>
            <a:r>
              <a:rPr lang="en-US" sz="3200" dirty="0"/>
              <a:t>Joint Replacement Surgeries</a:t>
            </a:r>
          </a:p>
          <a:p>
            <a:pPr>
              <a:defRPr/>
            </a:pPr>
            <a:endParaRPr lang="en-IN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AF3FDA0-CD7A-4EC9-9723-A41C10A349F2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7411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GOMPHOSES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362200"/>
            <a:ext cx="4343400" cy="3025775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Tooth in a socket</a:t>
            </a:r>
          </a:p>
          <a:p>
            <a:pPr eaLnBrk="1" hangingPunct="1"/>
            <a:r>
              <a:rPr lang="en-US" smtClean="0"/>
              <a:t>Connecting ligament 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b="1" smtClean="0"/>
              <a:t>Periodontal ligament </a:t>
            </a:r>
          </a:p>
        </p:txBody>
      </p:sp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039938"/>
            <a:ext cx="5029200" cy="405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4191000" y="5715000"/>
            <a:ext cx="1219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Fibrous Joints - </a:t>
            </a:r>
            <a:r>
              <a:rPr lang="en-US" dirty="0" err="1" smtClean="0"/>
              <a:t>gomphosis</a:t>
            </a:r>
            <a:endParaRPr lang="en-US" dirty="0"/>
          </a:p>
        </p:txBody>
      </p:sp>
      <p:pic>
        <p:nvPicPr>
          <p:cNvPr id="17411" name="Picture 3" descr="C:\Users\Vaio\Downloads\gomphosis_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362200"/>
            <a:ext cx="7137176" cy="3733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C0FBD0A-0060-46D4-BEAF-7FC2D6C12AFA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8436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CARTILAGINOUS JOINTS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667000"/>
            <a:ext cx="8763000" cy="18446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Bones are </a:t>
            </a:r>
            <a:r>
              <a:rPr lang="en-US" sz="2400" b="1" smtClean="0"/>
              <a:t>united by cartilage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>
                <a:solidFill>
                  <a:srgbClr val="000000"/>
                </a:solidFill>
              </a:rPr>
              <a:t>Lack a joint cavity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Two types</a:t>
            </a:r>
            <a:endParaRPr lang="en-US" sz="2400" smtClean="0"/>
          </a:p>
          <a:p>
            <a:pPr lvl="1" eaLnBrk="1" hangingPunct="1">
              <a:lnSpc>
                <a:spcPct val="80000"/>
              </a:lnSpc>
            </a:pPr>
            <a:r>
              <a:rPr lang="en-US" sz="2200" b="1" smtClean="0">
                <a:solidFill>
                  <a:srgbClr val="000099"/>
                </a:solidFill>
              </a:rPr>
              <a:t>Synchondrosis</a:t>
            </a:r>
            <a:endParaRPr lang="en-US" sz="2200" smtClean="0"/>
          </a:p>
          <a:p>
            <a:pPr lvl="1" eaLnBrk="1" hangingPunct="1">
              <a:lnSpc>
                <a:spcPct val="80000"/>
              </a:lnSpc>
            </a:pPr>
            <a:r>
              <a:rPr lang="en-US" sz="2200" b="1" smtClean="0">
                <a:solidFill>
                  <a:srgbClr val="FF3300"/>
                </a:solidFill>
              </a:rPr>
              <a:t>Symphysis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481E9E5-84D8-4430-893A-50B0B2152F17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9459" name="Date Placeholder 3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609600"/>
            <a:ext cx="7010400" cy="1295400"/>
          </a:xfrm>
        </p:spPr>
        <p:txBody>
          <a:bodyPr/>
          <a:lstStyle/>
          <a:p>
            <a:pPr eaLnBrk="1" hangingPunct="1"/>
            <a:r>
              <a:rPr lang="en-US" b="1" smtClean="0"/>
              <a:t>CARTILAGINOUS JOINTS</a:t>
            </a:r>
          </a:p>
        </p:txBody>
      </p:sp>
      <p:pic>
        <p:nvPicPr>
          <p:cNvPr id="19461" name="Picture 5" descr="J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54325"/>
            <a:ext cx="8686800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88925" y="5040313"/>
            <a:ext cx="3382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CC"/>
                </a:solidFill>
              </a:rPr>
              <a:t>Primary cartilaginous joint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876800" y="4964113"/>
            <a:ext cx="3738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CC"/>
                </a:solidFill>
              </a:rPr>
              <a:t>Secondary cartilaginous joint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572F58-8DBC-4AAA-AE07-2C89804E4CB2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0484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696200" cy="1295400"/>
          </a:xfrm>
        </p:spPr>
        <p:txBody>
          <a:bodyPr/>
          <a:lstStyle/>
          <a:p>
            <a:pPr algn="ctr" eaLnBrk="1" hangingPunct="1"/>
            <a:r>
              <a:rPr lang="en-US" b="1" smtClean="0"/>
              <a:t>Primary cartilagenous joints</a:t>
            </a:r>
            <a:br>
              <a:rPr lang="en-US" b="1" smtClean="0"/>
            </a:br>
            <a:r>
              <a:rPr lang="en-US" b="1" smtClean="0"/>
              <a:t>Synchondroses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2092325"/>
            <a:ext cx="8915400" cy="3130550"/>
          </a:xfrm>
        </p:spPr>
        <p:txBody>
          <a:bodyPr/>
          <a:lstStyle/>
          <a:p>
            <a:pPr eaLnBrk="1" hangingPunct="1"/>
            <a:r>
              <a:rPr lang="en-US" smtClean="0"/>
              <a:t>A bar or plate of </a:t>
            </a:r>
            <a:r>
              <a:rPr lang="en-US" b="1" smtClean="0"/>
              <a:t>hyaline cartilage unites</a:t>
            </a:r>
            <a:r>
              <a:rPr lang="en-US" smtClean="0"/>
              <a:t> bones</a:t>
            </a:r>
          </a:p>
          <a:p>
            <a:pPr eaLnBrk="1" hangingPunct="1"/>
            <a:r>
              <a:rPr lang="en-US" b="1" smtClean="0"/>
              <a:t>Examples</a:t>
            </a:r>
            <a:r>
              <a:rPr lang="en-US" smtClean="0"/>
              <a:t> include: </a:t>
            </a:r>
          </a:p>
          <a:p>
            <a:pPr lvl="1" eaLnBrk="1" hangingPunct="1"/>
            <a:r>
              <a:rPr lang="en-US" b="1" smtClean="0">
                <a:solidFill>
                  <a:srgbClr val="008000"/>
                </a:solidFill>
              </a:rPr>
              <a:t>Epiphyseal plates</a:t>
            </a:r>
            <a:r>
              <a:rPr lang="en-US" smtClean="0"/>
              <a:t> in children</a:t>
            </a:r>
          </a:p>
          <a:p>
            <a:pPr lvl="1" eaLnBrk="1" hangingPunct="1"/>
            <a:r>
              <a:rPr lang="en-US" b="1" smtClean="0">
                <a:solidFill>
                  <a:srgbClr val="0000CC"/>
                </a:solidFill>
              </a:rPr>
              <a:t>Joint between costal cartilage of first rib &amp; sternum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85AFBA8-6538-437B-B230-4E095D206DCC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1508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SYNCHONDROSES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752600"/>
            <a:ext cx="5562600" cy="12192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Hyaline cartilage unites bones</a:t>
            </a:r>
          </a:p>
          <a:p>
            <a:pPr lvl="1" eaLnBrk="1" hangingPunct="1"/>
            <a:r>
              <a:rPr lang="en-US" b="1" smtClean="0">
                <a:solidFill>
                  <a:srgbClr val="FF3300"/>
                </a:solidFill>
              </a:rPr>
              <a:t>Epiphyseal plates</a:t>
            </a:r>
            <a:r>
              <a:rPr lang="en-US" b="1" smtClean="0"/>
              <a:t> </a:t>
            </a:r>
          </a:p>
        </p:txBody>
      </p:sp>
      <p:pic>
        <p:nvPicPr>
          <p:cNvPr id="215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124200"/>
            <a:ext cx="7086600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Rectangle 6"/>
          <p:cNvSpPr>
            <a:spLocks noChangeArrowheads="1"/>
          </p:cNvSpPr>
          <p:nvPr/>
        </p:nvSpPr>
        <p:spPr bwMode="auto">
          <a:xfrm>
            <a:off x="1371600" y="5715000"/>
            <a:ext cx="3810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Cartilaginous Joints</a:t>
            </a:r>
            <a:endParaRPr lang="en-US" dirty="0"/>
          </a:p>
        </p:txBody>
      </p:sp>
      <p:pic>
        <p:nvPicPr>
          <p:cNvPr id="20482" name="Picture 2" descr="C:\Users\Vaio\Downloads\cartilaginous_joints_synchondrosis13399854858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13710" y="2579211"/>
            <a:ext cx="3116580" cy="31013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C56420C-52EA-46B8-9195-ECA333212EF4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22531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SYNCHONDROSES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92350"/>
            <a:ext cx="7772400" cy="527050"/>
          </a:xfrm>
        </p:spPr>
        <p:txBody>
          <a:bodyPr/>
          <a:lstStyle/>
          <a:p>
            <a:pPr lvl="1" eaLnBrk="1" hangingPunct="1"/>
            <a:r>
              <a:rPr lang="en-US" b="1" smtClean="0">
                <a:solidFill>
                  <a:srgbClr val="008000"/>
                </a:solidFill>
              </a:rPr>
              <a:t>Joint between first rib &amp; manubrium</a:t>
            </a:r>
          </a:p>
        </p:txBody>
      </p:sp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19400"/>
            <a:ext cx="853440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4953000" y="57150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Cartilaginous Joints</a:t>
            </a:r>
            <a:endParaRPr lang="en-US" dirty="0"/>
          </a:p>
        </p:txBody>
      </p:sp>
      <p:pic>
        <p:nvPicPr>
          <p:cNvPr id="21506" name="Picture 2" descr="C:\Users\Vaio\Downloads\card-6760702-bac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81200" y="2128988"/>
            <a:ext cx="5029200" cy="43480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6145F9D-73EE-43C1-B3A0-A88A1C685E7F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23555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57200"/>
            <a:ext cx="7620000" cy="1295400"/>
          </a:xfrm>
        </p:spPr>
        <p:txBody>
          <a:bodyPr/>
          <a:lstStyle/>
          <a:p>
            <a:pPr eaLnBrk="1" hangingPunct="1"/>
            <a:r>
              <a:rPr lang="en-US" b="1" smtClean="0"/>
              <a:t>SEC CARTILAGINOUS JOINTS: SYMPHYSES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763000" cy="3346450"/>
          </a:xfrm>
        </p:spPr>
        <p:txBody>
          <a:bodyPr/>
          <a:lstStyle/>
          <a:p>
            <a:pPr eaLnBrk="1" hangingPunct="1"/>
            <a:r>
              <a:rPr lang="en-US" b="1" smtClean="0"/>
              <a:t>Fibrocartilage unites</a:t>
            </a:r>
            <a:r>
              <a:rPr lang="en-US" smtClean="0"/>
              <a:t> bones – </a:t>
            </a:r>
            <a:r>
              <a:rPr lang="en-US" i="1" smtClean="0">
                <a:solidFill>
                  <a:srgbClr val="FF3300"/>
                </a:solidFill>
              </a:rPr>
              <a:t>Resists </a:t>
            </a:r>
            <a:r>
              <a:rPr lang="en-US" i="1" u="sng" smtClean="0">
                <a:solidFill>
                  <a:srgbClr val="FF3300"/>
                </a:solidFill>
              </a:rPr>
              <a:t>tension &amp; compression</a:t>
            </a:r>
          </a:p>
          <a:p>
            <a:pPr eaLnBrk="1" hangingPunct="1"/>
            <a:r>
              <a:rPr lang="en-US" b="1" smtClean="0"/>
              <a:t>Slightly movable joints</a:t>
            </a:r>
            <a:r>
              <a:rPr lang="en-US" smtClean="0"/>
              <a:t> - </a:t>
            </a:r>
            <a:r>
              <a:rPr lang="en-US" b="1" i="1" smtClean="0"/>
              <a:t>Provide</a:t>
            </a:r>
            <a:r>
              <a:rPr lang="en-US" smtClean="0"/>
              <a:t> </a:t>
            </a:r>
            <a:r>
              <a:rPr lang="en-US" u="sng" smtClean="0">
                <a:solidFill>
                  <a:srgbClr val="000099"/>
                </a:solidFill>
              </a:rPr>
              <a:t>strength with flexibility</a:t>
            </a:r>
          </a:p>
          <a:p>
            <a:pPr lvl="1" eaLnBrk="1" hangingPunct="1"/>
            <a:r>
              <a:rPr lang="en-US" b="1" smtClean="0">
                <a:solidFill>
                  <a:srgbClr val="008000"/>
                </a:solidFill>
              </a:rPr>
              <a:t>Intervertebral discs</a:t>
            </a:r>
          </a:p>
          <a:p>
            <a:pPr lvl="1" eaLnBrk="1" hangingPunct="1"/>
            <a:r>
              <a:rPr lang="en-US" b="1" smtClean="0">
                <a:solidFill>
                  <a:srgbClr val="008000"/>
                </a:solidFill>
              </a:rPr>
              <a:t>Pubic symphysis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  DEPT OF ANATOMY  AFMC</a:t>
            </a: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4082" b="4999"/>
          <a:stretch>
            <a:fillRect/>
          </a:stretch>
        </p:blipFill>
        <p:spPr bwMode="auto">
          <a:xfrm>
            <a:off x="914400" y="381000"/>
            <a:ext cx="63246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8550B50-28E8-4628-A5E3-4F0CD4AB4585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24579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SYMPHYSES</a:t>
            </a:r>
          </a:p>
        </p:txBody>
      </p:sp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362200"/>
            <a:ext cx="7943850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495800" y="5867400"/>
            <a:ext cx="3810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Cartilaginous Joints</a:t>
            </a:r>
            <a:endParaRPr lang="en-US" dirty="0"/>
          </a:p>
        </p:txBody>
      </p:sp>
      <p:pic>
        <p:nvPicPr>
          <p:cNvPr id="22530" name="Picture 2" descr="C:\Users\Vaio\Downloads\Cartilaginous_joints_large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40610" y="1935163"/>
            <a:ext cx="5062780" cy="43894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Cartilaginous Joints</a:t>
            </a:r>
            <a:endParaRPr lang="en-US" dirty="0"/>
          </a:p>
        </p:txBody>
      </p:sp>
      <p:pic>
        <p:nvPicPr>
          <p:cNvPr id="23554" name="Picture 2" descr="C:\Users\Vaio\Downloads\pelvic-joint-300x300-300x2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90800" y="2280761"/>
            <a:ext cx="4495800" cy="41960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Cartilaginous Joints</a:t>
            </a:r>
            <a:endParaRPr lang="en-US" dirty="0"/>
          </a:p>
        </p:txBody>
      </p:sp>
      <p:pic>
        <p:nvPicPr>
          <p:cNvPr id="19458" name="Picture 2" descr="C:\Users\Vaio\Downloads\image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74945" y="1676400"/>
            <a:ext cx="6810103" cy="5181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E15EB5-9A32-449A-8794-ECC010F8B814}" type="slidenum">
              <a:rPr lang="en-US"/>
              <a:pPr/>
              <a:t>34</a:t>
            </a:fld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Clinical Application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352800" y="1600200"/>
            <a:ext cx="219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Joint Disorders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04800" y="1981200"/>
            <a:ext cx="81803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Sprains</a:t>
            </a:r>
          </a:p>
          <a:p>
            <a:pPr lvl="1">
              <a:buFontTx/>
              <a:buChar char="•"/>
            </a:pPr>
            <a:r>
              <a:rPr lang="en-US" b="1"/>
              <a:t> damage to cartilage, ligaments, or tendons associated with joints</a:t>
            </a:r>
          </a:p>
          <a:p>
            <a:pPr lvl="1">
              <a:buFontTx/>
              <a:buChar char="•"/>
            </a:pPr>
            <a:r>
              <a:rPr lang="en-US" b="1"/>
              <a:t> forceful twisting of joint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04800" y="3581400"/>
            <a:ext cx="39655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Bursitis</a:t>
            </a:r>
          </a:p>
          <a:p>
            <a:pPr lvl="1">
              <a:buFontTx/>
              <a:buChar char="•"/>
            </a:pPr>
            <a:r>
              <a:rPr lang="en-US" b="1"/>
              <a:t> inflammation of a bursa</a:t>
            </a:r>
          </a:p>
          <a:p>
            <a:pPr lvl="1">
              <a:buFontTx/>
              <a:buChar char="•"/>
            </a:pPr>
            <a:r>
              <a:rPr lang="en-US" b="1"/>
              <a:t> overuse of a joint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81000" y="4800600"/>
            <a:ext cx="49815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Arthritis</a:t>
            </a:r>
          </a:p>
          <a:p>
            <a:pPr lvl="1">
              <a:buFontTx/>
              <a:buChar char="•"/>
            </a:pPr>
            <a:r>
              <a:rPr lang="en-US" b="1"/>
              <a:t> inflamed, swollen, painful joints</a:t>
            </a:r>
          </a:p>
          <a:p>
            <a:pPr lvl="2">
              <a:buFontTx/>
              <a:buChar char="•"/>
            </a:pPr>
            <a:r>
              <a:rPr lang="en-US" sz="2000" b="1"/>
              <a:t> Rheumatoid Arthritis</a:t>
            </a:r>
          </a:p>
          <a:p>
            <a:pPr lvl="2">
              <a:buFontTx/>
              <a:buChar char="•"/>
            </a:pPr>
            <a:r>
              <a:rPr lang="en-US" sz="2000" b="1"/>
              <a:t> Osteoarthritis</a:t>
            </a:r>
          </a:p>
          <a:p>
            <a:pPr lvl="2">
              <a:buFontTx/>
              <a:buChar char="•"/>
            </a:pPr>
            <a:r>
              <a:rPr lang="en-US" sz="2000" b="1"/>
              <a:t> Gout</a:t>
            </a:r>
          </a:p>
        </p:txBody>
      </p:sp>
    </p:spTree>
  </p:cSld>
  <p:clrMapOvr>
    <a:masterClrMapping/>
  </p:clrMapOvr>
  <p:transition spd="slow"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609600"/>
            <a:ext cx="3644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Clinical Anatomy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1600200"/>
            <a:ext cx="1764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1. Disc </a:t>
            </a:r>
            <a:r>
              <a:rPr lang="en-US" sz="2000" dirty="0" err="1" smtClean="0"/>
              <a:t>Prolaps</a:t>
            </a:r>
            <a:endParaRPr lang="en-US" sz="2000" dirty="0"/>
          </a:p>
        </p:txBody>
      </p:sp>
      <p:pic>
        <p:nvPicPr>
          <p:cNvPr id="15362" name="Picture 2" descr="C:\Users\Vaio\Downloads\joints\disc prolapse sciatica 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352674"/>
            <a:ext cx="4888264" cy="34523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lum bright="21000" contrast="37000"/>
          </a:blip>
          <a:srcRect/>
          <a:stretch>
            <a:fillRect/>
          </a:stretch>
        </p:blipFill>
        <p:spPr bwMode="auto">
          <a:xfrm>
            <a:off x="698500" y="1314450"/>
            <a:ext cx="7745413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09600" y="5334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Subluxation / Dislocation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Vaio\Downloads\joints\ca1012osteoarthritis_f1_31528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474353" cy="61297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100" b="1">
                <a:solidFill>
                  <a:srgbClr val="FF0000"/>
                </a:solidFill>
              </a:rPr>
              <a:t>Copyright 2009, John Wiley &amp; Sons, Inc.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77813"/>
            <a:ext cx="3733800" cy="712787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FF0000"/>
                </a:solidFill>
              </a:rPr>
              <a:t>Joints (</a:t>
            </a:r>
            <a:r>
              <a:rPr lang="en-US" sz="2800" b="1" dirty="0" err="1" smtClean="0">
                <a:solidFill>
                  <a:srgbClr val="FF0000"/>
                </a:solidFill>
              </a:rPr>
              <a:t>Arthroplasty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48132" name="Picture 8" descr="09_16abc"/>
          <p:cNvPicPr>
            <a:picLocks noChangeAspect="1" noChangeArrowheads="1"/>
          </p:cNvPicPr>
          <p:nvPr/>
        </p:nvPicPr>
        <p:blipFill>
          <a:blip r:embed="rId2" cstate="print"/>
          <a:srcRect b="9213"/>
          <a:stretch>
            <a:fillRect/>
          </a:stretch>
        </p:blipFill>
        <p:spPr bwMode="auto">
          <a:xfrm>
            <a:off x="58738" y="884238"/>
            <a:ext cx="9085262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7A711FB-7743-4EE1-9A1C-D1D90E1EDE5A}" type="slidenum">
              <a:rPr lang="en-US" smtClean="0"/>
              <a:pPr/>
              <a:t>39</a:t>
            </a:fld>
            <a:endParaRPr lang="en-US" smtClean="0"/>
          </a:p>
        </p:txBody>
      </p:sp>
      <p:pic>
        <p:nvPicPr>
          <p:cNvPr id="77828" name="Picture 2" descr="0901a_FibrousJoints_3.jpg                                      0002B647Macintosh HD                   ABA78158:"/>
          <p:cNvPicPr preferRelativeResize="0">
            <a:picLocks noChangeAspect="1" noChangeArrowheads="1"/>
          </p:cNvPicPr>
          <p:nvPr/>
        </p:nvPicPr>
        <p:blipFill>
          <a:blip r:embed="rId3" r:link="rId4" cstate="print"/>
          <a:srcRect b="18681"/>
          <a:stretch>
            <a:fillRect/>
          </a:stretch>
        </p:blipFill>
        <p:spPr bwMode="auto">
          <a:xfrm>
            <a:off x="1309688" y="554038"/>
            <a:ext cx="7605712" cy="55419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77829" name="WordArt 3"/>
          <p:cNvSpPr>
            <a:spLocks noChangeArrowheads="1" noChangeShapeType="1" noTextEdit="1"/>
          </p:cNvSpPr>
          <p:nvPr/>
        </p:nvSpPr>
        <p:spPr bwMode="auto">
          <a:xfrm>
            <a:off x="1828800" y="4267200"/>
            <a:ext cx="5181600" cy="14478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54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THANK  TOU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36217D5-BC2F-43A5-9FFB-61677701687F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123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300" b="1" smtClean="0"/>
              <a:t>JOINTS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839200" cy="41148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2400" b="1" smtClean="0"/>
              <a:t>Rigid elements</a:t>
            </a:r>
            <a:r>
              <a:rPr lang="en-US" sz="2400" smtClean="0"/>
              <a:t> of skeleton meet at joints or articulations</a:t>
            </a:r>
          </a:p>
          <a:p>
            <a:pPr eaLnBrk="1" hangingPunct="1">
              <a:lnSpc>
                <a:spcPct val="85000"/>
              </a:lnSpc>
            </a:pPr>
            <a:r>
              <a:rPr lang="en-US" sz="2400" smtClean="0"/>
              <a:t>Greek root “</a:t>
            </a:r>
            <a:r>
              <a:rPr lang="en-US" sz="2400" b="1" smtClean="0"/>
              <a:t>arthro</a:t>
            </a:r>
            <a:r>
              <a:rPr lang="en-US" sz="2400" smtClean="0"/>
              <a:t>” means joint</a:t>
            </a:r>
          </a:p>
          <a:p>
            <a:pPr eaLnBrk="1" hangingPunct="1">
              <a:lnSpc>
                <a:spcPct val="85000"/>
              </a:lnSpc>
            </a:pPr>
            <a:r>
              <a:rPr lang="en-US" sz="2400" b="1" smtClean="0">
                <a:solidFill>
                  <a:srgbClr val="000000"/>
                </a:solidFill>
              </a:rPr>
              <a:t>Articulations </a:t>
            </a:r>
            <a:r>
              <a:rPr lang="en-US" sz="2400" smtClean="0">
                <a:solidFill>
                  <a:srgbClr val="000000"/>
                </a:solidFill>
              </a:rPr>
              <a:t>can be: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100" smtClean="0">
                <a:solidFill>
                  <a:srgbClr val="FF3300"/>
                </a:solidFill>
              </a:rPr>
              <a:t>Bone to bone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100" smtClean="0">
                <a:solidFill>
                  <a:srgbClr val="000099"/>
                </a:solidFill>
              </a:rPr>
              <a:t>Bone to cartilage</a:t>
            </a:r>
            <a:endParaRPr lang="en-US" sz="210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85000"/>
              </a:lnSpc>
            </a:pPr>
            <a:r>
              <a:rPr lang="en-US" sz="2100" smtClean="0">
                <a:solidFill>
                  <a:srgbClr val="008000"/>
                </a:solidFill>
              </a:rPr>
              <a:t>Teeth in bony sockets</a:t>
            </a:r>
          </a:p>
          <a:p>
            <a:pPr eaLnBrk="1" hangingPunct="1"/>
            <a:r>
              <a:rPr lang="en-US" sz="2400" b="1" smtClean="0"/>
              <a:t>Functions</a:t>
            </a:r>
          </a:p>
          <a:p>
            <a:pPr lvl="1" eaLnBrk="1" hangingPunct="1"/>
            <a:r>
              <a:rPr lang="en-US" sz="2100" b="1" smtClean="0">
                <a:solidFill>
                  <a:srgbClr val="FF3300"/>
                </a:solidFill>
              </a:rPr>
              <a:t>Give skeleton mobility</a:t>
            </a:r>
          </a:p>
          <a:p>
            <a:pPr lvl="1" eaLnBrk="1" hangingPunct="1"/>
            <a:r>
              <a:rPr lang="en-US" sz="2100" b="1" smtClean="0">
                <a:solidFill>
                  <a:srgbClr val="000099"/>
                </a:solidFill>
              </a:rPr>
              <a:t>Hold skeleton together</a:t>
            </a:r>
          </a:p>
          <a:p>
            <a:pPr lvl="1" eaLnBrk="1" hangingPunct="1">
              <a:lnSpc>
                <a:spcPct val="85000"/>
              </a:lnSpc>
              <a:buFont typeface="Wingdings" pitchFamily="2" charset="2"/>
              <a:buNone/>
            </a:pPr>
            <a:endParaRPr lang="en-US" sz="2100" smtClean="0">
              <a:solidFill>
                <a:srgbClr val="FF9900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76400" y="457200"/>
            <a:ext cx="6019800" cy="1295400"/>
          </a:xfrm>
        </p:spPr>
        <p:txBody>
          <a:bodyPr/>
          <a:lstStyle/>
          <a:p>
            <a:pPr algn="ctr"/>
            <a:r>
              <a:rPr lang="en-US" sz="6000" b="1" dirty="0" smtClean="0">
                <a:solidFill>
                  <a:srgbClr val="FF6600"/>
                </a:solidFill>
                <a:latin typeface="Algerian" pitchFamily="82" charset="0"/>
              </a:rPr>
              <a:t>II</a:t>
            </a:r>
            <a:endParaRPr lang="en-US" sz="6000" b="1" dirty="0">
              <a:solidFill>
                <a:srgbClr val="FF6600"/>
              </a:solidFill>
              <a:latin typeface="Algerian" pitchFamily="8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5400" b="1" dirty="0" smtClean="0">
                <a:solidFill>
                  <a:srgbClr val="FF0000"/>
                </a:solidFill>
                <a:latin typeface="Algerian" pitchFamily="82" charset="0"/>
              </a:rPr>
              <a:t>SYNOVIAL  JOINTS</a:t>
            </a:r>
            <a:endParaRPr lang="en-US" sz="54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2A677C-CC51-4FAB-A3A6-B0E32362E09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8B16B33-054F-4474-8DD3-0DAC5293A6E8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SYNOVIAL JOINTS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57388"/>
            <a:ext cx="8839200" cy="4672012"/>
          </a:xfrm>
        </p:spPr>
        <p:txBody>
          <a:bodyPr/>
          <a:lstStyle/>
          <a:p>
            <a:pPr eaLnBrk="1" hangingPunct="1"/>
            <a:r>
              <a:rPr lang="en-US" b="1" smtClean="0"/>
              <a:t>Most movable</a:t>
            </a:r>
            <a:r>
              <a:rPr lang="en-US" smtClean="0"/>
              <a:t> joints</a:t>
            </a:r>
          </a:p>
          <a:p>
            <a:pPr eaLnBrk="1" hangingPunct="1"/>
            <a:r>
              <a:rPr lang="en-US" smtClean="0"/>
              <a:t>Are </a:t>
            </a:r>
            <a:r>
              <a:rPr lang="en-US" b="1" smtClean="0">
                <a:solidFill>
                  <a:srgbClr val="FF3300"/>
                </a:solidFill>
              </a:rPr>
              <a:t>diarthroses</a:t>
            </a:r>
          </a:p>
          <a:p>
            <a:pPr eaLnBrk="1" hangingPunct="1"/>
            <a:r>
              <a:rPr lang="en-US" b="1" smtClean="0"/>
              <a:t>Contains a fluid-filled joint cavity</a:t>
            </a:r>
          </a:p>
          <a:p>
            <a:pPr eaLnBrk="1" hangingPunct="1"/>
            <a:r>
              <a:rPr lang="en-US" b="1" smtClean="0">
                <a:solidFill>
                  <a:srgbClr val="000099"/>
                </a:solidFill>
              </a:rPr>
              <a:t>Simple:</a:t>
            </a:r>
            <a:r>
              <a:rPr lang="en-US" smtClean="0"/>
              <a:t> have just two articulating surfaces</a:t>
            </a:r>
          </a:p>
          <a:p>
            <a:pPr eaLnBrk="1" hangingPunct="1"/>
            <a:r>
              <a:rPr lang="en-US" b="1" smtClean="0">
                <a:solidFill>
                  <a:srgbClr val="000099"/>
                </a:solidFill>
              </a:rPr>
              <a:t>Compound</a:t>
            </a:r>
            <a:r>
              <a:rPr lang="en-US" smtClean="0"/>
              <a:t>: more than two articulating surfaces</a:t>
            </a:r>
          </a:p>
          <a:p>
            <a:pPr marL="342900" lvl="1" indent="-342900" eaLnBrk="1" hangingPunct="1">
              <a:buSzPct val="85000"/>
              <a:buFont typeface="Wingdings" pitchFamily="2" charset="2"/>
              <a:buChar char="o"/>
            </a:pPr>
            <a:r>
              <a:rPr lang="en-US" b="1" smtClean="0">
                <a:solidFill>
                  <a:srgbClr val="008000"/>
                </a:solidFill>
              </a:rPr>
              <a:t>Examples: Elbow</a:t>
            </a:r>
            <a:endParaRPr lang="en-US" smtClean="0"/>
          </a:p>
          <a:p>
            <a:pPr eaLnBrk="1" hangingPunct="1"/>
            <a:r>
              <a:rPr lang="en-US" smtClean="0"/>
              <a:t> Complex Joints : Intra-articular discs/Menisci - Knee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F973A02-B9BA-4504-9D1C-5E1A61C75420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smtClean="0"/>
              <a:t>SYNOVIAL JOINTS: GENERAL STRUCTURE  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55800"/>
            <a:ext cx="8915400" cy="45212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0099"/>
                </a:solidFill>
              </a:rPr>
              <a:t>Articular cartilage</a:t>
            </a:r>
          </a:p>
          <a:p>
            <a:pPr lvl="1" eaLnBrk="1" hangingPunct="1"/>
            <a:r>
              <a:rPr lang="en-US" smtClean="0"/>
              <a:t>Ends of opposing bones are </a:t>
            </a:r>
            <a:r>
              <a:rPr lang="en-US" b="1" smtClean="0"/>
              <a:t>covered with hyaline cartilage</a:t>
            </a:r>
          </a:p>
          <a:p>
            <a:pPr lvl="1" eaLnBrk="1" hangingPunct="1"/>
            <a:r>
              <a:rPr lang="en-US" b="1" smtClean="0"/>
              <a:t>Absorbs compression</a:t>
            </a:r>
          </a:p>
          <a:p>
            <a:pPr eaLnBrk="1" hangingPunct="1"/>
            <a:r>
              <a:rPr lang="en-US" b="1" smtClean="0">
                <a:solidFill>
                  <a:srgbClr val="000099"/>
                </a:solidFill>
              </a:rPr>
              <a:t>Joint cavity</a:t>
            </a:r>
            <a:r>
              <a:rPr lang="en-US" smtClean="0"/>
              <a:t> </a:t>
            </a:r>
            <a:r>
              <a:rPr lang="en-US" b="1" smtClean="0">
                <a:solidFill>
                  <a:srgbClr val="000099"/>
                </a:solidFill>
              </a:rPr>
              <a:t>(synovial cavity)</a:t>
            </a:r>
          </a:p>
          <a:p>
            <a:pPr lvl="1" eaLnBrk="1" hangingPunct="1"/>
            <a:r>
              <a:rPr lang="en-US" b="1" smtClean="0"/>
              <a:t>Unique</a:t>
            </a:r>
            <a:r>
              <a:rPr lang="en-US" smtClean="0"/>
              <a:t> to synovial joints</a:t>
            </a:r>
          </a:p>
          <a:p>
            <a:pPr lvl="1" eaLnBrk="1" hangingPunct="1"/>
            <a:r>
              <a:rPr lang="en-US" smtClean="0"/>
              <a:t>Cavity is </a:t>
            </a:r>
            <a:r>
              <a:rPr lang="en-US" b="1" smtClean="0"/>
              <a:t>potential space;</a:t>
            </a:r>
            <a:r>
              <a:rPr lang="en-US" smtClean="0"/>
              <a:t> contains small amount of fluid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io\Downloads\907_Synovial_Joi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609600"/>
            <a:ext cx="5328267" cy="59008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  DEPT OF ANATOMY  AFMC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6B5749D-45A4-4D99-97F2-3AFA61AD0EF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707183"/>
            <a:ext cx="5486400" cy="585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5E3DF0C-EAE6-4198-A50A-CF3ACDB94D91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smtClean="0"/>
              <a:t>SYNOVIAL JOINTS: GENERAL STRUCTURE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93900"/>
            <a:ext cx="9144000" cy="43307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00099"/>
                </a:solidFill>
              </a:rPr>
              <a:t>Articular capsule:</a:t>
            </a:r>
            <a:r>
              <a:rPr lang="en-US" smtClean="0"/>
              <a:t> Joint cavity is enclosed in a two-layered capsule</a:t>
            </a:r>
          </a:p>
          <a:p>
            <a:pPr lvl="1" eaLnBrk="1" hangingPunct="1"/>
            <a:r>
              <a:rPr lang="en-US" b="1" smtClean="0">
                <a:solidFill>
                  <a:srgbClr val="008000"/>
                </a:solidFill>
              </a:rPr>
              <a:t>Fibrous capsule:</a:t>
            </a:r>
            <a:r>
              <a:rPr lang="en-US" smtClean="0"/>
              <a:t> Made of Dense CT</a:t>
            </a:r>
          </a:p>
          <a:p>
            <a:pPr lvl="2" eaLnBrk="1" hangingPunct="1"/>
            <a:r>
              <a:rPr lang="en-US" b="1" smtClean="0"/>
              <a:t>strengthens joint</a:t>
            </a:r>
          </a:p>
          <a:p>
            <a:pPr lvl="1" eaLnBrk="1" hangingPunct="1"/>
            <a:r>
              <a:rPr lang="en-US" b="1" smtClean="0">
                <a:solidFill>
                  <a:srgbClr val="FF6699"/>
                </a:solidFill>
              </a:rPr>
              <a:t>Synovial membrane</a:t>
            </a:r>
            <a:r>
              <a:rPr lang="en-US" smtClean="0"/>
              <a:t> – Important membrane</a:t>
            </a:r>
          </a:p>
          <a:p>
            <a:pPr lvl="2" eaLnBrk="1" hangingPunct="1"/>
            <a:r>
              <a:rPr lang="en-US" smtClean="0"/>
              <a:t>Lines joint capsule &amp; covers internal joint surfaces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b="1" smtClean="0">
                <a:solidFill>
                  <a:srgbClr val="FF3300"/>
                </a:solidFill>
              </a:rPr>
              <a:t>Function:</a:t>
            </a:r>
            <a:r>
              <a:rPr lang="en-US" b="1" smtClean="0"/>
              <a:t> </a:t>
            </a:r>
            <a:r>
              <a:rPr lang="en-US" smtClean="0"/>
              <a:t>produces synovial fluid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F01A642-870A-4BE5-94E7-AFC9C608E04B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smtClean="0"/>
              <a:t>SYNOVIAL JOINTS: GENERAL STRUCTURE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9144000" cy="38735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6699"/>
                </a:solidFill>
              </a:rPr>
              <a:t>Synovial fluid</a:t>
            </a:r>
          </a:p>
          <a:p>
            <a:pPr lvl="1" eaLnBrk="1" hangingPunct="1"/>
            <a:r>
              <a:rPr lang="en-US" sz="2400" b="1" smtClean="0"/>
              <a:t>Viscous fluid</a:t>
            </a:r>
            <a:r>
              <a:rPr lang="en-US" sz="2400" smtClean="0"/>
              <a:t> similar to raw egg white</a:t>
            </a:r>
          </a:p>
          <a:p>
            <a:pPr lvl="2" eaLnBrk="1" hangingPunct="1"/>
            <a:r>
              <a:rPr lang="en-US" sz="2400" smtClean="0"/>
              <a:t>A </a:t>
            </a:r>
            <a:r>
              <a:rPr lang="en-US" sz="2400" smtClean="0">
                <a:solidFill>
                  <a:srgbClr val="000099"/>
                </a:solidFill>
              </a:rPr>
              <a:t>filtrate of blood</a:t>
            </a:r>
          </a:p>
          <a:p>
            <a:pPr lvl="3" eaLnBrk="1" hangingPunct="1"/>
            <a:r>
              <a:rPr lang="en-US" sz="2400" smtClean="0"/>
              <a:t>Arises from capillaries in synovial membrane</a:t>
            </a:r>
          </a:p>
          <a:p>
            <a:pPr lvl="2" eaLnBrk="1" hangingPunct="1"/>
            <a:r>
              <a:rPr lang="en-US" sz="2400" b="1" smtClean="0"/>
              <a:t>Contains</a:t>
            </a:r>
            <a:r>
              <a:rPr lang="en-US" sz="2400" smtClean="0"/>
              <a:t> glycoprotein molecules secreted by fibroblasts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3D9111B-0175-44EC-A117-F3231234134E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smtClean="0"/>
              <a:t>SYNOVIAL JOINTS: GENERAL STRUCTURE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2154238"/>
            <a:ext cx="8915400" cy="3255962"/>
          </a:xfrm>
        </p:spPr>
        <p:txBody>
          <a:bodyPr/>
          <a:lstStyle/>
          <a:p>
            <a:pPr eaLnBrk="1" hangingPunct="1"/>
            <a:r>
              <a:rPr lang="en-US" sz="3200" b="1" smtClean="0"/>
              <a:t>Reinforcing ligaments</a:t>
            </a:r>
          </a:p>
          <a:p>
            <a:pPr lvl="1" eaLnBrk="1" hangingPunct="1"/>
            <a:r>
              <a:rPr lang="en-US" smtClean="0"/>
              <a:t>Often are </a:t>
            </a:r>
            <a:r>
              <a:rPr lang="en-US" b="1" smtClean="0"/>
              <a:t>thickened parts</a:t>
            </a:r>
            <a:r>
              <a:rPr lang="en-US" smtClean="0"/>
              <a:t> of fibrous capsule</a:t>
            </a:r>
          </a:p>
          <a:p>
            <a:pPr lvl="1" eaLnBrk="1" hangingPunct="1"/>
            <a:r>
              <a:rPr lang="en-US" sz="2900" b="1" i="1" smtClean="0">
                <a:solidFill>
                  <a:srgbClr val="000099"/>
                </a:solidFill>
              </a:rPr>
              <a:t>extracapsular ligaments</a:t>
            </a:r>
            <a:r>
              <a:rPr lang="en-US" smtClean="0"/>
              <a:t>- located outside capsule</a:t>
            </a:r>
          </a:p>
          <a:p>
            <a:pPr lvl="1" eaLnBrk="1" hangingPunct="1"/>
            <a:r>
              <a:rPr lang="en-US" sz="2900" b="1" i="1" smtClean="0">
                <a:solidFill>
                  <a:srgbClr val="FF3300"/>
                </a:solidFill>
              </a:rPr>
              <a:t>intracapsular ligaments</a:t>
            </a:r>
            <a:r>
              <a:rPr lang="en-US" smtClean="0"/>
              <a:t> - located within capsule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1D5555A-F41D-4E2C-A90B-635266FC90D3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7010400" cy="1295400"/>
          </a:xfrm>
        </p:spPr>
        <p:txBody>
          <a:bodyPr/>
          <a:lstStyle/>
          <a:p>
            <a:pPr eaLnBrk="1" hangingPunct="1"/>
            <a:r>
              <a:rPr lang="en-US" b="1" smtClean="0"/>
              <a:t>TYPICAL SYNOVIAL JOINT</a:t>
            </a:r>
          </a:p>
        </p:txBody>
      </p:sp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990600"/>
            <a:ext cx="4038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D95CCF8-8DB4-4D80-B720-F4E8C2FB5988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04800"/>
            <a:ext cx="7010400" cy="1295400"/>
          </a:xfrm>
        </p:spPr>
        <p:txBody>
          <a:bodyPr/>
          <a:lstStyle/>
          <a:p>
            <a:pPr algn="ctr" eaLnBrk="1" hangingPunct="1"/>
            <a:r>
              <a:rPr lang="en-US" b="1" smtClean="0"/>
              <a:t>SYNOVIAL JOINTSL: ARTICULAR DISCS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5105400" cy="31242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en-US" sz="2400" smtClean="0"/>
              <a:t>Some synovial joints contain </a:t>
            </a:r>
            <a:r>
              <a:rPr lang="en-US" sz="2400" b="1" smtClean="0">
                <a:solidFill>
                  <a:srgbClr val="FF3300"/>
                </a:solidFill>
              </a:rPr>
              <a:t>articular disc</a:t>
            </a:r>
          </a:p>
          <a:p>
            <a:pPr lvl="1" eaLnBrk="1" hangingPunct="1"/>
            <a:r>
              <a:rPr lang="en-US" sz="2100" b="1" smtClean="0">
                <a:solidFill>
                  <a:srgbClr val="000099"/>
                </a:solidFill>
              </a:rPr>
              <a:t>TM joint</a:t>
            </a:r>
            <a:r>
              <a:rPr lang="en-US" sz="2100" smtClean="0"/>
              <a:t> &amp; </a:t>
            </a:r>
            <a:r>
              <a:rPr lang="en-US" sz="2100" b="1" smtClean="0">
                <a:solidFill>
                  <a:srgbClr val="000099"/>
                </a:solidFill>
              </a:rPr>
              <a:t>knee joint</a:t>
            </a:r>
          </a:p>
          <a:p>
            <a:pPr eaLnBrk="1" hangingPunct="1"/>
            <a:r>
              <a:rPr lang="en-US" sz="2400" smtClean="0"/>
              <a:t>Occur in joints whose articulating bones have somewhat different shapes</a:t>
            </a:r>
          </a:p>
        </p:txBody>
      </p:sp>
      <p:pic>
        <p:nvPicPr>
          <p:cNvPr id="3175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7300" y="1752600"/>
            <a:ext cx="40005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5105400" y="5791200"/>
            <a:ext cx="304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1A9B86B-48B4-438F-8DE7-2DADAD142FA1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172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467600" cy="1295400"/>
          </a:xfrm>
        </p:spPr>
        <p:txBody>
          <a:bodyPr/>
          <a:lstStyle/>
          <a:p>
            <a:pPr eaLnBrk="1" hangingPunct="1"/>
            <a:r>
              <a:rPr lang="en-US" b="1" smtClean="0"/>
              <a:t>JOINTS: CLASSIFICATIONS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93900"/>
            <a:ext cx="9144000" cy="44831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0000"/>
                </a:solidFill>
              </a:rPr>
              <a:t>Functional classification:</a:t>
            </a:r>
            <a:r>
              <a:rPr lang="en-US" dirty="0" smtClean="0"/>
              <a:t> Based on amount of movement</a:t>
            </a:r>
          </a:p>
          <a:p>
            <a:pPr lvl="1" eaLnBrk="1" hangingPunct="1"/>
            <a:r>
              <a:rPr lang="en-US" b="1" dirty="0" err="1" smtClean="0">
                <a:solidFill>
                  <a:srgbClr val="FF3300"/>
                </a:solidFill>
              </a:rPr>
              <a:t>Synarthroses</a:t>
            </a:r>
            <a:r>
              <a:rPr lang="en-US" b="1" dirty="0" smtClean="0">
                <a:solidFill>
                  <a:srgbClr val="FF3300"/>
                </a:solidFill>
              </a:rPr>
              <a:t>:</a:t>
            </a:r>
            <a:r>
              <a:rPr lang="en-US" dirty="0" smtClean="0"/>
              <a:t> Immovable – common in skull skeleton</a:t>
            </a:r>
          </a:p>
          <a:p>
            <a:pPr lvl="1" eaLnBrk="1" hangingPunct="1"/>
            <a:r>
              <a:rPr lang="en-US" b="1" dirty="0" err="1" smtClean="0">
                <a:solidFill>
                  <a:srgbClr val="000099"/>
                </a:solidFill>
              </a:rPr>
              <a:t>Amphiarthroses</a:t>
            </a:r>
            <a:r>
              <a:rPr lang="en-US" b="1" dirty="0" smtClean="0">
                <a:solidFill>
                  <a:srgbClr val="000099"/>
                </a:solidFill>
              </a:rPr>
              <a:t>:</a:t>
            </a:r>
            <a:r>
              <a:rPr lang="en-US" dirty="0" smtClean="0"/>
              <a:t> Slightly movable – common in axial skeleton</a:t>
            </a:r>
          </a:p>
          <a:p>
            <a:pPr lvl="1" eaLnBrk="1" hangingPunct="1"/>
            <a:r>
              <a:rPr lang="en-US" b="1" dirty="0" err="1" smtClean="0">
                <a:solidFill>
                  <a:srgbClr val="008000"/>
                </a:solidFill>
              </a:rPr>
              <a:t>Diarthroses</a:t>
            </a:r>
            <a:r>
              <a:rPr lang="en-US" b="1" dirty="0" smtClean="0">
                <a:solidFill>
                  <a:srgbClr val="008000"/>
                </a:solidFill>
              </a:rPr>
              <a:t>:</a:t>
            </a:r>
            <a:r>
              <a:rPr lang="en-US" dirty="0" smtClean="0"/>
              <a:t> Freely movable – common in </a:t>
            </a:r>
            <a:r>
              <a:rPr lang="en-US" dirty="0" err="1" smtClean="0"/>
              <a:t>appendicular</a:t>
            </a:r>
            <a:r>
              <a:rPr lang="en-US" dirty="0" smtClean="0"/>
              <a:t> skeleton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C3F8B3A-08D3-4AB3-9E76-213D341FC0B1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57200"/>
            <a:ext cx="7620000" cy="1295400"/>
          </a:xfrm>
        </p:spPr>
        <p:txBody>
          <a:bodyPr/>
          <a:lstStyle/>
          <a:p>
            <a:pPr eaLnBrk="1" hangingPunct="1"/>
            <a:r>
              <a:rPr lang="en-US" b="1" smtClean="0"/>
              <a:t>BURSAE &amp; TENDON SHEATHS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49450"/>
            <a:ext cx="8915400" cy="4451350"/>
          </a:xfrm>
        </p:spPr>
        <p:txBody>
          <a:bodyPr/>
          <a:lstStyle/>
          <a:p>
            <a:pPr eaLnBrk="1" hangingPunct="1"/>
            <a:r>
              <a:rPr lang="en-US" smtClean="0"/>
              <a:t>Bursae &amp; tendon sheaths are </a:t>
            </a:r>
            <a:endParaRPr lang="en-US" b="1" smtClean="0"/>
          </a:p>
          <a:p>
            <a:pPr lvl="1" eaLnBrk="1" hangingPunct="1"/>
            <a:r>
              <a:rPr lang="en-US" b="1" smtClean="0">
                <a:solidFill>
                  <a:srgbClr val="008000"/>
                </a:solidFill>
              </a:rPr>
              <a:t>Closed bags of lubricant</a:t>
            </a:r>
          </a:p>
          <a:p>
            <a:pPr lvl="1" eaLnBrk="1" hangingPunct="1"/>
            <a:r>
              <a:rPr lang="en-US" b="1" smtClean="0">
                <a:solidFill>
                  <a:srgbClr val="008000"/>
                </a:solidFill>
              </a:rPr>
              <a:t>Reduce friction between body elements</a:t>
            </a:r>
          </a:p>
          <a:p>
            <a:pPr eaLnBrk="1" hangingPunct="1"/>
            <a:r>
              <a:rPr lang="en-US" sz="3200" b="1" smtClean="0">
                <a:solidFill>
                  <a:srgbClr val="FF3300"/>
                </a:solidFill>
              </a:rPr>
              <a:t>Bursa:</a:t>
            </a:r>
            <a:r>
              <a:rPr lang="en-US" b="1" smtClean="0">
                <a:solidFill>
                  <a:srgbClr val="FF3300"/>
                </a:solidFill>
              </a:rPr>
              <a:t> </a:t>
            </a:r>
            <a:r>
              <a:rPr lang="en-US" smtClean="0"/>
              <a:t>flattened fibrous sac lined by synovial membrane</a:t>
            </a:r>
          </a:p>
          <a:p>
            <a:pPr eaLnBrk="1" hangingPunct="1"/>
            <a:r>
              <a:rPr lang="en-US" sz="3200" b="1" smtClean="0">
                <a:solidFill>
                  <a:srgbClr val="000099"/>
                </a:solidFill>
              </a:rPr>
              <a:t>Tendon sheath:</a:t>
            </a:r>
            <a:r>
              <a:rPr lang="en-US" smtClean="0"/>
              <a:t> elongated bursa that wraps around a tendon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98B6F9B-DAEE-4181-80BA-BEE409B9F454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7620000" cy="1295400"/>
          </a:xfrm>
        </p:spPr>
        <p:txBody>
          <a:bodyPr/>
          <a:lstStyle/>
          <a:p>
            <a:pPr eaLnBrk="1" hangingPunct="1"/>
            <a:r>
              <a:rPr lang="en-US" b="1" smtClean="0"/>
              <a:t>BURSAE &amp; TENDON SHEATHS</a:t>
            </a:r>
          </a:p>
        </p:txBody>
      </p:sp>
      <p:pic>
        <p:nvPicPr>
          <p:cNvPr id="3379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513" y="1676400"/>
            <a:ext cx="849788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E46C21B-E1F3-48C7-BDF6-8C05E7FC16CD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467600" cy="1295400"/>
          </a:xfrm>
        </p:spPr>
        <p:txBody>
          <a:bodyPr/>
          <a:lstStyle/>
          <a:p>
            <a:pPr eaLnBrk="1" hangingPunct="1"/>
            <a:r>
              <a:rPr lang="en-US" b="1" smtClean="0"/>
              <a:t>SYNOVIAL JOINT: STABILITY</a:t>
            </a:r>
            <a:br>
              <a:rPr lang="en-US" b="1" smtClean="0"/>
            </a:br>
            <a:endParaRPr lang="en-US" b="1" smtClean="0"/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7630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>
                <a:solidFill>
                  <a:srgbClr val="996633"/>
                </a:solidFill>
              </a:rPr>
              <a:t>Muscles</a:t>
            </a:r>
            <a:endParaRPr lang="en-US" sz="2000" smtClean="0">
              <a:solidFill>
                <a:srgbClr val="996633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</a:rPr>
              <a:t>Most important &amp; indispensable factor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</a:rPr>
              <a:t>Tone of different groups of muscles acting on the joint</a:t>
            </a:r>
            <a:endParaRPr lang="en-US" sz="2000" b="1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>
                <a:solidFill>
                  <a:srgbClr val="008000"/>
                </a:solidFill>
              </a:rPr>
              <a:t>Ligaments</a:t>
            </a:r>
            <a:endParaRPr lang="en-US" sz="200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</a:rPr>
              <a:t>Important in stability &amp; preventing any over movement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</a:rPr>
              <a:t>Guard against sudden excessive accidental movement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</a:rPr>
              <a:t>Not helpful against constant stress - once stretched; tend to remain in elongated position</a:t>
            </a:r>
            <a:endParaRPr lang="en-US" sz="2000" b="1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>
                <a:solidFill>
                  <a:srgbClr val="000000"/>
                </a:solidFill>
              </a:rPr>
              <a:t>Bones</a:t>
            </a:r>
            <a:endParaRPr lang="en-US" sz="20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</a:rPr>
              <a:t>Important especially in firm type/secure type of joint </a:t>
            </a:r>
            <a:r>
              <a:rPr lang="en-US" sz="2000" b="1" smtClean="0">
                <a:solidFill>
                  <a:srgbClr val="000000"/>
                </a:solidFill>
              </a:rPr>
              <a:t>-</a:t>
            </a:r>
            <a:r>
              <a:rPr lang="en-US" sz="2000" smtClean="0">
                <a:solidFill>
                  <a:srgbClr val="000000"/>
                </a:solidFill>
              </a:rPr>
              <a:t> Hip joint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</a:rPr>
              <a:t>In other, very little to negligible role to play </a:t>
            </a:r>
            <a:r>
              <a:rPr lang="en-US" sz="2000" b="1" smtClean="0">
                <a:solidFill>
                  <a:srgbClr val="000000"/>
                </a:solidFill>
              </a:rPr>
              <a:t>-</a:t>
            </a:r>
            <a:r>
              <a:rPr lang="en-US" sz="2000" smtClean="0">
                <a:solidFill>
                  <a:srgbClr val="000000"/>
                </a:solidFill>
              </a:rPr>
              <a:t> Shoulder joint</a:t>
            </a:r>
            <a:endParaRPr lang="en-US" sz="2000" b="1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>
                <a:solidFill>
                  <a:srgbClr val="FF00FF"/>
                </a:solidFill>
              </a:rPr>
              <a:t>Gravity</a:t>
            </a:r>
            <a:endParaRPr lang="en-US" sz="2000" smtClean="0">
              <a:solidFill>
                <a:srgbClr val="FF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</a:rPr>
              <a:t>May play a role in stability of joint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64266EC-EB4C-4A37-81C3-D8E03B9F8522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smtClean="0"/>
              <a:t>SYNOVIAL JOINTS: MOVEMENTS ALLOWED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52675"/>
            <a:ext cx="9144000" cy="2828925"/>
          </a:xfrm>
        </p:spPr>
        <p:txBody>
          <a:bodyPr/>
          <a:lstStyle/>
          <a:p>
            <a:pPr eaLnBrk="1" hangingPunct="1"/>
            <a:r>
              <a:rPr lang="en-US" b="1" smtClean="0"/>
              <a:t>Three basic movement</a:t>
            </a:r>
          </a:p>
          <a:p>
            <a:pPr lvl="1" eaLnBrk="1" hangingPunct="1"/>
            <a:r>
              <a:rPr lang="en-US" sz="2900" b="1" smtClean="0">
                <a:solidFill>
                  <a:srgbClr val="000099"/>
                </a:solidFill>
              </a:rPr>
              <a:t>Gliding:</a:t>
            </a:r>
            <a:r>
              <a:rPr lang="en-US" sz="2900" smtClean="0"/>
              <a:t> </a:t>
            </a:r>
            <a:r>
              <a:rPr lang="en-US" smtClean="0"/>
              <a:t>One bone across the surface of another</a:t>
            </a:r>
          </a:p>
          <a:p>
            <a:pPr lvl="1" eaLnBrk="1" hangingPunct="1"/>
            <a:r>
              <a:rPr lang="en-US" sz="2900" b="1" smtClean="0">
                <a:solidFill>
                  <a:srgbClr val="FF3300"/>
                </a:solidFill>
              </a:rPr>
              <a:t>Angular movement:</a:t>
            </a:r>
            <a:r>
              <a:rPr lang="en-US" smtClean="0"/>
              <a:t> Movements change angle between bones</a:t>
            </a:r>
          </a:p>
          <a:p>
            <a:pPr lvl="1" eaLnBrk="1" hangingPunct="1"/>
            <a:r>
              <a:rPr lang="en-US" sz="2900" b="1" smtClean="0">
                <a:solidFill>
                  <a:srgbClr val="008000"/>
                </a:solidFill>
              </a:rPr>
              <a:t>Rotation:</a:t>
            </a:r>
            <a:r>
              <a:rPr lang="en-US" sz="2900" smtClean="0"/>
              <a:t> </a:t>
            </a:r>
            <a:r>
              <a:rPr lang="en-US" smtClean="0"/>
              <a:t>Movement around a bone's long axis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1DB4223-4349-4022-9A88-1B122C2C7B89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467600" cy="1295400"/>
          </a:xfrm>
        </p:spPr>
        <p:txBody>
          <a:bodyPr/>
          <a:lstStyle/>
          <a:p>
            <a:pPr algn="ctr" eaLnBrk="1" hangingPunct="1"/>
            <a:r>
              <a:rPr lang="en-US" b="1" smtClean="0"/>
              <a:t>SYNOVIAL JOINTS:</a:t>
            </a:r>
            <a:br>
              <a:rPr lang="en-US" b="1" smtClean="0"/>
            </a:br>
            <a:r>
              <a:rPr lang="en-US" b="1" smtClean="0"/>
              <a:t> RANGE OF MOTION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2282825"/>
            <a:ext cx="8991600" cy="35052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F3300"/>
                </a:solidFill>
              </a:rPr>
              <a:t>Nonaxial</a:t>
            </a:r>
            <a:r>
              <a:rPr lang="en-US" b="1" smtClean="0">
                <a:solidFill>
                  <a:srgbClr val="FF3300"/>
                </a:solidFill>
              </a:rPr>
              <a:t>-</a:t>
            </a:r>
            <a:r>
              <a:rPr lang="en-US" smtClean="0"/>
              <a:t> Slipping movements only</a:t>
            </a:r>
          </a:p>
          <a:p>
            <a:pPr eaLnBrk="1" hangingPunct="1"/>
            <a:r>
              <a:rPr lang="en-US" sz="3200" b="1" smtClean="0">
                <a:solidFill>
                  <a:srgbClr val="000099"/>
                </a:solidFill>
              </a:rPr>
              <a:t>Uniaxial</a:t>
            </a:r>
            <a:r>
              <a:rPr lang="en-US" smtClean="0"/>
              <a:t>- Movement in one plane</a:t>
            </a:r>
          </a:p>
          <a:p>
            <a:pPr eaLnBrk="1" hangingPunct="1"/>
            <a:r>
              <a:rPr lang="en-US" sz="3200" b="1" smtClean="0">
                <a:solidFill>
                  <a:srgbClr val="008000"/>
                </a:solidFill>
              </a:rPr>
              <a:t>Biaxial</a:t>
            </a:r>
            <a:r>
              <a:rPr lang="en-US" b="1" smtClean="0">
                <a:solidFill>
                  <a:srgbClr val="008000"/>
                </a:solidFill>
              </a:rPr>
              <a:t>-</a:t>
            </a:r>
            <a:r>
              <a:rPr lang="en-US" smtClean="0"/>
              <a:t> Movement in two planes</a:t>
            </a:r>
          </a:p>
          <a:p>
            <a:pPr eaLnBrk="1" hangingPunct="1"/>
            <a:r>
              <a:rPr lang="en-US" sz="3200" b="1" smtClean="0">
                <a:solidFill>
                  <a:schemeClr val="hlink"/>
                </a:solidFill>
              </a:rPr>
              <a:t>Multiaxial</a:t>
            </a:r>
            <a:r>
              <a:rPr lang="en-US" smtClean="0"/>
              <a:t>- Movement in or around all three planes</a:t>
            </a:r>
          </a:p>
        </p:txBody>
      </p:sp>
    </p:spTree>
  </p:cSld>
  <p:clrMapOvr>
    <a:masterClrMapping/>
  </p:clrMapOvr>
  <p:transition spd="slow">
    <p:random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6B5749D-45A4-4D99-97F2-3AFA61AD0EF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09</a:t>
            </a:r>
            <a:endParaRPr lang="en-US"/>
          </a:p>
        </p:txBody>
      </p:sp>
      <p:pic>
        <p:nvPicPr>
          <p:cNvPr id="1026" name="Picture 2" descr="D:\Dr PRAVEEN  ANATOMY COMPLETE\PRAVEENS ANATOMY WORLD 3.3.2024\PRAVEENS ANATOMY WORLD 22.7.2025\1. ATLAS\2. GROSS ANATOMY\7. GENERAL ANATOMY\4. Joints\1.4 Classifi joints-pk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457200"/>
            <a:ext cx="8534400" cy="6400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6B5749D-45A4-4D99-97F2-3AFA61AD0EF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09</a:t>
            </a:r>
            <a:endParaRPr lang="en-US"/>
          </a:p>
        </p:txBody>
      </p:sp>
      <p:pic>
        <p:nvPicPr>
          <p:cNvPr id="2050" name="Picture 2" descr="D:\Dr PRAVEEN  ANATOMY COMPLETE\PRAVEENS ANATOMY WORLD 3.3.2024\PRAVEENS ANATOMY WORLD 22.7.2025\1. ATLAS\2. GROSS ANATOMY\7. GENERAL ANATOMY\4. Joints\1.3 Joints-its-classification-pk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234" y="685800"/>
            <a:ext cx="8734889" cy="5867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811F002-CAB2-42E0-915C-6B36C4B238FE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838200"/>
            <a:ext cx="6248400" cy="9144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3300"/>
                </a:solidFill>
              </a:rPr>
              <a:t>1. Plane joint</a:t>
            </a:r>
            <a:br>
              <a:rPr lang="en-US" b="1" dirty="0" smtClean="0">
                <a:solidFill>
                  <a:srgbClr val="FF3300"/>
                </a:solidFill>
              </a:rPr>
            </a:br>
            <a:endParaRPr lang="en-US" b="1" dirty="0" smtClean="0"/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8915400" cy="4724400"/>
          </a:xfrm>
        </p:spPr>
        <p:txBody>
          <a:bodyPr/>
          <a:lstStyle/>
          <a:p>
            <a:pPr lvl="1" eaLnBrk="1" hangingPunct="1"/>
            <a:r>
              <a:rPr lang="en-US" sz="2400" b="1" dirty="0" err="1" smtClean="0"/>
              <a:t>Articular</a:t>
            </a:r>
            <a:r>
              <a:rPr lang="en-US" sz="2400" b="1" dirty="0" smtClean="0"/>
              <a:t> surfaces</a:t>
            </a:r>
            <a:r>
              <a:rPr lang="en-US" sz="2400" dirty="0" smtClean="0"/>
              <a:t> are flat planes</a:t>
            </a:r>
          </a:p>
          <a:p>
            <a:pPr lvl="1" eaLnBrk="1" hangingPunct="1"/>
            <a:r>
              <a:rPr lang="en-US" sz="2400" dirty="0" smtClean="0"/>
              <a:t>Short </a:t>
            </a:r>
            <a:r>
              <a:rPr lang="en-US" sz="2400" b="1" dirty="0" smtClean="0"/>
              <a:t>gliding movements</a:t>
            </a:r>
            <a:r>
              <a:rPr lang="en-US" sz="2400" dirty="0" smtClean="0"/>
              <a:t> are allowed</a:t>
            </a:r>
          </a:p>
          <a:p>
            <a:pPr lvl="1" eaLnBrk="1" hangingPunct="1"/>
            <a:r>
              <a:rPr lang="en-US" sz="2400" dirty="0" smtClean="0"/>
              <a:t>No axis for movements</a:t>
            </a:r>
            <a:endParaRPr lang="en-US" sz="2400" b="1" dirty="0" smtClean="0">
              <a:solidFill>
                <a:srgbClr val="008000"/>
              </a:solidFill>
            </a:endParaRPr>
          </a:p>
          <a:p>
            <a:pPr lvl="1" eaLnBrk="1" hangingPunct="1"/>
            <a:r>
              <a:rPr lang="en-US" sz="2400" dirty="0" smtClean="0"/>
              <a:t>Gliding does </a:t>
            </a:r>
            <a:r>
              <a:rPr lang="en-US" sz="2400" b="1" u="sng" dirty="0" smtClean="0">
                <a:solidFill>
                  <a:srgbClr val="FF3300"/>
                </a:solidFill>
              </a:rPr>
              <a:t>not involve rotation</a:t>
            </a:r>
            <a:r>
              <a:rPr lang="en-US" sz="2400" dirty="0" smtClean="0"/>
              <a:t> around any axis</a:t>
            </a:r>
          </a:p>
          <a:p>
            <a:pPr lvl="2" eaLnBrk="1" hangingPunct="1"/>
            <a:r>
              <a:rPr lang="en-US" sz="2400" dirty="0" err="1" smtClean="0">
                <a:solidFill>
                  <a:srgbClr val="000099"/>
                </a:solidFill>
              </a:rPr>
              <a:t>intercarpal</a:t>
            </a:r>
            <a:r>
              <a:rPr lang="en-US" sz="2400" dirty="0" smtClean="0">
                <a:solidFill>
                  <a:srgbClr val="000099"/>
                </a:solidFill>
              </a:rPr>
              <a:t> joints</a:t>
            </a:r>
          </a:p>
          <a:p>
            <a:pPr lvl="2" eaLnBrk="1" hangingPunct="1"/>
            <a:r>
              <a:rPr lang="en-US" sz="2400" dirty="0" err="1" smtClean="0">
                <a:solidFill>
                  <a:srgbClr val="000099"/>
                </a:solidFill>
              </a:rPr>
              <a:t>Intertarsal</a:t>
            </a:r>
            <a:r>
              <a:rPr lang="en-US" sz="2400" dirty="0" smtClean="0">
                <a:solidFill>
                  <a:srgbClr val="000099"/>
                </a:solidFill>
              </a:rPr>
              <a:t> joints </a:t>
            </a:r>
            <a:endParaRPr lang="en-US" sz="2400" dirty="0" smtClean="0">
              <a:solidFill>
                <a:srgbClr val="000099"/>
              </a:solidFill>
            </a:endParaRPr>
          </a:p>
          <a:p>
            <a:pPr lvl="2" eaLnBrk="1" hangingPunct="1"/>
            <a:r>
              <a:rPr lang="en-US" sz="2400" dirty="0" err="1" smtClean="0">
                <a:solidFill>
                  <a:srgbClr val="000099"/>
                </a:solidFill>
              </a:rPr>
              <a:t>Intermetacarpal</a:t>
            </a:r>
            <a:r>
              <a:rPr lang="en-US" sz="2400" dirty="0" smtClean="0">
                <a:solidFill>
                  <a:srgbClr val="000099"/>
                </a:solidFill>
              </a:rPr>
              <a:t> Joints</a:t>
            </a:r>
          </a:p>
          <a:p>
            <a:pPr lvl="2" eaLnBrk="1" hangingPunct="1"/>
            <a:r>
              <a:rPr lang="en-US" sz="2400" dirty="0" err="1" smtClean="0">
                <a:solidFill>
                  <a:srgbClr val="000099"/>
                </a:solidFill>
              </a:rPr>
              <a:t>Intermetatarsal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</a:rPr>
              <a:t>Jints</a:t>
            </a:r>
            <a:endParaRPr lang="en-US" sz="2400" dirty="0" smtClean="0">
              <a:solidFill>
                <a:srgbClr val="000099"/>
              </a:solidFill>
            </a:endParaRPr>
          </a:p>
          <a:p>
            <a:pPr lvl="2" eaLnBrk="1" hangingPunct="1"/>
            <a:r>
              <a:rPr lang="en-US" sz="2400" dirty="0" err="1" smtClean="0">
                <a:solidFill>
                  <a:srgbClr val="000099"/>
                </a:solidFill>
              </a:rPr>
              <a:t>Zygapophysial</a:t>
            </a:r>
            <a:r>
              <a:rPr lang="en-US" sz="2400" dirty="0" smtClean="0">
                <a:solidFill>
                  <a:srgbClr val="000099"/>
                </a:solidFill>
              </a:rPr>
              <a:t> Joints (</a:t>
            </a:r>
            <a:r>
              <a:rPr lang="en-US" sz="2400" dirty="0" err="1" smtClean="0">
                <a:solidFill>
                  <a:srgbClr val="000099"/>
                </a:solidFill>
              </a:rPr>
              <a:t>Articular</a:t>
            </a:r>
            <a:r>
              <a:rPr lang="en-US" sz="2400" dirty="0" smtClean="0">
                <a:solidFill>
                  <a:srgbClr val="000099"/>
                </a:solidFill>
              </a:rPr>
              <a:t> Process of </a:t>
            </a:r>
            <a:r>
              <a:rPr lang="en-US" sz="2400" dirty="0" err="1" smtClean="0">
                <a:solidFill>
                  <a:srgbClr val="000099"/>
                </a:solidFill>
              </a:rPr>
              <a:t>Adjascent</a:t>
            </a:r>
            <a:r>
              <a:rPr lang="en-US" sz="2400" dirty="0" smtClean="0">
                <a:solidFill>
                  <a:srgbClr val="000099"/>
                </a:solidFill>
              </a:rPr>
              <a:t> Vertebra)</a:t>
            </a:r>
            <a:endParaRPr lang="en-US" sz="2400" dirty="0" smtClean="0">
              <a:solidFill>
                <a:srgbClr val="000099"/>
              </a:solidFill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sz="2700" dirty="0" smtClean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A7B7552-D79B-4DE4-BA0F-07218BF7F2FE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7010400" cy="1295400"/>
          </a:xfrm>
        </p:spPr>
        <p:txBody>
          <a:bodyPr/>
          <a:lstStyle/>
          <a:p>
            <a:pPr eaLnBrk="1" hangingPunct="1"/>
            <a:r>
              <a:rPr lang="en-US" b="1" dirty="0" smtClean="0"/>
              <a:t>1. PLANE JOINT</a:t>
            </a:r>
          </a:p>
        </p:txBody>
      </p:sp>
      <p:pic>
        <p:nvPicPr>
          <p:cNvPr id="532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282700"/>
            <a:ext cx="4953000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Rectangle 5"/>
          <p:cNvSpPr>
            <a:spLocks noChangeArrowheads="1"/>
          </p:cNvSpPr>
          <p:nvPr/>
        </p:nvSpPr>
        <p:spPr bwMode="auto">
          <a:xfrm>
            <a:off x="990600" y="4241800"/>
            <a:ext cx="3141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2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rgbClr val="000000"/>
                </a:solidFill>
              </a:rPr>
              <a:t>Intercarpal joints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DE9F2F4-2764-40AE-909A-1DEDCB0299B0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Movements Allowed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791200" cy="38862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en-US" dirty="0" smtClean="0"/>
              <a:t>Flat surfaces of two bones slip across each other</a:t>
            </a:r>
          </a:p>
          <a:p>
            <a:pPr eaLnBrk="1" hangingPunct="1"/>
            <a:r>
              <a:rPr lang="en-US" b="1" dirty="0" smtClean="0"/>
              <a:t>Gliding occurs between</a:t>
            </a:r>
            <a:r>
              <a:rPr lang="en-US" u="sng" dirty="0" smtClean="0"/>
              <a:t> </a:t>
            </a:r>
          </a:p>
          <a:p>
            <a:pPr lvl="1" eaLnBrk="1" hangingPunct="1"/>
            <a:r>
              <a:rPr lang="en-US" b="1" dirty="0" smtClean="0">
                <a:solidFill>
                  <a:srgbClr val="FF3300"/>
                </a:solidFill>
              </a:rPr>
              <a:t>Carpals</a:t>
            </a:r>
          </a:p>
          <a:p>
            <a:pPr lvl="1" eaLnBrk="1" hangingPunct="1"/>
            <a:r>
              <a:rPr lang="en-US" dirty="0" err="1" smtClean="0"/>
              <a:t>Articular</a:t>
            </a:r>
            <a:r>
              <a:rPr lang="en-US" dirty="0" smtClean="0"/>
              <a:t> processes of </a:t>
            </a:r>
            <a:r>
              <a:rPr lang="en-US" b="1" dirty="0" smtClean="0">
                <a:solidFill>
                  <a:srgbClr val="FF3300"/>
                </a:solidFill>
              </a:rPr>
              <a:t>vertebrae</a:t>
            </a:r>
          </a:p>
          <a:p>
            <a:pPr lvl="1" eaLnBrk="1" hangingPunct="1"/>
            <a:r>
              <a:rPr lang="en-US" b="1" dirty="0" err="1" smtClean="0">
                <a:solidFill>
                  <a:srgbClr val="FF3300"/>
                </a:solidFill>
              </a:rPr>
              <a:t>Tarsals</a:t>
            </a:r>
            <a:endParaRPr lang="en-US" b="1" dirty="0" smtClean="0">
              <a:solidFill>
                <a:srgbClr val="FF3300"/>
              </a:solidFill>
            </a:endParaRPr>
          </a:p>
        </p:txBody>
      </p:sp>
      <p:pic>
        <p:nvPicPr>
          <p:cNvPr id="3789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0225" y="1981200"/>
            <a:ext cx="33813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A3EA950-BAE3-4865-9D43-4A79FC67D76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467600" cy="1295400"/>
          </a:xfrm>
        </p:spPr>
        <p:txBody>
          <a:bodyPr/>
          <a:lstStyle/>
          <a:p>
            <a:pPr eaLnBrk="1" hangingPunct="1"/>
            <a:r>
              <a:rPr lang="en-US" b="1" smtClean="0"/>
              <a:t>JOINTS: CLASSIFICATIONS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46300"/>
            <a:ext cx="8077200" cy="44831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0000"/>
                </a:solidFill>
              </a:rPr>
              <a:t>REGIONAL:</a:t>
            </a:r>
            <a:r>
              <a:rPr lang="en-US" b="1" dirty="0" smtClean="0"/>
              <a:t> </a:t>
            </a:r>
            <a:r>
              <a:rPr lang="en-US" dirty="0" smtClean="0"/>
              <a:t>on the basis of location</a:t>
            </a:r>
            <a:endParaRPr lang="en-US" b="1" dirty="0" smtClean="0"/>
          </a:p>
          <a:p>
            <a:pPr lvl="1" eaLnBrk="1" hangingPunct="1"/>
            <a:r>
              <a:rPr lang="en-US" b="1" dirty="0" smtClean="0"/>
              <a:t>Skull type</a:t>
            </a:r>
            <a:r>
              <a:rPr lang="en-US" dirty="0" smtClean="0"/>
              <a:t> – Immovable</a:t>
            </a:r>
            <a:endParaRPr lang="en-US" b="1" dirty="0" smtClean="0"/>
          </a:p>
          <a:p>
            <a:pPr lvl="1" eaLnBrk="1" hangingPunct="1"/>
            <a:r>
              <a:rPr lang="en-US" b="1" dirty="0" smtClean="0"/>
              <a:t>Vertebral type</a:t>
            </a:r>
            <a:r>
              <a:rPr lang="en-US" dirty="0" smtClean="0"/>
              <a:t> – Slightly movable</a:t>
            </a:r>
            <a:endParaRPr lang="en-US" b="1" dirty="0" smtClean="0"/>
          </a:p>
          <a:p>
            <a:pPr lvl="1" eaLnBrk="1" hangingPunct="1"/>
            <a:r>
              <a:rPr lang="en-US" b="1" dirty="0" smtClean="0"/>
              <a:t>Limb type</a:t>
            </a:r>
            <a:r>
              <a:rPr lang="en-US" dirty="0" smtClean="0"/>
              <a:t> – Freely movable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84F3F03-98B0-4FE0-A111-58BB0E69C0DE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762000"/>
            <a:ext cx="7467600" cy="9906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3300"/>
                </a:solidFill>
              </a:rPr>
              <a:t>2. Hinge joints </a:t>
            </a:r>
            <a:r>
              <a:rPr lang="en-US" sz="2400" b="1" dirty="0" smtClean="0">
                <a:solidFill>
                  <a:srgbClr val="0070C0"/>
                </a:solidFill>
              </a:rPr>
              <a:t>(MOST COMMON)</a:t>
            </a:r>
            <a:r>
              <a:rPr lang="en-US" sz="3200" b="1" dirty="0" smtClean="0">
                <a:solidFill>
                  <a:srgbClr val="0070C0"/>
                </a:solidFill>
              </a:rPr>
              <a:t/>
            </a:r>
            <a:br>
              <a:rPr lang="en-US" sz="3200" b="1" dirty="0" smtClean="0">
                <a:solidFill>
                  <a:srgbClr val="0070C0"/>
                </a:solidFill>
              </a:rPr>
            </a:br>
            <a:endParaRPr lang="en-US" b="1" dirty="0" smtClean="0">
              <a:solidFill>
                <a:srgbClr val="0070C0"/>
              </a:solidFill>
            </a:endParaRPr>
          </a:p>
        </p:txBody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05000"/>
            <a:ext cx="8915400" cy="3873500"/>
          </a:xfrm>
        </p:spPr>
        <p:txBody>
          <a:bodyPr/>
          <a:lstStyle/>
          <a:p>
            <a:pPr lvl="1" eaLnBrk="1" hangingPunct="1"/>
            <a:r>
              <a:rPr lang="en-US" dirty="0" smtClean="0"/>
              <a:t>Cylindrical end of one bone fits into a trough on another bone</a:t>
            </a:r>
          </a:p>
          <a:p>
            <a:pPr lvl="1" eaLnBrk="1" hangingPunct="1"/>
            <a:r>
              <a:rPr lang="en-US" b="1" dirty="0" smtClean="0"/>
              <a:t>Angular movement</a:t>
            </a:r>
            <a:r>
              <a:rPr lang="en-US" dirty="0" smtClean="0"/>
              <a:t> allowed in </a:t>
            </a:r>
            <a:r>
              <a:rPr lang="en-US" b="1" dirty="0" smtClean="0">
                <a:solidFill>
                  <a:srgbClr val="008000"/>
                </a:solidFill>
              </a:rPr>
              <a:t>one plane</a:t>
            </a:r>
          </a:p>
          <a:p>
            <a:pPr lvl="1" eaLnBrk="1" hangingPunct="1"/>
            <a:r>
              <a:rPr lang="en-US" dirty="0" smtClean="0"/>
              <a:t>Movement is </a:t>
            </a:r>
            <a:r>
              <a:rPr lang="en-US" b="1" dirty="0" err="1" smtClean="0"/>
              <a:t>uniaxial</a:t>
            </a:r>
            <a:r>
              <a:rPr lang="en-US" dirty="0" smtClean="0"/>
              <a:t> – Allows movement around one axis only</a:t>
            </a:r>
          </a:p>
          <a:p>
            <a:pPr lvl="2" eaLnBrk="1" hangingPunct="1"/>
            <a:r>
              <a:rPr lang="en-US" b="1" dirty="0" smtClean="0">
                <a:solidFill>
                  <a:srgbClr val="000099"/>
                </a:solidFill>
              </a:rPr>
              <a:t>Elbow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0099"/>
                </a:solidFill>
              </a:rPr>
              <a:t>Joint</a:t>
            </a:r>
            <a:r>
              <a:rPr lang="en-US" dirty="0" smtClean="0"/>
              <a:t> </a:t>
            </a:r>
          </a:p>
          <a:p>
            <a:pPr lvl="2" eaLnBrk="1" hangingPunct="1"/>
            <a:r>
              <a:rPr lang="en-US" b="1" dirty="0" smtClean="0">
                <a:solidFill>
                  <a:srgbClr val="000099"/>
                </a:solidFill>
              </a:rPr>
              <a:t>Ankle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0099"/>
                </a:solidFill>
              </a:rPr>
              <a:t>Joint</a:t>
            </a:r>
            <a:r>
              <a:rPr lang="en-US" dirty="0" smtClean="0"/>
              <a:t> </a:t>
            </a:r>
          </a:p>
          <a:p>
            <a:pPr lvl="2" eaLnBrk="1" hangingPunct="1"/>
            <a:r>
              <a:rPr lang="en-US" b="1" dirty="0" err="1" smtClean="0">
                <a:solidFill>
                  <a:srgbClr val="000099"/>
                </a:solidFill>
              </a:rPr>
              <a:t>Interphalangeal</a:t>
            </a:r>
            <a:r>
              <a:rPr lang="en-US" b="1" dirty="0" smtClean="0">
                <a:solidFill>
                  <a:srgbClr val="000099"/>
                </a:solidFill>
              </a:rPr>
              <a:t> Joint</a:t>
            </a:r>
            <a:endParaRPr lang="en-US" b="1" dirty="0" smtClean="0">
              <a:solidFill>
                <a:srgbClr val="000099"/>
              </a:solidFill>
            </a:endParaRPr>
          </a:p>
          <a:p>
            <a:pPr lvl="2" eaLnBrk="1" hangingPunct="1"/>
            <a:endParaRPr lang="en-US" dirty="0" smtClean="0"/>
          </a:p>
        </p:txBody>
      </p:sp>
    </p:spTree>
  </p:cSld>
  <p:clrMapOvr>
    <a:masterClrMapping/>
  </p:clrMapOvr>
  <p:transition spd="slow">
    <p:random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096C7A4-4B4D-4BDC-A632-97C26176939F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7010400" cy="1295400"/>
          </a:xfrm>
        </p:spPr>
        <p:txBody>
          <a:bodyPr/>
          <a:lstStyle/>
          <a:p>
            <a:pPr eaLnBrk="1" hangingPunct="1"/>
            <a:r>
              <a:rPr lang="en-US" b="1" smtClean="0"/>
              <a:t>HINGE JOINT</a:t>
            </a:r>
          </a:p>
        </p:txBody>
      </p:sp>
      <p:pic>
        <p:nvPicPr>
          <p:cNvPr id="5530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320800"/>
            <a:ext cx="5410200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Rectangle 5"/>
          <p:cNvSpPr>
            <a:spLocks noChangeArrowheads="1"/>
          </p:cNvSpPr>
          <p:nvPr/>
        </p:nvSpPr>
        <p:spPr bwMode="auto">
          <a:xfrm>
            <a:off x="3352800" y="5470525"/>
            <a:ext cx="1608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Elbow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 b="1">
                <a:solidFill>
                  <a:srgbClr val="000000"/>
                </a:solidFill>
              </a:rPr>
              <a:t>Joint</a:t>
            </a:r>
          </a:p>
        </p:txBody>
      </p:sp>
    </p:spTree>
  </p:cSld>
  <p:clrMapOvr>
    <a:masterClrMapping/>
  </p:clrMapOvr>
  <p:transition spd="slow">
    <p:random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6B5749D-45A4-4D99-97F2-3AFA61AD0EF6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pic>
        <p:nvPicPr>
          <p:cNvPr id="7" name="Picture 4" descr="H:\LWCScience\swertelka\Anatomy Pictures\Hinge J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528" y="1967752"/>
            <a:ext cx="4641272" cy="420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Movements Allowed</a:t>
            </a:r>
            <a:endParaRPr lang="en-US" b="1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hlinkClick r:id="rId2"/>
              </a:rPr>
              <a:t>Flexion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Bending movement that decreases the angle of the joint</a:t>
            </a:r>
          </a:p>
          <a:p>
            <a:pPr lvl="1" eaLnBrk="1" hangingPunct="1"/>
            <a:r>
              <a:rPr lang="en-US" altLang="en-US" dirty="0" smtClean="0"/>
              <a:t>Brings two articulating bones closer together</a:t>
            </a:r>
          </a:p>
          <a:p>
            <a:pPr eaLnBrk="1" hangingPunct="1"/>
            <a:r>
              <a:rPr lang="en-US" altLang="en-US" dirty="0" smtClean="0">
                <a:hlinkClick r:id="rId2"/>
              </a:rPr>
              <a:t>Extension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Exact opposite!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6B5749D-45A4-4D99-97F2-3AFA61AD0EF6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  <p:transition spd="slow">
    <p:random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61AD097-7372-400B-BB0F-64B74CB27315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457200"/>
            <a:ext cx="6096000" cy="12954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3300"/>
                </a:solidFill>
              </a:rPr>
              <a:t>3. Pivot joints</a:t>
            </a:r>
            <a:endParaRPr lang="en-US" b="1" dirty="0" smtClean="0"/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3962400"/>
          </a:xfrm>
        </p:spPr>
        <p:txBody>
          <a:bodyPr/>
          <a:lstStyle/>
          <a:p>
            <a:pPr eaLnBrk="1" hangingPunct="1">
              <a:buNone/>
            </a:pPr>
            <a:endParaRPr lang="en-US" b="1" dirty="0" smtClean="0">
              <a:solidFill>
                <a:srgbClr val="FF3300"/>
              </a:solidFill>
            </a:endParaRPr>
          </a:p>
          <a:p>
            <a:pPr lvl="1" eaLnBrk="1" hangingPunct="1"/>
            <a:r>
              <a:rPr lang="en-US" b="1" dirty="0" err="1" smtClean="0"/>
              <a:t>Uniaxial</a:t>
            </a:r>
            <a:r>
              <a:rPr lang="en-US" dirty="0" smtClean="0"/>
              <a:t>- Rotating bone only turns around its </a:t>
            </a:r>
            <a:r>
              <a:rPr lang="en-US" b="1" dirty="0" smtClean="0">
                <a:solidFill>
                  <a:srgbClr val="008000"/>
                </a:solidFill>
              </a:rPr>
              <a:t>long axis</a:t>
            </a:r>
          </a:p>
          <a:p>
            <a:pPr lvl="1" eaLnBrk="1" hangingPunct="1"/>
            <a:r>
              <a:rPr lang="en-US" b="1" dirty="0" smtClean="0"/>
              <a:t>Examples</a:t>
            </a:r>
          </a:p>
          <a:p>
            <a:pPr lvl="2" eaLnBrk="1" hangingPunct="1"/>
            <a:r>
              <a:rPr lang="en-US" b="1" dirty="0" smtClean="0">
                <a:solidFill>
                  <a:srgbClr val="000099"/>
                </a:solidFill>
              </a:rPr>
              <a:t>Superior &amp; Inferior </a:t>
            </a:r>
            <a:r>
              <a:rPr lang="en-US" b="1" dirty="0" err="1" smtClean="0">
                <a:solidFill>
                  <a:srgbClr val="000099"/>
                </a:solidFill>
              </a:rPr>
              <a:t>radioulnar</a:t>
            </a:r>
            <a:r>
              <a:rPr lang="en-US" b="1" dirty="0" smtClean="0">
                <a:solidFill>
                  <a:srgbClr val="000099"/>
                </a:solidFill>
              </a:rPr>
              <a:t> joint</a:t>
            </a:r>
          </a:p>
          <a:p>
            <a:pPr lvl="2" eaLnBrk="1" hangingPunct="1"/>
            <a:r>
              <a:rPr lang="en-US" b="1" dirty="0" err="1" smtClean="0">
                <a:solidFill>
                  <a:srgbClr val="000099"/>
                </a:solidFill>
              </a:rPr>
              <a:t>Atlantoaxial</a:t>
            </a:r>
            <a:r>
              <a:rPr lang="en-US" b="1" dirty="0" smtClean="0">
                <a:solidFill>
                  <a:srgbClr val="000099"/>
                </a:solidFill>
              </a:rPr>
              <a:t> Joint (Joint </a:t>
            </a:r>
            <a:r>
              <a:rPr lang="en-US" b="1" dirty="0" smtClean="0">
                <a:solidFill>
                  <a:srgbClr val="000099"/>
                </a:solidFill>
              </a:rPr>
              <a:t>between atlas &amp; </a:t>
            </a:r>
            <a:r>
              <a:rPr lang="en-US" b="1" dirty="0" smtClean="0">
                <a:solidFill>
                  <a:srgbClr val="000099"/>
                </a:solidFill>
              </a:rPr>
              <a:t>axis)</a:t>
            </a:r>
            <a:endParaRPr lang="en-US" b="1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>
    <p:random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DB0AA91-7825-4F6E-8984-C9AA47681CD9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7010400" cy="1295400"/>
          </a:xfrm>
        </p:spPr>
        <p:txBody>
          <a:bodyPr/>
          <a:lstStyle/>
          <a:p>
            <a:pPr eaLnBrk="1" hangingPunct="1"/>
            <a:r>
              <a:rPr lang="en-US" b="1" smtClean="0"/>
              <a:t>PIVOT JOINT</a:t>
            </a:r>
          </a:p>
        </p:txBody>
      </p:sp>
      <p:pic>
        <p:nvPicPr>
          <p:cNvPr id="5734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295400"/>
            <a:ext cx="62484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0" name="Rectangle 5"/>
          <p:cNvSpPr>
            <a:spLocks noChangeArrowheads="1"/>
          </p:cNvSpPr>
          <p:nvPr/>
        </p:nvSpPr>
        <p:spPr bwMode="auto">
          <a:xfrm>
            <a:off x="2076450" y="5399088"/>
            <a:ext cx="4059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2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rgbClr val="000000"/>
                </a:solidFill>
              </a:rPr>
              <a:t>Superior radioulnar joint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Vaio\Downloads\joints\atlasaxis3-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057400"/>
            <a:ext cx="3810000" cy="3111500"/>
          </a:xfrm>
          <a:prstGeom prst="rect">
            <a:avLst/>
          </a:prstGeom>
          <a:noFill/>
        </p:spPr>
      </p:pic>
      <p:pic>
        <p:nvPicPr>
          <p:cNvPr id="9219" name="Picture 3" descr="C:\Users\Vaio\Downloads\joints\atlas&amp;axis_vertebra_best_PB012142_lb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752600"/>
            <a:ext cx="5082757" cy="36052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413" y="1600200"/>
            <a:ext cx="692191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Movements Allowed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8001000" cy="4114800"/>
          </a:xfrm>
        </p:spPr>
        <p:txBody>
          <a:bodyPr/>
          <a:lstStyle/>
          <a:p>
            <a:pPr eaLnBrk="1" hangingPunct="1"/>
            <a:r>
              <a:rPr lang="en-US" altLang="en-US" sz="3200" b="1" dirty="0" smtClean="0">
                <a:hlinkClick r:id="rId2"/>
              </a:rPr>
              <a:t>Rotation</a:t>
            </a:r>
            <a:endParaRPr lang="en-US" altLang="en-US" sz="3200" b="1" dirty="0" smtClean="0"/>
          </a:p>
          <a:p>
            <a:pPr lvl="1" eaLnBrk="1" hangingPunct="1"/>
            <a:r>
              <a:rPr lang="en-US" altLang="en-US" sz="2800" dirty="0" smtClean="0"/>
              <a:t>Turning of bone along it’s own long axis</a:t>
            </a:r>
          </a:p>
          <a:p>
            <a:pPr lvl="1" eaLnBrk="1" hangingPunct="1"/>
            <a:r>
              <a:rPr lang="en-US" altLang="en-US" sz="2800" b="1" dirty="0" err="1" smtClean="0">
                <a:hlinkClick r:id="rId3"/>
              </a:rPr>
              <a:t>Supination</a:t>
            </a:r>
            <a:r>
              <a:rPr lang="en-US" altLang="en-US" sz="2800" dirty="0" smtClean="0"/>
              <a:t> – “turning backward”</a:t>
            </a:r>
          </a:p>
          <a:p>
            <a:pPr lvl="2" eaLnBrk="1" hangingPunct="1"/>
            <a:r>
              <a:rPr lang="en-US" altLang="en-US" sz="2400" dirty="0" smtClean="0"/>
              <a:t>Bones “back”!!</a:t>
            </a:r>
          </a:p>
          <a:p>
            <a:pPr lvl="2" eaLnBrk="1" hangingPunct="1"/>
            <a:r>
              <a:rPr lang="en-US" altLang="en-US" sz="2400" dirty="0" smtClean="0"/>
              <a:t>Palms forward and superior</a:t>
            </a:r>
          </a:p>
          <a:p>
            <a:pPr lvl="1" eaLnBrk="1" hangingPunct="1"/>
            <a:r>
              <a:rPr lang="en-US" altLang="en-US" sz="2800" b="1" dirty="0" err="1" smtClean="0">
                <a:hlinkClick r:id="rId3"/>
              </a:rPr>
              <a:t>Pronation</a:t>
            </a:r>
            <a:r>
              <a:rPr lang="en-US" altLang="en-US" sz="2800" dirty="0" smtClean="0"/>
              <a:t> – “turning forward”</a:t>
            </a:r>
          </a:p>
          <a:p>
            <a:pPr lvl="2" eaLnBrk="1" hangingPunct="1"/>
            <a:r>
              <a:rPr lang="en-US" altLang="en-US" sz="2400" dirty="0" smtClean="0"/>
              <a:t>Bones “forward”</a:t>
            </a:r>
          </a:p>
          <a:p>
            <a:pPr lvl="2" eaLnBrk="1" hangingPunct="1"/>
            <a:r>
              <a:rPr lang="en-US" altLang="en-US" sz="2400" dirty="0" smtClean="0"/>
              <a:t>Palms backwards</a:t>
            </a:r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6B5749D-45A4-4D99-97F2-3AFA61AD0EF6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  <p:transition spd="slow">
    <p:random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533400"/>
            <a:ext cx="6477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3300"/>
                </a:solidFill>
              </a:rPr>
              <a:t>4. Ellipsoid synovial joint</a:t>
            </a:r>
          </a:p>
          <a:p>
            <a:pPr marL="0" lvl="2"/>
            <a:r>
              <a:rPr lang="en-US" sz="2400" b="1" dirty="0" smtClean="0">
                <a:solidFill>
                  <a:srgbClr val="000099"/>
                </a:solidFill>
              </a:rPr>
              <a:t>Wrist Joint</a:t>
            </a:r>
          </a:p>
          <a:p>
            <a:endParaRPr lang="en-US" sz="3600" b="1" dirty="0">
              <a:solidFill>
                <a:srgbClr val="FF3300"/>
              </a:solidFill>
            </a:endParaRPr>
          </a:p>
        </p:txBody>
      </p:sp>
      <p:pic>
        <p:nvPicPr>
          <p:cNvPr id="13314" name="Picture 2" descr="C:\Users\Vaio\Downloads\joints\ellipsoidal_j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600200"/>
            <a:ext cx="3429000" cy="508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DFA2CDB-E149-4E24-83FE-1540AEAD3240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467600" cy="1295400"/>
          </a:xfrm>
        </p:spPr>
        <p:txBody>
          <a:bodyPr/>
          <a:lstStyle/>
          <a:p>
            <a:pPr eaLnBrk="1" hangingPunct="1"/>
            <a:r>
              <a:rPr lang="en-US" b="1" smtClean="0"/>
              <a:t>JOINTS: CLASSIFICATIONS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93900"/>
            <a:ext cx="9144000" cy="42545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0000"/>
                </a:solidFill>
              </a:rPr>
              <a:t>Structural classification</a:t>
            </a:r>
            <a:r>
              <a:rPr lang="en-US" smtClean="0"/>
              <a:t> based on:</a:t>
            </a:r>
          </a:p>
          <a:p>
            <a:pPr lvl="1" eaLnBrk="1" hangingPunct="1"/>
            <a:r>
              <a:rPr lang="en-US" b="1" smtClean="0"/>
              <a:t>Material</a:t>
            </a:r>
            <a:r>
              <a:rPr lang="en-US" smtClean="0"/>
              <a:t> that binds bones together</a:t>
            </a:r>
          </a:p>
          <a:p>
            <a:pPr lvl="1" eaLnBrk="1" hangingPunct="1"/>
            <a:r>
              <a:rPr lang="en-US" smtClean="0"/>
              <a:t>Presence or absence of a </a:t>
            </a:r>
            <a:r>
              <a:rPr lang="en-US" b="1" smtClean="0"/>
              <a:t>joint cavity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mtClean="0"/>
              <a:t>Structural classifications include</a:t>
            </a:r>
          </a:p>
          <a:p>
            <a:pPr lvl="2" eaLnBrk="1" hangingPunct="1"/>
            <a:r>
              <a:rPr lang="en-US" b="1" smtClean="0">
                <a:solidFill>
                  <a:srgbClr val="FF3300"/>
                </a:solidFill>
              </a:rPr>
              <a:t>Fibrous</a:t>
            </a:r>
          </a:p>
          <a:p>
            <a:pPr lvl="2" eaLnBrk="1" hangingPunct="1"/>
            <a:r>
              <a:rPr lang="en-US" b="1" smtClean="0">
                <a:solidFill>
                  <a:srgbClr val="000099"/>
                </a:solidFill>
              </a:rPr>
              <a:t>Cartilaginous</a:t>
            </a:r>
          </a:p>
          <a:p>
            <a:pPr lvl="2" eaLnBrk="1" hangingPunct="1"/>
            <a:r>
              <a:rPr lang="en-US" b="1" smtClean="0">
                <a:solidFill>
                  <a:srgbClr val="008000"/>
                </a:solidFill>
              </a:rPr>
              <a:t>Synovial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6705600" cy="1295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66FF"/>
                </a:solidFill>
              </a:rPr>
              <a:t>Ellipsoid Joint</a:t>
            </a:r>
            <a:endParaRPr lang="en-US" b="1" dirty="0">
              <a:solidFill>
                <a:srgbClr val="FF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Wrist Joint (</a:t>
            </a:r>
            <a:r>
              <a:rPr lang="en-US" dirty="0" err="1" smtClean="0"/>
              <a:t>Radiocarpal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Metacarpophalangeal</a:t>
            </a:r>
            <a:r>
              <a:rPr lang="en-US" dirty="0" smtClean="0"/>
              <a:t> Joint</a:t>
            </a:r>
          </a:p>
          <a:p>
            <a:r>
              <a:rPr lang="en-US" dirty="0" err="1" smtClean="0"/>
              <a:t>Metatarsophalangeal</a:t>
            </a:r>
            <a:r>
              <a:rPr lang="en-US" dirty="0" smtClean="0"/>
              <a:t> Joint</a:t>
            </a:r>
          </a:p>
          <a:p>
            <a:r>
              <a:rPr lang="en-US" dirty="0" err="1" smtClean="0"/>
              <a:t>Atlanto</a:t>
            </a:r>
            <a:r>
              <a:rPr lang="en-US" dirty="0" smtClean="0"/>
              <a:t>-Occipital Joint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  DEPT OF ANATOMY  AFMC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6B5749D-45A4-4D99-97F2-3AFA61AD0EF6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  <p:transition spd="slow">
    <p:random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CF73593-28DC-47EC-A472-8E09D3FD1942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457200"/>
            <a:ext cx="6629400" cy="12954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3300"/>
                </a:solidFill>
              </a:rPr>
              <a:t>5. </a:t>
            </a:r>
            <a:r>
              <a:rPr lang="en-US" b="1" dirty="0" err="1" smtClean="0">
                <a:solidFill>
                  <a:srgbClr val="FF3300"/>
                </a:solidFill>
              </a:rPr>
              <a:t>Condyloid</a:t>
            </a:r>
            <a:r>
              <a:rPr lang="en-US" b="1" dirty="0" smtClean="0">
                <a:solidFill>
                  <a:srgbClr val="FF3300"/>
                </a:solidFill>
              </a:rPr>
              <a:t> joints</a:t>
            </a:r>
            <a:br>
              <a:rPr lang="en-US" b="1" dirty="0" smtClean="0">
                <a:solidFill>
                  <a:srgbClr val="FF3300"/>
                </a:solidFill>
              </a:rPr>
            </a:br>
            <a:endParaRPr lang="en-US" b="1" dirty="0" smtClean="0"/>
          </a:p>
        </p:txBody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399"/>
            <a:ext cx="8763000" cy="3886201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+mj-lt"/>
              </a:rPr>
              <a:t>Both </a:t>
            </a:r>
            <a:r>
              <a:rPr lang="en-US" altLang="en-US" dirty="0" err="1" smtClean="0">
                <a:latin typeface="+mj-lt"/>
              </a:rPr>
              <a:t>articular</a:t>
            </a:r>
            <a:r>
              <a:rPr lang="en-US" altLang="en-US" dirty="0" smtClean="0">
                <a:latin typeface="+mj-lt"/>
              </a:rPr>
              <a:t> surfaces are oval</a:t>
            </a:r>
          </a:p>
          <a:p>
            <a:pPr eaLnBrk="1" hangingPunct="1"/>
            <a:r>
              <a:rPr lang="en-US" altLang="en-US" dirty="0" smtClean="0">
                <a:latin typeface="+mj-lt"/>
              </a:rPr>
              <a:t>Very similar to hinge but allows more movement</a:t>
            </a:r>
          </a:p>
          <a:p>
            <a:pPr lvl="1" eaLnBrk="1" hangingPunct="1"/>
            <a:r>
              <a:rPr lang="en-US" dirty="0" smtClean="0">
                <a:latin typeface="+mj-lt"/>
              </a:rPr>
              <a:t>Allow moving bone to travel:</a:t>
            </a:r>
          </a:p>
          <a:p>
            <a:pPr lvl="2" eaLnBrk="1" hangingPunct="1"/>
            <a:r>
              <a:rPr lang="en-US" b="1" dirty="0" smtClean="0">
                <a:latin typeface="+mj-lt"/>
              </a:rPr>
              <a:t>Side to side</a:t>
            </a:r>
            <a:r>
              <a:rPr lang="en-US" dirty="0" smtClean="0">
                <a:latin typeface="+mj-lt"/>
              </a:rPr>
              <a:t> – Abduction &amp; adduction</a:t>
            </a:r>
          </a:p>
          <a:p>
            <a:pPr lvl="2" eaLnBrk="1" hangingPunct="1"/>
            <a:r>
              <a:rPr lang="en-US" b="1" dirty="0" smtClean="0">
                <a:latin typeface="+mj-lt"/>
              </a:rPr>
              <a:t>Back &amp; forth</a:t>
            </a:r>
            <a:r>
              <a:rPr lang="en-US" dirty="0" smtClean="0">
                <a:latin typeface="+mj-lt"/>
              </a:rPr>
              <a:t> – Flexion &amp; extension</a:t>
            </a:r>
          </a:p>
          <a:p>
            <a:pPr eaLnBrk="1" hangingPunct="1"/>
            <a:r>
              <a:rPr lang="en-US" b="1" dirty="0" smtClean="0">
                <a:solidFill>
                  <a:srgbClr val="008000"/>
                </a:solidFill>
                <a:latin typeface="+mj-lt"/>
              </a:rPr>
              <a:t>Biaxial:</a:t>
            </a:r>
            <a:r>
              <a:rPr lang="en-US" dirty="0" smtClean="0">
                <a:solidFill>
                  <a:srgbClr val="008000"/>
                </a:solidFill>
                <a:latin typeface="+mj-lt"/>
              </a:rPr>
              <a:t> </a:t>
            </a:r>
            <a:r>
              <a:rPr lang="en-US" dirty="0" smtClean="0">
                <a:latin typeface="+mj-lt"/>
              </a:rPr>
              <a:t>Movement occurs around </a:t>
            </a:r>
            <a:r>
              <a:rPr lang="en-US" b="1" dirty="0" smtClean="0">
                <a:latin typeface="+mj-lt"/>
              </a:rPr>
              <a:t>two axes</a:t>
            </a:r>
          </a:p>
          <a:p>
            <a:pPr lvl="2" eaLnBrk="1" hangingPunct="1"/>
            <a:r>
              <a:rPr lang="en-US" b="1" dirty="0" smtClean="0">
                <a:solidFill>
                  <a:srgbClr val="000099"/>
                </a:solidFill>
                <a:latin typeface="+mj-lt"/>
              </a:rPr>
              <a:t>Knee </a:t>
            </a:r>
            <a:r>
              <a:rPr lang="en-US" b="1" dirty="0" smtClean="0">
                <a:solidFill>
                  <a:srgbClr val="000099"/>
                </a:solidFill>
                <a:latin typeface="+mj-lt"/>
              </a:rPr>
              <a:t>Joint</a:t>
            </a:r>
          </a:p>
          <a:p>
            <a:pPr lvl="2" eaLnBrk="1" hangingPunct="1"/>
            <a:r>
              <a:rPr lang="en-US" b="1" dirty="0" err="1" smtClean="0">
                <a:solidFill>
                  <a:srgbClr val="000099"/>
                </a:solidFill>
                <a:latin typeface="+mj-lt"/>
              </a:rPr>
              <a:t>Temporomandibular</a:t>
            </a:r>
            <a:r>
              <a:rPr lang="en-US" b="1" dirty="0" smtClean="0">
                <a:solidFill>
                  <a:srgbClr val="000099"/>
                </a:solidFill>
                <a:latin typeface="+mj-lt"/>
              </a:rPr>
              <a:t> Joint (Jaw Joint)</a:t>
            </a:r>
            <a:endParaRPr lang="en-US" b="1" dirty="0" smtClean="0">
              <a:solidFill>
                <a:srgbClr val="000099"/>
              </a:solidFill>
              <a:latin typeface="+mj-lt"/>
            </a:endParaRPr>
          </a:p>
          <a:p>
            <a:pPr lvl="2" eaLnBrk="1" hangingPunct="1">
              <a:buNone/>
            </a:pPr>
            <a:endParaRPr lang="en-US" b="1" dirty="0" smtClean="0">
              <a:solidFill>
                <a:srgbClr val="000099"/>
              </a:solidFill>
              <a:latin typeface="+mj-lt"/>
            </a:endParaRPr>
          </a:p>
          <a:p>
            <a:pPr lvl="2" eaLnBrk="1" hangingPunct="1"/>
            <a:endParaRPr lang="en-US" b="1" dirty="0" smtClean="0">
              <a:solidFill>
                <a:srgbClr val="000099"/>
              </a:solidFill>
              <a:latin typeface="+mj-lt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C1DDE10-9B07-4D08-8922-BB85D74889A0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59397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28600"/>
            <a:ext cx="7010400" cy="1295400"/>
          </a:xfrm>
        </p:spPr>
        <p:txBody>
          <a:bodyPr/>
          <a:lstStyle/>
          <a:p>
            <a:pPr eaLnBrk="1" hangingPunct="1"/>
            <a:r>
              <a:rPr lang="en-US" b="1" smtClean="0"/>
              <a:t>CONDYLOID JOINT</a:t>
            </a:r>
          </a:p>
        </p:txBody>
      </p:sp>
      <p:pic>
        <p:nvPicPr>
          <p:cNvPr id="5939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371600"/>
            <a:ext cx="6781800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9" name="Rectangle 5"/>
          <p:cNvSpPr>
            <a:spLocks noChangeArrowheads="1"/>
          </p:cNvSpPr>
          <p:nvPr/>
        </p:nvSpPr>
        <p:spPr bwMode="auto">
          <a:xfrm>
            <a:off x="2747963" y="5424488"/>
            <a:ext cx="3843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rgbClr val="000000"/>
                </a:solidFill>
              </a:rPr>
              <a:t>Metacarpophalangeal joint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Vaio\Downloads\joints\knee_anatomy0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828800"/>
            <a:ext cx="4724400" cy="4724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514600" y="457200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</a:rPr>
              <a:t>Condylar</a:t>
            </a:r>
            <a:r>
              <a:rPr lang="en-US" sz="3600" b="1" dirty="0" smtClean="0">
                <a:solidFill>
                  <a:srgbClr val="0070C0"/>
                </a:solidFill>
              </a:rPr>
              <a:t>  synovial joint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random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Movements Allowed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+mj-lt"/>
                <a:hlinkClick r:id="rId2"/>
              </a:rPr>
              <a:t>Flexion &amp; extension</a:t>
            </a:r>
            <a:endParaRPr lang="en-US" altLang="en-US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+mj-lt"/>
                <a:hlinkClick r:id="rId3"/>
              </a:rPr>
              <a:t>Abduction</a:t>
            </a:r>
            <a:r>
              <a:rPr lang="en-US" altLang="en-US" dirty="0" smtClean="0">
                <a:latin typeface="+mj-lt"/>
              </a:rPr>
              <a:t> – “Moving away”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+mj-lt"/>
              </a:rPr>
              <a:t>Movement of limb </a:t>
            </a:r>
            <a:r>
              <a:rPr lang="en-US" altLang="en-US" b="1" u="sng" dirty="0" smtClean="0">
                <a:latin typeface="+mj-lt"/>
              </a:rPr>
              <a:t>away</a:t>
            </a:r>
            <a:r>
              <a:rPr lang="en-US" altLang="en-US" dirty="0" smtClean="0">
                <a:latin typeface="+mj-lt"/>
              </a:rPr>
              <a:t> from the midline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+mj-lt"/>
                <a:hlinkClick r:id="rId3"/>
              </a:rPr>
              <a:t>Adduction</a:t>
            </a:r>
            <a:r>
              <a:rPr lang="en-US" altLang="en-US" dirty="0" smtClean="0">
                <a:latin typeface="+mj-lt"/>
              </a:rPr>
              <a:t> – “Moving towards”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+mj-lt"/>
              </a:rPr>
              <a:t>Movement of limb </a:t>
            </a:r>
            <a:r>
              <a:rPr lang="en-US" altLang="en-US" b="1" u="sng" dirty="0" smtClean="0">
                <a:latin typeface="+mj-lt"/>
              </a:rPr>
              <a:t>towards</a:t>
            </a:r>
            <a:r>
              <a:rPr lang="en-US" altLang="en-US" dirty="0" smtClean="0">
                <a:latin typeface="+mj-lt"/>
              </a:rPr>
              <a:t> the midline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6B5749D-45A4-4D99-97F2-3AFA61AD0EF6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</p:cSld>
  <p:clrMapOvr>
    <a:masterClrMapping/>
  </p:clrMapOvr>
  <p:transition spd="slow">
    <p:random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524DC80-7A81-47CA-88CB-6164052C5249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457200"/>
            <a:ext cx="6400800" cy="12954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3300"/>
                </a:solidFill>
              </a:rPr>
              <a:t>6. Saddle joints (</a:t>
            </a:r>
            <a:r>
              <a:rPr lang="en-US" b="1" dirty="0" err="1" smtClean="0">
                <a:solidFill>
                  <a:srgbClr val="FF3300"/>
                </a:solidFill>
              </a:rPr>
              <a:t>Sellar</a:t>
            </a:r>
            <a:r>
              <a:rPr lang="en-US" b="1" dirty="0" smtClean="0">
                <a:solidFill>
                  <a:srgbClr val="FF3300"/>
                </a:solidFill>
              </a:rPr>
              <a:t>)</a:t>
            </a:r>
            <a:br>
              <a:rPr lang="en-US" b="1" dirty="0" smtClean="0">
                <a:solidFill>
                  <a:srgbClr val="FF3300"/>
                </a:solidFill>
              </a:rPr>
            </a:br>
            <a:endParaRPr lang="en-US" b="1" dirty="0" smtClean="0"/>
          </a:p>
        </p:txBody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67000"/>
            <a:ext cx="9144000" cy="2211388"/>
          </a:xfrm>
        </p:spPr>
        <p:txBody>
          <a:bodyPr/>
          <a:lstStyle/>
          <a:p>
            <a:pPr lvl="1" eaLnBrk="1" hangingPunct="1"/>
            <a:r>
              <a:rPr lang="en-US" dirty="0" smtClean="0"/>
              <a:t>Each </a:t>
            </a:r>
            <a:r>
              <a:rPr lang="en-US" dirty="0" err="1" smtClean="0"/>
              <a:t>articular</a:t>
            </a:r>
            <a:r>
              <a:rPr lang="en-US" dirty="0" smtClean="0"/>
              <a:t> surface </a:t>
            </a:r>
            <a:r>
              <a:rPr lang="en-US" b="1" dirty="0" smtClean="0"/>
              <a:t>has concave &amp; convex surfaces</a:t>
            </a:r>
          </a:p>
          <a:p>
            <a:pPr lvl="1" eaLnBrk="1" hangingPunct="1"/>
            <a:r>
              <a:rPr lang="en-US" b="1" dirty="0" smtClean="0">
                <a:solidFill>
                  <a:srgbClr val="008000"/>
                </a:solidFill>
              </a:rPr>
              <a:t>Biaxial</a:t>
            </a:r>
            <a:r>
              <a:rPr lang="en-US" dirty="0" smtClean="0">
                <a:solidFill>
                  <a:srgbClr val="FF9900"/>
                </a:solidFill>
              </a:rPr>
              <a:t> </a:t>
            </a:r>
            <a:r>
              <a:rPr lang="en-US" dirty="0" smtClean="0"/>
              <a:t>joints</a:t>
            </a:r>
          </a:p>
          <a:p>
            <a:pPr lvl="2" eaLnBrk="1" hangingPunct="1"/>
            <a:r>
              <a:rPr lang="en-US" b="1" dirty="0" smtClean="0">
                <a:solidFill>
                  <a:srgbClr val="000099"/>
                </a:solidFill>
              </a:rPr>
              <a:t>First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</a:rPr>
              <a:t>carpometacarpal</a:t>
            </a:r>
            <a:r>
              <a:rPr lang="en-US" b="1" dirty="0" smtClean="0">
                <a:solidFill>
                  <a:srgbClr val="000099"/>
                </a:solidFill>
              </a:rPr>
              <a:t> joint (Thumb joint</a:t>
            </a:r>
            <a:r>
              <a:rPr lang="en-US" b="1" dirty="0" smtClean="0">
                <a:solidFill>
                  <a:srgbClr val="000099"/>
                </a:solidFill>
              </a:rPr>
              <a:t>)</a:t>
            </a:r>
          </a:p>
          <a:p>
            <a:pPr lvl="2" eaLnBrk="1" hangingPunct="1"/>
            <a:r>
              <a:rPr lang="en-US" b="1" dirty="0" err="1" smtClean="0">
                <a:solidFill>
                  <a:srgbClr val="000099"/>
                </a:solidFill>
              </a:rPr>
              <a:t>Sternoclavicular</a:t>
            </a:r>
            <a:r>
              <a:rPr lang="en-US" b="1" dirty="0" smtClean="0">
                <a:solidFill>
                  <a:srgbClr val="000099"/>
                </a:solidFill>
              </a:rPr>
              <a:t> Joint</a:t>
            </a:r>
          </a:p>
          <a:p>
            <a:pPr lvl="2" eaLnBrk="1" hangingPunct="1"/>
            <a:r>
              <a:rPr lang="en-US" b="1" dirty="0" err="1" smtClean="0">
                <a:solidFill>
                  <a:srgbClr val="000099"/>
                </a:solidFill>
              </a:rPr>
              <a:t>Calcaneocuboid</a:t>
            </a:r>
            <a:r>
              <a:rPr lang="en-US" b="1" dirty="0" smtClean="0">
                <a:solidFill>
                  <a:srgbClr val="000099"/>
                </a:solidFill>
              </a:rPr>
              <a:t> joint</a:t>
            </a:r>
          </a:p>
          <a:p>
            <a:pPr lvl="2" eaLnBrk="1" hangingPunct="1"/>
            <a:r>
              <a:rPr lang="en-US" b="1" dirty="0" err="1" smtClean="0">
                <a:solidFill>
                  <a:srgbClr val="000099"/>
                </a:solidFill>
              </a:rPr>
              <a:t>Incudomalleolar</a:t>
            </a:r>
            <a:r>
              <a:rPr lang="en-US" b="1" dirty="0" smtClean="0">
                <a:solidFill>
                  <a:srgbClr val="000099"/>
                </a:solidFill>
              </a:rPr>
              <a:t> Joint (Smallest)</a:t>
            </a:r>
            <a:endParaRPr lang="en-US" b="1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FFB267E-B526-4CC7-8CA8-3E9348950324}" type="slidenum">
              <a:rPr lang="en-US" smtClean="0"/>
              <a:pPr/>
              <a:t>76</a:t>
            </a:fld>
            <a:endParaRPr lang="en-US" smtClean="0"/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7010400" cy="1295400"/>
          </a:xfrm>
        </p:spPr>
        <p:txBody>
          <a:bodyPr/>
          <a:lstStyle/>
          <a:p>
            <a:pPr eaLnBrk="1" hangingPunct="1"/>
            <a:r>
              <a:rPr lang="en-US" b="1" smtClean="0"/>
              <a:t>SADDLE JOINT</a:t>
            </a:r>
          </a:p>
        </p:txBody>
      </p:sp>
      <p:pic>
        <p:nvPicPr>
          <p:cNvPr id="6144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371600"/>
            <a:ext cx="442753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6" name="Rectangle 5"/>
          <p:cNvSpPr>
            <a:spLocks noChangeArrowheads="1"/>
          </p:cNvSpPr>
          <p:nvPr/>
        </p:nvSpPr>
        <p:spPr bwMode="auto">
          <a:xfrm>
            <a:off x="3276600" y="2651125"/>
            <a:ext cx="563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rgbClr val="000000"/>
                </a:solidFill>
              </a:rPr>
              <a:t>First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 b="1">
                <a:solidFill>
                  <a:srgbClr val="000000"/>
                </a:solidFill>
              </a:rPr>
              <a:t>carpometacarpal joint (Thumb joint)</a:t>
            </a:r>
          </a:p>
        </p:txBody>
      </p:sp>
    </p:spTree>
  </p:cSld>
  <p:clrMapOvr>
    <a:masterClrMapping/>
  </p:clrMapOvr>
  <p:transition spd="slow">
    <p:random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Movements Allowed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>
                <a:latin typeface="Comic Sans MS" pitchFamily="66" charset="0"/>
                <a:hlinkClick r:id="rId2"/>
              </a:rPr>
              <a:t>Circumduction</a:t>
            </a:r>
            <a:endParaRPr lang="en-US" altLang="en-US" dirty="0" smtClean="0">
              <a:latin typeface="Comic Sans MS" pitchFamily="66" charset="0"/>
            </a:endParaRPr>
          </a:p>
          <a:p>
            <a:pPr eaLnBrk="1" hangingPunct="1"/>
            <a:r>
              <a:rPr lang="en-US" altLang="en-US" dirty="0" smtClean="0">
                <a:latin typeface="Comic Sans MS" pitchFamily="66" charset="0"/>
                <a:hlinkClick r:id="rId3"/>
              </a:rPr>
              <a:t>Opposition </a:t>
            </a:r>
            <a:endParaRPr lang="en-US" altLang="en-US" dirty="0" smtClean="0">
              <a:latin typeface="Comic Sans MS" pitchFamily="66" charset="0"/>
            </a:endParaRPr>
          </a:p>
          <a:p>
            <a:pPr lvl="1" eaLnBrk="1" hangingPunct="1"/>
            <a:r>
              <a:rPr lang="en-US" altLang="en-US" dirty="0" smtClean="0">
                <a:latin typeface="Comic Sans MS" pitchFamily="66" charset="0"/>
              </a:rPr>
              <a:t>Movement of thumb towards the palm</a:t>
            </a:r>
          </a:p>
          <a:p>
            <a:pPr lvl="1" eaLnBrk="1" hangingPunct="1"/>
            <a:r>
              <a:rPr lang="en-US" altLang="en-US" dirty="0" smtClean="0">
                <a:latin typeface="Comic Sans MS" pitchFamily="66" charset="0"/>
              </a:rPr>
              <a:t>This is why you can pick stuff up! </a:t>
            </a:r>
            <a:r>
              <a:rPr lang="en-US" altLang="en-US" dirty="0" smtClean="0">
                <a:latin typeface="Comic Sans MS" pitchFamily="66" charset="0"/>
                <a:sym typeface="Wingdings" pitchFamily="2" charset="2"/>
              </a:rPr>
              <a:t></a:t>
            </a:r>
            <a:endParaRPr lang="en-US" altLang="en-US" dirty="0" smtClean="0">
              <a:latin typeface="Comic Sans MS" pitchFamily="66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6B5749D-45A4-4D99-97F2-3AFA61AD0EF6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</p:cSld>
  <p:clrMapOvr>
    <a:masterClrMapping/>
  </p:clrMapOvr>
  <p:transition spd="slow">
    <p:random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BB07D1A-16E3-409A-BBA2-E3ECEEEC1050}" type="slidenum">
              <a:rPr lang="en-US" smtClean="0"/>
              <a:pPr/>
              <a:t>78</a:t>
            </a:fld>
            <a:endParaRPr lang="en-US" smtClean="0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762000"/>
            <a:ext cx="6324600" cy="9906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3300"/>
                </a:solidFill>
              </a:rPr>
              <a:t>7. Ball &amp; socket joints</a:t>
            </a:r>
            <a:br>
              <a:rPr lang="en-US" b="1" dirty="0" smtClean="0">
                <a:solidFill>
                  <a:srgbClr val="FF3300"/>
                </a:solidFill>
              </a:rPr>
            </a:br>
            <a:endParaRPr lang="en-US" b="1" dirty="0" smtClean="0"/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78038"/>
            <a:ext cx="8763000" cy="3255962"/>
          </a:xfrm>
        </p:spPr>
        <p:txBody>
          <a:bodyPr/>
          <a:lstStyle/>
          <a:p>
            <a:pPr lvl="1" eaLnBrk="1" hangingPunct="1"/>
            <a:r>
              <a:rPr lang="en-US" dirty="0" smtClean="0"/>
              <a:t>Spherical head of one bone fits into round socket of another</a:t>
            </a:r>
          </a:p>
          <a:p>
            <a:pPr lvl="1" eaLnBrk="1" hangingPunct="1"/>
            <a:r>
              <a:rPr lang="en-US" b="1" dirty="0" err="1" smtClean="0">
                <a:solidFill>
                  <a:srgbClr val="008000"/>
                </a:solidFill>
              </a:rPr>
              <a:t>Multiaxial</a:t>
            </a:r>
            <a:r>
              <a:rPr lang="en-US" b="1" dirty="0" smtClean="0">
                <a:solidFill>
                  <a:srgbClr val="008000"/>
                </a:solidFill>
              </a:rPr>
              <a:t>:</a:t>
            </a:r>
            <a:r>
              <a:rPr lang="en-US" dirty="0" smtClean="0"/>
              <a:t> Allow movement in </a:t>
            </a:r>
            <a:r>
              <a:rPr lang="en-US" b="1" dirty="0" smtClean="0"/>
              <a:t>all three axes</a:t>
            </a:r>
          </a:p>
          <a:p>
            <a:pPr lvl="2" eaLnBrk="1" hangingPunct="1"/>
            <a:r>
              <a:rPr lang="en-US" b="1" dirty="0" smtClean="0">
                <a:solidFill>
                  <a:srgbClr val="000099"/>
                </a:solidFill>
              </a:rPr>
              <a:t>Shoulder joint </a:t>
            </a:r>
          </a:p>
          <a:p>
            <a:pPr lvl="2" eaLnBrk="1" hangingPunct="1"/>
            <a:r>
              <a:rPr lang="en-US" b="1" dirty="0" smtClean="0">
                <a:solidFill>
                  <a:srgbClr val="000099"/>
                </a:solidFill>
              </a:rPr>
              <a:t>Hip </a:t>
            </a:r>
            <a:r>
              <a:rPr lang="en-US" b="1" dirty="0" smtClean="0">
                <a:solidFill>
                  <a:srgbClr val="000099"/>
                </a:solidFill>
              </a:rPr>
              <a:t>joint</a:t>
            </a:r>
          </a:p>
          <a:p>
            <a:pPr lvl="2" eaLnBrk="1" hangingPunct="1"/>
            <a:r>
              <a:rPr lang="en-US" b="1" dirty="0" err="1" smtClean="0">
                <a:solidFill>
                  <a:srgbClr val="000099"/>
                </a:solidFill>
              </a:rPr>
              <a:t>Incudostapedial</a:t>
            </a:r>
            <a:r>
              <a:rPr lang="en-US" b="1" dirty="0" smtClean="0">
                <a:solidFill>
                  <a:srgbClr val="000099"/>
                </a:solidFill>
              </a:rPr>
              <a:t> Joint (Smallest)</a:t>
            </a:r>
            <a:endParaRPr lang="en-US" b="1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>
    <p:random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9699EB6-92E3-4DF4-9E86-4FF853843DF1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7010400" cy="1295400"/>
          </a:xfrm>
        </p:spPr>
        <p:txBody>
          <a:bodyPr/>
          <a:lstStyle/>
          <a:p>
            <a:pPr eaLnBrk="1" hangingPunct="1"/>
            <a:r>
              <a:rPr lang="en-US" b="1" smtClean="0"/>
              <a:t>BALL &amp; SOCKET JOINT</a:t>
            </a:r>
          </a:p>
        </p:txBody>
      </p:sp>
      <p:pic>
        <p:nvPicPr>
          <p:cNvPr id="6349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057400"/>
            <a:ext cx="556260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4" name="Rectangle 5"/>
          <p:cNvSpPr>
            <a:spLocks noChangeArrowheads="1"/>
          </p:cNvSpPr>
          <p:nvPr/>
        </p:nvSpPr>
        <p:spPr bwMode="auto">
          <a:xfrm>
            <a:off x="3754438" y="2286000"/>
            <a:ext cx="2874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2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rgbClr val="000000"/>
                </a:solidFill>
              </a:rPr>
              <a:t>Shoulder joint</a:t>
            </a:r>
            <a:r>
              <a:rPr lang="en-US" sz="200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92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C8CEF1A-4E65-41DB-8571-569AC05C5A1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9220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467600" cy="1295400"/>
          </a:xfrm>
        </p:spPr>
        <p:txBody>
          <a:bodyPr/>
          <a:lstStyle/>
          <a:p>
            <a:pPr eaLnBrk="1" hangingPunct="1"/>
            <a:r>
              <a:rPr lang="en-US" b="1" smtClean="0"/>
              <a:t>JOINTS: CLASSIFICATIONS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88392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smtClean="0">
                <a:solidFill>
                  <a:srgbClr val="996633"/>
                </a:solidFill>
              </a:rPr>
              <a:t>Fibrous</a:t>
            </a:r>
            <a:r>
              <a:rPr lang="en-US" sz="2000" b="1" smtClean="0"/>
              <a:t>	          </a:t>
            </a:r>
            <a:r>
              <a:rPr lang="en-US" sz="2000" b="1" smtClean="0">
                <a:solidFill>
                  <a:srgbClr val="000099"/>
                </a:solidFill>
              </a:rPr>
              <a:t>Cartilaginous	</a:t>
            </a:r>
            <a:r>
              <a:rPr lang="en-US" sz="2000" b="1" smtClean="0"/>
              <a:t>                           </a:t>
            </a:r>
            <a:r>
              <a:rPr lang="en-US" sz="2000" b="1" smtClean="0">
                <a:solidFill>
                  <a:srgbClr val="FF3300"/>
                </a:solidFill>
              </a:rPr>
              <a:t>Synovial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/>
              <a:t>Fixed	                      Slightly movable	                           Freely movable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/>
              <a:t>(</a:t>
            </a:r>
            <a:r>
              <a:rPr lang="en-US" sz="2000" b="1" i="1" smtClean="0"/>
              <a:t>Synarthroses</a:t>
            </a:r>
            <a:r>
              <a:rPr lang="en-US" sz="2000" smtClean="0"/>
              <a:t>)	        (</a:t>
            </a:r>
            <a:r>
              <a:rPr lang="en-US" sz="2000" b="1" i="1" smtClean="0"/>
              <a:t>Amphiarthroses</a:t>
            </a:r>
            <a:r>
              <a:rPr lang="en-US" sz="2000" smtClean="0"/>
              <a:t>)	                          (</a:t>
            </a:r>
            <a:r>
              <a:rPr lang="en-US" sz="2000" b="1" i="1" smtClean="0"/>
              <a:t>Diarthroses</a:t>
            </a:r>
            <a:r>
              <a:rPr lang="en-US" sz="2000" smtClean="0"/>
              <a:t>)</a:t>
            </a:r>
            <a:endParaRPr lang="en-US" sz="20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smtClean="0"/>
              <a:t>Types</a:t>
            </a:r>
            <a:r>
              <a:rPr lang="en-US" sz="2000" smtClean="0"/>
              <a:t>	                        </a:t>
            </a:r>
            <a:r>
              <a:rPr lang="en-US" sz="2000" b="1" smtClean="0"/>
              <a:t>Types</a:t>
            </a:r>
            <a:r>
              <a:rPr lang="en-US" sz="2000" smtClean="0"/>
              <a:t>	                                        </a:t>
            </a:r>
            <a:r>
              <a:rPr lang="en-US" sz="2000" b="1" smtClean="0"/>
              <a:t>Types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smtClean="0"/>
              <a:t>Sutures</a:t>
            </a:r>
            <a:r>
              <a:rPr lang="en-US" sz="2000" smtClean="0"/>
              <a:t>	           </a:t>
            </a:r>
            <a:r>
              <a:rPr lang="en-US" sz="2000" b="1" smtClean="0"/>
              <a:t>Pri.cart. joints</a:t>
            </a:r>
            <a:r>
              <a:rPr lang="en-US" sz="2000" smtClean="0"/>
              <a:t>	                           </a:t>
            </a:r>
            <a:r>
              <a:rPr lang="en-US" sz="2000" b="1" smtClean="0"/>
              <a:t>Plane</a:t>
            </a: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Plane	           (</a:t>
            </a:r>
            <a:r>
              <a:rPr lang="en-US" sz="2000" b="1" i="1" smtClean="0"/>
              <a:t>Synchondroses</a:t>
            </a:r>
            <a:r>
              <a:rPr lang="en-US" sz="2000" smtClean="0"/>
              <a:t>)</a:t>
            </a:r>
            <a:r>
              <a:rPr lang="en-US" sz="2000" b="1" smtClean="0"/>
              <a:t>                         Hinge </a:t>
            </a:r>
            <a:r>
              <a:rPr lang="en-US" sz="2000" smtClean="0"/>
              <a:t>(</a:t>
            </a:r>
            <a:r>
              <a:rPr lang="en-US" sz="2000" b="1" i="1" smtClean="0"/>
              <a:t>Ginglymi</a:t>
            </a:r>
            <a:r>
              <a:rPr lang="en-US" sz="200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Squamous			                                       </a:t>
            </a:r>
            <a:r>
              <a:rPr lang="en-US" sz="2000" b="1" smtClean="0"/>
              <a:t> Pivot</a:t>
            </a:r>
            <a:r>
              <a:rPr lang="en-US" sz="2000" smtClean="0"/>
              <a:t> (</a:t>
            </a:r>
            <a:r>
              <a:rPr lang="en-US" sz="2000" b="1" i="1" smtClean="0"/>
              <a:t>Trochoid</a:t>
            </a:r>
            <a:r>
              <a:rPr lang="en-US" sz="200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Limbous	           </a:t>
            </a:r>
            <a:r>
              <a:rPr lang="en-US" sz="2000" b="1" smtClean="0"/>
              <a:t>Sec.cart. Joints                            Bicondylar</a:t>
            </a: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Serrate	           (</a:t>
            </a:r>
            <a:r>
              <a:rPr lang="en-US" sz="2000" b="1" i="1" smtClean="0"/>
              <a:t>Syndesmoses</a:t>
            </a:r>
            <a:r>
              <a:rPr lang="en-US" sz="2000" smtClean="0"/>
              <a:t>)	                           </a:t>
            </a:r>
            <a:r>
              <a:rPr lang="en-US" sz="2000" b="1" smtClean="0"/>
              <a:t>Ellipsoid</a:t>
            </a: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Dentate			                                        </a:t>
            </a:r>
            <a:r>
              <a:rPr lang="en-US" sz="2000" b="1" smtClean="0"/>
              <a:t>Saddle</a:t>
            </a:r>
            <a:r>
              <a:rPr lang="en-US" sz="2000" smtClean="0"/>
              <a:t> (</a:t>
            </a:r>
            <a:r>
              <a:rPr lang="en-US" sz="2000" b="1" i="1" smtClean="0"/>
              <a:t>Sellar</a:t>
            </a:r>
            <a:r>
              <a:rPr lang="en-US" sz="2000" smtClean="0"/>
              <a:t>)</a:t>
            </a:r>
            <a:endParaRPr lang="en-US" sz="20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smtClean="0"/>
              <a:t>Gomphosis                                                                         Ball &amp; socket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smtClean="0"/>
              <a:t>Syndesmosis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smtClean="0"/>
              <a:t>Schindylesis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Movements Allowed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Comic Sans MS" pitchFamily="66" charset="0"/>
              </a:rPr>
              <a:t>All combinations of angular movement</a:t>
            </a:r>
          </a:p>
          <a:p>
            <a:pPr eaLnBrk="1" hangingPunct="1"/>
            <a:r>
              <a:rPr lang="en-US" altLang="en-US" dirty="0" smtClean="0">
                <a:latin typeface="Comic Sans MS" pitchFamily="66" charset="0"/>
              </a:rPr>
              <a:t>Rotational movement including </a:t>
            </a:r>
            <a:r>
              <a:rPr lang="en-US" altLang="en-US" dirty="0" err="1" smtClean="0">
                <a:latin typeface="Comic Sans MS" pitchFamily="66" charset="0"/>
                <a:hlinkClick r:id="rId2"/>
              </a:rPr>
              <a:t>circumduction</a:t>
            </a:r>
            <a:endParaRPr lang="en-US" altLang="en-US" dirty="0" smtClean="0">
              <a:latin typeface="Comic Sans MS" pitchFamily="66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6B5749D-45A4-4D99-97F2-3AFA61AD0EF6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</p:cSld>
  <p:clrMapOvr>
    <a:masterClrMapping/>
  </p:clrMapOvr>
  <p:transition spd="slow">
    <p:random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Vaio\Downloads\joints\image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97AAFB5-CCC7-4E9D-B9DA-19A746F3182F}" type="slidenum">
              <a:rPr lang="en-US" smtClean="0"/>
              <a:pPr/>
              <a:t>82</a:t>
            </a:fld>
            <a:endParaRPr lang="en-US" smtClean="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BLOOD SUPPLY</a:t>
            </a:r>
            <a:br>
              <a:rPr lang="en-US" b="1" smtClean="0"/>
            </a:br>
            <a:endParaRPr lang="en-US" b="1" smtClean="0"/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05000"/>
            <a:ext cx="8991600" cy="4343400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FF3300"/>
                </a:solidFill>
              </a:rPr>
              <a:t>Periarticular plexus</a:t>
            </a:r>
            <a:r>
              <a:rPr lang="en-US" sz="2400" smtClean="0"/>
              <a:t> - articular &amp; epiphyseal branches</a:t>
            </a:r>
          </a:p>
          <a:p>
            <a:pPr eaLnBrk="1" hangingPunct="1"/>
            <a:r>
              <a:rPr lang="en-US" sz="2400" smtClean="0"/>
              <a:t>Branches perforate fibrous capsule - </a:t>
            </a:r>
            <a:r>
              <a:rPr lang="en-US" sz="2400" smtClean="0">
                <a:solidFill>
                  <a:srgbClr val="FF00FF"/>
                </a:solidFill>
              </a:rPr>
              <a:t>vascular plexus in deeper parts of synovial membrane</a:t>
            </a:r>
          </a:p>
          <a:p>
            <a:pPr eaLnBrk="1" hangingPunct="1"/>
            <a:r>
              <a:rPr lang="en-US" sz="2400" smtClean="0"/>
              <a:t>BVs of synovial membrane terminate around articular margins in looped anastomoses- </a:t>
            </a:r>
            <a:r>
              <a:rPr lang="en-US" sz="2400" b="1" smtClean="0">
                <a:solidFill>
                  <a:srgbClr val="0000CC"/>
                </a:solidFill>
              </a:rPr>
              <a:t>circularis</a:t>
            </a:r>
            <a:r>
              <a:rPr lang="en-US" sz="2400" smtClean="0">
                <a:solidFill>
                  <a:srgbClr val="0000CC"/>
                </a:solidFill>
              </a:rPr>
              <a:t> </a:t>
            </a:r>
            <a:r>
              <a:rPr lang="en-US" sz="2400" b="1" smtClean="0">
                <a:solidFill>
                  <a:srgbClr val="0000CC"/>
                </a:solidFill>
              </a:rPr>
              <a:t>vasculosus</a:t>
            </a:r>
            <a:endParaRPr lang="en-US" sz="2400" smtClean="0"/>
          </a:p>
          <a:p>
            <a:pPr lvl="1" eaLnBrk="1" hangingPunct="1"/>
            <a:r>
              <a:rPr lang="en-US" sz="2200" smtClean="0">
                <a:solidFill>
                  <a:srgbClr val="000000"/>
                </a:solidFill>
              </a:rPr>
              <a:t>Supplies capsule, synovial membrane &amp; epiphyses</a:t>
            </a:r>
          </a:p>
          <a:p>
            <a:pPr eaLnBrk="1" hangingPunct="1"/>
            <a:r>
              <a:rPr lang="en-US" sz="2400" smtClean="0">
                <a:solidFill>
                  <a:srgbClr val="008000"/>
                </a:solidFill>
              </a:rPr>
              <a:t>Articular cartilage is avascular</a:t>
            </a:r>
          </a:p>
          <a:p>
            <a:pPr eaLnBrk="1" hangingPunct="1"/>
            <a:r>
              <a:rPr lang="en-US" sz="2400" smtClean="0"/>
              <a:t>After epiphyseal fusion communication between circulus vasculosus &amp; end arteries of metaphysis is established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1B53F2F-5F91-4A4F-84F5-1F4B760BECB8}" type="slidenum">
              <a:rPr lang="en-US" smtClean="0"/>
              <a:pPr/>
              <a:t>83</a:t>
            </a:fld>
            <a:endParaRPr lang="en-US" smtClean="0"/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NERVE SUPPLY</a:t>
            </a:r>
            <a:br>
              <a:rPr lang="en-US" b="1" smtClean="0"/>
            </a:br>
            <a:endParaRPr lang="en-US" b="1" smtClean="0"/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996633"/>
                </a:solidFill>
              </a:rPr>
              <a:t>Capsule &amp; ligaments:</a:t>
            </a:r>
            <a:r>
              <a:rPr lang="en-US" sz="2400" smtClean="0"/>
              <a:t> Rich nerve supply; sensitive to pain</a:t>
            </a:r>
          </a:p>
          <a:p>
            <a:pPr eaLnBrk="1" hangingPunct="1"/>
            <a:r>
              <a:rPr lang="en-US" sz="2400" b="1" smtClean="0">
                <a:solidFill>
                  <a:srgbClr val="FF00FF"/>
                </a:solidFill>
              </a:rPr>
              <a:t>Synovial membrane:</a:t>
            </a:r>
            <a:r>
              <a:rPr lang="en-US" sz="2400" smtClean="0"/>
              <a:t> Poor nerve supply</a:t>
            </a:r>
          </a:p>
          <a:p>
            <a:pPr eaLnBrk="1" hangingPunct="1"/>
            <a:r>
              <a:rPr lang="en-US" sz="2400" b="1" smtClean="0">
                <a:solidFill>
                  <a:srgbClr val="008000"/>
                </a:solidFill>
              </a:rPr>
              <a:t>Articular cartilage:</a:t>
            </a:r>
            <a:r>
              <a:rPr lang="en-US" sz="2400" smtClean="0"/>
              <a:t> Non nervous &amp; insensitive to pain</a:t>
            </a:r>
          </a:p>
          <a:p>
            <a:pPr eaLnBrk="1" hangingPunct="1"/>
            <a:r>
              <a:rPr lang="en-US" sz="2400" smtClean="0"/>
              <a:t>Articular nerves contain </a:t>
            </a:r>
            <a:r>
              <a:rPr lang="en-US" sz="2400" b="1" smtClean="0">
                <a:solidFill>
                  <a:srgbClr val="000000"/>
                </a:solidFill>
              </a:rPr>
              <a:t>sensory &amp; autonomic fibres</a:t>
            </a:r>
          </a:p>
          <a:p>
            <a:pPr eaLnBrk="1" hangingPunct="1"/>
            <a:r>
              <a:rPr lang="en-US" sz="2400" smtClean="0">
                <a:solidFill>
                  <a:srgbClr val="FF6600"/>
                </a:solidFill>
              </a:rPr>
              <a:t>Some sensory fibres are proprioceptive;</a:t>
            </a:r>
            <a:r>
              <a:rPr lang="en-US" sz="2400" smtClean="0"/>
              <a:t> sensitive to position &amp; movement.  Connected to specialised receptors concerned with joint position and stretch. </a:t>
            </a:r>
            <a:r>
              <a:rPr lang="en-US" sz="2400" smtClean="0">
                <a:solidFill>
                  <a:srgbClr val="0000CC"/>
                </a:solidFill>
              </a:rPr>
              <a:t>Concerned with reflex control of posture &amp; locomotion.</a:t>
            </a:r>
          </a:p>
          <a:p>
            <a:pPr eaLnBrk="1" hangingPunct="1"/>
            <a:r>
              <a:rPr lang="en-US" sz="2400" smtClean="0"/>
              <a:t>Other sensory fibres are sensitive to pain</a:t>
            </a:r>
          </a:p>
          <a:p>
            <a:pPr eaLnBrk="1" hangingPunct="1"/>
            <a:r>
              <a:rPr lang="en-US" sz="2400" b="1" smtClean="0"/>
              <a:t>Autonomic fibres:</a:t>
            </a:r>
            <a:r>
              <a:rPr lang="en-US" sz="2400" smtClean="0"/>
              <a:t> vasomotor or vasosensory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AADDBC9-0CA1-48FF-B6AD-B9E2FA4BE00B}" type="slidenum">
              <a:rPr lang="en-US" smtClean="0"/>
              <a:pPr/>
              <a:t>84</a:t>
            </a:fld>
            <a:endParaRPr lang="en-US" smtClean="0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HILTON’S LAW 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A motor </a:t>
            </a:r>
            <a:r>
              <a:rPr lang="en-US" dirty="0" smtClean="0"/>
              <a:t>nerve supplying the joint also supply muscles regulating the movements of </a:t>
            </a:r>
            <a:r>
              <a:rPr lang="en-US" dirty="0" err="1" smtClean="0"/>
              <a:t>thatjoint</a:t>
            </a:r>
            <a:r>
              <a:rPr lang="en-US" dirty="0" smtClean="0"/>
              <a:t> and skin </a:t>
            </a:r>
            <a:r>
              <a:rPr lang="en-US" dirty="0" smtClean="0"/>
              <a:t>c</a:t>
            </a:r>
            <a:r>
              <a:rPr lang="en-US" dirty="0" smtClean="0"/>
              <a:t>overing the joint. </a:t>
            </a:r>
            <a:endParaRPr lang="en-US" dirty="0" smtClean="0"/>
          </a:p>
          <a:p>
            <a:pPr eaLnBrk="1" hangingPunct="1"/>
            <a:r>
              <a:rPr lang="en-US" b="1" dirty="0" smtClean="0">
                <a:solidFill>
                  <a:srgbClr val="000000"/>
                </a:solidFill>
              </a:rPr>
              <a:t>Elucidated by Gardner (1948): Modification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Pattern of </a:t>
            </a:r>
            <a:r>
              <a:rPr lang="en-US" dirty="0" err="1" smtClean="0"/>
              <a:t>innervation</a:t>
            </a:r>
            <a:r>
              <a:rPr lang="en-US" dirty="0" smtClean="0"/>
              <a:t> is concerned with maintenance of efficient stability at the joint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E5BB08-E4D5-4293-9D96-457113960CB9}" type="slidenum">
              <a:rPr lang="en-US" smtClean="0"/>
              <a:pPr/>
              <a:t>85</a:t>
            </a:fld>
            <a:endParaRPr lang="en-US" smtClean="0"/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NEUROPATHIC JOINT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0000CC"/>
                </a:solidFill>
              </a:rPr>
              <a:t>Due to complete dennervation</a:t>
            </a:r>
            <a:r>
              <a:rPr lang="en-US" sz="2400" smtClean="0"/>
              <a:t> - all reflexes are eliminated</a:t>
            </a:r>
          </a:p>
          <a:p>
            <a:pPr eaLnBrk="1" hangingPunct="1"/>
            <a:r>
              <a:rPr lang="en-US" sz="2400" smtClean="0"/>
              <a:t>Joint is left unprotected &amp; liable to mechanical damage</a:t>
            </a:r>
          </a:p>
          <a:p>
            <a:pPr eaLnBrk="1" hangingPunct="1"/>
            <a:r>
              <a:rPr lang="en-US" sz="2400" b="1" smtClean="0">
                <a:solidFill>
                  <a:srgbClr val="FF00FF"/>
                </a:solidFill>
              </a:rPr>
              <a:t>Affected joint shows: </a:t>
            </a:r>
          </a:p>
          <a:p>
            <a:pPr lvl="2" eaLnBrk="1" hangingPunct="1"/>
            <a:r>
              <a:rPr lang="en-US" smtClean="0"/>
              <a:t>Painless swelling</a:t>
            </a:r>
          </a:p>
          <a:p>
            <a:pPr lvl="2" eaLnBrk="1" hangingPunct="1"/>
            <a:r>
              <a:rPr lang="en-US" smtClean="0"/>
              <a:t>Excessive mobility</a:t>
            </a:r>
          </a:p>
          <a:p>
            <a:pPr lvl="2" eaLnBrk="1" hangingPunct="1"/>
            <a:r>
              <a:rPr lang="en-US" smtClean="0"/>
              <a:t>Destruction</a:t>
            </a:r>
          </a:p>
          <a:p>
            <a:pPr eaLnBrk="1" hangingPunct="1"/>
            <a:r>
              <a:rPr lang="en-US" sz="2400" b="1" smtClean="0">
                <a:solidFill>
                  <a:srgbClr val="996633"/>
                </a:solidFill>
              </a:rPr>
              <a:t>Caused by:</a:t>
            </a:r>
          </a:p>
          <a:p>
            <a:pPr lvl="2" eaLnBrk="1" hangingPunct="1"/>
            <a:r>
              <a:rPr lang="en-US" sz="2000" smtClean="0"/>
              <a:t>Leprosy</a:t>
            </a:r>
          </a:p>
          <a:p>
            <a:pPr lvl="2" eaLnBrk="1" hangingPunct="1"/>
            <a:r>
              <a:rPr lang="en-US" sz="2000" smtClean="0"/>
              <a:t>Tabes dorsalis</a:t>
            </a:r>
          </a:p>
          <a:p>
            <a:pPr lvl="2" eaLnBrk="1" hangingPunct="1"/>
            <a:r>
              <a:rPr lang="en-US" sz="2000" smtClean="0"/>
              <a:t>Syringomyelia</a:t>
            </a:r>
          </a:p>
        </p:txBody>
      </p:sp>
    </p:spTree>
  </p:cSld>
  <p:clrMapOvr>
    <a:masterClrMapping/>
  </p:clrMapOvr>
  <p:transition spd="slow">
    <p:random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D9D51D1-2A6F-4D5A-9432-58480739B3B2}" type="slidenum">
              <a:rPr lang="en-US" smtClean="0"/>
              <a:pPr/>
              <a:t>86</a:t>
            </a:fld>
            <a:endParaRPr lang="en-US" smtClean="0"/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DISORDERS OF JOINTS</a:t>
            </a:r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09800"/>
            <a:ext cx="9144000" cy="3216275"/>
          </a:xfrm>
        </p:spPr>
        <p:txBody>
          <a:bodyPr/>
          <a:lstStyle/>
          <a:p>
            <a:pPr eaLnBrk="1" hangingPunct="1"/>
            <a:r>
              <a:rPr lang="en-US" sz="2600" smtClean="0"/>
              <a:t>Structure of joints makes them prone to </a:t>
            </a:r>
            <a:r>
              <a:rPr lang="en-US" sz="2600" b="1" smtClean="0">
                <a:solidFill>
                  <a:srgbClr val="FF3300"/>
                </a:solidFill>
              </a:rPr>
              <a:t>traumatic stress</a:t>
            </a:r>
          </a:p>
          <a:p>
            <a:pPr eaLnBrk="1" hangingPunct="1"/>
            <a:r>
              <a:rPr lang="en-US" sz="2600" smtClean="0"/>
              <a:t>Function of joints makes them subject to </a:t>
            </a:r>
            <a:r>
              <a:rPr lang="en-US" sz="2600" b="1" smtClean="0">
                <a:solidFill>
                  <a:srgbClr val="000099"/>
                </a:solidFill>
              </a:rPr>
              <a:t>friction &amp; wear</a:t>
            </a:r>
          </a:p>
          <a:p>
            <a:pPr eaLnBrk="1" hangingPunct="1"/>
            <a:r>
              <a:rPr lang="en-US" sz="2600" smtClean="0"/>
              <a:t>Affected by </a:t>
            </a:r>
            <a:r>
              <a:rPr lang="en-US" sz="2600" b="1" smtClean="0">
                <a:solidFill>
                  <a:srgbClr val="996633"/>
                </a:solidFill>
              </a:rPr>
              <a:t>inflammatory</a:t>
            </a:r>
            <a:r>
              <a:rPr lang="en-US" b="1" smtClean="0">
                <a:solidFill>
                  <a:srgbClr val="996633"/>
                </a:solidFill>
              </a:rPr>
              <a:t> &amp; degenerative processes</a:t>
            </a:r>
            <a:r>
              <a:rPr lang="en-US" b="1" smtClean="0">
                <a:solidFill>
                  <a:srgbClr val="FF9900"/>
                </a:solidFill>
              </a:rPr>
              <a:t> </a:t>
            </a:r>
          </a:p>
        </p:txBody>
      </p:sp>
    </p:spTree>
  </p:cSld>
  <p:clrMapOvr>
    <a:masterClrMapping/>
  </p:clrMapOvr>
  <p:transition spd="slow">
    <p:random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C2A359A-72C8-4DD1-B8EF-EA60EB5098C2}" type="slidenum">
              <a:rPr lang="en-US" smtClean="0"/>
              <a:pPr/>
              <a:t>87</a:t>
            </a:fld>
            <a:endParaRPr lang="en-US" smtClean="0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SPRAINS</a:t>
            </a: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9144000" cy="3225800"/>
          </a:xfrm>
        </p:spPr>
        <p:txBody>
          <a:bodyPr/>
          <a:lstStyle/>
          <a:p>
            <a:pPr eaLnBrk="1" hangingPunct="1"/>
            <a:r>
              <a:rPr lang="en-US" b="1" smtClean="0"/>
              <a:t>Ligaments</a:t>
            </a:r>
            <a:r>
              <a:rPr lang="en-US" smtClean="0"/>
              <a:t> reinforcing a joint are </a:t>
            </a:r>
            <a:r>
              <a:rPr lang="en-US" b="1" smtClean="0">
                <a:solidFill>
                  <a:srgbClr val="FF9900"/>
                </a:solidFill>
              </a:rPr>
              <a:t>stretched or torn</a:t>
            </a:r>
          </a:p>
          <a:p>
            <a:pPr eaLnBrk="1" hangingPunct="1"/>
            <a:r>
              <a:rPr lang="en-US" b="1" smtClean="0"/>
              <a:t>Partially torn</a:t>
            </a:r>
            <a:r>
              <a:rPr lang="en-US" smtClean="0"/>
              <a:t> ligaments slowly repair themselves</a:t>
            </a:r>
          </a:p>
          <a:p>
            <a:pPr eaLnBrk="1" hangingPunct="1"/>
            <a:r>
              <a:rPr lang="en-US" b="1" smtClean="0"/>
              <a:t>Completely torn</a:t>
            </a:r>
            <a:r>
              <a:rPr lang="en-US" smtClean="0"/>
              <a:t> ligaments require prompt surgical repair</a:t>
            </a:r>
          </a:p>
        </p:txBody>
      </p:sp>
    </p:spTree>
  </p:cSld>
  <p:clrMapOvr>
    <a:masterClrMapping/>
  </p:clrMapOvr>
  <p:transition spd="slow">
    <p:random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6016A9E-D49A-4457-B6E8-DB1218A61646}" type="slidenum">
              <a:rPr lang="en-US" smtClean="0"/>
              <a:pPr/>
              <a:t>88</a:t>
            </a:fld>
            <a:endParaRPr lang="en-US" smtClean="0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DISLOCATIONS</a:t>
            </a:r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57413"/>
            <a:ext cx="9144000" cy="3001962"/>
          </a:xfrm>
        </p:spPr>
        <p:txBody>
          <a:bodyPr/>
          <a:lstStyle/>
          <a:p>
            <a:pPr eaLnBrk="1" hangingPunct="1"/>
            <a:r>
              <a:rPr lang="en-US" smtClean="0"/>
              <a:t>Occur when bones are </a:t>
            </a:r>
            <a:r>
              <a:rPr lang="en-US" b="1" smtClean="0"/>
              <a:t>forced out of alignment</a:t>
            </a:r>
          </a:p>
          <a:p>
            <a:pPr eaLnBrk="1" hangingPunct="1"/>
            <a:r>
              <a:rPr lang="en-US" smtClean="0"/>
              <a:t>Usually </a:t>
            </a:r>
            <a:r>
              <a:rPr lang="en-US" b="1" smtClean="0"/>
              <a:t>accompanied by</a:t>
            </a:r>
            <a:r>
              <a:rPr lang="en-US" smtClean="0"/>
              <a:t> </a:t>
            </a:r>
            <a:r>
              <a:rPr lang="en-US" b="1" smtClean="0">
                <a:solidFill>
                  <a:srgbClr val="FF9900"/>
                </a:solidFill>
              </a:rPr>
              <a:t>sprains</a:t>
            </a:r>
            <a:r>
              <a:rPr lang="en-US" smtClean="0"/>
              <a:t>, </a:t>
            </a:r>
            <a:r>
              <a:rPr lang="en-US" b="1" smtClean="0">
                <a:solidFill>
                  <a:srgbClr val="000099"/>
                </a:solidFill>
              </a:rPr>
              <a:t>inflammation</a:t>
            </a:r>
            <a:r>
              <a:rPr lang="en-US" smtClean="0"/>
              <a:t> &amp; </a:t>
            </a:r>
            <a:r>
              <a:rPr lang="en-US" b="1" smtClean="0">
                <a:solidFill>
                  <a:schemeClr val="accent1"/>
                </a:solidFill>
              </a:rPr>
              <a:t>joint immobilization</a:t>
            </a:r>
          </a:p>
          <a:p>
            <a:pPr eaLnBrk="1" hangingPunct="1"/>
            <a:r>
              <a:rPr lang="en-US" smtClean="0"/>
              <a:t>Caused by </a:t>
            </a:r>
            <a:r>
              <a:rPr lang="en-US" b="1" smtClean="0"/>
              <a:t>serious falls</a:t>
            </a:r>
            <a:r>
              <a:rPr lang="en-US" smtClean="0"/>
              <a:t> &amp; are </a:t>
            </a:r>
            <a:r>
              <a:rPr lang="en-US" b="1" u="sng" smtClean="0"/>
              <a:t>common sports injuries</a:t>
            </a:r>
          </a:p>
          <a:p>
            <a:pPr eaLnBrk="1" hangingPunct="1"/>
            <a:r>
              <a:rPr lang="en-US" b="1" smtClean="0">
                <a:solidFill>
                  <a:srgbClr val="FF3300"/>
                </a:solidFill>
              </a:rPr>
              <a:t>Subluxation</a:t>
            </a:r>
            <a:r>
              <a:rPr lang="en-US" smtClean="0"/>
              <a:t> – Partial dislocation of a joint</a:t>
            </a:r>
          </a:p>
        </p:txBody>
      </p:sp>
    </p:spTree>
  </p:cSld>
  <p:clrMapOvr>
    <a:masterClrMapping/>
  </p:clrMapOvr>
  <p:transition spd="slow">
    <p:random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lum bright="21000" contrast="37000"/>
          </a:blip>
          <a:srcRect/>
          <a:stretch>
            <a:fillRect/>
          </a:stretch>
        </p:blipFill>
        <p:spPr bwMode="auto">
          <a:xfrm>
            <a:off x="698500" y="1314450"/>
            <a:ext cx="7745413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09600" y="5334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Subluxation / Dislocation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A509C02-5CD9-49C8-8409-F88850A94AF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0243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FIBROUS JOINTS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0"/>
            <a:ext cx="8305800" cy="2949575"/>
          </a:xfrm>
        </p:spPr>
        <p:txBody>
          <a:bodyPr/>
          <a:lstStyle/>
          <a:p>
            <a:pPr eaLnBrk="1" hangingPunct="1"/>
            <a:r>
              <a:rPr lang="en-US" sz="2400" smtClean="0"/>
              <a:t>Bones are </a:t>
            </a:r>
            <a:r>
              <a:rPr lang="en-US" sz="2400" b="1" smtClean="0"/>
              <a:t>connected</a:t>
            </a:r>
            <a:r>
              <a:rPr lang="en-US" sz="2400" smtClean="0"/>
              <a:t> by fibrous connective tissue</a:t>
            </a:r>
          </a:p>
          <a:p>
            <a:pPr eaLnBrk="1" hangingPunct="1"/>
            <a:r>
              <a:rPr lang="en-US" sz="2400" b="1" u="sng" smtClean="0"/>
              <a:t>Do not have a joint cavity</a:t>
            </a:r>
          </a:p>
          <a:p>
            <a:pPr eaLnBrk="1" hangingPunct="1"/>
            <a:r>
              <a:rPr lang="en-US" sz="2400" b="1" smtClean="0"/>
              <a:t>Immovable or slightly movable</a:t>
            </a:r>
            <a:endParaRPr lang="en-US" sz="2400" smtClean="0"/>
          </a:p>
          <a:p>
            <a:pPr eaLnBrk="1" hangingPunct="1"/>
            <a:r>
              <a:rPr lang="en-US" sz="2400" b="1" smtClean="0"/>
              <a:t>Types </a:t>
            </a:r>
            <a:r>
              <a:rPr lang="en-US" sz="2400" smtClean="0"/>
              <a:t>– </a:t>
            </a:r>
          </a:p>
          <a:p>
            <a:pPr lvl="1" eaLnBrk="1" hangingPunct="1"/>
            <a:r>
              <a:rPr lang="en-US" sz="2100" b="1" smtClean="0">
                <a:solidFill>
                  <a:srgbClr val="FF3300"/>
                </a:solidFill>
              </a:rPr>
              <a:t>Sutures</a:t>
            </a:r>
            <a:r>
              <a:rPr lang="en-US" sz="2100" smtClean="0"/>
              <a:t> </a:t>
            </a:r>
          </a:p>
          <a:p>
            <a:pPr lvl="1" eaLnBrk="1" hangingPunct="1"/>
            <a:r>
              <a:rPr lang="en-US" sz="2100" b="1" smtClean="0">
                <a:solidFill>
                  <a:srgbClr val="000099"/>
                </a:solidFill>
              </a:rPr>
              <a:t>Syndesmoses</a:t>
            </a:r>
            <a:r>
              <a:rPr lang="en-US" sz="2100" smtClean="0"/>
              <a:t> </a:t>
            </a:r>
          </a:p>
          <a:p>
            <a:pPr lvl="1" eaLnBrk="1" hangingPunct="1"/>
            <a:r>
              <a:rPr lang="en-US" sz="2100" b="1" smtClean="0">
                <a:solidFill>
                  <a:srgbClr val="008000"/>
                </a:solidFill>
              </a:rPr>
              <a:t>Gomphoses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20ECD14-B612-4D96-AF28-CB3AEE04CAEC}" type="slidenum">
              <a:rPr lang="en-US" smtClean="0"/>
              <a:pPr/>
              <a:t>90</a:t>
            </a:fld>
            <a:endParaRPr lang="en-US" smtClean="0"/>
          </a:p>
        </p:txBody>
      </p:sp>
      <p:sp>
        <p:nvSpPr>
          <p:cNvPr id="7168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8915400" cy="1295400"/>
          </a:xfrm>
        </p:spPr>
        <p:txBody>
          <a:bodyPr/>
          <a:lstStyle/>
          <a:p>
            <a:pPr algn="ctr" eaLnBrk="1" hangingPunct="1"/>
            <a:r>
              <a:rPr lang="en-US" b="1" smtClean="0"/>
              <a:t>INFLAMMATORY &amp; </a:t>
            </a:r>
            <a:br>
              <a:rPr lang="en-US" b="1" smtClean="0"/>
            </a:br>
            <a:r>
              <a:rPr lang="en-US" b="1" smtClean="0"/>
              <a:t>DEGENERATIVE CONDITIONS</a:t>
            </a:r>
          </a:p>
        </p:txBody>
      </p:sp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43088"/>
            <a:ext cx="9144000" cy="44053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FF3300"/>
                </a:solidFill>
              </a:rPr>
              <a:t>BURSITIS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Inflammation of a bursa, usually caused by a</a:t>
            </a:r>
            <a:r>
              <a:rPr lang="en-US" b="1" smtClean="0"/>
              <a:t> blow</a:t>
            </a:r>
            <a:r>
              <a:rPr lang="en-US" smtClean="0"/>
              <a:t> or </a:t>
            </a:r>
            <a:r>
              <a:rPr lang="en-US" b="1" smtClean="0"/>
              <a:t>friction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Symptoms are </a:t>
            </a:r>
            <a:r>
              <a:rPr lang="en-US" b="1" smtClean="0"/>
              <a:t>pain &amp; swelling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Treated with </a:t>
            </a:r>
            <a:r>
              <a:rPr lang="en-US" b="1" smtClean="0">
                <a:solidFill>
                  <a:srgbClr val="FF9900"/>
                </a:solidFill>
              </a:rPr>
              <a:t>Anti-inflammatory drugs</a:t>
            </a:r>
            <a:r>
              <a:rPr lang="en-US" smtClean="0"/>
              <a:t>; </a:t>
            </a:r>
            <a:r>
              <a:rPr lang="en-US" b="1" smtClean="0">
                <a:solidFill>
                  <a:srgbClr val="FF9900"/>
                </a:solidFill>
              </a:rPr>
              <a:t>Excessive fluid may be aspirated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000099"/>
                </a:solidFill>
              </a:rPr>
              <a:t>TENDONITIS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Inflammation of tendon sheaths typically caused by </a:t>
            </a:r>
            <a:r>
              <a:rPr lang="en-US" b="1" smtClean="0"/>
              <a:t>overuse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Symptoms &amp; treatment are similar to bursitis</a:t>
            </a:r>
          </a:p>
        </p:txBody>
      </p:sp>
    </p:spTree>
  </p:cSld>
  <p:clrMapOvr>
    <a:masterClrMapping/>
  </p:clrMapOvr>
  <p:transition spd="slow">
    <p:random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AAA8A27-E820-4872-A049-6A5F96FE75E1}" type="slidenum">
              <a:rPr lang="en-US" smtClean="0"/>
              <a:pPr/>
              <a:t>91</a:t>
            </a:fld>
            <a:endParaRPr lang="en-US" smtClean="0"/>
          </a:p>
        </p:txBody>
      </p:sp>
      <p:sp>
        <p:nvSpPr>
          <p:cNvPr id="7270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85800"/>
            <a:ext cx="8991600" cy="476250"/>
          </a:xfrm>
        </p:spPr>
        <p:txBody>
          <a:bodyPr/>
          <a:lstStyle/>
          <a:p>
            <a:pPr eaLnBrk="1" hangingPunct="1"/>
            <a:r>
              <a:rPr lang="en-US" b="1" smtClean="0"/>
              <a:t>ARTHRITIS</a:t>
            </a:r>
          </a:p>
        </p:txBody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95475"/>
            <a:ext cx="9144000" cy="3971925"/>
          </a:xfrm>
        </p:spPr>
        <p:txBody>
          <a:bodyPr/>
          <a:lstStyle/>
          <a:p>
            <a:pPr eaLnBrk="1" hangingPunct="1"/>
            <a:r>
              <a:rPr lang="en-US" smtClean="0"/>
              <a:t>More than 100 different types of inflammatory or degenerative diseases that damage the joints</a:t>
            </a:r>
          </a:p>
          <a:p>
            <a:pPr eaLnBrk="1" hangingPunct="1"/>
            <a:r>
              <a:rPr lang="en-US" smtClean="0"/>
              <a:t>Most widespread crippling disease</a:t>
            </a:r>
          </a:p>
          <a:p>
            <a:pPr eaLnBrk="1" hangingPunct="1"/>
            <a:r>
              <a:rPr lang="en-US" b="1" smtClean="0"/>
              <a:t>Symptoms</a:t>
            </a:r>
            <a:r>
              <a:rPr lang="en-US" smtClean="0"/>
              <a:t> – </a:t>
            </a:r>
            <a:r>
              <a:rPr lang="en-US" smtClean="0">
                <a:solidFill>
                  <a:schemeClr val="hlink"/>
                </a:solidFill>
              </a:rPr>
              <a:t>Pain</a:t>
            </a:r>
            <a:r>
              <a:rPr lang="en-US" smtClean="0"/>
              <a:t>, </a:t>
            </a:r>
            <a:r>
              <a:rPr lang="en-US" smtClean="0">
                <a:solidFill>
                  <a:schemeClr val="hlink"/>
                </a:solidFill>
              </a:rPr>
              <a:t>Stiffness</a:t>
            </a:r>
            <a:r>
              <a:rPr lang="en-US" smtClean="0"/>
              <a:t> &amp; </a:t>
            </a:r>
            <a:r>
              <a:rPr lang="en-US" smtClean="0">
                <a:solidFill>
                  <a:schemeClr val="hlink"/>
                </a:solidFill>
              </a:rPr>
              <a:t>Swelling of a joint</a:t>
            </a:r>
          </a:p>
        </p:txBody>
      </p:sp>
    </p:spTree>
  </p:cSld>
  <p:clrMapOvr>
    <a:masterClrMapping/>
  </p:clrMapOvr>
  <p:transition spd="slow">
    <p:random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51538A6-628E-4494-BB5B-1D71374670EA}" type="slidenum">
              <a:rPr lang="en-US" smtClean="0"/>
              <a:pPr/>
              <a:t>92</a:t>
            </a:fld>
            <a:endParaRPr lang="en-US" smtClean="0"/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838200"/>
            <a:ext cx="8991600" cy="476250"/>
          </a:xfrm>
        </p:spPr>
        <p:txBody>
          <a:bodyPr/>
          <a:lstStyle/>
          <a:p>
            <a:pPr eaLnBrk="1" hangingPunct="1"/>
            <a:r>
              <a:rPr lang="en-US" sz="4300" b="1" smtClean="0"/>
              <a:t>OSTEOARTHRITIS (OA)</a:t>
            </a:r>
          </a:p>
        </p:txBody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59000"/>
            <a:ext cx="9144000" cy="3001963"/>
          </a:xfrm>
        </p:spPr>
        <p:txBody>
          <a:bodyPr/>
          <a:lstStyle/>
          <a:p>
            <a:pPr eaLnBrk="1" hangingPunct="1"/>
            <a:r>
              <a:rPr lang="en-US" smtClean="0"/>
              <a:t>Most common chronic arthritis; </a:t>
            </a:r>
            <a:r>
              <a:rPr lang="en-US" b="1" smtClean="0"/>
              <a:t>“</a:t>
            </a:r>
            <a:r>
              <a:rPr lang="en-US" b="1" smtClean="0">
                <a:solidFill>
                  <a:srgbClr val="FF9900"/>
                </a:solidFill>
              </a:rPr>
              <a:t>wear-and-tear” arthritis</a:t>
            </a:r>
          </a:p>
          <a:p>
            <a:pPr eaLnBrk="1" hangingPunct="1"/>
            <a:r>
              <a:rPr lang="en-US" b="1" smtClean="0"/>
              <a:t>Affects women more</a:t>
            </a:r>
            <a:r>
              <a:rPr lang="en-US" smtClean="0"/>
              <a:t> than men</a:t>
            </a:r>
          </a:p>
          <a:p>
            <a:pPr eaLnBrk="1" hangingPunct="1"/>
            <a:r>
              <a:rPr lang="en-US" smtClean="0"/>
              <a:t>More </a:t>
            </a:r>
            <a:r>
              <a:rPr lang="en-US" b="1" smtClean="0"/>
              <a:t>prevalent in the aged</a:t>
            </a:r>
            <a:r>
              <a:rPr lang="en-US" smtClean="0"/>
              <a:t> &amp; probably </a:t>
            </a:r>
            <a:r>
              <a:rPr lang="en-US" b="1" smtClean="0">
                <a:solidFill>
                  <a:srgbClr val="FF9900"/>
                </a:solidFill>
              </a:rPr>
              <a:t>related to normal aging process</a:t>
            </a:r>
          </a:p>
        </p:txBody>
      </p:sp>
    </p:spTree>
  </p:cSld>
  <p:clrMapOvr>
    <a:masterClrMapping/>
  </p:clrMapOvr>
  <p:transition spd="slow">
    <p:random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29DA507-0A07-485B-99A2-02A12D87395B}" type="slidenum">
              <a:rPr lang="en-US" smtClean="0"/>
              <a:pPr/>
              <a:t>93</a:t>
            </a:fld>
            <a:endParaRPr lang="en-US" smtClean="0"/>
          </a:p>
        </p:txBody>
      </p:sp>
      <p:sp>
        <p:nvSpPr>
          <p:cNvPr id="747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2000"/>
            <a:ext cx="8991600" cy="476250"/>
          </a:xfrm>
        </p:spPr>
        <p:txBody>
          <a:bodyPr/>
          <a:lstStyle/>
          <a:p>
            <a:pPr eaLnBrk="1" hangingPunct="1"/>
            <a:r>
              <a:rPr lang="en-US" sz="4300" b="1" smtClean="0"/>
              <a:t>OSTEOARTHRITIS: COURSE</a:t>
            </a:r>
          </a:p>
        </p:txBody>
      </p:sp>
      <p:sp>
        <p:nvSpPr>
          <p:cNvPr id="747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1013"/>
            <a:ext cx="9144000" cy="4192587"/>
          </a:xfrm>
        </p:spPr>
        <p:txBody>
          <a:bodyPr/>
          <a:lstStyle/>
          <a:p>
            <a:pPr eaLnBrk="1" hangingPunct="1"/>
            <a:r>
              <a:rPr lang="en-US" smtClean="0"/>
              <a:t>Reflects years of </a:t>
            </a:r>
            <a:r>
              <a:rPr lang="en-US" b="1" smtClean="0"/>
              <a:t>abrasion &amp; compression</a:t>
            </a:r>
            <a:r>
              <a:rPr lang="en-US" smtClean="0"/>
              <a:t> causing </a:t>
            </a:r>
            <a:r>
              <a:rPr lang="en-US" b="1" smtClean="0"/>
              <a:t>increased production of</a:t>
            </a:r>
            <a:r>
              <a:rPr lang="en-US" smtClean="0"/>
              <a:t> </a:t>
            </a:r>
            <a:r>
              <a:rPr lang="en-US" b="1" smtClean="0">
                <a:solidFill>
                  <a:srgbClr val="FF9900"/>
                </a:solidFill>
              </a:rPr>
              <a:t>metalloproteinase enzymes</a:t>
            </a:r>
            <a:r>
              <a:rPr lang="en-US" smtClean="0"/>
              <a:t> that </a:t>
            </a:r>
            <a:r>
              <a:rPr lang="en-US" b="1" smtClean="0"/>
              <a:t>break down cartilage</a:t>
            </a:r>
          </a:p>
          <a:p>
            <a:pPr eaLnBrk="1" hangingPunct="1"/>
            <a:r>
              <a:rPr lang="en-US" smtClean="0"/>
              <a:t>As one </a:t>
            </a:r>
            <a:r>
              <a:rPr lang="en-US" b="1" i="1" smtClean="0"/>
              <a:t>ages</a:t>
            </a:r>
            <a:r>
              <a:rPr lang="en-US" smtClean="0"/>
              <a:t>, </a:t>
            </a:r>
            <a:r>
              <a:rPr lang="en-US" b="1" smtClean="0"/>
              <a:t>cartilage is destroyed more quickly</a:t>
            </a:r>
            <a:r>
              <a:rPr lang="en-US" smtClean="0"/>
              <a:t> than it is replaced</a:t>
            </a:r>
          </a:p>
          <a:p>
            <a:pPr eaLnBrk="1" hangingPunct="1"/>
            <a:r>
              <a:rPr lang="en-US" b="1" smtClean="0"/>
              <a:t>Exposed bone ends</a:t>
            </a:r>
            <a:r>
              <a:rPr lang="en-US" smtClean="0"/>
              <a:t> </a:t>
            </a:r>
            <a:r>
              <a:rPr lang="en-US" b="1" smtClean="0">
                <a:solidFill>
                  <a:srgbClr val="000099"/>
                </a:solidFill>
              </a:rPr>
              <a:t>thicken</a:t>
            </a:r>
            <a:r>
              <a:rPr lang="en-US" smtClean="0"/>
              <a:t>, </a:t>
            </a:r>
            <a:r>
              <a:rPr lang="en-US" b="1" smtClean="0">
                <a:solidFill>
                  <a:srgbClr val="000099"/>
                </a:solidFill>
              </a:rPr>
              <a:t>enlarge</a:t>
            </a:r>
            <a:r>
              <a:rPr lang="en-US" smtClean="0"/>
              <a:t>, form </a:t>
            </a:r>
            <a:r>
              <a:rPr lang="en-US" b="1" smtClean="0">
                <a:solidFill>
                  <a:srgbClr val="000099"/>
                </a:solidFill>
              </a:rPr>
              <a:t>bone spurs</a:t>
            </a:r>
            <a:r>
              <a:rPr lang="en-US" smtClean="0"/>
              <a:t> &amp; </a:t>
            </a:r>
            <a:r>
              <a:rPr lang="en-US" b="1" smtClean="0">
                <a:solidFill>
                  <a:srgbClr val="000099"/>
                </a:solidFill>
              </a:rPr>
              <a:t>restrict movement</a:t>
            </a:r>
          </a:p>
          <a:p>
            <a:pPr eaLnBrk="1" hangingPunct="1"/>
            <a:r>
              <a:rPr lang="en-US" smtClean="0"/>
              <a:t>Joints </a:t>
            </a:r>
            <a:r>
              <a:rPr lang="en-US" b="1" smtClean="0"/>
              <a:t>most affected:</a:t>
            </a:r>
            <a:r>
              <a:rPr lang="en-US" smtClean="0"/>
              <a:t> </a:t>
            </a:r>
            <a:r>
              <a:rPr lang="en-US" b="1" smtClean="0">
                <a:solidFill>
                  <a:schemeClr val="hlink"/>
                </a:solidFill>
              </a:rPr>
              <a:t>Cervical &amp; lumbar</a:t>
            </a:r>
            <a:r>
              <a:rPr lang="en-US" smtClean="0"/>
              <a:t> </a:t>
            </a:r>
            <a:r>
              <a:rPr lang="en-US" b="1" smtClean="0">
                <a:solidFill>
                  <a:schemeClr val="hlink"/>
                </a:solidFill>
              </a:rPr>
              <a:t>spine</a:t>
            </a:r>
            <a:r>
              <a:rPr lang="en-US" smtClean="0"/>
              <a:t>, </a:t>
            </a:r>
            <a:r>
              <a:rPr lang="en-US" b="1" smtClean="0">
                <a:solidFill>
                  <a:srgbClr val="996633"/>
                </a:solidFill>
              </a:rPr>
              <a:t>Fingers</a:t>
            </a:r>
            <a:r>
              <a:rPr lang="en-US" smtClean="0"/>
              <a:t>,</a:t>
            </a:r>
            <a:r>
              <a:rPr lang="en-US" b="1" smtClean="0">
                <a:solidFill>
                  <a:schemeClr val="folHlink"/>
                </a:solidFill>
              </a:rPr>
              <a:t> </a:t>
            </a:r>
            <a:r>
              <a:rPr lang="en-US" b="1" smtClean="0">
                <a:solidFill>
                  <a:srgbClr val="FF3300"/>
                </a:solidFill>
              </a:rPr>
              <a:t>Knuckles</a:t>
            </a:r>
            <a:r>
              <a:rPr lang="en-US" smtClean="0"/>
              <a:t>, </a:t>
            </a:r>
            <a:r>
              <a:rPr lang="en-US" b="1" smtClean="0">
                <a:solidFill>
                  <a:srgbClr val="FF3300"/>
                </a:solidFill>
              </a:rPr>
              <a:t>Knees</a:t>
            </a:r>
            <a:r>
              <a:rPr lang="en-US" smtClean="0"/>
              <a:t> &amp; </a:t>
            </a:r>
            <a:r>
              <a:rPr lang="en-US" b="1" smtClean="0">
                <a:solidFill>
                  <a:srgbClr val="996633"/>
                </a:solidFill>
              </a:rPr>
              <a:t>Hips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0114146-7E07-4F77-BC21-276F6D4B72DF}" type="slidenum">
              <a:rPr lang="en-US" smtClean="0"/>
              <a:pPr/>
              <a:t>94</a:t>
            </a:fld>
            <a:endParaRPr lang="en-US" smtClean="0"/>
          </a:p>
        </p:txBody>
      </p:sp>
      <p:sp>
        <p:nvSpPr>
          <p:cNvPr id="75781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762000"/>
            <a:ext cx="8991600" cy="476250"/>
          </a:xfrm>
        </p:spPr>
        <p:txBody>
          <a:bodyPr/>
          <a:lstStyle/>
          <a:p>
            <a:pPr eaLnBrk="1" hangingPunct="1"/>
            <a:r>
              <a:rPr lang="en-US" sz="4300" b="1" smtClean="0"/>
              <a:t>RHEUMATOID ARTHRITIS </a:t>
            </a:r>
          </a:p>
        </p:txBody>
      </p:sp>
      <p:sp>
        <p:nvSpPr>
          <p:cNvPr id="757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8991600" cy="4192588"/>
          </a:xfrm>
        </p:spPr>
        <p:txBody>
          <a:bodyPr/>
          <a:lstStyle/>
          <a:p>
            <a:pPr eaLnBrk="1" hangingPunct="1"/>
            <a:r>
              <a:rPr lang="en-US" b="1" smtClean="0"/>
              <a:t>Chronic</a:t>
            </a:r>
            <a:r>
              <a:rPr lang="en-US" smtClean="0"/>
              <a:t>, </a:t>
            </a:r>
            <a:r>
              <a:rPr lang="en-US" b="1" smtClean="0"/>
              <a:t>inflammatory</a:t>
            </a:r>
            <a:r>
              <a:rPr lang="en-US" smtClean="0"/>
              <a:t>, </a:t>
            </a:r>
            <a:r>
              <a:rPr lang="en-US" b="1" smtClean="0"/>
              <a:t>autoimmune disease</a:t>
            </a:r>
            <a:r>
              <a:rPr lang="en-US" smtClean="0"/>
              <a:t> of </a:t>
            </a:r>
            <a:r>
              <a:rPr lang="en-US" b="1" i="1" smtClean="0"/>
              <a:t>unknown cause</a:t>
            </a:r>
            <a:r>
              <a:rPr lang="en-US" smtClean="0"/>
              <a:t>, with an insidious onset</a:t>
            </a:r>
          </a:p>
        </p:txBody>
      </p:sp>
    </p:spTree>
  </p:cSld>
  <p:clrMapOvr>
    <a:masterClrMapping/>
  </p:clrMapOvr>
  <p:transition spd="slow">
    <p:random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Vaio\Downloads\joints\ca1012osteoarthritis_f1_31528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474353" cy="61297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 descr="C:\Users\Vaio\Downloads\md_99-05-0020.ti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6166590" cy="4114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6096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Clinical Anatomy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16002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Disc </a:t>
            </a:r>
            <a:r>
              <a:rPr lang="en-US" sz="2800" b="1" dirty="0" err="1" smtClean="0">
                <a:solidFill>
                  <a:srgbClr val="0070C0"/>
                </a:solidFill>
              </a:rPr>
              <a:t>Prolaps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15362" name="Picture 2" descr="C:\Users\Vaio\Downloads\joints\disc prolapse sciatica 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352674"/>
            <a:ext cx="4888264" cy="34523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77813"/>
            <a:ext cx="3733800" cy="712787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FF0000"/>
                </a:solidFill>
              </a:rPr>
              <a:t>Joints (</a:t>
            </a:r>
            <a:r>
              <a:rPr lang="en-US" sz="2800" b="1" dirty="0" err="1" smtClean="0">
                <a:solidFill>
                  <a:srgbClr val="FF0000"/>
                </a:solidFill>
              </a:rPr>
              <a:t>Arthroplasty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48132" name="Picture 8" descr="09_16abc"/>
          <p:cNvPicPr>
            <a:picLocks noChangeAspect="1" noChangeArrowheads="1"/>
          </p:cNvPicPr>
          <p:nvPr/>
        </p:nvPicPr>
        <p:blipFill>
          <a:blip r:embed="rId2" cstate="print"/>
          <a:srcRect b="9213"/>
          <a:stretch>
            <a:fillRect/>
          </a:stretch>
        </p:blipFill>
        <p:spPr bwMode="auto">
          <a:xfrm>
            <a:off x="58738" y="884238"/>
            <a:ext cx="9085262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9A071D0-992E-4432-86FD-9EDD246F8C76}" type="slidenum">
              <a:rPr lang="en-US" smtClean="0"/>
              <a:pPr/>
              <a:t>99</a:t>
            </a:fld>
            <a:endParaRPr lang="en-US" smtClean="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ANGULAR MOVEMENT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382000" cy="4148138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hlink"/>
                </a:solidFill>
              </a:rPr>
              <a:t>Flexion</a:t>
            </a:r>
          </a:p>
          <a:p>
            <a:pPr eaLnBrk="1" hangingPunct="1"/>
            <a:r>
              <a:rPr lang="en-US" sz="3200" b="1" smtClean="0">
                <a:solidFill>
                  <a:schemeClr val="hlink"/>
                </a:solidFill>
              </a:rPr>
              <a:t>Extension</a:t>
            </a:r>
          </a:p>
          <a:p>
            <a:pPr eaLnBrk="1" hangingPunct="1"/>
            <a:r>
              <a:rPr lang="en-US" sz="3200" b="1" smtClean="0">
                <a:solidFill>
                  <a:srgbClr val="000099"/>
                </a:solidFill>
              </a:rPr>
              <a:t>Abduction</a:t>
            </a:r>
          </a:p>
          <a:p>
            <a:pPr eaLnBrk="1" hangingPunct="1"/>
            <a:r>
              <a:rPr lang="en-US" sz="3200" b="1" smtClean="0">
                <a:solidFill>
                  <a:srgbClr val="000099"/>
                </a:solidFill>
              </a:rPr>
              <a:t>Adduction</a:t>
            </a:r>
          </a:p>
          <a:p>
            <a:pPr eaLnBrk="1" hangingPunct="1"/>
            <a:r>
              <a:rPr lang="en-US" sz="3200" b="1" smtClean="0">
                <a:solidFill>
                  <a:srgbClr val="FF9900"/>
                </a:solidFill>
              </a:rPr>
              <a:t>Circumduction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scade">
  <a:themeElements>
    <a:clrScheme name="Cascade 8">
      <a:dk1>
        <a:srgbClr val="204162"/>
      </a:dk1>
      <a:lt1>
        <a:srgbClr val="FFFFFF"/>
      </a:lt1>
      <a:dk2>
        <a:srgbClr val="204162"/>
      </a:dk2>
      <a:lt2>
        <a:srgbClr val="003300"/>
      </a:lt2>
      <a:accent1>
        <a:srgbClr val="99CC00"/>
      </a:accent1>
      <a:accent2>
        <a:srgbClr val="336633"/>
      </a:accent2>
      <a:accent3>
        <a:srgbClr val="FFFFFF"/>
      </a:accent3>
      <a:accent4>
        <a:srgbClr val="1A3653"/>
      </a:accent4>
      <a:accent5>
        <a:srgbClr val="CAE2AA"/>
      </a:accent5>
      <a:accent6>
        <a:srgbClr val="2D5C2D"/>
      </a:accent6>
      <a:hlink>
        <a:srgbClr val="6666FF"/>
      </a:hlink>
      <a:folHlink>
        <a:srgbClr val="C5C248"/>
      </a:folHlink>
    </a:clrScheme>
    <a:fontScheme name="Casca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scade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cade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828</TotalTime>
  <Words>2076</Words>
  <Application>Microsoft Office PowerPoint</Application>
  <PresentationFormat>On-screen Show (4:3)</PresentationFormat>
  <Paragraphs>527</Paragraphs>
  <Slides>112</Slides>
  <Notes>74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112</vt:i4>
      </vt:variant>
    </vt:vector>
  </HeadingPairs>
  <TitlesOfParts>
    <vt:vector size="113" baseType="lpstr">
      <vt:lpstr>Cascade</vt:lpstr>
      <vt:lpstr>THE  JOINTS (GROSS  ANATOMY)</vt:lpstr>
      <vt:lpstr>Slide 2</vt:lpstr>
      <vt:lpstr>Slide 3</vt:lpstr>
      <vt:lpstr>JOINTS</vt:lpstr>
      <vt:lpstr>JOINTS: CLASSIFICATIONS</vt:lpstr>
      <vt:lpstr>JOINTS: CLASSIFICATIONS</vt:lpstr>
      <vt:lpstr>JOINTS: CLASSIFICATIONS</vt:lpstr>
      <vt:lpstr>JOINTS: CLASSIFICATIONS</vt:lpstr>
      <vt:lpstr>FIBROUS JOINTS</vt:lpstr>
      <vt:lpstr>FIBROUS JOINTS</vt:lpstr>
      <vt:lpstr>SUTURES</vt:lpstr>
      <vt:lpstr>Slide 12</vt:lpstr>
      <vt:lpstr>Slide 13</vt:lpstr>
      <vt:lpstr>FIBROUS JOINTS</vt:lpstr>
      <vt:lpstr>Fibrous Joints - sutures</vt:lpstr>
      <vt:lpstr>Slide 16</vt:lpstr>
      <vt:lpstr>Fibrous Joints - sutures</vt:lpstr>
      <vt:lpstr>SYNDESMOSES</vt:lpstr>
      <vt:lpstr>SYNDESMOSIS</vt:lpstr>
      <vt:lpstr>GOMPHOSES</vt:lpstr>
      <vt:lpstr>Fibrous Joints - gomphosis</vt:lpstr>
      <vt:lpstr>CARTILAGINOUS JOINTS</vt:lpstr>
      <vt:lpstr>CARTILAGINOUS JOINTS</vt:lpstr>
      <vt:lpstr>Primary cartilagenous joints Synchondroses</vt:lpstr>
      <vt:lpstr>SYNCHONDROSES</vt:lpstr>
      <vt:lpstr>Primary Cartilaginous Joints</vt:lpstr>
      <vt:lpstr>SYNCHONDROSES</vt:lpstr>
      <vt:lpstr>Primary Cartilaginous Joints</vt:lpstr>
      <vt:lpstr>SEC CARTILAGINOUS JOINTS: SYMPHYSES</vt:lpstr>
      <vt:lpstr>SYMPHYSES</vt:lpstr>
      <vt:lpstr>Secondary Cartilaginous Joints</vt:lpstr>
      <vt:lpstr>Secondary Cartilaginous Joints</vt:lpstr>
      <vt:lpstr>Secondary Cartilaginous Joints</vt:lpstr>
      <vt:lpstr>Clinical Application</vt:lpstr>
      <vt:lpstr>Slide 35</vt:lpstr>
      <vt:lpstr>Slide 36</vt:lpstr>
      <vt:lpstr>Slide 37</vt:lpstr>
      <vt:lpstr>Joints (Arthroplasty)</vt:lpstr>
      <vt:lpstr>Slide 39</vt:lpstr>
      <vt:lpstr>II</vt:lpstr>
      <vt:lpstr>SYNOVIAL JOINTS</vt:lpstr>
      <vt:lpstr>SYNOVIAL JOINTS: GENERAL STRUCTURE  </vt:lpstr>
      <vt:lpstr>Slide 43</vt:lpstr>
      <vt:lpstr>Slide 44</vt:lpstr>
      <vt:lpstr>SYNOVIAL JOINTS: GENERAL STRUCTURE</vt:lpstr>
      <vt:lpstr>SYNOVIAL JOINTS: GENERAL STRUCTURE</vt:lpstr>
      <vt:lpstr>SYNOVIAL JOINTS: GENERAL STRUCTURE</vt:lpstr>
      <vt:lpstr>TYPICAL SYNOVIAL JOINT</vt:lpstr>
      <vt:lpstr>SYNOVIAL JOINTSL: ARTICULAR DISCS</vt:lpstr>
      <vt:lpstr>BURSAE &amp; TENDON SHEATHS</vt:lpstr>
      <vt:lpstr>BURSAE &amp; TENDON SHEATHS</vt:lpstr>
      <vt:lpstr>SYNOVIAL JOINT: STABILITY </vt:lpstr>
      <vt:lpstr>SYNOVIAL JOINTS: MOVEMENTS ALLOWED</vt:lpstr>
      <vt:lpstr>SYNOVIAL JOINTS:  RANGE OF MOTION</vt:lpstr>
      <vt:lpstr>Slide 55</vt:lpstr>
      <vt:lpstr>Slide 56</vt:lpstr>
      <vt:lpstr>1. Plane joint </vt:lpstr>
      <vt:lpstr>1. PLANE JOINT</vt:lpstr>
      <vt:lpstr> Movements Allowed</vt:lpstr>
      <vt:lpstr>2. Hinge joints (MOST COMMON) </vt:lpstr>
      <vt:lpstr>HINGE JOINT</vt:lpstr>
      <vt:lpstr>Slide 62</vt:lpstr>
      <vt:lpstr>Movements Allowed</vt:lpstr>
      <vt:lpstr>3. Pivot joints</vt:lpstr>
      <vt:lpstr>PIVOT JOINT</vt:lpstr>
      <vt:lpstr>Slide 66</vt:lpstr>
      <vt:lpstr>Slide 67</vt:lpstr>
      <vt:lpstr>Movements Allowed</vt:lpstr>
      <vt:lpstr>Slide 69</vt:lpstr>
      <vt:lpstr>Ellipsoid Joint</vt:lpstr>
      <vt:lpstr>5. Condyloid joints </vt:lpstr>
      <vt:lpstr>CONDYLOID JOINT</vt:lpstr>
      <vt:lpstr>Slide 73</vt:lpstr>
      <vt:lpstr>Movements Allowed</vt:lpstr>
      <vt:lpstr>6. Saddle joints (Sellar) </vt:lpstr>
      <vt:lpstr>SADDLE JOINT</vt:lpstr>
      <vt:lpstr>Movements Allowed</vt:lpstr>
      <vt:lpstr>7. Ball &amp; socket joints </vt:lpstr>
      <vt:lpstr>BALL &amp; SOCKET JOINT</vt:lpstr>
      <vt:lpstr>Movements Allowed</vt:lpstr>
      <vt:lpstr>Slide 81</vt:lpstr>
      <vt:lpstr>BLOOD SUPPLY </vt:lpstr>
      <vt:lpstr>NERVE SUPPLY </vt:lpstr>
      <vt:lpstr>HILTON’S LAW  </vt:lpstr>
      <vt:lpstr>NEUROPATHIC JOINT </vt:lpstr>
      <vt:lpstr>DISORDERS OF JOINTS</vt:lpstr>
      <vt:lpstr>SPRAINS</vt:lpstr>
      <vt:lpstr>DISLOCATIONS</vt:lpstr>
      <vt:lpstr>Slide 89</vt:lpstr>
      <vt:lpstr>INFLAMMATORY &amp;  DEGENERATIVE CONDITIONS</vt:lpstr>
      <vt:lpstr>ARTHRITIS</vt:lpstr>
      <vt:lpstr>OSTEOARTHRITIS (OA)</vt:lpstr>
      <vt:lpstr>OSTEOARTHRITIS: COURSE</vt:lpstr>
      <vt:lpstr>RHEUMATOID ARTHRITIS </vt:lpstr>
      <vt:lpstr>Slide 95</vt:lpstr>
      <vt:lpstr>Slide 96</vt:lpstr>
      <vt:lpstr>Slide 97</vt:lpstr>
      <vt:lpstr>Joints (Arthroplasty)</vt:lpstr>
      <vt:lpstr>ANGULAR MOVEMENT</vt:lpstr>
      <vt:lpstr>ANGULAR MOVEMENTS</vt:lpstr>
      <vt:lpstr>ANGULAR MOVEMENTS</vt:lpstr>
      <vt:lpstr>ANGULAR MOVEMENTS</vt:lpstr>
      <vt:lpstr>ANGULAR MOVEMENTS</vt:lpstr>
      <vt:lpstr>ANGULAR MOVEMENT</vt:lpstr>
      <vt:lpstr>ROTATION</vt:lpstr>
      <vt:lpstr>SPECIAL MOVEMENTS</vt:lpstr>
      <vt:lpstr>SPECIAL MOVEMENTS</vt:lpstr>
      <vt:lpstr>SPECIAL MOVEMENTS</vt:lpstr>
      <vt:lpstr>SPECIAL MOVEMENTS</vt:lpstr>
      <vt:lpstr>SPECIAL MOVEMENTS</vt:lpstr>
      <vt:lpstr>SPECIAL MOVEMENTS</vt:lpstr>
      <vt:lpstr>Slide 112</vt:lpstr>
    </vt:vector>
  </TitlesOfParts>
  <Company>BRO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sushil</dc:creator>
  <cp:lastModifiedBy>DELL</cp:lastModifiedBy>
  <cp:revision>247</cp:revision>
  <dcterms:created xsi:type="dcterms:W3CDTF">2004-07-14T13:44:02Z</dcterms:created>
  <dcterms:modified xsi:type="dcterms:W3CDTF">2025-10-09T17:03:12Z</dcterms:modified>
</cp:coreProperties>
</file>