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93" r:id="rId6"/>
    <p:sldId id="295" r:id="rId7"/>
    <p:sldId id="294" r:id="rId8"/>
    <p:sldId id="296" r:id="rId9"/>
    <p:sldId id="297" r:id="rId10"/>
    <p:sldId id="298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81" r:id="rId19"/>
    <p:sldId id="269" r:id="rId20"/>
    <p:sldId id="28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9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9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3300"/>
    <a:srgbClr val="FF66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09-Oct-25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sz="3100" b="1" dirty="0" smtClean="0">
                <a:solidFill>
                  <a:srgbClr val="0070C0"/>
                </a:solidFill>
                <a:latin typeface="Arial Black" pitchFamily="34" charset="0"/>
              </a:rPr>
              <a:t/>
            </a:r>
            <a:br>
              <a:rPr lang="en-US" sz="3100" b="1" dirty="0" smtClean="0">
                <a:solidFill>
                  <a:srgbClr val="0070C0"/>
                </a:solidFill>
                <a:latin typeface="Arial Black" pitchFamily="34" charset="0"/>
              </a:rPr>
            </a:br>
            <a:r>
              <a:rPr lang="en-US" sz="3100" b="1" dirty="0" smtClean="0">
                <a:solidFill>
                  <a:srgbClr val="0070C0"/>
                </a:solidFill>
                <a:latin typeface="Arial Black" pitchFamily="34" charset="0"/>
              </a:rPr>
              <a:t>GROSS ANATOMY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>
                <a:solidFill>
                  <a:srgbClr val="FF0066"/>
                </a:solidFill>
                <a:latin typeface="Algerian" pitchFamily="82" charset="0"/>
              </a:rPr>
              <a:t>INTRODUCTION  TO  ANATOMY - 2</a:t>
            </a:r>
            <a:endParaRPr lang="en-IN" sz="4000" b="1" dirty="0" smtClean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6148" name="Content Placeholder 4"/>
          <p:cNvSpPr>
            <a:spLocks noGrp="1"/>
          </p:cNvSpPr>
          <p:nvPr>
            <p:ph sz="half" idx="2"/>
          </p:nvPr>
        </p:nvSpPr>
        <p:spPr>
          <a:xfrm>
            <a:off x="4191000" y="4114800"/>
            <a:ext cx="5181600" cy="2239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00B050"/>
                </a:solidFill>
              </a:rPr>
              <a:t>Dr. Praveen Kumar Kurrey</a:t>
            </a:r>
          </a:p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00B050"/>
                </a:solidFill>
              </a:rPr>
              <a:t>M.B.B.S.,M.S., B.C.M.E, B.C.B.R.</a:t>
            </a:r>
          </a:p>
          <a:p>
            <a:pPr>
              <a:buFont typeface="Arial" charset="0"/>
              <a:buNone/>
            </a:pPr>
            <a:r>
              <a:rPr lang="en-US" b="1" dirty="0" smtClean="0">
                <a:solidFill>
                  <a:srgbClr val="00B050"/>
                </a:solidFill>
              </a:rPr>
              <a:t>Professor Anatomy</a:t>
            </a:r>
            <a:endParaRPr lang="en-IN" b="1" dirty="0" smtClean="0">
              <a:solidFill>
                <a:srgbClr val="00B050"/>
              </a:solidFill>
            </a:endParaRPr>
          </a:p>
          <a:p>
            <a:endParaRPr lang="en-IN" dirty="0" smtClean="0"/>
          </a:p>
        </p:txBody>
      </p:sp>
      <p:pic>
        <p:nvPicPr>
          <p:cNvPr id="5" name="Picture 2" descr="C:\Users\DELL\Desktop\MUSCLE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981200"/>
            <a:ext cx="2290657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9900"/>
                </a:solidFill>
              </a:rPr>
              <a:t>COMPARATIVE ANATOMY</a:t>
            </a:r>
            <a:endParaRPr lang="en-US" b="1" dirty="0">
              <a:solidFill>
                <a:srgbClr val="FF99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292802"/>
            <a:ext cx="8229600" cy="1674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61CED26-9B1A-4F79-BBFB-A21D6FB2DC7D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80181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600" b="1" dirty="0" smtClean="0">
                <a:solidFill>
                  <a:srgbClr val="FF6600"/>
                </a:solidFill>
              </a:rPr>
              <a:t>Radiological Anatomy</a:t>
            </a:r>
            <a:r>
              <a:rPr lang="en-US" sz="4200" b="1" dirty="0" smtClean="0">
                <a:solidFill>
                  <a:srgbClr val="FF6600"/>
                </a:solidFill>
              </a:rPr>
              <a:t> 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8534400" cy="205105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66"/>
                </a:solidFill>
              </a:rPr>
              <a:t>X ray</a:t>
            </a:r>
            <a:r>
              <a:rPr lang="en-US" smtClean="0"/>
              <a:t> – electromagnetic waves of very short length</a:t>
            </a:r>
          </a:p>
          <a:p>
            <a:pPr lvl="1" eaLnBrk="1" hangingPunct="1"/>
            <a:r>
              <a:rPr lang="en-US" smtClean="0"/>
              <a:t>Best for visualizing bones and abnormal dense structures</a:t>
            </a:r>
            <a:endParaRPr 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386C52E-DE85-481E-9679-CE5D468468FA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>
          <a:xfrm>
            <a:off x="442913" y="103188"/>
            <a:ext cx="8243887" cy="180181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5400" b="1" dirty="0" smtClean="0">
                <a:solidFill>
                  <a:srgbClr val="FF0000"/>
                </a:solidFill>
              </a:rPr>
              <a:t>Radiological Anatomy</a:t>
            </a:r>
            <a:r>
              <a:rPr lang="en-US" sz="4800" b="1" dirty="0" smtClean="0">
                <a:solidFill>
                  <a:srgbClr val="FF0000"/>
                </a:solidFill>
              </a:rPr>
              <a:t> –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4000" b="1" dirty="0" smtClean="0">
                <a:solidFill>
                  <a:srgbClr val="0070C0"/>
                </a:solidFill>
              </a:rPr>
              <a:t>An Introduction to Medical Imaging Techniques</a:t>
            </a:r>
            <a:endParaRPr lang="en-US" sz="4200" b="1" dirty="0" smtClean="0">
              <a:solidFill>
                <a:srgbClr val="0070C0"/>
              </a:solidFill>
            </a:endParaRPr>
          </a:p>
        </p:txBody>
      </p:sp>
      <p:sp>
        <p:nvSpPr>
          <p:cNvPr id="81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534400" cy="368300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/>
              <a:t>Variations of</a:t>
            </a:r>
            <a:r>
              <a:rPr lang="en-US" smtClean="0"/>
              <a:t> </a:t>
            </a:r>
            <a:r>
              <a:rPr lang="en-US" b="1" smtClean="0"/>
              <a:t>X ray</a:t>
            </a:r>
          </a:p>
          <a:p>
            <a:pPr lvl="1" eaLnBrk="1" hangingPunct="1"/>
            <a:r>
              <a:rPr lang="en-US" smtClean="0">
                <a:solidFill>
                  <a:srgbClr val="FF0066"/>
                </a:solidFill>
              </a:rPr>
              <a:t>Fluoroscope</a:t>
            </a:r>
            <a:r>
              <a:rPr lang="en-US" smtClean="0"/>
              <a:t> – images are viewed on a fluorescent screen</a:t>
            </a:r>
          </a:p>
          <a:p>
            <a:pPr lvl="2" eaLnBrk="1" hangingPunct="1"/>
            <a:r>
              <a:rPr lang="en-US" smtClean="0"/>
              <a:t>Allows viewing of internal organs as they move</a:t>
            </a:r>
          </a:p>
          <a:p>
            <a:pPr lvl="1" eaLnBrk="1" hangingPunct="1"/>
            <a:r>
              <a:rPr lang="en-US" smtClean="0">
                <a:solidFill>
                  <a:srgbClr val="000099"/>
                </a:solidFill>
              </a:rPr>
              <a:t>Cineradiography</a:t>
            </a:r>
            <a:r>
              <a:rPr lang="en-US" smtClean="0"/>
              <a:t> – uses X-ray cinema film to record organ movements</a:t>
            </a:r>
            <a:r>
              <a:rPr lang="en-US" b="1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A01F7B1-F291-4E62-B848-DAEEA05F0D37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3188"/>
            <a:ext cx="8991600" cy="1314450"/>
          </a:xfrm>
        </p:spPr>
        <p:txBody>
          <a:bodyPr/>
          <a:lstStyle/>
          <a:p>
            <a:pPr algn="ctr" eaLnBrk="1" hangingPunct="1"/>
            <a:r>
              <a:rPr lang="en-US" sz="5000" b="1" smtClean="0">
                <a:solidFill>
                  <a:srgbClr val="000000"/>
                </a:solidFill>
              </a:rPr>
              <a:t>Advanced X-Ray Techniques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8550"/>
            <a:ext cx="8534400" cy="334645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/>
              <a:t>Computed (axial) tomography</a:t>
            </a:r>
            <a:r>
              <a:rPr lang="en-US" smtClean="0"/>
              <a:t> (</a:t>
            </a:r>
            <a:r>
              <a:rPr lang="en-US" smtClean="0">
                <a:solidFill>
                  <a:srgbClr val="000099"/>
                </a:solidFill>
              </a:rPr>
              <a:t>CT or CAT</a:t>
            </a:r>
            <a:r>
              <a:rPr lang="en-US" smtClean="0"/>
              <a:t>) – takes successive X rays around a person's full circumference</a:t>
            </a:r>
          </a:p>
          <a:p>
            <a:pPr lvl="1" eaLnBrk="1" hangingPunct="1"/>
            <a:r>
              <a:rPr lang="en-US" smtClean="0"/>
              <a:t>Translates recorded information into a detailed picture of the body section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ECF447-C881-47EE-BE26-D87AF51533F0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5000" b="1" smtClean="0">
                <a:solidFill>
                  <a:srgbClr val="000000"/>
                </a:solidFill>
              </a:rPr>
              <a:t>Advanced X-Ray Techniques</a:t>
            </a:r>
          </a:p>
        </p:txBody>
      </p:sp>
      <p:sp>
        <p:nvSpPr>
          <p:cNvPr id="1024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438400"/>
            <a:ext cx="8534400" cy="250825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2800" b="1" smtClean="0"/>
              <a:t>Digital subtraction angiography</a:t>
            </a:r>
            <a:r>
              <a:rPr lang="en-US" sz="2800" smtClean="0"/>
              <a:t> imaging </a:t>
            </a:r>
            <a:br>
              <a:rPr lang="en-US" sz="2800" smtClean="0"/>
            </a:br>
            <a:r>
              <a:rPr lang="en-US" sz="2800" smtClean="0"/>
              <a:t>(</a:t>
            </a:r>
            <a:r>
              <a:rPr lang="en-US" sz="2800" smtClean="0">
                <a:solidFill>
                  <a:srgbClr val="000099"/>
                </a:solidFill>
              </a:rPr>
              <a:t>DSA</a:t>
            </a:r>
            <a:r>
              <a:rPr lang="en-US" sz="2800" smtClean="0"/>
              <a:t>) – provides an unobstructed view of small arteries</a:t>
            </a:r>
          </a:p>
          <a:p>
            <a:pPr lvl="1" eaLnBrk="1" hangingPunct="1"/>
            <a:r>
              <a:rPr lang="en-US" sz="2300" smtClean="0">
                <a:solidFill>
                  <a:srgbClr val="000099"/>
                </a:solidFill>
              </a:rPr>
              <a:t>DSA is often used to identify blockages of arteries that supply the heart or brain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8113CBF-58D1-49F7-AA6D-0D3FA0C7D562}" type="slidenum">
              <a:rPr lang="en-US" smtClean="0"/>
              <a:pPr/>
              <a:t>15</a:t>
            </a:fld>
            <a:endParaRPr lang="en-US" smtClean="0"/>
          </a:p>
        </p:txBody>
      </p:sp>
      <p:sp>
        <p:nvSpPr>
          <p:cNvPr id="1126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5000" b="1" smtClean="0">
                <a:solidFill>
                  <a:srgbClr val="000000"/>
                </a:solidFill>
              </a:rPr>
              <a:t>Advanced X-Ray Techniques</a:t>
            </a:r>
          </a:p>
        </p:txBody>
      </p:sp>
      <p:sp>
        <p:nvSpPr>
          <p:cNvPr id="112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229600" cy="399415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2800" b="1" smtClean="0"/>
              <a:t>Positron emission tomography</a:t>
            </a:r>
            <a:r>
              <a:rPr lang="en-US" sz="2800" smtClean="0"/>
              <a:t> (</a:t>
            </a:r>
            <a:r>
              <a:rPr lang="en-US" sz="2800" smtClean="0">
                <a:solidFill>
                  <a:srgbClr val="000099"/>
                </a:solidFill>
              </a:rPr>
              <a:t>PET</a:t>
            </a:r>
            <a:r>
              <a:rPr lang="en-US" sz="2800" smtClean="0"/>
              <a:t>) – forms images by detecting radioactive isotopes injected into the body</a:t>
            </a:r>
          </a:p>
          <a:p>
            <a:pPr eaLnBrk="1" hangingPunct="1"/>
            <a:r>
              <a:rPr lang="en-US" sz="2800" b="1" smtClean="0"/>
              <a:t>Sonography</a:t>
            </a:r>
            <a:r>
              <a:rPr lang="en-US" sz="2800" smtClean="0"/>
              <a:t> (</a:t>
            </a:r>
            <a:r>
              <a:rPr lang="en-US" sz="2800" smtClean="0">
                <a:solidFill>
                  <a:srgbClr val="000099"/>
                </a:solidFill>
              </a:rPr>
              <a:t>ultrasound imaging</a:t>
            </a:r>
            <a:r>
              <a:rPr lang="en-US" sz="2800" smtClean="0"/>
              <a:t>) – body is probed with pulses of high-frequency sound waves that echo off the body's tissues</a:t>
            </a:r>
          </a:p>
          <a:p>
            <a:pPr lvl="1" eaLnBrk="1" hangingPunct="1"/>
            <a:r>
              <a:rPr lang="en-US" sz="2300" smtClean="0">
                <a:solidFill>
                  <a:srgbClr val="FF0066"/>
                </a:solidFill>
              </a:rPr>
              <a:t>Imaging technique used to determine the age of a developing fetus</a:t>
            </a:r>
            <a:endParaRPr lang="en-US" sz="2300" b="1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B255608-BE04-49AB-94F0-193022B50016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 eaLnBrk="1" hangingPunct="1"/>
            <a:r>
              <a:rPr lang="en-US" sz="5000" b="1" smtClean="0">
                <a:solidFill>
                  <a:srgbClr val="000000"/>
                </a:solidFill>
              </a:rPr>
              <a:t>Advanced X-Ray Techniques</a:t>
            </a:r>
          </a:p>
        </p:txBody>
      </p:sp>
      <p:sp>
        <p:nvSpPr>
          <p:cNvPr id="122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8534400" cy="2051050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2800" b="1" smtClean="0"/>
              <a:t>Magnetic resonance imaging</a:t>
            </a:r>
            <a:r>
              <a:rPr lang="en-US" sz="2800" smtClean="0"/>
              <a:t> (</a:t>
            </a:r>
            <a:r>
              <a:rPr lang="en-US" sz="2800" smtClean="0">
                <a:solidFill>
                  <a:srgbClr val="000099"/>
                </a:solidFill>
              </a:rPr>
              <a:t>MRI</a:t>
            </a:r>
            <a:r>
              <a:rPr lang="en-US" sz="2800" smtClean="0"/>
              <a:t>) – produces high-quality images of soft tissues</a:t>
            </a:r>
          </a:p>
          <a:p>
            <a:pPr lvl="1" eaLnBrk="1" hangingPunct="1"/>
            <a:r>
              <a:rPr lang="en-US" sz="2300" smtClean="0">
                <a:solidFill>
                  <a:srgbClr val="FF0066"/>
                </a:solidFill>
              </a:rPr>
              <a:t>Distinguishes body tissues based on relative water content</a:t>
            </a:r>
            <a:endParaRPr lang="en-US" sz="2300" b="1" smtClean="0">
              <a:solidFill>
                <a:srgbClr val="FF006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41C6ADD-4D08-4560-A453-CB62F16A3DA1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1331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65100"/>
            <a:ext cx="9144000" cy="1262063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FF3300"/>
                </a:solidFill>
              </a:rPr>
              <a:t>Levels of Structural Organization</a:t>
            </a:r>
          </a:p>
        </p:txBody>
      </p:sp>
      <p:sp>
        <p:nvSpPr>
          <p:cNvPr id="133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66888"/>
            <a:ext cx="8534400" cy="3751262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smtClean="0"/>
              <a:t>Chemical</a:t>
            </a:r>
            <a:r>
              <a:rPr lang="en-US" sz="2400" smtClean="0"/>
              <a:t> – atoms combined to form molecules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000099"/>
                </a:solidFill>
              </a:rPr>
              <a:t>Cellular</a:t>
            </a:r>
            <a:r>
              <a:rPr lang="en-US" sz="2400" smtClean="0"/>
              <a:t> – cells are made of molecules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FF0066"/>
                </a:solidFill>
              </a:rPr>
              <a:t>Tissue</a:t>
            </a:r>
            <a:r>
              <a:rPr lang="en-US" sz="2400" smtClean="0"/>
              <a:t> – consists of similar types of cells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006600"/>
                </a:solidFill>
              </a:rPr>
              <a:t>Organ</a:t>
            </a:r>
            <a:r>
              <a:rPr lang="en-US" sz="2400" smtClean="0">
                <a:solidFill>
                  <a:srgbClr val="006600"/>
                </a:solidFill>
              </a:rPr>
              <a:t> </a:t>
            </a:r>
            <a:r>
              <a:rPr lang="en-US" sz="2400" smtClean="0"/>
              <a:t>– made up of different types of tissues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rgbClr val="996633"/>
                </a:solidFill>
              </a:rPr>
              <a:t>Organ system</a:t>
            </a:r>
            <a:r>
              <a:rPr lang="en-US" sz="2400" smtClean="0"/>
              <a:t> – consists of different organs that work closely together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solidFill>
                  <a:schemeClr val="folHlink"/>
                </a:solidFill>
              </a:rPr>
              <a:t>Organismal</a:t>
            </a:r>
            <a:r>
              <a:rPr lang="en-US" sz="2400" smtClean="0"/>
              <a:t> – made up of the organ systems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01_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742950"/>
            <a:ext cx="8153400" cy="611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  <a:gradFill rotWithShape="0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</p:spPr>
        <p:txBody>
          <a:bodyPr/>
          <a:lstStyle/>
          <a:p>
            <a:pPr eaLnBrk="1" hangingPunct="1">
              <a:defRPr/>
            </a:pPr>
            <a:r>
              <a:rPr lang="en-US" altLang="en-US" b="1" smtClean="0"/>
              <a:t>   Levels of Organization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B9B090-13BB-4E2A-B07B-525EC9111B8B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1434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7030A0"/>
                </a:solidFill>
                <a:latin typeface="+mn-lt"/>
              </a:rPr>
              <a:t>Levels of Structural Organization</a:t>
            </a:r>
          </a:p>
        </p:txBody>
      </p:sp>
      <p:pic>
        <p:nvPicPr>
          <p:cNvPr id="14342" name="Picture 4"/>
          <p:cNvPicPr>
            <a:picLocks noChangeAspect="1" noChangeArrowheads="1"/>
          </p:cNvPicPr>
          <p:nvPr/>
        </p:nvPicPr>
        <p:blipFill>
          <a:blip r:embed="rId2" cstate="print"/>
          <a:srcRect b="4997"/>
          <a:stretch>
            <a:fillRect/>
          </a:stretch>
        </p:blipFill>
        <p:spPr bwMode="auto">
          <a:xfrm>
            <a:off x="1143000" y="957072"/>
            <a:ext cx="6858000" cy="56692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9E57EB-6E75-433A-8DE0-F57F87273A12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10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9144000" cy="4762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600" b="1" dirty="0" smtClean="0">
                <a:solidFill>
                  <a:srgbClr val="000000"/>
                </a:solidFill>
              </a:rPr>
              <a:t> </a:t>
            </a:r>
            <a:r>
              <a:rPr lang="en-US" sz="4600" b="1" dirty="0" smtClean="0">
                <a:solidFill>
                  <a:srgbClr val="0070C0"/>
                </a:solidFill>
              </a:rPr>
              <a:t>Anatomy </a:t>
            </a:r>
          </a:p>
        </p:txBody>
      </p:sp>
      <p:sp>
        <p:nvSpPr>
          <p:cNvPr id="41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371600"/>
            <a:ext cx="8382000" cy="5257800"/>
          </a:xfrm>
          <a:ln>
            <a:solidFill>
              <a:srgbClr val="000000"/>
            </a:solidFill>
          </a:ln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sz="2800" b="1" dirty="0" smtClean="0">
                <a:solidFill>
                  <a:srgbClr val="FF0066"/>
                </a:solidFill>
              </a:rPr>
              <a:t>Anatomy</a:t>
            </a:r>
            <a:r>
              <a:rPr lang="en-US" sz="2800" dirty="0" smtClean="0"/>
              <a:t> –Study of the </a:t>
            </a:r>
            <a:r>
              <a:rPr lang="en-US" sz="2800" i="1" dirty="0" smtClean="0"/>
              <a:t>structural </a:t>
            </a:r>
            <a:r>
              <a:rPr lang="en-US" sz="2800" dirty="0" smtClean="0"/>
              <a:t>organization of living organisms.</a:t>
            </a:r>
          </a:p>
          <a:p>
            <a:pPr eaLnBrk="1" hangingPunct="1">
              <a:lnSpc>
                <a:spcPct val="120000"/>
              </a:lnSpc>
            </a:pPr>
            <a:r>
              <a:rPr lang="en-US" sz="2400" dirty="0" smtClean="0"/>
              <a:t>Greek Word- </a:t>
            </a:r>
            <a:r>
              <a:rPr lang="en-US" sz="2400" i="1" dirty="0" err="1" smtClean="0">
                <a:solidFill>
                  <a:srgbClr val="0070C0"/>
                </a:solidFill>
              </a:rPr>
              <a:t>Anatome</a:t>
            </a:r>
            <a:r>
              <a:rPr lang="en-US" sz="2400" dirty="0" smtClean="0"/>
              <a:t> – means To Cut Up</a:t>
            </a:r>
          </a:p>
          <a:p>
            <a:pPr eaLnBrk="1" hangingPunct="1">
              <a:lnSpc>
                <a:spcPct val="120000"/>
              </a:lnSpc>
              <a:buNone/>
            </a:pPr>
            <a:endParaRPr lang="en-US" sz="2400" dirty="0" smtClean="0"/>
          </a:p>
          <a:p>
            <a:pPr marL="457200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      1. Gross or macroscopic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2. Microscopic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3. Developmental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4. Topographic –Surface 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5. Radiological 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6. Applied/Clinical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7. Comparative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8. Living Anatomy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9. Genetics</a:t>
            </a:r>
          </a:p>
          <a:p>
            <a:pPr marL="850392" lvl="1" indent="-457200" eaLnBrk="1" hangingPunct="1">
              <a:lnSpc>
                <a:spcPct val="90000"/>
              </a:lnSpc>
              <a:buNone/>
            </a:pPr>
            <a:r>
              <a:rPr lang="en-US" sz="2300" dirty="0" smtClean="0"/>
              <a:t>10. Experimental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rgbClr val="FF3300"/>
                </a:solidFill>
              </a:rPr>
              <a:t>ORGAN SYSTEMS OF BODY</a:t>
            </a:r>
            <a:endParaRPr lang="en-US" sz="4800" b="1" dirty="0">
              <a:solidFill>
                <a:srgbClr val="FF3300"/>
              </a:solidFill>
            </a:endParaRPr>
          </a:p>
        </p:txBody>
      </p:sp>
      <p:pic>
        <p:nvPicPr>
          <p:cNvPr id="7170" name="Picture 2" descr="D:\Dr PRAVEEN  ANATOMY COMPLETE\PRAVEENS ANATOMY WORLD 3.3.2024\PRAVEENS ANATOMY WORLD 22.7.2025\1. ATLAS\2. GROSS ANATOMY\7. GENERAL ANATOMY\1. Introduction and History\10. Systems of body-pk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143000"/>
            <a:ext cx="8030133" cy="55384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4400" b="1" dirty="0" smtClean="0">
                <a:solidFill>
                  <a:srgbClr val="FF6600"/>
                </a:solidFill>
              </a:rPr>
              <a:t>Organ Systems of the Body</a:t>
            </a:r>
          </a:p>
        </p:txBody>
      </p:sp>
      <p:sp>
        <p:nvSpPr>
          <p:cNvPr id="15366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>
                <a:solidFill>
                  <a:srgbClr val="FF0066"/>
                </a:solidFill>
              </a:rPr>
              <a:t>Skeletal system</a:t>
            </a:r>
          </a:p>
          <a:p>
            <a:pPr lvl="1" eaLnBrk="1" hangingPunct="1"/>
            <a:r>
              <a:rPr lang="en-US" sz="2300" smtClean="0"/>
              <a:t>Composed of bone, cartilage, and ligaments</a:t>
            </a:r>
          </a:p>
          <a:p>
            <a:pPr lvl="1" eaLnBrk="1" hangingPunct="1"/>
            <a:r>
              <a:rPr lang="en-US" sz="2300" smtClean="0"/>
              <a:t>Protects and supports body organs</a:t>
            </a:r>
          </a:p>
          <a:p>
            <a:pPr lvl="1" eaLnBrk="1" hangingPunct="1"/>
            <a:r>
              <a:rPr lang="en-US" sz="2300" smtClean="0"/>
              <a:t>Provides the framework for muscles</a:t>
            </a:r>
          </a:p>
          <a:p>
            <a:pPr lvl="1" eaLnBrk="1" hangingPunct="1"/>
            <a:r>
              <a:rPr lang="en-US" sz="2300" smtClean="0"/>
              <a:t>Site of blood cell formation</a:t>
            </a:r>
          </a:p>
          <a:p>
            <a:pPr lvl="1" eaLnBrk="1" hangingPunct="1"/>
            <a:r>
              <a:rPr lang="en-US" sz="2300" smtClean="0"/>
              <a:t>Stores minerals</a:t>
            </a:r>
          </a:p>
        </p:txBody>
      </p:sp>
      <p:sp>
        <p:nvSpPr>
          <p:cNvPr id="1536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BA4EAC5-7B89-49DA-A96C-C5E26103E689}" type="slidenum">
              <a:rPr lang="en-US" smtClean="0"/>
              <a:pPr/>
              <a:t>21</a:t>
            </a:fld>
            <a:endParaRPr lang="en-US" smtClean="0"/>
          </a:p>
        </p:txBody>
      </p:sp>
      <p:pic>
        <p:nvPicPr>
          <p:cNvPr id="8195" name="Picture 3" descr="D:\Dr PRAVEEN  ANATOMY COMPLETE\PRAVEENS ANATOMY WORLD 3.3.2024\PRAVEENS ANATOMY WORLD 22.7.2025\1. ATLAS\2. GROSS ANATOMY\7. GENERAL ANATOMY\3. Bones\9. Sites of Red bone marrow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3538" y="1920875"/>
            <a:ext cx="3127923" cy="44338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FF6600"/>
                </a:solidFill>
              </a:rPr>
              <a:t>Organ Systems of the Body</a:t>
            </a:r>
            <a:endParaRPr lang="en-US" sz="4400" b="1" dirty="0" smtClean="0">
              <a:solidFill>
                <a:srgbClr val="000000"/>
              </a:solidFill>
            </a:endParaRPr>
          </a:p>
        </p:txBody>
      </p:sp>
      <p:sp>
        <p:nvSpPr>
          <p:cNvPr id="16390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Muscular system</a:t>
            </a:r>
          </a:p>
          <a:p>
            <a:pPr lvl="1" eaLnBrk="1" hangingPunct="1"/>
            <a:r>
              <a:rPr lang="en-US" smtClean="0"/>
              <a:t>Composed of muscles and tendons</a:t>
            </a:r>
          </a:p>
          <a:p>
            <a:pPr lvl="1" eaLnBrk="1" hangingPunct="1"/>
            <a:r>
              <a:rPr lang="en-US" smtClean="0"/>
              <a:t>Allows manipulation of the environment, locomotion, and facial expression</a:t>
            </a:r>
          </a:p>
          <a:p>
            <a:pPr lvl="1" eaLnBrk="1" hangingPunct="1"/>
            <a:r>
              <a:rPr lang="en-US" smtClean="0"/>
              <a:t>Maintains posture</a:t>
            </a:r>
          </a:p>
          <a:p>
            <a:pPr lvl="1" eaLnBrk="1" hangingPunct="1"/>
            <a:r>
              <a:rPr lang="en-US" smtClean="0"/>
              <a:t>Produces heat</a:t>
            </a:r>
          </a:p>
        </p:txBody>
      </p:sp>
      <p:sp>
        <p:nvSpPr>
          <p:cNvPr id="1638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1AD7DD8-9162-4A00-9E26-ADFF0D6FDB2D}" type="slidenum">
              <a:rPr lang="en-US" smtClean="0"/>
              <a:pPr/>
              <a:t>22</a:t>
            </a:fld>
            <a:endParaRPr lang="en-US" smtClean="0"/>
          </a:p>
        </p:txBody>
      </p:sp>
      <p:pic>
        <p:nvPicPr>
          <p:cNvPr id="9218" name="Picture 2" descr="C:\Users\DELL\Desktop\MUSCLEMA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34142" y="1920875"/>
            <a:ext cx="2290657" cy="443388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437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FF6600"/>
                </a:solidFill>
              </a:rPr>
              <a:t>Organ Systems of the Body</a:t>
            </a:r>
            <a:endParaRPr lang="en-US" sz="4400" b="1" dirty="0" smtClean="0">
              <a:solidFill>
                <a:srgbClr val="000000"/>
              </a:solidFill>
            </a:endParaRPr>
          </a:p>
        </p:txBody>
      </p:sp>
      <p:sp>
        <p:nvSpPr>
          <p:cNvPr id="17414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rgbClr val="FF0066"/>
                </a:solidFill>
              </a:rPr>
              <a:t>Integumentary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Forms the external body covering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Composed of the skin, sweat glands, oil glands, hair, and nails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Protects deep tissues from injury and synthesizes vitamin D</a:t>
            </a:r>
          </a:p>
        </p:txBody>
      </p:sp>
      <p:sp>
        <p:nvSpPr>
          <p:cNvPr id="1741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89153A-F23D-43E4-841D-D1EBF7F82E7C}" type="slidenum">
              <a:rPr lang="en-US" smtClean="0"/>
              <a:pPr/>
              <a:t>23</a:t>
            </a:fld>
            <a:endParaRPr lang="en-US" smtClean="0"/>
          </a:p>
        </p:txBody>
      </p:sp>
      <p:pic>
        <p:nvPicPr>
          <p:cNvPr id="10242" name="Picture 2" descr="C:\Users\DELL\Desktop\skin-anatomy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791619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rgbClr val="00B0F0"/>
                </a:solidFill>
              </a:rPr>
              <a:t>Organ Systems of the Body</a:t>
            </a:r>
          </a:p>
        </p:txBody>
      </p:sp>
      <p:sp>
        <p:nvSpPr>
          <p:cNvPr id="18438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Nervous system</a:t>
            </a:r>
          </a:p>
          <a:p>
            <a:pPr lvl="1" eaLnBrk="1" hangingPunct="1"/>
            <a:r>
              <a:rPr lang="en-US" smtClean="0"/>
              <a:t>Composed of the brain, spinal column, and nerves</a:t>
            </a:r>
          </a:p>
          <a:p>
            <a:pPr lvl="1" eaLnBrk="1" hangingPunct="1"/>
            <a:r>
              <a:rPr lang="en-US" smtClean="0"/>
              <a:t>Is the fast-acting control system of the body</a:t>
            </a:r>
          </a:p>
          <a:p>
            <a:pPr lvl="1" eaLnBrk="1" hangingPunct="1"/>
            <a:r>
              <a:rPr lang="en-US" smtClean="0"/>
              <a:t>Responds to stimuli by activating muscles and glands</a:t>
            </a:r>
          </a:p>
        </p:txBody>
      </p:sp>
      <p:sp>
        <p:nvSpPr>
          <p:cNvPr id="1843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9E8206-C0B4-4A96-965D-599A15DCAF5A}" type="slidenum">
              <a:rPr lang="en-US" smtClean="0"/>
              <a:pPr/>
              <a:t>24</a:t>
            </a:fld>
            <a:endParaRPr lang="en-US" smtClean="0"/>
          </a:p>
        </p:txBody>
      </p:sp>
      <p:pic>
        <p:nvPicPr>
          <p:cNvPr id="11268" name="Picture 4" descr="C:\Users\DELL\Desktop\Regional-Neurological_Parts-of-the-Nervous-System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571722"/>
            <a:ext cx="4533215" cy="291467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rgbClr val="FF6600"/>
                </a:solidFill>
              </a:rPr>
              <a:t>Organ Systems of the Body</a:t>
            </a:r>
            <a:endParaRPr lang="en-US" sz="4400" b="1" dirty="0" smtClean="0">
              <a:solidFill>
                <a:srgbClr val="000000"/>
              </a:solidFill>
            </a:endParaRPr>
          </a:p>
        </p:txBody>
      </p:sp>
      <p:sp>
        <p:nvSpPr>
          <p:cNvPr id="19462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Cardiovascular system</a:t>
            </a:r>
          </a:p>
          <a:p>
            <a:pPr lvl="1" eaLnBrk="1" hangingPunct="1"/>
            <a:r>
              <a:rPr lang="en-US" smtClean="0"/>
              <a:t>Composed of the heart and blood vessels</a:t>
            </a:r>
          </a:p>
          <a:p>
            <a:pPr lvl="1" eaLnBrk="1" hangingPunct="1"/>
            <a:r>
              <a:rPr lang="en-US" smtClean="0"/>
              <a:t>The heart pumps blood</a:t>
            </a:r>
          </a:p>
          <a:p>
            <a:pPr lvl="1" eaLnBrk="1" hangingPunct="1"/>
            <a:r>
              <a:rPr lang="en-US" smtClean="0"/>
              <a:t>The blood vessels transport blood throughout the body</a:t>
            </a:r>
          </a:p>
        </p:txBody>
      </p:sp>
      <p:sp>
        <p:nvSpPr>
          <p:cNvPr id="1946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53001C7-E648-43CA-85A6-3CA5FF3C2179}" type="slidenum">
              <a:rPr lang="en-US" smtClean="0"/>
              <a:pPr/>
              <a:t>25</a:t>
            </a:fld>
            <a:endParaRPr lang="en-US" smtClean="0"/>
          </a:p>
        </p:txBody>
      </p:sp>
      <p:pic>
        <p:nvPicPr>
          <p:cNvPr id="12290" name="Picture 2" descr="C:\Users\DELL\Desktop\GettyImages-97537745-59efa47d6f53ba0011c0070b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930277"/>
            <a:ext cx="4038600" cy="2415083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FF6600"/>
                </a:solidFill>
              </a:rPr>
              <a:t>Organ Systems of the Body</a:t>
            </a:r>
            <a:endParaRPr lang="en-US" sz="4400" b="1" dirty="0" smtClean="0">
              <a:solidFill>
                <a:srgbClr val="000000"/>
              </a:solidFill>
            </a:endParaRPr>
          </a:p>
        </p:txBody>
      </p:sp>
      <p:sp>
        <p:nvSpPr>
          <p:cNvPr id="20486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/>
          </a:bodyPr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Lymphatic system</a:t>
            </a:r>
          </a:p>
          <a:p>
            <a:pPr lvl="1" eaLnBrk="1" hangingPunct="1"/>
            <a:r>
              <a:rPr lang="en-US" sz="2300" smtClean="0"/>
              <a:t>Composed of red bone marrow, thymus, spleen, lymph nodes, and lymphatic vessels</a:t>
            </a:r>
          </a:p>
          <a:p>
            <a:pPr lvl="1" eaLnBrk="1" hangingPunct="1"/>
            <a:r>
              <a:rPr lang="en-US" sz="2300" smtClean="0"/>
              <a:t>Picks up fluid leaked from blood vessels and returns it to blood</a:t>
            </a:r>
          </a:p>
          <a:p>
            <a:pPr lvl="1" eaLnBrk="1" hangingPunct="1"/>
            <a:r>
              <a:rPr lang="en-US" sz="2300" smtClean="0"/>
              <a:t>Disposes of debris in the lymphatic stream</a:t>
            </a:r>
          </a:p>
          <a:p>
            <a:pPr lvl="1" eaLnBrk="1" hangingPunct="1"/>
            <a:r>
              <a:rPr lang="en-US" sz="2300" smtClean="0"/>
              <a:t>Houses white blood cells involved with immunity</a:t>
            </a:r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AC0554D-BD8C-4349-85AE-04B89A73BFFF}" type="slidenum">
              <a:rPr lang="en-US" smtClean="0"/>
              <a:pPr/>
              <a:t>26</a:t>
            </a:fld>
            <a:endParaRPr lang="en-US" smtClean="0"/>
          </a:p>
        </p:txBody>
      </p:sp>
      <p:pic>
        <p:nvPicPr>
          <p:cNvPr id="13314" name="Picture 2" descr="C:\Users\DELL\Desktop\The-Lymphatic-System-967x102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999491"/>
            <a:ext cx="4038600" cy="427665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Organ Systems of the Body</a:t>
            </a:r>
          </a:p>
        </p:txBody>
      </p:sp>
      <p:sp>
        <p:nvSpPr>
          <p:cNvPr id="21510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Respiratory system</a:t>
            </a:r>
          </a:p>
          <a:p>
            <a:pPr lvl="1" eaLnBrk="1" hangingPunct="1"/>
            <a:r>
              <a:rPr lang="en-US" smtClean="0"/>
              <a:t>Composed of the nasal cavity, pharynx, trachea, bronchi, and lungs</a:t>
            </a:r>
          </a:p>
          <a:p>
            <a:pPr lvl="1" eaLnBrk="1" hangingPunct="1"/>
            <a:r>
              <a:rPr lang="en-US" smtClean="0"/>
              <a:t>Keeps blood supplied with oxygen and removes carbon dioxide</a:t>
            </a:r>
          </a:p>
        </p:txBody>
      </p:sp>
      <p:sp>
        <p:nvSpPr>
          <p:cNvPr id="2150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4A6315-29A3-45FE-AC13-DDB77F7E456E}" type="slidenum">
              <a:rPr lang="en-US" smtClean="0"/>
              <a:pPr/>
              <a:t>27</a:t>
            </a:fld>
            <a:endParaRPr lang="en-US" smtClean="0"/>
          </a:p>
        </p:txBody>
      </p:sp>
      <p:pic>
        <p:nvPicPr>
          <p:cNvPr id="14338" name="Picture 2" descr="C:\Users\DELL\Desktop\respiratory_system-578d72f73df78c09e96906ff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714885"/>
            <a:ext cx="4038600" cy="284586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00B050"/>
                </a:solidFill>
              </a:rPr>
              <a:t>Organ Systems of the Body</a:t>
            </a:r>
          </a:p>
        </p:txBody>
      </p:sp>
      <p:sp>
        <p:nvSpPr>
          <p:cNvPr id="22534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rgbClr val="FF0066"/>
                </a:solidFill>
              </a:rPr>
              <a:t>Digestive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Composed of the oral cavity, esophagus, stomach, small intestine, large intestine, rectum, anus, and liver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Breaks down food into absorbable units that enter the blood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Eliminates indigestible foodstuffs as feces</a:t>
            </a:r>
          </a:p>
        </p:txBody>
      </p:sp>
      <p:sp>
        <p:nvSpPr>
          <p:cNvPr id="2253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3301DC7-1FC4-4D42-9A4A-943110DAD977}" type="slidenum">
              <a:rPr lang="en-US" smtClean="0"/>
              <a:pPr/>
              <a:t>28</a:t>
            </a:fld>
            <a:endParaRPr lang="en-US" smtClean="0"/>
          </a:p>
        </p:txBody>
      </p:sp>
      <p:pic>
        <p:nvPicPr>
          <p:cNvPr id="15362" name="Picture 2" descr="C:\Users\DELL\Desktop\digestive_system-5a060e8822fa3a00369da32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791619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36271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Organ Systems of the Body</a:t>
            </a:r>
            <a:endParaRPr lang="en-US" sz="4000" b="1" dirty="0" smtClean="0">
              <a:solidFill>
                <a:srgbClr val="000000"/>
              </a:solidFill>
            </a:endParaRPr>
          </a:p>
        </p:txBody>
      </p:sp>
      <p:sp>
        <p:nvSpPr>
          <p:cNvPr id="23558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Urinary system</a:t>
            </a:r>
          </a:p>
          <a:p>
            <a:pPr lvl="1" eaLnBrk="1" hangingPunct="1"/>
            <a:r>
              <a:rPr lang="en-US" sz="2300" smtClean="0"/>
              <a:t>Composed of kidneys, ureters, urinary bladder, and urethra</a:t>
            </a:r>
          </a:p>
          <a:p>
            <a:pPr lvl="1" eaLnBrk="1" hangingPunct="1"/>
            <a:r>
              <a:rPr lang="en-US" sz="2300" smtClean="0"/>
              <a:t>Eliminates nitrogenous wastes from the body</a:t>
            </a:r>
          </a:p>
          <a:p>
            <a:pPr lvl="1" eaLnBrk="1" hangingPunct="1"/>
            <a:r>
              <a:rPr lang="en-US" sz="2300" smtClean="0"/>
              <a:t>Regulates water, electrolyte, and pH balance of the blood</a:t>
            </a:r>
          </a:p>
        </p:txBody>
      </p:sp>
      <p:sp>
        <p:nvSpPr>
          <p:cNvPr id="2355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58C8CAB-AD89-41FC-B86D-4EE4B7DB513F}" type="slidenum">
              <a:rPr lang="en-US" smtClean="0"/>
              <a:pPr/>
              <a:t>29</a:t>
            </a:fld>
            <a:endParaRPr lang="en-US" smtClean="0"/>
          </a:p>
        </p:txBody>
      </p:sp>
      <p:pic>
        <p:nvPicPr>
          <p:cNvPr id="16387" name="Picture 3" descr="D:\Dr PRAVEEN  ANATOMY COMPLETE\PRAVEENS ANATOMY WORLD 3.3.2024\PRAVEENS ANATOMY WORLD 22.7.2025\1. ATLAS\2. GROSS ANATOMY\7. GENERAL ANATOMY\1. Introduction and History\nci-vol-9050-7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3097" y="1920875"/>
            <a:ext cx="3768805" cy="4433888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3F6563F-E8D9-412C-9300-D98AF287266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90550"/>
            <a:ext cx="8534400" cy="47625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5600" b="1" smtClean="0">
                <a:solidFill>
                  <a:srgbClr val="000000"/>
                </a:solidFill>
              </a:rPr>
              <a:t>Gross Anatomy</a:t>
            </a:r>
          </a:p>
        </p:txBody>
      </p:sp>
      <p:sp>
        <p:nvSpPr>
          <p:cNvPr id="51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534400" cy="3200399"/>
          </a:xfr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en-US" sz="2800" b="1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2800" b="1" dirty="0" smtClean="0">
              <a:solidFill>
                <a:srgbClr val="FF0066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0066"/>
                </a:solidFill>
              </a:rPr>
              <a:t>Regional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smtClean="0"/>
              <a:t>– All structures in one part of the body </a:t>
            </a:r>
            <a:br>
              <a:rPr lang="en-US" sz="2800" dirty="0" smtClean="0"/>
            </a:br>
            <a:r>
              <a:rPr lang="en-US" sz="2800" dirty="0" smtClean="0"/>
              <a:t>(such as the abdomen or leg)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0066"/>
                </a:solidFill>
              </a:rPr>
              <a:t>Systemic</a:t>
            </a:r>
            <a:r>
              <a:rPr lang="en-US" sz="2800" dirty="0" smtClean="0">
                <a:solidFill>
                  <a:srgbClr val="FF0066"/>
                </a:solidFill>
              </a:rPr>
              <a:t> </a:t>
            </a:r>
            <a:r>
              <a:rPr lang="en-US" sz="2800" dirty="0" smtClean="0"/>
              <a:t>– Gross anatomy of the body studied by system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rgbClr val="00B050"/>
                </a:solidFill>
              </a:rPr>
              <a:t>Organ Systems of the Body</a:t>
            </a:r>
            <a:endParaRPr lang="en-US" sz="4000" b="1" dirty="0" smtClean="0">
              <a:solidFill>
                <a:srgbClr val="000000"/>
              </a:solidFill>
            </a:endParaRPr>
          </a:p>
        </p:txBody>
      </p:sp>
      <p:sp>
        <p:nvSpPr>
          <p:cNvPr id="24582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Male reproductive system</a:t>
            </a:r>
          </a:p>
          <a:p>
            <a:pPr lvl="1" eaLnBrk="1" hangingPunct="1"/>
            <a:r>
              <a:rPr lang="en-US" sz="2300" smtClean="0"/>
              <a:t>Composed of prostate gland, penis, testes, scrotum, and ductus deferens</a:t>
            </a:r>
          </a:p>
          <a:p>
            <a:pPr lvl="1" eaLnBrk="1" hangingPunct="1"/>
            <a:r>
              <a:rPr lang="en-US" sz="2300" smtClean="0"/>
              <a:t>Main function is the production of offspring</a:t>
            </a:r>
          </a:p>
          <a:p>
            <a:pPr lvl="1" eaLnBrk="1" hangingPunct="1"/>
            <a:r>
              <a:rPr lang="en-US" sz="2300" smtClean="0"/>
              <a:t>Testes produce sperm and male sex hormones</a:t>
            </a:r>
          </a:p>
          <a:p>
            <a:pPr lvl="1" eaLnBrk="1" hangingPunct="1"/>
            <a:r>
              <a:rPr lang="en-US" sz="2300" smtClean="0"/>
              <a:t>Ducts and glands deliver sperm to the female reproductive tract</a:t>
            </a:r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C304B3-6B0A-4EF4-AC41-A5479699EE4B}" type="slidenum">
              <a:rPr lang="en-US" smtClean="0"/>
              <a:pPr/>
              <a:t>30</a:t>
            </a:fld>
            <a:endParaRPr lang="en-US" smtClean="0"/>
          </a:p>
        </p:txBody>
      </p:sp>
      <p:pic>
        <p:nvPicPr>
          <p:cNvPr id="17410" name="Picture 2" descr="D:\Dr PRAVEEN  ANATOMY COMPLETE\PRAVEENS ANATOMY WORLD 3.3.2024\PRAVEENS ANATOMY WORLD 22.7.2025\1. ATLAS\2. GROSS ANATOMY\7. GENERAL ANATOMY\1. Introduction and History\9. Male Reproductive system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950470"/>
            <a:ext cx="4038600" cy="2374697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438912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FF0066"/>
                </a:solidFill>
              </a:rPr>
              <a:t>Organ Systems of the Body</a:t>
            </a:r>
          </a:p>
        </p:txBody>
      </p:sp>
      <p:sp>
        <p:nvSpPr>
          <p:cNvPr id="25606" name="Rectangle 3"/>
          <p:cNvSpPr>
            <a:spLocks noGrp="1" noChangeArrowheads="1"/>
          </p:cNvSpPr>
          <p:nvPr>
            <p:ph sz="half" idx="1"/>
          </p:nvPr>
        </p:nvSpPr>
        <p:spPr>
          <a:ln>
            <a:solidFill>
              <a:srgbClr val="000000"/>
            </a:solidFill>
          </a:ln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sz="3600" b="1" smtClean="0">
                <a:solidFill>
                  <a:srgbClr val="FF0066"/>
                </a:solidFill>
              </a:rPr>
              <a:t>Female reproductive system</a:t>
            </a:r>
          </a:p>
          <a:p>
            <a:pPr lvl="1" eaLnBrk="1" hangingPunct="1"/>
            <a:r>
              <a:rPr lang="en-US" sz="2300" smtClean="0"/>
              <a:t>Composed of mammary glands, ovaries, uterine tubes, uterus, and vagina</a:t>
            </a:r>
          </a:p>
          <a:p>
            <a:pPr lvl="1" eaLnBrk="1" hangingPunct="1"/>
            <a:r>
              <a:rPr lang="en-US" sz="2300" smtClean="0"/>
              <a:t>Main function is the production of offspring</a:t>
            </a:r>
          </a:p>
          <a:p>
            <a:pPr lvl="1" eaLnBrk="1" hangingPunct="1"/>
            <a:r>
              <a:rPr lang="en-US" sz="2300" smtClean="0"/>
              <a:t>Ovaries produce eggs and female sex hormones</a:t>
            </a:r>
          </a:p>
          <a:p>
            <a:pPr lvl="1" eaLnBrk="1" hangingPunct="1"/>
            <a:r>
              <a:rPr lang="en-US" sz="2300" smtClean="0"/>
              <a:t>Remaining structures serve as sites for fertilization and development of the fetus</a:t>
            </a:r>
          </a:p>
          <a:p>
            <a:pPr lvl="1" eaLnBrk="1" hangingPunct="1"/>
            <a:r>
              <a:rPr lang="en-US" sz="2300" smtClean="0"/>
              <a:t>Mammary glands produce milk to nourish the newborn</a:t>
            </a:r>
          </a:p>
        </p:txBody>
      </p:sp>
      <p:sp>
        <p:nvSpPr>
          <p:cNvPr id="2560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52D536-C8C7-42AA-A073-5F15A94F16A5}" type="slidenum">
              <a:rPr lang="en-US" smtClean="0"/>
              <a:pPr/>
              <a:t>31</a:t>
            </a:fld>
            <a:endParaRPr lang="en-US" smtClean="0"/>
          </a:p>
        </p:txBody>
      </p:sp>
      <p:pic>
        <p:nvPicPr>
          <p:cNvPr id="18434" name="Picture 2" descr="D:\Dr PRAVEEN  ANATOMY COMPLETE\PRAVEENS ANATOMY WORLD 3.3.2024\PRAVEENS ANATOMY WORLD 22.7.2025\1. ATLAS\2. GROSS ANATOMY\7. GENERAL ANATOMY\1. Introduction and History\11. Female Reproductive system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3044174"/>
            <a:ext cx="4038600" cy="218728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rgbClr val="FF6600"/>
                </a:solidFill>
              </a:rPr>
              <a:t>HISTORY OF ANATOMY</a:t>
            </a:r>
            <a:endParaRPr lang="en-US" sz="4400" b="1" dirty="0">
              <a:solidFill>
                <a:srgbClr val="FF6600"/>
              </a:solidFill>
            </a:endParaRPr>
          </a:p>
        </p:txBody>
      </p:sp>
      <p:pic>
        <p:nvPicPr>
          <p:cNvPr id="1026" name="Picture 2" descr="D:\Dr PRAVEEN  ANATOMY COMPLETE\PRAVEENS ANATOMY WORLD 3.3.2024\PRAVEENS ANATOMY WORLD 22.7.2025\1. ATLAS\2. GROSS ANATOMY\7. GENERAL ANATOMY\1. Introduction and History\14. Herophilus- Father of anatomy-pkk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40604"/>
            <a:ext cx="4495800" cy="2354943"/>
          </a:xfrm>
          <a:prstGeom prst="rect">
            <a:avLst/>
          </a:prstGeom>
          <a:noFill/>
        </p:spPr>
      </p:pic>
      <p:pic>
        <p:nvPicPr>
          <p:cNvPr id="1028" name="Picture 4" descr="D:\Dr PRAVEEN  ANATOMY COMPLETE\PRAVEENS ANATOMY WORLD 3.3.2024\PRAVEENS ANATOMY WORLD 22.7.2025\1. ATLAS\2. GROSS ANATOMY\7. GENERAL ANATOMY\1. Introduction and History\16. Vesalius-pkk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74309" y="1920875"/>
            <a:ext cx="3386382" cy="44338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12" y="183040"/>
            <a:ext cx="8985524" cy="6674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138" y="152400"/>
            <a:ext cx="8747919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51" y="1066800"/>
            <a:ext cx="8950749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599" y="152400"/>
            <a:ext cx="5635255" cy="670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087" y="1935163"/>
            <a:ext cx="8131826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199" y="1905000"/>
            <a:ext cx="8414941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158" y="1935163"/>
            <a:ext cx="8049684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DDF5AA-F971-4C9A-B497-A2AFEE6CEDCA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000" b="1" dirty="0" smtClean="0">
                <a:solidFill>
                  <a:srgbClr val="0070C0"/>
                </a:solidFill>
              </a:rPr>
              <a:t>Microscopic Anatomy/Histology</a:t>
            </a:r>
          </a:p>
        </p:txBody>
      </p:sp>
      <p:sp>
        <p:nvSpPr>
          <p:cNvPr id="61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362200"/>
            <a:ext cx="8534400" cy="3095625"/>
          </a:xfrm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r>
              <a:rPr lang="en-US" b="1" smtClean="0"/>
              <a:t>Microscopy</a:t>
            </a:r>
            <a:r>
              <a:rPr lang="en-US" smtClean="0"/>
              <a:t> – examining small structures through a microscope</a:t>
            </a:r>
          </a:p>
          <a:p>
            <a:pPr lvl="1" eaLnBrk="1" hangingPunct="1"/>
            <a:r>
              <a:rPr lang="en-US" smtClean="0">
                <a:solidFill>
                  <a:srgbClr val="FF0066"/>
                </a:solidFill>
              </a:rPr>
              <a:t>Light microscopy</a:t>
            </a:r>
            <a:r>
              <a:rPr lang="en-US" smtClean="0"/>
              <a:t> – illuminates tissue with a beam of light (lower magnification)</a:t>
            </a:r>
          </a:p>
          <a:p>
            <a:pPr lvl="1" eaLnBrk="1" hangingPunct="1"/>
            <a:r>
              <a:rPr lang="en-US" smtClean="0">
                <a:solidFill>
                  <a:srgbClr val="000099"/>
                </a:solidFill>
              </a:rPr>
              <a:t>Electron microscopy</a:t>
            </a:r>
            <a:r>
              <a:rPr lang="en-US" smtClean="0"/>
              <a:t> – uses beams of electrons (higher magnification)</a:t>
            </a:r>
            <a:endParaRPr lang="en-US" b="1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</p:spPr>
        <p:txBody>
          <a:bodyPr/>
          <a:lstStyle/>
          <a:p>
            <a:pPr algn="ctr" eaLnBrk="1" hangingPunct="1"/>
            <a:r>
              <a:rPr lang="en-US" b="1" smtClean="0">
                <a:solidFill>
                  <a:srgbClr val="FF0000"/>
                </a:solidFill>
                <a:latin typeface="Castellar" pitchFamily="18" charset="0"/>
              </a:rPr>
              <a:t>THANK  YOU</a:t>
            </a:r>
            <a:endParaRPr lang="en-IN" b="1" smtClean="0">
              <a:solidFill>
                <a:srgbClr val="FF0000"/>
              </a:solidFill>
              <a:latin typeface="Castellar" pitchFamily="18" charset="0"/>
            </a:endParaRPr>
          </a:p>
        </p:txBody>
      </p:sp>
      <p:pic>
        <p:nvPicPr>
          <p:cNvPr id="624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8750" y="1371600"/>
            <a:ext cx="8756650" cy="5283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9900"/>
                </a:solidFill>
              </a:rPr>
              <a:t>EMBRYOLOGY</a:t>
            </a:r>
            <a:endParaRPr lang="en-US" b="1" dirty="0">
              <a:solidFill>
                <a:srgbClr val="FF99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667000"/>
            <a:ext cx="8991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C00000"/>
                </a:solidFill>
              </a:rPr>
              <a:t>CLINICAL/ APPLIED ANATOMY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200400"/>
            <a:ext cx="8686800" cy="155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3300"/>
                </a:solidFill>
              </a:rPr>
              <a:t>SURFACE ANATOMY</a:t>
            </a:r>
            <a:endParaRPr lang="en-US" b="1" dirty="0">
              <a:solidFill>
                <a:srgbClr val="FF330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17210"/>
            <a:ext cx="9144000" cy="2568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3300"/>
                </a:solidFill>
              </a:rPr>
              <a:t>LIVING ANATOMY</a:t>
            </a:r>
            <a:endParaRPr lang="en-US" b="1" dirty="0">
              <a:solidFill>
                <a:srgbClr val="FF33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898387"/>
            <a:ext cx="8229600" cy="246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3300"/>
                </a:solidFill>
              </a:rPr>
              <a:t>GENETICS</a:t>
            </a:r>
            <a:endParaRPr lang="en-US" b="1" dirty="0">
              <a:solidFill>
                <a:srgbClr val="FF3300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741938"/>
            <a:ext cx="8229600" cy="277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97</TotalTime>
  <Words>808</Words>
  <Application>Microsoft Office PowerPoint</Application>
  <PresentationFormat>On-screen Show (4:3)</PresentationFormat>
  <Paragraphs>150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Flow</vt:lpstr>
      <vt:lpstr>  GROSS ANATOMY INTRODUCTION  TO  ANATOMY - 2</vt:lpstr>
      <vt:lpstr> Anatomy </vt:lpstr>
      <vt:lpstr>Gross Anatomy</vt:lpstr>
      <vt:lpstr>Microscopic Anatomy/Histology</vt:lpstr>
      <vt:lpstr>EMBRYOLOGY</vt:lpstr>
      <vt:lpstr>CLINICAL/ APPLIED ANATOMY</vt:lpstr>
      <vt:lpstr>SURFACE ANATOMY</vt:lpstr>
      <vt:lpstr>LIVING ANATOMY</vt:lpstr>
      <vt:lpstr>GENETICS</vt:lpstr>
      <vt:lpstr>COMPARATIVE ANATOMY</vt:lpstr>
      <vt:lpstr>Radiological Anatomy </vt:lpstr>
      <vt:lpstr>Radiological Anatomy –  An Introduction to Medical Imaging Techniques</vt:lpstr>
      <vt:lpstr>Advanced X-Ray Techniques</vt:lpstr>
      <vt:lpstr>Advanced X-Ray Techniques</vt:lpstr>
      <vt:lpstr>Advanced X-Ray Techniques</vt:lpstr>
      <vt:lpstr>Advanced X-Ray Techniques</vt:lpstr>
      <vt:lpstr>Levels of Structural Organization</vt:lpstr>
      <vt:lpstr>   Levels of Organization</vt:lpstr>
      <vt:lpstr>Levels of Structural Organization</vt:lpstr>
      <vt:lpstr>ORGAN SYSTEMS OF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Organ Systems of the Body</vt:lpstr>
      <vt:lpstr>HISTORY OF ANATOMY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THANK 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GROSS ANATOMY INTRODUCTION  TO  ANATOMY</dc:title>
  <dc:creator>DELL</dc:creator>
  <cp:lastModifiedBy>DELL</cp:lastModifiedBy>
  <cp:revision>34</cp:revision>
  <dcterms:created xsi:type="dcterms:W3CDTF">2006-08-16T00:00:00Z</dcterms:created>
  <dcterms:modified xsi:type="dcterms:W3CDTF">2025-10-09T08:08:38Z</dcterms:modified>
</cp:coreProperties>
</file>