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4" r:id="rId2"/>
    <p:sldId id="327" r:id="rId3"/>
    <p:sldId id="259" r:id="rId4"/>
    <p:sldId id="260" r:id="rId5"/>
    <p:sldId id="329" r:id="rId6"/>
    <p:sldId id="32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23" r:id="rId15"/>
    <p:sldId id="268" r:id="rId16"/>
    <p:sldId id="330" r:id="rId17"/>
    <p:sldId id="270" r:id="rId18"/>
    <p:sldId id="271" r:id="rId19"/>
    <p:sldId id="272" r:id="rId20"/>
    <p:sldId id="321" r:id="rId21"/>
    <p:sldId id="258" r:id="rId22"/>
    <p:sldId id="276" r:id="rId23"/>
    <p:sldId id="322" r:id="rId24"/>
    <p:sldId id="277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25" r:id="rId48"/>
    <p:sldId id="32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64"/>
    <a:srgbClr val="5D2355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100A-C4CF-41A2-A4A0-E185E79C4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D67F-E443-401C-96AA-3C457D77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9B8F-CB8E-4630-8F0B-3ED9FDBA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F9C5-52E4-44D8-A3AB-AFBF5591E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4B20-AB41-420F-8E46-7B9B49B91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4068-F9DC-4710-90B3-D031257B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2F50-F130-4DF6-AAE0-AAAC7DC54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307F-4E77-4B70-9DEF-9F90D2EE1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DEAE-D510-405A-8673-8625313EA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4BD1-7118-4C73-83D0-88EC1A4E7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E680-A7F8-4DAD-B71A-0AC9914DC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BC1009B-8302-4F48-AA96-710DB63B9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pPr algn="ctr"/>
            <a:r>
              <a:rPr lang="en-US" sz="3100" b="1" dirty="0" smtClean="0">
                <a:solidFill>
                  <a:srgbClr val="0070C0"/>
                </a:solidFill>
                <a:latin typeface="Arial Black" pitchFamily="34" charset="0"/>
              </a:rPr>
              <a:t>GROSS ANATOMY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INTRODUCTION 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 TO  ANATOMY</a:t>
            </a:r>
            <a:endParaRPr lang="en-IN" sz="40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4114800"/>
            <a:ext cx="5334000" cy="2239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Dr. Praveen Kumar Kurrey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M.B.B.S.,M.S., B.C.M.E, B.C.B.R.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Professor Anatomy</a:t>
            </a:r>
            <a:endParaRPr lang="en-IN" b="1" dirty="0" smtClean="0">
              <a:solidFill>
                <a:srgbClr val="7030A0"/>
              </a:solidFill>
            </a:endParaRPr>
          </a:p>
          <a:p>
            <a:endParaRPr lang="en-IN" dirty="0" smtClean="0"/>
          </a:p>
        </p:txBody>
      </p:sp>
      <p:pic>
        <p:nvPicPr>
          <p:cNvPr id="2050" name="Picture 2" descr="D:\Dr PRAVEEN  ANATOMY COMPLETE\PRAVEENS ANATOMY WORLD 3.3.2024\PRAVEENS ANATOMY WORLD 22.7.2025\1. ATLAS\2. GROSS ANATOMY\7. GENERAL ANATOMY\2. Terminology\7. Terms of Anatomy-pk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628" y="2020888"/>
            <a:ext cx="2640569" cy="422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B50B64"/>
                </a:solidFill>
                <a:latin typeface="Arial" pitchFamily="34" charset="0"/>
                <a:cs typeface="Arial" pitchFamily="34" charset="0"/>
              </a:rPr>
              <a:t>ANATOMICAL PLANES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4678363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terms  of ANATOMICAL SECTIONS are limited in its usefulness because it does not us orientate us to how the cut was made.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i.e. was the cut made from “top-to-bottom” or front-to-back” or “side-to-side”. This is the reason why we have anatomical planes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PLANE - is geometrical concept referring to an imagined flat surface.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are used to describe the sections of the body.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There are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3 main anatomical planes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 1. SAGITTAL PLANE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 2. CORONAL  PLANE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(also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called FRONTAL PLANE)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 3. HORIZONTAL PLANE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(also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called TRANSVERSE PLANE)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ANATOMICAL   PLANES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 PLANE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it is an imaginary vertical plane (extending from front to back and top to bottom), dividing the body into left and right portions.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MIDSAGITTAL PLANE –  (also called MEDIAN PLANE) refers to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sagittal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plane that divides the body into exactly equal right and left portions.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PARASAGITTAL – any plane parallel to the medial plane  (often used by neurologists)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PLANE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(also called the CORONAL PLANE)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- A vertical plane passing through the body (at right angles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sagittal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plane) and divides the body into front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(anterior) and back (posterior)  portions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(also called a TRANSVERSE plane)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- It divided the body into top (superior) and bottom (inferior)  portions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ANATOMICAL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PLANES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Bookman Old Style" pitchFamily="18" charset="0"/>
              </a:rPr>
              <a:t>ANATOMICAL  DIRECTIONS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2743200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Directional terms are used to locate structures in the body.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Below is a list of directional terms and their definitions.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LEFT - To the left of the body (not your left, the subject’s)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	E.g. The stomach is to the left of the liver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RIGHT – To the right of the body or structure being 		studied.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	E.g. The right kidney is damaged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LATERAL – Toward the side; away from the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midsagittal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	plane.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	E.g. The eyes are lateral to the nose.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MEDIAL – Toward the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midsagittal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plane; away from the side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	E.g. The eyes are medial to the ears.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smtClean="0">
                <a:latin typeface="Comic Sans MS" pitchFamily="66" charset="0"/>
              </a:rPr>
              <a:t>ANATOMICAL DIRECTIONS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1816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ANATOMICAL  TERMINOLOGY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Toward the front of the body.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The nose is on the anterior of the head.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Toward the back (rear) of the body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The heel is posterior to the toes.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Toward the top of the body.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The shoulders are superior to the hips.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INFERIOR 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Toward the bottom of the body.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The stomach is inferior to the heart.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MEDIAL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Towards the Midline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-Ulna is Medial bone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LATERAL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Away from Midline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- Radius is Lateral Bone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ANATOMICAL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DIRECTIONS- TERMINOLOGY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754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DORSAL – Along (or toward) the vertebral surface of the 	body. E.g. Her scar is along the dorsal surface.</a:t>
            </a: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VENTRAL – Along (toward) the belly surface of the body.</a:t>
            </a:r>
          </a:p>
          <a:p>
            <a:pPr>
              <a:buFontTx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E.g. The navel is on the ventral surface.</a:t>
            </a: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CAUDAD (caudal) – Toward the tail.</a:t>
            </a:r>
          </a:p>
          <a:p>
            <a:pPr>
              <a:buFontTx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E.g. The neck is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caudad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to the skull.</a:t>
            </a: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CEPHALAD –Toward the head.</a:t>
            </a:r>
          </a:p>
          <a:p>
            <a:pPr>
              <a:buFontTx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E.g. The neck is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cephalad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to the tail.</a:t>
            </a: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ANATOMICAL  DIRECTIONS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DEEP – Toward the inside of a part; away from the surface.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		E.g. The thigh muscles are deep to the skin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SUPERFICIAL – Toward the surface of a part; away from 	the inside.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		E.g. The skin is  a superficial organ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MEDULLARY – Refers to an inner region, or medulla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		E.g. The </a:t>
            </a:r>
            <a:r>
              <a:rPr lang="en-US" sz="2400" dirty="0" err="1" smtClean="0">
                <a:latin typeface="+mj-lt"/>
              </a:rPr>
              <a:t>medullary</a:t>
            </a:r>
            <a:r>
              <a:rPr lang="en-US" sz="2400" dirty="0" smtClean="0">
                <a:latin typeface="+mj-lt"/>
              </a:rPr>
              <a:t> portion of the organ contains nerve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		tissue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CORTICAL – Refers to an outer region, or cortex.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		E.g. The cortical area produces hormones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BODY  CAVITIES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DORSAL BODY CAVITIES</a:t>
            </a:r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are cavities in the “back” half of the body</a:t>
            </a:r>
          </a:p>
          <a:p>
            <a:pPr marL="609600" indent="-609600"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 main groups;</a:t>
            </a:r>
          </a:p>
          <a:p>
            <a:pPr marL="609600" indent="-609600"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1. CRANIAL CAVITIES </a:t>
            </a:r>
          </a:p>
          <a:p>
            <a:pPr marL="609600" indent="-609600"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2. SPINAL CAVITY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ANATOMY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Study by Dissection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study of the gross structure of the human body with the naked eyes and as well as microscopy.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DORSAL BODY CAVITIES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</a:p>
          <a:p>
            <a:pPr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1. CRANIAL CAVITIES – Within the skull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Brain</a:t>
            </a:r>
          </a:p>
          <a:p>
            <a:pPr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2. SPINAL CAVITY – Within the vertebral column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Spinal cord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BODY CAVITIES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3413"/>
            <a:ext cx="89154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B50B64"/>
                </a:solidFill>
                <a:latin typeface="Calisto MT" pitchFamily="18" charset="0"/>
              </a:rPr>
              <a:t>BODY  CAVITIES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229600" cy="3611563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sz="2400" b="1" dirty="0" smtClean="0">
                <a:latin typeface="+mj-lt"/>
              </a:rPr>
              <a:t>VENTRAL BODY CAVITIES</a:t>
            </a:r>
            <a:r>
              <a:rPr lang="en-US" sz="2400" dirty="0" smtClean="0">
                <a:latin typeface="+mj-lt"/>
              </a:rPr>
              <a:t> – are cavities in the “front” half of the body.</a:t>
            </a:r>
          </a:p>
          <a:p>
            <a:pPr marL="609600" indent="-609600">
              <a:buFontTx/>
              <a:buChar char="-"/>
            </a:pPr>
            <a:r>
              <a:rPr lang="en-US" sz="2400" dirty="0" smtClean="0">
                <a:latin typeface="+mj-lt"/>
              </a:rPr>
              <a:t>6 main groups;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+mj-lt"/>
              </a:rPr>
              <a:t>THORACIC CAVITY 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+mj-lt"/>
              </a:rPr>
              <a:t>PLEURAL CAVITY 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+mj-lt"/>
              </a:rPr>
              <a:t>MEDIASTINUM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+mj-lt"/>
              </a:rPr>
              <a:t>ABDOMINOPELVIC CAVITY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+mj-lt"/>
              </a:rPr>
              <a:t>ABDOMINAL CAVITY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+mj-lt"/>
              </a:rPr>
              <a:t>PELVIC CAVITY</a:t>
            </a:r>
          </a:p>
          <a:p>
            <a:pPr marL="609600" indent="-609600">
              <a:buFontTx/>
              <a:buNone/>
            </a:pPr>
            <a:endParaRPr lang="en-US" sz="2400" dirty="0" smtClean="0">
              <a:latin typeface="+mj-lt"/>
            </a:endParaRPr>
          </a:p>
          <a:p>
            <a:pPr marL="609600" indent="-609600"/>
            <a:endParaRPr lang="en-US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50B64"/>
                </a:solidFill>
                <a:latin typeface="Calibri" pitchFamily="34" charset="0"/>
                <a:cs typeface="Calibri" pitchFamily="34" charset="0"/>
              </a:rPr>
              <a:t>VENTRAL BODY CAVITIES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THORACIC CAVITY – within the rib cage</a:t>
            </a:r>
          </a:p>
          <a:p>
            <a:pPr marL="609600" indent="-609600"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	PLEURAL CAVITY – Left one third and right one third 				of the thoracic cavity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lung</a:t>
            </a:r>
          </a:p>
          <a:p>
            <a:pPr marL="609600" indent="-609600"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 	MEDIASTINUM – Middle one third of thorax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Heart, Trachea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oesophagus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endParaRPr lang="en-US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B50B64"/>
                </a:solidFill>
                <a:latin typeface="Calisto MT" pitchFamily="18" charset="0"/>
              </a:rPr>
              <a:t>VENTRAL BODY CAVITIES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4. ABDOMINOPELVIC CAVITY – From the diaphragm to the 			bottom of the trunk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5. ABDOMINAL CAVITY – From the diaphragm to the rim of 			the pelvic bones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stomach, liver, most of the intestines, 	pancreas, spleen and kidneys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6. PELVIC CAVITY – From the pelvic rim to the floor of the 			trunk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Portions of the intestines, ovaries, uterus, 	urinary bladder.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B50B64"/>
                </a:solidFill>
                <a:latin typeface="Arial" pitchFamily="34" charset="0"/>
                <a:cs typeface="Arial" pitchFamily="34" charset="0"/>
              </a:rPr>
              <a:t>SURFACE  REGIONS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305800" cy="39163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ANTERIOR  ASPECT</a:t>
            </a:r>
          </a:p>
          <a:p>
            <a:pPr>
              <a:buFontTx/>
              <a:buNone/>
            </a:pPr>
            <a:endParaRPr lang="en-US" sz="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ABDOMINAL – Area overlying the abdominal cavity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ANTEBRACHIAL – forearm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 AXILLARY – Armpit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4. BRACHIAL – Upper arm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5. BUCCAL – cheek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6. CARPAL – wrist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7. CERVICAL – Neck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8. COXAL - Hip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4" descr="ven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0"/>
            <a:ext cx="6986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349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50B64"/>
                </a:solidFill>
                <a:latin typeface="Castellar" pitchFamily="18" charset="0"/>
              </a:rPr>
              <a:t>SURFACE  REGIONS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229600" cy="3962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ANTERIOR  ASPECT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9. CRURAL – Anterior lower legs (shin)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10. CUBITAL – Anterior elbow joint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11. FEMORAL – Upper leg (thigh)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12. MENTAL – Chin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13. ORBITAL – Eye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14. PATELLA – Anterior knee joint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15. PUBIC – Lower front of trunk, between legs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16. TARSAL – ankle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17. THORACIC - Chest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B50B64"/>
                </a:solidFill>
                <a:latin typeface="Constantia" pitchFamily="18" charset="0"/>
              </a:rPr>
              <a:t>SURFACE  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POSTERIOR ASPECT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CERVICAL – Neck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GLUTEAL – Buttocks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 LUMBAR – lower back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4. OCCIPITAL – Posterior of head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5. POPLITEAL – Posterior knee joint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6. SCAPULAR – shoulder blade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7. SURAL – calf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8. THORACIC – upper back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4" descr="dors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0104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ANATOMICAL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POSITION</a:t>
            </a:r>
            <a:endParaRPr lang="en-US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definition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Anatomical position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is when ;</a:t>
            </a:r>
          </a:p>
          <a:p>
            <a:pPr>
              <a:buFont typeface="Wingdings" pitchFamily="2" charset="2"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person is standing erect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upper-limbs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hanging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sides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Eyes, Palm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Toes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facing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forwards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MOVEMENTS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343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Movements take place at joints where two or more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bones or cartilages articulate with one another.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different types of movements are;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FLEXION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EXTENSION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DORSIFLEXION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PLANTARFLEXION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ABDUCTION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ADDUCTION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ROTATION – MEDIAL and RADIAL ROTATION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OPPOSITION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Engravers MT" pitchFamily="18" charset="0"/>
              </a:rPr>
              <a:t>MOVEMENTS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9.  PROTRACTION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10. RETRACTION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11. ELEVATION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12. DEPRESSION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13. EVERSION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14. INVERSION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15. PRONATION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16. SUPINATION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17. PRONE</a:t>
            </a:r>
          </a:p>
          <a:p>
            <a:pPr marL="609600" indent="-609600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18. SUPINE</a:t>
            </a:r>
          </a:p>
          <a:p>
            <a:pPr marL="609600" indent="-609600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B50B64"/>
                </a:solidFill>
                <a:latin typeface="Georgia" pitchFamily="18" charset="0"/>
              </a:rPr>
              <a:t>MOVEMENTS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FLEXION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Bending or decreasing the angle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between the bones or parts of the body.</a:t>
            </a:r>
          </a:p>
          <a:p>
            <a:pPr>
              <a:buFontTx/>
              <a:buNone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E.g. Flexion of the upper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limb at elbow joint is an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anterior bending; Flexion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of the knee at the knee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joint is a posterior bending.</a:t>
            </a:r>
          </a:p>
          <a:p>
            <a:endParaRPr lang="en-US" sz="2000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429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3781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B50B64"/>
                </a:solidFill>
                <a:latin typeface="Engravers MT" pitchFamily="18" charset="0"/>
              </a:rPr>
              <a:t>MOVEMENTS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915400" cy="5287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EXTENSION – indicates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straightening or increasing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angle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between the bones or parts of the body.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Extension at elbow joint occurs at posterior 	direction. Extension at knee joint occurs in anterior 	direction.</a:t>
            </a:r>
          </a:p>
          <a:p>
            <a:pPr>
              <a:buFont typeface="Wingdings" pitchFamily="2" charset="2"/>
              <a:buChar char="ü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HYPEREXTENSION – (OVER EXTENSION beyond anatomical limit)  - can cause injury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Whiplash – hyperextension of the neck during 	rear- end automobile collision.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0"/>
            <a:ext cx="34766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50B64"/>
                </a:solidFill>
                <a:latin typeface="Georgia" pitchFamily="18" charset="0"/>
              </a:rPr>
              <a:t>MOVEMENTS - EXTENSION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4088" y="2206625"/>
            <a:ext cx="4695825" cy="3846513"/>
          </a:xfr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819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B50B64"/>
                </a:solidFill>
                <a:latin typeface="Berlin Sans FB Demi" pitchFamily="34" charset="0"/>
              </a:rPr>
              <a:t>MOVEMENTS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WHIPLASH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INJURY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--</a:t>
            </a:r>
            <a:endParaRPr 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- Sudden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extension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cervical spine (backward movement of the neck) and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flexion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(forward movement of the neck).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- This type of trauma is also referred to as a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cervical acceleration-deceleration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(CAD) injury.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- Rear-end or side-impact motor vehicle collisions are the number one cause of whiplash with injury to the muscles, ligaments, tendons, joints, and discs of the cervical spine.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- Produce symptoms and signs of “pinched nerve”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radiculopathy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cervical spine - e.g. Neck pain or neck pain that travels down the arm ).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Engravers MT" pitchFamily="18" charset="0"/>
              </a:rPr>
              <a:t>WHIPLASH  injury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066800"/>
            <a:ext cx="3352800" cy="2133600"/>
          </a:xfrm>
          <a:noFill/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76600"/>
            <a:ext cx="4305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50B64"/>
                </a:solidFill>
                <a:latin typeface="+mn-lt"/>
                <a:cs typeface="Calibri" pitchFamily="34" charset="0"/>
              </a:rPr>
              <a:t>MOVEMENTS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DORSIFLEXION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Flexion at the ankle joint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as occurs 	when walking uphill or lifting the toes off ground</a:t>
            </a:r>
          </a:p>
          <a:p>
            <a:pPr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PLANTARFLEXION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Turns the foot  or toes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toward 	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plantar surface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When standing on your toes)</a:t>
            </a:r>
          </a:p>
          <a:p>
            <a:pPr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153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50B64"/>
                </a:solidFill>
                <a:latin typeface="Bookman Old Style" pitchFamily="18" charset="0"/>
              </a:rPr>
              <a:t>MOVEMENTS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ABDUCTION – means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moving away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from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body midline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E.g. Moving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an upper-limb away from the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side of the body.</a:t>
            </a:r>
          </a:p>
          <a:p>
            <a:pPr>
              <a:buFontTx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ADDUCTION – means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toward the body midline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E.g. Moving an upper-limb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toward the side of the 	body.</a:t>
            </a:r>
          </a:p>
          <a:p>
            <a:pPr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14400"/>
            <a:ext cx="365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B50B64"/>
                </a:solidFill>
                <a:latin typeface="Arial" pitchFamily="34" charset="0"/>
                <a:cs typeface="Arial" pitchFamily="34" charset="0"/>
              </a:rPr>
              <a:t>MOVEMENTS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ROTATION – involves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turning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or revolving a part of the body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around its longitudinal axis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(E.g. turnings one’s head to the side)</a:t>
            </a:r>
          </a:p>
          <a:p>
            <a:pPr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MEDIAL ROTATION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Rotation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	toward the midline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body.</a:t>
            </a:r>
          </a:p>
          <a:p>
            <a:pPr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LATERAL ROTATION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Rotation 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away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from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midline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body</a:t>
            </a:r>
          </a:p>
          <a:p>
            <a:pPr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838200"/>
            <a:ext cx="388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ANATOMICAL  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POSITION</a:t>
            </a:r>
          </a:p>
        </p:txBody>
      </p:sp>
      <p:pic>
        <p:nvPicPr>
          <p:cNvPr id="8195" name="Picture 3" descr="directio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85800"/>
            <a:ext cx="8305800" cy="59436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MOVEMENTS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5135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B50B64"/>
                </a:solidFill>
                <a:latin typeface="Engravers MT" pitchFamily="18" charset="0"/>
              </a:rPr>
              <a:t>OPPOSITION</a:t>
            </a:r>
            <a:r>
              <a:rPr lang="en-US" sz="2400" dirty="0" smtClean="0">
                <a:latin typeface="Comic Sans MS" pitchFamily="66" charset="0"/>
              </a:rPr>
              <a:t>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Movement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by which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	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pad of the thumb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brought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another digit pad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E.g. We use this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movement to pinch, button a shirt.</a:t>
            </a:r>
          </a:p>
          <a:p>
            <a:pPr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				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49600"/>
            <a:ext cx="5410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50B64"/>
                </a:solidFill>
                <a:latin typeface="Arial" pitchFamily="34" charset="0"/>
                <a:cs typeface="Arial" pitchFamily="34" charset="0"/>
              </a:rPr>
              <a:t>MOVEMENTS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PROTRUSION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(Protraction)–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Anterior (forward)  movement.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E.g. Sticking the chin out.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RETRUSION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–(Retraction)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Posterior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(backward) movement.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E.g. Tucking the chin 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502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sto MT" pitchFamily="18" charset="0"/>
              </a:rPr>
              <a:t>MOVEMENTS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PROTRACTION- (SCAPULAR ABDUCTION) Shoulder girdle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moves forward to anatomical position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RETRACTION – (SCAPULAR ADDUCTION) Shoulder girdle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moves backward from anatomical position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43053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B50B64"/>
                </a:solidFill>
                <a:latin typeface="Arial" pitchFamily="34" charset="0"/>
                <a:cs typeface="Arial" pitchFamily="34" charset="0"/>
              </a:rPr>
              <a:t>MOVEMENTS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686800" cy="50593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ELEVATION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Raises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moves a part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superiorly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	(upward) 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Elevating the shoulders when shrugging.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DEPRESSION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Lowers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moves a part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inferiorly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E.g. Depressing the shoulders when standing at ease.</a:t>
            </a:r>
          </a:p>
          <a:p>
            <a:pPr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51720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50B64"/>
                </a:solidFill>
                <a:latin typeface="Arial" pitchFamily="34" charset="0"/>
                <a:cs typeface="Arial" pitchFamily="34" charset="0"/>
              </a:rPr>
              <a:t>MOVEMENTS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EVERSION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Lateral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(outward)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rotation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sole of foot.</a:t>
            </a:r>
          </a:p>
          <a:p>
            <a:pPr>
              <a:buFontTx/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INVERSION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Medial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(inward)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rotation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sole of foot.</a:t>
            </a:r>
          </a:p>
          <a:p>
            <a:pPr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5867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MOVEMENTS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4648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alisto MT" pitchFamily="18" charset="0"/>
              </a:rPr>
              <a:t>PRONATION – Movement of the forearm and hand so that the it is rotated medially along the longitudinal axis  - so that the palm of the hand faces </a:t>
            </a:r>
            <a:r>
              <a:rPr lang="en-US" sz="2000" dirty="0" err="1" smtClean="0">
                <a:latin typeface="Calisto MT" pitchFamily="18" charset="0"/>
              </a:rPr>
              <a:t>posteriorly</a:t>
            </a:r>
            <a:r>
              <a:rPr lang="en-US" sz="2000" dirty="0" smtClean="0">
                <a:latin typeface="Calisto MT" pitchFamily="18" charset="0"/>
              </a:rPr>
              <a:t> (backward) and the dorsum of the hand faces </a:t>
            </a:r>
            <a:r>
              <a:rPr lang="en-US" sz="2000" dirty="0" err="1" smtClean="0">
                <a:latin typeface="Calisto MT" pitchFamily="18" charset="0"/>
              </a:rPr>
              <a:t>anteriorly</a:t>
            </a:r>
            <a:r>
              <a:rPr lang="en-US" sz="2000" dirty="0" smtClean="0">
                <a:latin typeface="Calisto MT" pitchFamily="18" charset="0"/>
              </a:rPr>
              <a:t> (frontward).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alisto MT" pitchFamily="18" charset="0"/>
              </a:rPr>
              <a:t>SUPINATION – Movement of the forearm and hand so that it is rotated laterally along the longitudinal axis – so the palm of the hand faces </a:t>
            </a:r>
            <a:r>
              <a:rPr lang="en-US" sz="2000" dirty="0" err="1" smtClean="0">
                <a:latin typeface="Calisto MT" pitchFamily="18" charset="0"/>
              </a:rPr>
              <a:t>anteriorly</a:t>
            </a:r>
            <a:r>
              <a:rPr lang="en-US" sz="2000" dirty="0" smtClean="0">
                <a:latin typeface="Calisto MT" pitchFamily="18" charset="0"/>
              </a:rPr>
              <a:t> (frontward) and the dorsum of the hand faces </a:t>
            </a:r>
            <a:r>
              <a:rPr lang="en-US" sz="2000" dirty="0" err="1" smtClean="0">
                <a:latin typeface="Calisto MT" pitchFamily="18" charset="0"/>
              </a:rPr>
              <a:t>posteriorly</a:t>
            </a:r>
            <a:r>
              <a:rPr lang="en-US" sz="2000" dirty="0" smtClean="0">
                <a:latin typeface="Calisto MT" pitchFamily="18" charset="0"/>
              </a:rPr>
              <a:t> (backward)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Calisto MT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657600"/>
            <a:ext cx="541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B50B64"/>
                </a:solidFill>
                <a:latin typeface="Engravers MT" pitchFamily="18" charset="0"/>
              </a:rPr>
              <a:t>MOVEMENTS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ADDITIONAL TERMS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PRONE – Face down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SUPINE – Face up</a:t>
            </a:r>
          </a:p>
          <a:p>
            <a:pPr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48132" name="Picture 4" descr="DiamondPressSt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47244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pLie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40288"/>
            <a:ext cx="49530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ELL\Desktop\Anatomy PPT classes\impossible-positiv-thoughts-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533400"/>
            <a:ext cx="85947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0179" name="Picture 2" descr="C:\Users\DELL\Desktop\Sartorius,Quadriceps,Hunter canal\Flowers HD Wallpaper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563" y="666750"/>
            <a:ext cx="8732837" cy="6091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Fundametal</a:t>
            </a:r>
            <a:r>
              <a:rPr lang="en-US" b="1" dirty="0" smtClean="0">
                <a:solidFill>
                  <a:srgbClr val="C00000"/>
                </a:solidFill>
              </a:rPr>
              <a:t> Position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person is standing erect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upper-limbs are hanging by the sides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Eyes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Toes are facing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forwards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- Palm is Facing Medially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Fundametal</a:t>
            </a:r>
            <a:r>
              <a:rPr lang="en-US" b="1" dirty="0" smtClean="0">
                <a:solidFill>
                  <a:srgbClr val="0070C0"/>
                </a:solidFill>
              </a:rPr>
              <a:t> Position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Dr PRAVEEN  ANATOMY COMPLETE\PRAVEENS ANATOMY WORLD 3.3.2024\PRAVEENS ANATOMY WORLD 22.7.2025\1. ATLAS\2. GROSS ANATOMY\7. GENERAL ANATOMY\2. Terminology\2. Anatomical and Fundamental position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35271"/>
            <a:ext cx="5410200" cy="511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ANATOMICAL PLANES and SECTIONS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often useful to show a figure of a sectioned/cut human body or organ.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SECTION - refers to a part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cut along a plane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- 3  Types of sections;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1. TRANSVERSE  SECTION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2. LONGITUDINAL SECTION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3. OBLIQUE SECTION</a:t>
            </a:r>
          </a:p>
          <a:p>
            <a:pPr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ANATOMICAL  SECTIONS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TRANSVERSE SECTION – (also called CROSS-SECTION) refers to a part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cut crosswise/ ”width wise”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LONGITUDINAL SECTION – is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made along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long axis (length wise)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organ.</a:t>
            </a:r>
          </a:p>
          <a:p>
            <a:pPr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OBLIQUE SECTION – refers to a cut are neither  	longitudinal nor transverse cut. They often lie on a 	slightly oblique plane.</a:t>
            </a:r>
          </a:p>
          <a:p>
            <a:pPr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ANATOMICAL SECTIONS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28670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295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4724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Longitudinal section of kidney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10200" y="48006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Transverse  section of lungs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919</Words>
  <Application>Microsoft Office PowerPoint</Application>
  <PresentationFormat>On-screen Show (4:3)</PresentationFormat>
  <Paragraphs>313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GROSS ANATOMY INTRODUCTION  TO  ANATOMY</vt:lpstr>
      <vt:lpstr>ANATOMY</vt:lpstr>
      <vt:lpstr>ANATOMICAL  POSITION</vt:lpstr>
      <vt:lpstr>ANATOMICAL   POSITION</vt:lpstr>
      <vt:lpstr>Fundametal Position</vt:lpstr>
      <vt:lpstr>Fundametal Position</vt:lpstr>
      <vt:lpstr>ANATOMICAL PLANES and SECTIONS</vt:lpstr>
      <vt:lpstr>ANATOMICAL  SECTIONS</vt:lpstr>
      <vt:lpstr>ANATOMICAL SECTIONS</vt:lpstr>
      <vt:lpstr>ANATOMICAL PLANES</vt:lpstr>
      <vt:lpstr>ANATOMICAL   PLANES</vt:lpstr>
      <vt:lpstr>ANATOMICAL   PLANES</vt:lpstr>
      <vt:lpstr>ANATOMICAL  DIRECTIONS</vt:lpstr>
      <vt:lpstr>ANATOMICAL DIRECTIONS</vt:lpstr>
      <vt:lpstr>ANATOMICAL  TERMINOLOGY</vt:lpstr>
      <vt:lpstr>Slide 16</vt:lpstr>
      <vt:lpstr>ANATOMICAL  DIRECTIONS- TERMINOLOGY</vt:lpstr>
      <vt:lpstr>ANATOMICAL  DIRECTIONS</vt:lpstr>
      <vt:lpstr>BODY  CAVITIES</vt:lpstr>
      <vt:lpstr>DORSAL BODY CAVITIES</vt:lpstr>
      <vt:lpstr>BODY CAVITIES</vt:lpstr>
      <vt:lpstr>BODY  CAVITIES</vt:lpstr>
      <vt:lpstr>VENTRAL BODY CAVITIES</vt:lpstr>
      <vt:lpstr>VENTRAL BODY CAVITIES</vt:lpstr>
      <vt:lpstr>SURFACE  REGIONS</vt:lpstr>
      <vt:lpstr>Slide 26</vt:lpstr>
      <vt:lpstr>SURFACE  REGIONS</vt:lpstr>
      <vt:lpstr>SURFACE  REGIONS</vt:lpstr>
      <vt:lpstr>Slide 29</vt:lpstr>
      <vt:lpstr>MOVEMENTS</vt:lpstr>
      <vt:lpstr>MOVEMENTS</vt:lpstr>
      <vt:lpstr>MOVEMENTS</vt:lpstr>
      <vt:lpstr>MOVEMENTS</vt:lpstr>
      <vt:lpstr>MOVEMENTS - EXTENSION</vt:lpstr>
      <vt:lpstr>MOVEMENTS</vt:lpstr>
      <vt:lpstr>WHIPLASH  injury</vt:lpstr>
      <vt:lpstr>MOVEMENTS</vt:lpstr>
      <vt:lpstr>MOVEMENTS</vt:lpstr>
      <vt:lpstr>MOVEMENTS</vt:lpstr>
      <vt:lpstr>MOVEMENTS</vt:lpstr>
      <vt:lpstr>MOVEMENTS</vt:lpstr>
      <vt:lpstr>MOVEMENTS</vt:lpstr>
      <vt:lpstr>MOVEMENTS</vt:lpstr>
      <vt:lpstr>MOVEMENTS</vt:lpstr>
      <vt:lpstr>MOVEMENTS</vt:lpstr>
      <vt:lpstr>MOVEMENTS</vt:lpstr>
      <vt:lpstr>Slide 47</vt:lpstr>
      <vt:lpstr>THANK YOU</vt:lpstr>
    </vt:vector>
  </TitlesOfParts>
  <Company>FSMed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s.gonelevu</dc:creator>
  <cp:lastModifiedBy>DELL</cp:lastModifiedBy>
  <cp:revision>32</cp:revision>
  <dcterms:created xsi:type="dcterms:W3CDTF">2008-03-10T23:48:11Z</dcterms:created>
  <dcterms:modified xsi:type="dcterms:W3CDTF">2025-10-01T14:45:22Z</dcterms:modified>
</cp:coreProperties>
</file>