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79" r:id="rId2"/>
    <p:sldId id="278" r:id="rId3"/>
    <p:sldId id="256" r:id="rId4"/>
    <p:sldId id="280" r:id="rId5"/>
    <p:sldId id="281" r:id="rId6"/>
    <p:sldId id="282" r:id="rId7"/>
    <p:sldId id="284" r:id="rId8"/>
    <p:sldId id="285" r:id="rId9"/>
    <p:sldId id="286" r:id="rId10"/>
    <p:sldId id="287" r:id="rId11"/>
    <p:sldId id="292" r:id="rId12"/>
    <p:sldId id="293" r:id="rId13"/>
    <p:sldId id="294" r:id="rId14"/>
    <p:sldId id="302" r:id="rId15"/>
    <p:sldId id="288" r:id="rId16"/>
    <p:sldId id="275" r:id="rId17"/>
    <p:sldId id="276" r:id="rId18"/>
    <p:sldId id="270" r:id="rId19"/>
    <p:sldId id="271" r:id="rId20"/>
    <p:sldId id="289" r:id="rId21"/>
    <p:sldId id="290" r:id="rId22"/>
    <p:sldId id="291" r:id="rId23"/>
    <p:sldId id="308" r:id="rId24"/>
    <p:sldId id="309" r:id="rId25"/>
    <p:sldId id="312" r:id="rId26"/>
    <p:sldId id="310" r:id="rId27"/>
    <p:sldId id="311" r:id="rId28"/>
    <p:sldId id="295" r:id="rId29"/>
    <p:sldId id="296" r:id="rId30"/>
    <p:sldId id="297" r:id="rId31"/>
    <p:sldId id="298" r:id="rId32"/>
    <p:sldId id="301" r:id="rId33"/>
    <p:sldId id="299" r:id="rId34"/>
    <p:sldId id="300" r:id="rId3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309" autoAdjust="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8130" name="Group 2"/>
          <p:cNvGrpSpPr>
            <a:grpSpLocks/>
          </p:cNvGrpSpPr>
          <p:nvPr/>
        </p:nvGrpSpPr>
        <p:grpSpPr bwMode="auto">
          <a:xfrm>
            <a:off x="0" y="0"/>
            <a:ext cx="8458200" cy="5943600"/>
            <a:chOff x="0" y="0"/>
            <a:chExt cx="5328" cy="3744"/>
          </a:xfrm>
        </p:grpSpPr>
        <p:sp>
          <p:nvSpPr>
            <p:cNvPr id="48131"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endParaRPr lang="en-US"/>
            </a:p>
          </p:txBody>
        </p:sp>
        <p:sp>
          <p:nvSpPr>
            <p:cNvPr id="48132" name="Freeform 4"/>
            <p:cNvSpPr>
              <a:spLocks/>
            </p:cNvSpPr>
            <p:nvPr/>
          </p:nvSpPr>
          <p:spPr bwMode="hidden">
            <a:xfrm>
              <a:off x="0" y="0"/>
              <a:ext cx="5328" cy="3689"/>
            </a:xfrm>
            <a:custGeom>
              <a:avLst/>
              <a:gdLst/>
              <a:ahLst/>
              <a:cxnLst>
                <a:cxn ang="0">
                  <a:pos x="5311" y="3209"/>
                </a:cxn>
                <a:cxn ang="0">
                  <a:pos x="0" y="3689"/>
                </a:cxn>
                <a:cxn ang="0">
                  <a:pos x="0" y="9"/>
                </a:cxn>
                <a:cxn ang="0">
                  <a:pos x="5328" y="0"/>
                </a:cxn>
                <a:cxn ang="0">
                  <a:pos x="5311" y="320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w="9525">
              <a:noFill/>
              <a:round/>
              <a:headEnd/>
              <a:tailEnd/>
            </a:ln>
          </p:spPr>
          <p:txBody>
            <a:bodyPr/>
            <a:lstStyle/>
            <a:p>
              <a:endParaRPr lang="en-US"/>
            </a:p>
          </p:txBody>
        </p:sp>
      </p:grpSp>
      <p:sp>
        <p:nvSpPr>
          <p:cNvPr id="48133"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8134" name="Rectangle 6"/>
          <p:cNvSpPr>
            <a:spLocks noGrp="1" noChangeArrowheads="1"/>
          </p:cNvSpPr>
          <p:nvPr>
            <p:ph type="dt" sz="quarter" idx="2"/>
          </p:nvPr>
        </p:nvSpPr>
        <p:spPr/>
        <p:txBody>
          <a:bodyPr/>
          <a:lstStyle>
            <a:lvl1pPr>
              <a:defRPr/>
            </a:lvl1pPr>
          </a:lstStyle>
          <a:p>
            <a:endParaRPr lang="en-US"/>
          </a:p>
        </p:txBody>
      </p:sp>
      <p:sp>
        <p:nvSpPr>
          <p:cNvPr id="48135" name="Rectangle 7"/>
          <p:cNvSpPr>
            <a:spLocks noGrp="1" noChangeArrowheads="1"/>
          </p:cNvSpPr>
          <p:nvPr>
            <p:ph type="ftr" sz="quarter" idx="3"/>
          </p:nvPr>
        </p:nvSpPr>
        <p:spPr/>
        <p:txBody>
          <a:bodyPr/>
          <a:lstStyle>
            <a:lvl1pPr>
              <a:defRPr/>
            </a:lvl1pPr>
          </a:lstStyle>
          <a:p>
            <a:endParaRPr lang="en-US"/>
          </a:p>
        </p:txBody>
      </p:sp>
      <p:sp>
        <p:nvSpPr>
          <p:cNvPr id="48136" name="Rectangle 8"/>
          <p:cNvSpPr>
            <a:spLocks noGrp="1" noChangeArrowheads="1"/>
          </p:cNvSpPr>
          <p:nvPr>
            <p:ph type="sldNum" sz="quarter" idx="4"/>
          </p:nvPr>
        </p:nvSpPr>
        <p:spPr/>
        <p:txBody>
          <a:bodyPr/>
          <a:lstStyle>
            <a:lvl1pPr>
              <a:defRPr/>
            </a:lvl1pPr>
          </a:lstStyle>
          <a:p>
            <a:fld id="{4D85346F-1206-4B28-8ACA-881203EDF26B}" type="slidenum">
              <a:rPr lang="en-US"/>
              <a:pPr/>
              <a:t>‹#›</a:t>
            </a:fld>
            <a:endParaRPr lang="en-US"/>
          </a:p>
        </p:txBody>
      </p:sp>
      <p:sp>
        <p:nvSpPr>
          <p:cNvPr id="48137"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A5F123A-AB2F-453E-BF7D-B5257FEB86E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74BD59-59A8-4B34-BA1A-C3BA645AA40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27D509E-E4C4-452F-948D-3E555D18C13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CF03479-619B-4ACE-BE1C-069BF6AD929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6434078-0AC7-4941-BEBD-3C7ABE53321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6268E38-A6B4-4FC3-A898-631A2E8D7BB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E5A2C64-7012-45C8-8193-095D9211EDD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309A78D-59CA-4ACC-969F-C670D6A6E1E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2C930BE-163F-4116-A407-ED7DD716C51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B05C9A-6F7F-4801-A530-060401ED3250}"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24300"/>
            <a:ext cx="40386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24300"/>
            <a:ext cx="40386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8400"/>
            <a:ext cx="2133600" cy="457200"/>
          </a:xfrm>
        </p:spPr>
        <p:txBody>
          <a:bodyPr/>
          <a:lstStyle>
            <a:lvl1pPr>
              <a:defRPr/>
            </a:lvl1pPr>
          </a:lstStyle>
          <a:p>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8400"/>
            <a:ext cx="2133600" cy="457200"/>
          </a:xfrm>
        </p:spPr>
        <p:txBody>
          <a:bodyPr/>
          <a:lstStyle>
            <a:lvl1pPr>
              <a:defRPr/>
            </a:lvl1pPr>
          </a:lstStyle>
          <a:p>
            <a:fld id="{96B0B2E4-1E6C-4367-BB4D-928815CF778F}"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24300"/>
            <a:ext cx="4038600" cy="2171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8400"/>
            <a:ext cx="21336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8400"/>
            <a:ext cx="2133600" cy="457200"/>
          </a:xfrm>
        </p:spPr>
        <p:txBody>
          <a:bodyPr/>
          <a:lstStyle>
            <a:lvl1pPr>
              <a:defRPr/>
            </a:lvl1pPr>
          </a:lstStyle>
          <a:p>
            <a:fld id="{BE8CB246-3829-4856-91C0-1206D5827AE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7106" name="Group 2"/>
          <p:cNvGrpSpPr>
            <a:grpSpLocks/>
          </p:cNvGrpSpPr>
          <p:nvPr/>
        </p:nvGrpSpPr>
        <p:grpSpPr bwMode="auto">
          <a:xfrm>
            <a:off x="0" y="0"/>
            <a:ext cx="7242175" cy="1981200"/>
            <a:chOff x="0" y="0"/>
            <a:chExt cx="4562" cy="1248"/>
          </a:xfrm>
        </p:grpSpPr>
        <p:sp>
          <p:nvSpPr>
            <p:cNvPr id="47107"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endParaRPr lang="en-US"/>
            </a:p>
          </p:txBody>
        </p:sp>
        <p:sp>
          <p:nvSpPr>
            <p:cNvPr id="47108" name="Freeform 4"/>
            <p:cNvSpPr>
              <a:spLocks/>
            </p:cNvSpPr>
            <p:nvPr/>
          </p:nvSpPr>
          <p:spPr bwMode="hidden">
            <a:xfrm>
              <a:off x="0" y="0"/>
              <a:ext cx="4562" cy="1199"/>
            </a:xfrm>
            <a:custGeom>
              <a:avLst/>
              <a:gdLst/>
              <a:ahLst/>
              <a:cxnLst>
                <a:cxn ang="0">
                  <a:pos x="4560" y="932"/>
                </a:cxn>
                <a:cxn ang="0">
                  <a:pos x="0" y="1199"/>
                </a:cxn>
                <a:cxn ang="0">
                  <a:pos x="0" y="0"/>
                </a:cxn>
                <a:cxn ang="0">
                  <a:pos x="4562" y="0"/>
                </a:cxn>
                <a:cxn ang="0">
                  <a:pos x="4560" y="932"/>
                </a:cxn>
                <a:cxn ang="0">
                  <a:pos x="4560" y="932"/>
                </a:cxn>
              </a:cxnLst>
              <a:rect l="0" t="0" r="r" b="b"/>
              <a:pathLst>
                <a:path w="4562" h="1199">
                  <a:moveTo>
                    <a:pt x="4560" y="932"/>
                  </a:moveTo>
                  <a:lnTo>
                    <a:pt x="0" y="1199"/>
                  </a:lnTo>
                  <a:lnTo>
                    <a:pt x="0" y="0"/>
                  </a:lnTo>
                  <a:lnTo>
                    <a:pt x="4562" y="0"/>
                  </a:lnTo>
                  <a:lnTo>
                    <a:pt x="4560" y="932"/>
                  </a:lnTo>
                  <a:lnTo>
                    <a:pt x="4560" y="932"/>
                  </a:lnTo>
                  <a:close/>
                </a:path>
              </a:pathLst>
            </a:custGeom>
            <a:gradFill rotWithShape="0">
              <a:gsLst>
                <a:gs pos="0">
                  <a:schemeClr val="bg2"/>
                </a:gs>
                <a:gs pos="100000">
                  <a:schemeClr val="bg1"/>
                </a:gs>
              </a:gsLst>
              <a:lin ang="0" scaled="1"/>
            </a:gradFill>
            <a:ln w="9525">
              <a:noFill/>
              <a:round/>
              <a:headEnd/>
              <a:tailEnd/>
            </a:ln>
          </p:spPr>
          <p:txBody>
            <a:bodyPr/>
            <a:lstStyle/>
            <a:p>
              <a:endParaRPr lang="en-US"/>
            </a:p>
          </p:txBody>
        </p:sp>
      </p:grpSp>
      <p:sp>
        <p:nvSpPr>
          <p:cNvPr id="47109"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7110"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7111"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endParaRPr lang="en-US"/>
          </a:p>
        </p:txBody>
      </p:sp>
      <p:sp>
        <p:nvSpPr>
          <p:cNvPr id="47112"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endParaRPr lang="en-US"/>
          </a:p>
        </p:txBody>
      </p:sp>
      <p:sp>
        <p:nvSpPr>
          <p:cNvPr id="47113"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fld id="{E6BD2857-5611-464A-A0AF-18F3D1AECC5A}"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embalming.net/dispray.jp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embalming.net/eyecap.jp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embalming.net/hydroasp.jp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en.wikipedia.org/wiki/Methanol" TargetMode="External"/><Relationship Id="rId2" Type="http://schemas.openxmlformats.org/officeDocument/2006/relationships/hyperlink" Target="http://en.wikipedia.org/wiki/Formaldehyde" TargetMode="External"/><Relationship Id="rId1" Type="http://schemas.openxmlformats.org/officeDocument/2006/relationships/slideLayout" Target="../slideLayouts/slideLayout2.xml"/><Relationship Id="rId4" Type="http://schemas.openxmlformats.org/officeDocument/2006/relationships/hyperlink" Target="http://en.wikipedia.org/wiki/Ethano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www.embalming.net/suture.jp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8229600" cy="2163762"/>
          </a:xfrm>
        </p:spPr>
        <p:txBody>
          <a:bodyPr/>
          <a:lstStyle/>
          <a:p>
            <a:r>
              <a:rPr lang="en-US" sz="6600" b="1" dirty="0">
                <a:solidFill>
                  <a:srgbClr val="FFFF00"/>
                </a:solidFill>
              </a:rPr>
              <a:t>EMBALMING</a:t>
            </a:r>
          </a:p>
        </p:txBody>
      </p:sp>
      <p:sp>
        <p:nvSpPr>
          <p:cNvPr id="27651" name="Rectangle 3"/>
          <p:cNvSpPr>
            <a:spLocks noGrp="1" noChangeArrowheads="1"/>
          </p:cNvSpPr>
          <p:nvPr>
            <p:ph type="body" idx="1"/>
          </p:nvPr>
        </p:nvSpPr>
        <p:spPr/>
        <p:txBody>
          <a:bodyPr/>
          <a:lstStyle/>
          <a:p>
            <a:pPr>
              <a:buFont typeface="Wingdings" pitchFamily="2" charset="2"/>
              <a:buNone/>
            </a:pPr>
            <a:endParaRPr lang="en-US" dirty="0"/>
          </a:p>
          <a:p>
            <a:pPr>
              <a:buFont typeface="Wingdings" pitchFamily="2" charset="2"/>
              <a:buNone/>
            </a:pPr>
            <a:endParaRPr lang="en-US" dirty="0"/>
          </a:p>
          <a:p>
            <a:pPr algn="ctr">
              <a:buFont typeface="Wingdings" pitchFamily="2" charset="2"/>
              <a:buNone/>
            </a:pPr>
            <a:r>
              <a:rPr lang="en-US" b="1" dirty="0" smtClean="0"/>
              <a:t>DR. PRAVEEN </a:t>
            </a:r>
            <a:r>
              <a:rPr lang="en-US" b="1" dirty="0" smtClean="0"/>
              <a:t>KURREY</a:t>
            </a:r>
          </a:p>
          <a:p>
            <a:pPr algn="ctr">
              <a:buFont typeface="Wingdings" pitchFamily="2" charset="2"/>
              <a:buNone/>
            </a:pPr>
            <a:r>
              <a:rPr lang="en-US" b="1" dirty="0" smtClean="0"/>
              <a:t>MBBS, MS, BCME, BCBR</a:t>
            </a:r>
            <a:endParaRPr lang="en-US" b="1" dirty="0" smtClean="0"/>
          </a:p>
          <a:p>
            <a:pPr algn="ctr">
              <a:buFont typeface="Wingdings" pitchFamily="2" charset="2"/>
              <a:buNone/>
            </a:pPr>
            <a:r>
              <a:rPr lang="en-US" b="1" dirty="0" smtClean="0"/>
              <a:t>PROFESSOR ANATOMY</a:t>
            </a:r>
            <a:endParaRPr lang="en-US" b="1" dirty="0" smtClean="0"/>
          </a:p>
          <a:p>
            <a:pPr algn="ctr">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EMBALMING</a:t>
            </a:r>
          </a:p>
        </p:txBody>
      </p:sp>
      <p:sp>
        <p:nvSpPr>
          <p:cNvPr id="26627" name="Rectangle 3"/>
          <p:cNvSpPr>
            <a:spLocks noGrp="1" noChangeArrowheads="1"/>
          </p:cNvSpPr>
          <p:nvPr>
            <p:ph type="body" idx="1"/>
          </p:nvPr>
        </p:nvSpPr>
        <p:spPr/>
        <p:txBody>
          <a:bodyPr/>
          <a:lstStyle/>
          <a:p>
            <a:r>
              <a:rPr lang="en-US"/>
              <a:t>DEFINITION : Embalming is defined as the preservation of the dead body from decomposition . </a:t>
            </a:r>
          </a:p>
          <a:p>
            <a:pPr>
              <a:buFont typeface="Wingdings" pitchFamily="2" charset="2"/>
              <a:buNone/>
            </a:pPr>
            <a:endParaRPr lang="en-US"/>
          </a:p>
          <a:p>
            <a:r>
              <a:rPr lang="en-US"/>
              <a:t>It is a means of artificially preserving the dead human body.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t>AIMS OF EMBALMING</a:t>
            </a:r>
          </a:p>
        </p:txBody>
      </p:sp>
      <p:sp>
        <p:nvSpPr>
          <p:cNvPr id="2053" name="Rectangle 5"/>
          <p:cNvSpPr>
            <a:spLocks noGrp="1" noChangeArrowheads="1"/>
          </p:cNvSpPr>
          <p:nvPr>
            <p:ph type="body" idx="1"/>
          </p:nvPr>
        </p:nvSpPr>
        <p:spPr/>
        <p:txBody>
          <a:bodyPr/>
          <a:lstStyle/>
          <a:p>
            <a:r>
              <a:rPr lang="en-US" b="1"/>
              <a:t>1 : To treat (a corpse) with preservatives in order to prevent decay. </a:t>
            </a:r>
            <a:br>
              <a:rPr lang="en-US" b="1"/>
            </a:br>
            <a:endParaRPr lang="en-US" b="1"/>
          </a:p>
          <a:p>
            <a:r>
              <a:rPr lang="en-US" b="1"/>
              <a:t>2 : To protect from change .</a:t>
            </a:r>
          </a:p>
          <a:p>
            <a:pPr>
              <a:buFont typeface="Wingdings" pitchFamily="2" charset="2"/>
              <a:buNone/>
            </a:pPr>
            <a:endParaRPr lang="en-US" b="1"/>
          </a:p>
          <a:p>
            <a:r>
              <a:rPr lang="en-US" b="1"/>
              <a:t>3 : To impart fragrance .</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HISTORY OF EMBALMING</a:t>
            </a:r>
          </a:p>
        </p:txBody>
      </p:sp>
      <p:sp>
        <p:nvSpPr>
          <p:cNvPr id="28675" name="Rectangle 3"/>
          <p:cNvSpPr>
            <a:spLocks noGrp="1" noChangeArrowheads="1"/>
          </p:cNvSpPr>
          <p:nvPr>
            <p:ph type="body" idx="1"/>
          </p:nvPr>
        </p:nvSpPr>
        <p:spPr/>
        <p:txBody>
          <a:bodyPr/>
          <a:lstStyle/>
          <a:p>
            <a:pPr>
              <a:lnSpc>
                <a:spcPct val="90000"/>
              </a:lnSpc>
            </a:pPr>
            <a:r>
              <a:rPr lang="en-US" sz="2800"/>
              <a:t>Since the days of ancient Egypt, if not before, embalming has been part of the funeral process. The Egyptians embalmed for religious reasons, believing it necessary for to enter the afterlife, because once in the afterlife the decedent would need a body. During the American Civil War, embalming was done to preserve the bodies of troops so that they could be shipped back to their families for burial. Today we embalm our dead for preservation and restoration to a more pleasing appearance.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PRE-EMBALMING</a:t>
            </a:r>
          </a:p>
        </p:txBody>
      </p:sp>
      <p:sp>
        <p:nvSpPr>
          <p:cNvPr id="29699" name="Rectangle 3"/>
          <p:cNvSpPr>
            <a:spLocks noGrp="1" noChangeArrowheads="1"/>
          </p:cNvSpPr>
          <p:nvPr>
            <p:ph type="body" idx="1"/>
          </p:nvPr>
        </p:nvSpPr>
        <p:spPr/>
        <p:txBody>
          <a:bodyPr/>
          <a:lstStyle/>
          <a:p>
            <a:pPr>
              <a:lnSpc>
                <a:spcPct val="90000"/>
              </a:lnSpc>
            </a:pPr>
            <a:r>
              <a:rPr lang="en-US" sz="2400"/>
              <a:t>An embalming report is filled out that logs all jewelry and personal items on the body; details any discolorations, cuts, bruises, etc. on the body; and documents the procedures and chemicals used during embalming. This report can become very valuable if a deceased's family bring a lawsuit against the funeral home. </a:t>
            </a:r>
          </a:p>
          <a:p>
            <a:pPr>
              <a:lnSpc>
                <a:spcPct val="90000"/>
              </a:lnSpc>
            </a:pPr>
            <a:r>
              <a:rPr lang="en-US" sz="2400"/>
              <a:t>All clothing, bandages, IV needles, catheters and such are removed. A strong </a:t>
            </a:r>
            <a:r>
              <a:rPr lang="en-US" sz="2400">
                <a:hlinkClick r:id="rId2"/>
              </a:rPr>
              <a:t>disinfectant spray</a:t>
            </a:r>
            <a:r>
              <a:rPr lang="en-US" sz="2400"/>
              <a:t> is used to clean the skin, eyes, mouth, and other orifices. If rigor mortis (the stiffening of muscles after death) has set in, it is relieved by moving the limbs and head about and massaging the muscles.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FEATURE- SETTING</a:t>
            </a:r>
          </a:p>
        </p:txBody>
      </p:sp>
      <p:sp>
        <p:nvSpPr>
          <p:cNvPr id="30723" name="Rectangle 3"/>
          <p:cNvSpPr>
            <a:spLocks noGrp="1" noChangeArrowheads="1"/>
          </p:cNvSpPr>
          <p:nvPr>
            <p:ph type="body" idx="1"/>
          </p:nvPr>
        </p:nvSpPr>
        <p:spPr>
          <a:xfrm>
            <a:off x="457200" y="1371600"/>
            <a:ext cx="8229600" cy="4495800"/>
          </a:xfrm>
        </p:spPr>
        <p:txBody>
          <a:bodyPr/>
          <a:lstStyle/>
          <a:p>
            <a:pPr>
              <a:lnSpc>
                <a:spcPct val="80000"/>
              </a:lnSpc>
            </a:pPr>
            <a:r>
              <a:rPr lang="en-US" sz="2400"/>
              <a:t>The embalmer places the remains straight from head to toe on the embalming table. The arms are held in position, usually with hands folded across the stomach, by a special positioning device. The head is placed on a headblock, and many embalmers will tilt the head 15 degrees to the right so mourners can more easily see the face.</a:t>
            </a:r>
          </a:p>
          <a:p>
            <a:pPr>
              <a:lnSpc>
                <a:spcPct val="80000"/>
              </a:lnSpc>
            </a:pPr>
            <a:r>
              <a:rPr lang="en-US" sz="2400"/>
              <a:t>Great care is taken to close the eyes. The traditional method for doing this involves placing a bit of cotton between the eye and eyelid. Many times after death the eyes sink back into their sockets, so small plastic "eye caps" are placed on each eye ball. An </a:t>
            </a:r>
            <a:r>
              <a:rPr lang="en-US" sz="2400">
                <a:hlinkClick r:id="rId2"/>
              </a:rPr>
              <a:t>eyecap</a:t>
            </a:r>
            <a:r>
              <a:rPr lang="en-US" sz="2400"/>
              <a:t> is shaped like a large contact lens and has a textured surface that grips and holds the eyelid in place.</a:t>
            </a:r>
          </a:p>
          <a:p>
            <a:pPr>
              <a:lnSpc>
                <a:spcPct val="80000"/>
              </a:lnSpc>
            </a:pPr>
            <a:r>
              <a:rPr lang="en-US" sz="2400"/>
              <a:t>The mouth is closed either by suture-string or by a special injector gun. Many times a mouth-former is used.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EMBALMING PROCESS</a:t>
            </a:r>
          </a:p>
        </p:txBody>
      </p:sp>
      <p:sp>
        <p:nvSpPr>
          <p:cNvPr id="32771" name="Rectangle 3"/>
          <p:cNvSpPr>
            <a:spLocks noGrp="1" noChangeArrowheads="1"/>
          </p:cNvSpPr>
          <p:nvPr>
            <p:ph type="body" idx="1"/>
          </p:nvPr>
        </p:nvSpPr>
        <p:spPr/>
        <p:txBody>
          <a:bodyPr/>
          <a:lstStyle/>
          <a:p>
            <a:pPr>
              <a:lnSpc>
                <a:spcPct val="80000"/>
              </a:lnSpc>
            </a:pPr>
            <a:r>
              <a:rPr lang="en-US" sz="2800"/>
              <a:t>The body is placed on stainless steel or porcelain table, then washed with agermicide-insecticide-olfactant. The insides of the nose and mouth are swabbedwith the solution.</a:t>
            </a:r>
          </a:p>
          <a:p>
            <a:pPr>
              <a:lnSpc>
                <a:spcPct val="80000"/>
              </a:lnSpc>
            </a:pPr>
            <a:r>
              <a:rPr lang="en-US" sz="2800"/>
              <a:t>Rigor mortis (stiffness) is relieved by massage.</a:t>
            </a:r>
          </a:p>
          <a:p>
            <a:pPr>
              <a:lnSpc>
                <a:spcPct val="80000"/>
              </a:lnSpc>
            </a:pPr>
            <a:r>
              <a:rPr lang="en-US" sz="2800"/>
              <a:t>Facial features are set by putting cotton in the nose, eye caps below the eyelids,a mouth former in the mouth.</a:t>
            </a:r>
          </a:p>
          <a:p>
            <a:pPr>
              <a:lnSpc>
                <a:spcPct val="80000"/>
              </a:lnSpc>
            </a:pPr>
            <a:r>
              <a:rPr lang="en-US" sz="2800"/>
              <a:t>Arterial embalming is begun by injecting embalming fluid into an artery while theblood is drained from a nearby vein or from the heart.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EMBALMING PROCESS</a:t>
            </a:r>
          </a:p>
        </p:txBody>
      </p:sp>
      <p:sp>
        <p:nvSpPr>
          <p:cNvPr id="33795" name="Rectangle 3"/>
          <p:cNvSpPr>
            <a:spLocks noGrp="1" noChangeArrowheads="1"/>
          </p:cNvSpPr>
          <p:nvPr>
            <p:ph type="body" idx="1"/>
          </p:nvPr>
        </p:nvSpPr>
        <p:spPr/>
        <p:txBody>
          <a:bodyPr/>
          <a:lstStyle/>
          <a:p>
            <a:r>
              <a:rPr lang="en-US"/>
              <a:t>The second part of the embalming process is called cavity embalming. A trocar— a long, pointed, metal tube attached to a suction hose — is inserted close to the navel. The embalmer uses it to puncture the stomach, bladder, large intestines, and lungs. Gas and fluids are withdrawn before "cavity fluid" (astronger mix of formaldehyde) is injected into the torso.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TYPES OF EMBALMING</a:t>
            </a:r>
          </a:p>
        </p:txBody>
      </p:sp>
      <p:sp>
        <p:nvSpPr>
          <p:cNvPr id="34819" name="Rectangle 3"/>
          <p:cNvSpPr>
            <a:spLocks noGrp="1" noChangeArrowheads="1"/>
          </p:cNvSpPr>
          <p:nvPr>
            <p:ph type="body" idx="1"/>
          </p:nvPr>
        </p:nvSpPr>
        <p:spPr>
          <a:xfrm>
            <a:off x="457200" y="2133600"/>
            <a:ext cx="8229600" cy="4419600"/>
          </a:xfrm>
        </p:spPr>
        <p:txBody>
          <a:bodyPr/>
          <a:lstStyle/>
          <a:p>
            <a:pPr>
              <a:lnSpc>
                <a:spcPct val="80000"/>
              </a:lnSpc>
            </a:pPr>
            <a:r>
              <a:rPr lang="en-US" sz="2800"/>
              <a:t>ARTERIAL EMBALMING</a:t>
            </a:r>
          </a:p>
          <a:p>
            <a:pPr>
              <a:lnSpc>
                <a:spcPct val="80000"/>
              </a:lnSpc>
            </a:pPr>
            <a:endParaRPr lang="en-US" sz="2800"/>
          </a:p>
          <a:p>
            <a:pPr>
              <a:lnSpc>
                <a:spcPct val="80000"/>
              </a:lnSpc>
            </a:pPr>
            <a:r>
              <a:rPr lang="en-US" sz="2800"/>
              <a:t>CAVITY EMBALMING</a:t>
            </a:r>
          </a:p>
          <a:p>
            <a:pPr>
              <a:lnSpc>
                <a:spcPct val="80000"/>
              </a:lnSpc>
            </a:pPr>
            <a:endParaRPr lang="en-US" sz="2800"/>
          </a:p>
          <a:p>
            <a:pPr>
              <a:lnSpc>
                <a:spcPct val="80000"/>
              </a:lnSpc>
            </a:pPr>
            <a:r>
              <a:rPr lang="en-US" sz="2800"/>
              <a:t>HYPODERMIC EMBALMING</a:t>
            </a:r>
          </a:p>
          <a:p>
            <a:pPr>
              <a:lnSpc>
                <a:spcPct val="80000"/>
              </a:lnSpc>
            </a:pPr>
            <a:endParaRPr lang="en-US" sz="2800"/>
          </a:p>
          <a:p>
            <a:pPr>
              <a:lnSpc>
                <a:spcPct val="80000"/>
              </a:lnSpc>
            </a:pPr>
            <a:r>
              <a:rPr lang="en-US" sz="2800"/>
              <a:t>SURFACE EMBLAMING</a:t>
            </a:r>
          </a:p>
          <a:p>
            <a:pPr>
              <a:lnSpc>
                <a:spcPct val="80000"/>
              </a:lnSpc>
              <a:buFont typeface="Wingdings" pitchFamily="2" charset="2"/>
              <a:buNone/>
            </a:pPr>
            <a:r>
              <a:rPr lang="en-US" sz="2800"/>
              <a:t>  </a:t>
            </a:r>
          </a:p>
          <a:p>
            <a:pPr>
              <a:lnSpc>
                <a:spcPct val="80000"/>
              </a:lnSpc>
              <a:buFont typeface="Wingdings" pitchFamily="2" charset="2"/>
              <a:buNone/>
            </a:pPr>
            <a:r>
              <a:rPr lang="en-US" sz="2800"/>
              <a:t>    </a:t>
            </a:r>
          </a:p>
          <a:p>
            <a:pPr>
              <a:lnSpc>
                <a:spcPct val="80000"/>
              </a:lnSpc>
              <a:buFont typeface="Wingdings" pitchFamily="2" charset="2"/>
              <a:buNone/>
            </a:pPr>
            <a:r>
              <a:rPr lang="en-US" sz="280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ARTERIAL EMBALMING</a:t>
            </a:r>
          </a:p>
        </p:txBody>
      </p:sp>
      <p:sp>
        <p:nvSpPr>
          <p:cNvPr id="35843" name="Rectangle 3"/>
          <p:cNvSpPr>
            <a:spLocks noGrp="1" noChangeArrowheads="1"/>
          </p:cNvSpPr>
          <p:nvPr>
            <p:ph type="body" idx="1"/>
          </p:nvPr>
        </p:nvSpPr>
        <p:spPr/>
        <p:txBody>
          <a:bodyPr/>
          <a:lstStyle/>
          <a:p>
            <a:r>
              <a:rPr lang="en-US"/>
              <a:t>Arterial embalming begins by selecting an artery to inject the fluid into and a vein to drain away blood. The most popular site (however multiple injection and drainage sites may be used) is on the right side of the body near the collarbone. Here are located, right next to each other, the right common carotid artery and the right internal jugular vein.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ARTERIAL EMBALMING</a:t>
            </a:r>
          </a:p>
        </p:txBody>
      </p:sp>
      <p:sp>
        <p:nvSpPr>
          <p:cNvPr id="40963" name="Rectangle 3"/>
          <p:cNvSpPr>
            <a:spLocks noGrp="1" noChangeArrowheads="1"/>
          </p:cNvSpPr>
          <p:nvPr>
            <p:ph type="body" idx="1"/>
          </p:nvPr>
        </p:nvSpPr>
        <p:spPr/>
        <p:txBody>
          <a:bodyPr/>
          <a:lstStyle/>
          <a:p>
            <a:pPr>
              <a:lnSpc>
                <a:spcPct val="90000"/>
              </a:lnSpc>
            </a:pPr>
            <a:r>
              <a:rPr lang="en-US"/>
              <a:t>Factors which determine the flow of fluid into the tissues are</a:t>
            </a:r>
          </a:p>
          <a:p>
            <a:pPr>
              <a:lnSpc>
                <a:spcPct val="90000"/>
              </a:lnSpc>
            </a:pPr>
            <a:r>
              <a:rPr lang="en-US"/>
              <a:t>1 Capillary resistance.</a:t>
            </a:r>
          </a:p>
          <a:p>
            <a:pPr>
              <a:lnSpc>
                <a:spcPct val="90000"/>
              </a:lnSpc>
            </a:pPr>
            <a:r>
              <a:rPr lang="en-US"/>
              <a:t>2 Chemical composition of the solution.</a:t>
            </a:r>
          </a:p>
          <a:p>
            <a:pPr>
              <a:lnSpc>
                <a:spcPct val="90000"/>
              </a:lnSpc>
            </a:pPr>
            <a:r>
              <a:rPr lang="en-US"/>
              <a:t>3 Injection pressure.</a:t>
            </a:r>
          </a:p>
          <a:p>
            <a:pPr>
              <a:lnSpc>
                <a:spcPct val="90000"/>
              </a:lnSpc>
            </a:pPr>
            <a:r>
              <a:rPr lang="en-US"/>
              <a:t>4 Osmosis.</a:t>
            </a:r>
          </a:p>
          <a:p>
            <a:pPr>
              <a:lnSpc>
                <a:spcPct val="90000"/>
              </a:lnSpc>
            </a:pPr>
            <a:r>
              <a:rPr lang="en-US"/>
              <a:t>5 Diffusion.</a:t>
            </a:r>
          </a:p>
          <a:p>
            <a:pPr>
              <a:lnSpc>
                <a:spcPct val="90000"/>
              </a:lnSpc>
            </a:pPr>
            <a:r>
              <a:rPr lang="en-US"/>
              <a:t>6 Gravity.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sz="4000"/>
              <a:t>METHODS OF </a:t>
            </a:r>
            <a:br>
              <a:rPr lang="en-US" sz="4000"/>
            </a:br>
            <a:r>
              <a:rPr lang="en-US" sz="4000"/>
              <a:t>ARTERIAL EMBALMING</a:t>
            </a:r>
          </a:p>
        </p:txBody>
      </p:sp>
      <p:sp>
        <p:nvSpPr>
          <p:cNvPr id="41987" name="Rectangle 3"/>
          <p:cNvSpPr>
            <a:spLocks noGrp="1" noChangeArrowheads="1"/>
          </p:cNvSpPr>
          <p:nvPr>
            <p:ph type="body" idx="1"/>
          </p:nvPr>
        </p:nvSpPr>
        <p:spPr/>
        <p:txBody>
          <a:bodyPr/>
          <a:lstStyle/>
          <a:p>
            <a:pPr>
              <a:lnSpc>
                <a:spcPct val="90000"/>
              </a:lnSpc>
            </a:pPr>
            <a:r>
              <a:rPr lang="en-US"/>
              <a:t>Injections -</a:t>
            </a:r>
          </a:p>
          <a:p>
            <a:pPr lvl="1">
              <a:lnSpc>
                <a:spcPct val="90000"/>
              </a:lnSpc>
            </a:pPr>
            <a:r>
              <a:rPr lang="en-US"/>
              <a:t>Gravity injection.</a:t>
            </a:r>
          </a:p>
          <a:p>
            <a:pPr lvl="1">
              <a:lnSpc>
                <a:spcPct val="90000"/>
              </a:lnSpc>
            </a:pPr>
            <a:r>
              <a:rPr lang="en-US"/>
              <a:t>Electric pump (air pressure machine).</a:t>
            </a:r>
          </a:p>
          <a:p>
            <a:pPr>
              <a:lnSpc>
                <a:spcPct val="90000"/>
              </a:lnSpc>
            </a:pPr>
            <a:endParaRPr lang="en-US"/>
          </a:p>
          <a:p>
            <a:pPr>
              <a:lnSpc>
                <a:spcPct val="90000"/>
              </a:lnSpc>
            </a:pPr>
            <a:r>
              <a:rPr lang="en-US"/>
              <a:t>Types of incisions –</a:t>
            </a:r>
          </a:p>
          <a:p>
            <a:pPr lvl="1">
              <a:lnSpc>
                <a:spcPct val="90000"/>
              </a:lnSpc>
            </a:pPr>
            <a:r>
              <a:rPr lang="en-US"/>
              <a:t>Transverse.</a:t>
            </a:r>
          </a:p>
          <a:p>
            <a:pPr lvl="1">
              <a:lnSpc>
                <a:spcPct val="90000"/>
              </a:lnSpc>
            </a:pPr>
            <a:r>
              <a:rPr lang="en-US"/>
              <a:t>Longitudinal.</a:t>
            </a:r>
          </a:p>
          <a:p>
            <a:pPr lvl="1">
              <a:lnSpc>
                <a:spcPct val="90000"/>
              </a:lnSpc>
            </a:pPr>
            <a:r>
              <a:rPr lang="en-US"/>
              <a:t>Combined.</a:t>
            </a:r>
          </a:p>
          <a:p>
            <a:pPr lvl="1">
              <a:lnSpc>
                <a:spcPct val="90000"/>
              </a:lnSpc>
            </a:pPr>
            <a:r>
              <a:rPr lang="en-US"/>
              <a:t>Wedge.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ARTERIAL EMBALMING</a:t>
            </a:r>
          </a:p>
        </p:txBody>
      </p:sp>
      <p:sp>
        <p:nvSpPr>
          <p:cNvPr id="43011" name="Rectangle 3"/>
          <p:cNvSpPr>
            <a:spLocks noGrp="1" noChangeArrowheads="1"/>
          </p:cNvSpPr>
          <p:nvPr>
            <p:ph type="body" idx="1"/>
          </p:nvPr>
        </p:nvSpPr>
        <p:spPr/>
        <p:txBody>
          <a:bodyPr/>
          <a:lstStyle/>
          <a:p>
            <a:r>
              <a:rPr lang="en-US"/>
              <a:t>Criteria for selection of a vessel –</a:t>
            </a:r>
          </a:p>
          <a:p>
            <a:pPr lvl="1"/>
            <a:r>
              <a:rPr lang="en-US"/>
              <a:t>Size of the vessel.</a:t>
            </a:r>
          </a:p>
          <a:p>
            <a:pPr lvl="1"/>
            <a:r>
              <a:rPr lang="en-US"/>
              <a:t>Depth of the location of the vessel.</a:t>
            </a:r>
          </a:p>
          <a:p>
            <a:pPr lvl="1"/>
            <a:r>
              <a:rPr lang="en-US"/>
              <a:t>Proximity of the vessel to the heart.</a:t>
            </a:r>
          </a:p>
          <a:p>
            <a:pPr lvl="1"/>
            <a:r>
              <a:rPr lang="en-US"/>
              <a:t>Choice in infants and children.</a:t>
            </a:r>
          </a:p>
          <a:p>
            <a:pPr lvl="1"/>
            <a:r>
              <a:rPr lang="en-US"/>
              <a:t>Choice of artery in non-autopsied bodies.</a:t>
            </a:r>
          </a:p>
          <a:p>
            <a:pPr lvl="1"/>
            <a:r>
              <a:rPr lang="en-US"/>
              <a:t>Choice of artery in autopsied bodies.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z="4000"/>
              <a:t>ARTERIAL EMBALMING </a:t>
            </a:r>
          </a:p>
        </p:txBody>
      </p:sp>
      <p:sp>
        <p:nvSpPr>
          <p:cNvPr id="55299" name="Rectangle 3"/>
          <p:cNvSpPr>
            <a:spLocks noGrp="1" noChangeArrowheads="1"/>
          </p:cNvSpPr>
          <p:nvPr>
            <p:ph type="body" idx="1"/>
          </p:nvPr>
        </p:nvSpPr>
        <p:spPr/>
        <p:txBody>
          <a:bodyPr/>
          <a:lstStyle/>
          <a:p>
            <a:r>
              <a:rPr lang="en-US"/>
              <a:t>Injection techniques.</a:t>
            </a:r>
          </a:p>
          <a:p>
            <a:pPr lvl="1"/>
            <a:r>
              <a:rPr lang="en-US"/>
              <a:t>Single point injection.</a:t>
            </a:r>
          </a:p>
          <a:p>
            <a:pPr lvl="1"/>
            <a:r>
              <a:rPr lang="en-US"/>
              <a:t>Split injection.</a:t>
            </a:r>
          </a:p>
          <a:p>
            <a:pPr lvl="1"/>
            <a:r>
              <a:rPr lang="en-US"/>
              <a:t>Restricted cervical injection.</a:t>
            </a:r>
          </a:p>
          <a:p>
            <a:pPr lvl="1"/>
            <a:r>
              <a:rPr lang="en-US"/>
              <a:t>Multi-point injection.</a:t>
            </a:r>
          </a:p>
          <a:p>
            <a:pPr lvl="1"/>
            <a:r>
              <a:rPr lang="en-US"/>
              <a:t>Six point injeciton.</a:t>
            </a:r>
          </a:p>
          <a:p>
            <a:pPr lvl="1"/>
            <a:endParaRPr lang="en-US"/>
          </a:p>
          <a:p>
            <a:pPr lvl="1"/>
            <a:endParaRPr lang="en-US"/>
          </a:p>
          <a:p>
            <a:pPr>
              <a:buFont typeface="Wingdings" pitchFamily="2" charset="2"/>
              <a:buNone/>
            </a:pP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CAVITY EMBALMING</a:t>
            </a:r>
          </a:p>
        </p:txBody>
      </p:sp>
      <p:sp>
        <p:nvSpPr>
          <p:cNvPr id="36867" name="Rectangle 3"/>
          <p:cNvSpPr>
            <a:spLocks noGrp="1" noChangeArrowheads="1"/>
          </p:cNvSpPr>
          <p:nvPr>
            <p:ph type="body" idx="1"/>
          </p:nvPr>
        </p:nvSpPr>
        <p:spPr/>
        <p:txBody>
          <a:bodyPr/>
          <a:lstStyle/>
          <a:p>
            <a:r>
              <a:rPr lang="en-US" sz="2800"/>
              <a:t>Cavity treatment starts with aspirating (suctioning) fluids out of the internal organs in the abdomen and thoracic cavity. We accomplish this with the use of a trocar. A trocar is a long metal tube with sharp blades at one end and a connector for a hose at the other. The hose is connected to a device that creates suction, either an electric aspirator or </a:t>
            </a:r>
            <a:r>
              <a:rPr lang="en-US" sz="2800">
                <a:hlinkClick r:id="rId2"/>
              </a:rPr>
              <a:t>water powered aspirator (called a hydro-aspirator)</a:t>
            </a:r>
            <a:r>
              <a:rPr lang="en-US" sz="2800"/>
              <a:t> and then connected to the trocar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HYPODERMIC EMBALMING</a:t>
            </a:r>
          </a:p>
        </p:txBody>
      </p:sp>
      <p:sp>
        <p:nvSpPr>
          <p:cNvPr id="23555" name="Rectangle 3"/>
          <p:cNvSpPr>
            <a:spLocks noGrp="1" noChangeArrowheads="1"/>
          </p:cNvSpPr>
          <p:nvPr>
            <p:ph type="body" idx="1"/>
          </p:nvPr>
        </p:nvSpPr>
        <p:spPr/>
        <p:txBody>
          <a:bodyPr/>
          <a:lstStyle/>
          <a:p>
            <a:pPr>
              <a:buFont typeface="Wingdings" pitchFamily="2" charset="2"/>
              <a:buNone/>
            </a:pPr>
            <a:r>
              <a:rPr lang="en-US"/>
              <a:t>1.   This method is used to preserve the small   ,local body areas are large areas by  subcutaneous injection of a suitable chemical.</a:t>
            </a:r>
          </a:p>
          <a:p>
            <a:pPr>
              <a:buFont typeface="Wingdings" pitchFamily="2" charset="2"/>
              <a:buNone/>
            </a:pPr>
            <a:r>
              <a:rPr lang="en-US"/>
              <a:t>2.   The solution may be an arterial fluid are cavity fluid.</a:t>
            </a:r>
          </a:p>
          <a:p>
            <a:pPr>
              <a:buFont typeface="Wingdings" pitchFamily="2" charset="2"/>
              <a:buNone/>
            </a:pPr>
            <a:r>
              <a:rPr lang="en-US"/>
              <a:t>3.    It is injected by  hypodermic syringe.</a:t>
            </a:r>
          </a:p>
          <a:p>
            <a:pPr>
              <a:buFont typeface="Wingdings" pitchFamily="2" charset="2"/>
              <a:buNone/>
            </a:pP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SURFACE EMBALMING</a:t>
            </a:r>
          </a:p>
        </p:txBody>
      </p:sp>
      <p:sp>
        <p:nvSpPr>
          <p:cNvPr id="24579" name="Rectangle 3"/>
          <p:cNvSpPr>
            <a:spLocks noGrp="1" noChangeArrowheads="1"/>
          </p:cNvSpPr>
          <p:nvPr>
            <p:ph type="body" idx="1"/>
          </p:nvPr>
        </p:nvSpPr>
        <p:spPr/>
        <p:txBody>
          <a:bodyPr/>
          <a:lstStyle/>
          <a:p>
            <a:pPr>
              <a:lnSpc>
                <a:spcPct val="90000"/>
              </a:lnSpc>
            </a:pPr>
            <a:r>
              <a:rPr lang="en-US"/>
              <a:t>In this method the local body areas are preserved by application of a suitable chemical to the surface of the body.</a:t>
            </a:r>
          </a:p>
          <a:p>
            <a:pPr>
              <a:lnSpc>
                <a:spcPct val="90000"/>
              </a:lnSpc>
            </a:pPr>
            <a:r>
              <a:rPr lang="en-US"/>
              <a:t>The chemical may be an arterial fluid .</a:t>
            </a:r>
          </a:p>
          <a:p>
            <a:pPr>
              <a:lnSpc>
                <a:spcPct val="90000"/>
              </a:lnSpc>
              <a:buFont typeface="Wingdings" pitchFamily="2" charset="2"/>
              <a:buNone/>
            </a:pPr>
            <a:r>
              <a:rPr lang="en-US"/>
              <a:t>   Hypodermic and Surface embalming may be used as a primary method of embalming for the preservation of an infant ,fetus , viscera or a mutilated portion of the body.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a:t>TYPES OF EMBALMING FLUIDS </a:t>
            </a:r>
          </a:p>
        </p:txBody>
      </p:sp>
      <p:sp>
        <p:nvSpPr>
          <p:cNvPr id="18435" name="Rectangle 3"/>
          <p:cNvSpPr>
            <a:spLocks noGrp="1" noChangeArrowheads="1"/>
          </p:cNvSpPr>
          <p:nvPr>
            <p:ph type="body" idx="1"/>
          </p:nvPr>
        </p:nvSpPr>
        <p:spPr/>
        <p:txBody>
          <a:bodyPr/>
          <a:lstStyle/>
          <a:p>
            <a:pPr>
              <a:lnSpc>
                <a:spcPct val="80000"/>
              </a:lnSpc>
            </a:pPr>
            <a:r>
              <a:rPr lang="en-US" sz="2800"/>
              <a:t>There  are eight groups of chemicals as following :</a:t>
            </a:r>
          </a:p>
          <a:p>
            <a:pPr>
              <a:lnSpc>
                <a:spcPct val="80000"/>
              </a:lnSpc>
            </a:pPr>
            <a:r>
              <a:rPr lang="en-US" sz="2800"/>
              <a:t>Preservatives</a:t>
            </a:r>
          </a:p>
          <a:p>
            <a:pPr>
              <a:lnSpc>
                <a:spcPct val="80000"/>
              </a:lnSpc>
            </a:pPr>
            <a:r>
              <a:rPr lang="en-US" sz="2800"/>
              <a:t>Germicides</a:t>
            </a:r>
          </a:p>
          <a:p>
            <a:pPr>
              <a:lnSpc>
                <a:spcPct val="80000"/>
              </a:lnSpc>
            </a:pPr>
            <a:r>
              <a:rPr lang="en-US" sz="2800"/>
              <a:t>Anticoagulants</a:t>
            </a:r>
          </a:p>
          <a:p>
            <a:pPr>
              <a:lnSpc>
                <a:spcPct val="80000"/>
              </a:lnSpc>
            </a:pPr>
            <a:r>
              <a:rPr lang="en-US" sz="2800"/>
              <a:t>Buffers</a:t>
            </a:r>
          </a:p>
          <a:p>
            <a:pPr>
              <a:lnSpc>
                <a:spcPct val="80000"/>
              </a:lnSpc>
            </a:pPr>
            <a:r>
              <a:rPr lang="en-US" sz="2800"/>
              <a:t>Wetting agents</a:t>
            </a:r>
          </a:p>
          <a:p>
            <a:pPr>
              <a:lnSpc>
                <a:spcPct val="80000"/>
              </a:lnSpc>
            </a:pPr>
            <a:r>
              <a:rPr lang="en-US" sz="2800"/>
              <a:t>Vehicle</a:t>
            </a:r>
          </a:p>
          <a:p>
            <a:pPr>
              <a:lnSpc>
                <a:spcPct val="80000"/>
              </a:lnSpc>
            </a:pPr>
            <a:r>
              <a:rPr lang="en-US" sz="2800"/>
              <a:t>Dyes</a:t>
            </a:r>
          </a:p>
          <a:p>
            <a:pPr>
              <a:lnSpc>
                <a:spcPct val="80000"/>
              </a:lnSpc>
            </a:pPr>
            <a:r>
              <a:rPr lang="en-US" sz="2800"/>
              <a:t>Perfuming agents</a:t>
            </a:r>
          </a:p>
          <a:p>
            <a:pPr>
              <a:lnSpc>
                <a:spcPct val="80000"/>
              </a:lnSpc>
            </a:pPr>
            <a:endParaRPr lang="en-US" sz="2800"/>
          </a:p>
          <a:p>
            <a:pPr>
              <a:lnSpc>
                <a:spcPct val="80000"/>
              </a:lnSpc>
            </a:pPr>
            <a:endParaRPr lang="en-US" sz="28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TYPES OF EMBALMING FLUIDS</a:t>
            </a:r>
          </a:p>
        </p:txBody>
      </p:sp>
      <p:sp>
        <p:nvSpPr>
          <p:cNvPr id="19459" name="Rectangle 3"/>
          <p:cNvSpPr>
            <a:spLocks noGrp="1" noChangeArrowheads="1"/>
          </p:cNvSpPr>
          <p:nvPr>
            <p:ph type="body" idx="1"/>
          </p:nvPr>
        </p:nvSpPr>
        <p:spPr/>
        <p:txBody>
          <a:bodyPr/>
          <a:lstStyle/>
          <a:p>
            <a:r>
              <a:rPr lang="en-US"/>
              <a:t>According to their use embalming fluids are up to three types:</a:t>
            </a:r>
          </a:p>
          <a:p>
            <a:r>
              <a:rPr lang="en-US"/>
              <a:t>Arterial fluid</a:t>
            </a:r>
          </a:p>
          <a:p>
            <a:r>
              <a:rPr lang="en-US"/>
              <a:t>Cavity fluid</a:t>
            </a:r>
          </a:p>
          <a:p>
            <a:r>
              <a:rPr lang="en-US"/>
              <a:t>Pre-injection fluid</a:t>
            </a:r>
          </a:p>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EMBALMING FLUID</a:t>
            </a:r>
          </a:p>
        </p:txBody>
      </p:sp>
      <p:sp>
        <p:nvSpPr>
          <p:cNvPr id="37891" name="Rectangle 3"/>
          <p:cNvSpPr>
            <a:spLocks noGrp="1" noChangeArrowheads="1"/>
          </p:cNvSpPr>
          <p:nvPr>
            <p:ph type="body" idx="1"/>
          </p:nvPr>
        </p:nvSpPr>
        <p:spPr/>
        <p:txBody>
          <a:bodyPr/>
          <a:lstStyle/>
          <a:p>
            <a:r>
              <a:rPr lang="en-US"/>
              <a:t>Typically embalming fluid contains a mixture of </a:t>
            </a:r>
            <a:r>
              <a:rPr lang="en-US">
                <a:hlinkClick r:id="rId2" tooltip="Formaldehyde"/>
              </a:rPr>
              <a:t>formaldehyde</a:t>
            </a:r>
            <a:r>
              <a:rPr lang="en-US"/>
              <a:t>, </a:t>
            </a:r>
            <a:r>
              <a:rPr lang="en-US">
                <a:hlinkClick r:id="rId3" tooltip="Methanol"/>
              </a:rPr>
              <a:t>methanol</a:t>
            </a:r>
            <a:r>
              <a:rPr lang="en-US"/>
              <a:t>, </a:t>
            </a:r>
            <a:r>
              <a:rPr lang="en-US">
                <a:hlinkClick r:id="rId4" tooltip="Ethanol"/>
              </a:rPr>
              <a:t>ethanol</a:t>
            </a:r>
            <a:r>
              <a:rPr lang="en-US"/>
              <a:t> and other solvents. The formaldehyde content generally ranges from 5 to 29 percent and the ethanol content may range from 9 to 56 percent.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4000"/>
              <a:t>LONG TERM EFFECTS OF FLUIDS</a:t>
            </a:r>
          </a:p>
        </p:txBody>
      </p:sp>
      <p:sp>
        <p:nvSpPr>
          <p:cNvPr id="38915" name="Rectangle 3"/>
          <p:cNvSpPr>
            <a:spLocks noGrp="1" noChangeArrowheads="1"/>
          </p:cNvSpPr>
          <p:nvPr>
            <p:ph type="body" idx="1"/>
          </p:nvPr>
        </p:nvSpPr>
        <p:spPr/>
        <p:txBody>
          <a:bodyPr/>
          <a:lstStyle/>
          <a:p>
            <a:pPr>
              <a:lnSpc>
                <a:spcPct val="80000"/>
              </a:lnSpc>
              <a:buFont typeface="Wingdings" pitchFamily="2" charset="2"/>
              <a:buNone/>
            </a:pPr>
            <a:endParaRPr lang="en-US" sz="1600" b="1"/>
          </a:p>
          <a:p>
            <a:pPr>
              <a:lnSpc>
                <a:spcPct val="80000"/>
              </a:lnSpc>
            </a:pPr>
            <a:r>
              <a:rPr lang="en-US" sz="1600"/>
              <a:t>• Brain damage</a:t>
            </a:r>
          </a:p>
          <a:p>
            <a:pPr>
              <a:lnSpc>
                <a:spcPct val="80000"/>
              </a:lnSpc>
            </a:pPr>
            <a:r>
              <a:rPr lang="en-US" sz="1600"/>
              <a:t>• Bronchitis</a:t>
            </a:r>
          </a:p>
          <a:p>
            <a:pPr>
              <a:lnSpc>
                <a:spcPct val="80000"/>
              </a:lnSpc>
            </a:pPr>
            <a:r>
              <a:rPr lang="en-US" sz="1600"/>
              <a:t>• Coma</a:t>
            </a:r>
          </a:p>
          <a:p>
            <a:pPr>
              <a:lnSpc>
                <a:spcPct val="80000"/>
              </a:lnSpc>
            </a:pPr>
            <a:r>
              <a:rPr lang="en-US" sz="1600"/>
              <a:t>• Convulsions</a:t>
            </a:r>
          </a:p>
          <a:p>
            <a:pPr>
              <a:lnSpc>
                <a:spcPct val="80000"/>
              </a:lnSpc>
            </a:pPr>
            <a:r>
              <a:rPr lang="en-US" sz="1600"/>
              <a:t>• Coughing</a:t>
            </a:r>
          </a:p>
          <a:p>
            <a:pPr>
              <a:lnSpc>
                <a:spcPct val="80000"/>
              </a:lnSpc>
            </a:pPr>
            <a:r>
              <a:rPr lang="en-US" sz="1600"/>
              <a:t>• Destruction of muscle tissue</a:t>
            </a:r>
          </a:p>
          <a:p>
            <a:pPr>
              <a:lnSpc>
                <a:spcPct val="80000"/>
              </a:lnSpc>
            </a:pPr>
            <a:r>
              <a:rPr lang="en-US" sz="1600"/>
              <a:t>• Fever</a:t>
            </a:r>
          </a:p>
          <a:p>
            <a:pPr>
              <a:lnSpc>
                <a:spcPct val="80000"/>
              </a:lnSpc>
            </a:pPr>
            <a:r>
              <a:rPr lang="en-US" sz="1600"/>
              <a:t>• Heart attack</a:t>
            </a:r>
          </a:p>
          <a:p>
            <a:pPr>
              <a:lnSpc>
                <a:spcPct val="80000"/>
              </a:lnSpc>
            </a:pPr>
            <a:r>
              <a:rPr lang="en-US" sz="1600"/>
              <a:t>• High blood pressure</a:t>
            </a:r>
          </a:p>
          <a:p>
            <a:pPr>
              <a:lnSpc>
                <a:spcPct val="80000"/>
              </a:lnSpc>
            </a:pPr>
            <a:r>
              <a:rPr lang="en-US" sz="1600"/>
              <a:t>• Inflammation of the throat, nose, and</a:t>
            </a:r>
          </a:p>
          <a:p>
            <a:pPr>
              <a:lnSpc>
                <a:spcPct val="80000"/>
              </a:lnSpc>
            </a:pPr>
            <a:r>
              <a:rPr lang="en-US" sz="1600"/>
              <a:t>esophagus</a:t>
            </a:r>
          </a:p>
          <a:p>
            <a:pPr>
              <a:lnSpc>
                <a:spcPct val="80000"/>
              </a:lnSpc>
            </a:pPr>
            <a:r>
              <a:rPr lang="en-US" sz="1600"/>
              <a:t>• Kidney damage</a:t>
            </a:r>
          </a:p>
          <a:p>
            <a:pPr>
              <a:lnSpc>
                <a:spcPct val="80000"/>
              </a:lnSpc>
            </a:pPr>
            <a:r>
              <a:rPr lang="en-US" sz="1600"/>
              <a:t>• Lung damage</a:t>
            </a:r>
          </a:p>
          <a:p>
            <a:pPr>
              <a:lnSpc>
                <a:spcPct val="80000"/>
              </a:lnSpc>
            </a:pPr>
            <a:r>
              <a:rPr lang="en-US" sz="1600"/>
              <a:t>• Maturation process cessation</a:t>
            </a:r>
          </a:p>
          <a:p>
            <a:pPr>
              <a:lnSpc>
                <a:spcPct val="80000"/>
              </a:lnSpc>
            </a:pPr>
            <a:r>
              <a:rPr lang="en-US" sz="1600"/>
              <a:t>• Pneumonia</a:t>
            </a:r>
          </a:p>
          <a:p>
            <a:pPr>
              <a:lnSpc>
                <a:spcPct val="80000"/>
              </a:lnSpc>
            </a:pPr>
            <a:r>
              <a:rPr lang="en-US" sz="1600"/>
              <a:t>• Spinal cord destruction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z="4000"/>
              <a:t>SHORT TERM EFFECTS OF FLUIDS</a:t>
            </a:r>
          </a:p>
        </p:txBody>
      </p:sp>
      <p:sp>
        <p:nvSpPr>
          <p:cNvPr id="39939" name="Rectangle 3"/>
          <p:cNvSpPr>
            <a:spLocks noGrp="1" noChangeArrowheads="1"/>
          </p:cNvSpPr>
          <p:nvPr>
            <p:ph type="body" idx="1"/>
          </p:nvPr>
        </p:nvSpPr>
        <p:spPr/>
        <p:txBody>
          <a:bodyPr/>
          <a:lstStyle/>
          <a:p>
            <a:pPr>
              <a:lnSpc>
                <a:spcPct val="80000"/>
              </a:lnSpc>
              <a:buFont typeface="Wingdings" pitchFamily="2" charset="2"/>
              <a:buNone/>
            </a:pPr>
            <a:endParaRPr lang="en-US" sz="2400" b="1"/>
          </a:p>
          <a:p>
            <a:pPr>
              <a:lnSpc>
                <a:spcPct val="80000"/>
              </a:lnSpc>
            </a:pPr>
            <a:r>
              <a:rPr lang="en-US" sz="2400"/>
              <a:t>• Anger and frustration</a:t>
            </a:r>
          </a:p>
          <a:p>
            <a:pPr>
              <a:lnSpc>
                <a:spcPct val="80000"/>
              </a:lnSpc>
            </a:pPr>
            <a:r>
              <a:rPr lang="en-US" sz="2400"/>
              <a:t>• Depression</a:t>
            </a:r>
          </a:p>
          <a:p>
            <a:pPr>
              <a:lnSpc>
                <a:spcPct val="80000"/>
              </a:lnSpc>
            </a:pPr>
            <a:r>
              <a:rPr lang="en-US" sz="2400"/>
              <a:t>• Hallucinations and delusions</a:t>
            </a:r>
          </a:p>
          <a:p>
            <a:pPr>
              <a:lnSpc>
                <a:spcPct val="80000"/>
              </a:lnSpc>
            </a:pPr>
            <a:r>
              <a:rPr lang="en-US" sz="2400"/>
              <a:t>• Headache• Impaired vision and coordination</a:t>
            </a:r>
          </a:p>
          <a:p>
            <a:pPr>
              <a:lnSpc>
                <a:spcPct val="80000"/>
              </a:lnSpc>
            </a:pPr>
            <a:r>
              <a:rPr lang="en-US" sz="2400"/>
              <a:t>• Increase in women's sexual appetites</a:t>
            </a:r>
          </a:p>
          <a:p>
            <a:pPr>
              <a:lnSpc>
                <a:spcPct val="80000"/>
              </a:lnSpc>
            </a:pPr>
            <a:r>
              <a:rPr lang="en-US" sz="2400"/>
              <a:t>• Loss of consciousness</a:t>
            </a:r>
          </a:p>
          <a:p>
            <a:pPr>
              <a:lnSpc>
                <a:spcPct val="80000"/>
              </a:lnSpc>
            </a:pPr>
            <a:r>
              <a:rPr lang="en-US" sz="2400"/>
              <a:t>• Memory loss</a:t>
            </a:r>
          </a:p>
          <a:p>
            <a:pPr>
              <a:lnSpc>
                <a:spcPct val="80000"/>
              </a:lnSpc>
            </a:pPr>
            <a:r>
              <a:rPr lang="en-US" sz="2400"/>
              <a:t>• Paranoia</a:t>
            </a:r>
          </a:p>
          <a:p>
            <a:pPr>
              <a:lnSpc>
                <a:spcPct val="80000"/>
              </a:lnSpc>
            </a:pPr>
            <a:r>
              <a:rPr lang="en-US" sz="2400"/>
              <a:t>• Physical violence</a:t>
            </a:r>
          </a:p>
          <a:p>
            <a:pPr>
              <a:lnSpc>
                <a:spcPct val="80000"/>
              </a:lnSpc>
            </a:pPr>
            <a:r>
              <a:rPr lang="en-US" sz="2400"/>
              <a:t>• Sleepiness</a:t>
            </a:r>
          </a:p>
          <a:p>
            <a:pPr>
              <a:lnSpc>
                <a:spcPct val="80000"/>
              </a:lnSpc>
            </a:pPr>
            <a:r>
              <a:rPr lang="en-US" sz="2400"/>
              <a:t>• Vomiting</a:t>
            </a:r>
          </a:p>
          <a:p>
            <a:pPr>
              <a:lnSpc>
                <a:spcPct val="80000"/>
              </a:lnSpc>
              <a:buFont typeface="Wingdings" pitchFamily="2" charset="2"/>
              <a:buNone/>
            </a:pPr>
            <a:endParaRPr lang="en-US" sz="2400" b="1"/>
          </a:p>
          <a:p>
            <a:pPr>
              <a:lnSpc>
                <a:spcPct val="80000"/>
              </a:lnSpc>
              <a:buFont typeface="Wingdings" pitchFamily="2" charset="2"/>
              <a:buNone/>
            </a:pPr>
            <a:endParaRPr lang="en-US" sz="2400" i="1"/>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533400" y="5715000"/>
            <a:ext cx="8229600" cy="1143000"/>
          </a:xfrm>
        </p:spPr>
        <p:txBody>
          <a:bodyPr/>
          <a:lstStyle/>
          <a:p>
            <a:r>
              <a:rPr lang="en-US"/>
              <a:t>CIVIL WAR</a:t>
            </a:r>
          </a:p>
        </p:txBody>
      </p:sp>
      <p:pic>
        <p:nvPicPr>
          <p:cNvPr id="79875" name="Picture 3" descr="civilwar"/>
          <p:cNvPicPr>
            <a:picLocks noGrp="1" noChangeAspect="1" noChangeArrowheads="1"/>
          </p:cNvPicPr>
          <p:nvPr>
            <p:ph idx="1"/>
          </p:nvPr>
        </p:nvPicPr>
        <p:blipFill>
          <a:blip r:embed="rId2" cstate="print"/>
          <a:srcRect/>
          <a:stretch>
            <a:fillRect/>
          </a:stretch>
        </p:blipFill>
        <p:spPr>
          <a:xfrm>
            <a:off x="2209800" y="1828800"/>
            <a:ext cx="4762500" cy="3962400"/>
          </a:xfrm>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sz="quarter"/>
          </p:nvPr>
        </p:nvSpPr>
        <p:spPr>
          <a:xfrm>
            <a:off x="304800" y="5562600"/>
            <a:ext cx="8229600" cy="1143000"/>
          </a:xfrm>
        </p:spPr>
        <p:txBody>
          <a:bodyPr/>
          <a:lstStyle/>
          <a:p>
            <a:r>
              <a:rPr lang="en-US" sz="3600"/>
              <a:t>NASAL, MOUTH FORMER, JUGULAR TUBE, EMBALMING MACHINE</a:t>
            </a:r>
          </a:p>
        </p:txBody>
      </p:sp>
      <p:pic>
        <p:nvPicPr>
          <p:cNvPr id="80899" name="Picture 3" descr="nasal"/>
          <p:cNvPicPr>
            <a:picLocks noGrp="1" noChangeAspect="1" noChangeArrowheads="1"/>
          </p:cNvPicPr>
          <p:nvPr>
            <p:ph sz="quarter" idx="1"/>
          </p:nvPr>
        </p:nvPicPr>
        <p:blipFill>
          <a:blip r:embed="rId2" cstate="print"/>
          <a:srcRect/>
          <a:stretch>
            <a:fillRect/>
          </a:stretch>
        </p:blipFill>
        <p:spPr>
          <a:xfrm>
            <a:off x="304800" y="457200"/>
            <a:ext cx="3911600" cy="1371600"/>
          </a:xfrm>
          <a:noFill/>
          <a:ln/>
        </p:spPr>
      </p:pic>
      <p:pic>
        <p:nvPicPr>
          <p:cNvPr id="80900" name="Picture 4" descr="mouthform"/>
          <p:cNvPicPr>
            <a:picLocks noGrp="1" noChangeAspect="1" noChangeArrowheads="1"/>
          </p:cNvPicPr>
          <p:nvPr>
            <p:ph sz="quarter" idx="2"/>
          </p:nvPr>
        </p:nvPicPr>
        <p:blipFill>
          <a:blip r:embed="rId3" cstate="print"/>
          <a:srcRect/>
          <a:stretch>
            <a:fillRect/>
          </a:stretch>
        </p:blipFill>
        <p:spPr>
          <a:xfrm>
            <a:off x="5715000" y="533400"/>
            <a:ext cx="2006600" cy="1600200"/>
          </a:xfrm>
          <a:noFill/>
          <a:ln/>
        </p:spPr>
      </p:pic>
      <p:pic>
        <p:nvPicPr>
          <p:cNvPr id="80901" name="Picture 5" descr="jugtube"/>
          <p:cNvPicPr>
            <a:picLocks noGrp="1" noChangeAspect="1" noChangeArrowheads="1"/>
          </p:cNvPicPr>
          <p:nvPr>
            <p:ph sz="quarter" idx="3"/>
          </p:nvPr>
        </p:nvPicPr>
        <p:blipFill>
          <a:blip r:embed="rId4" cstate="print"/>
          <a:srcRect/>
          <a:stretch>
            <a:fillRect/>
          </a:stretch>
        </p:blipFill>
        <p:spPr>
          <a:xfrm>
            <a:off x="457200" y="3048000"/>
            <a:ext cx="4038600" cy="722313"/>
          </a:xfrm>
          <a:noFill/>
          <a:ln/>
        </p:spPr>
      </p:pic>
      <p:pic>
        <p:nvPicPr>
          <p:cNvPr id="80902" name="Picture 6" descr="portboy"/>
          <p:cNvPicPr>
            <a:picLocks noGrp="1" noChangeAspect="1" noChangeArrowheads="1"/>
          </p:cNvPicPr>
          <p:nvPr>
            <p:ph sz="quarter" idx="4"/>
          </p:nvPr>
        </p:nvPicPr>
        <p:blipFill>
          <a:blip r:embed="rId5" cstate="print"/>
          <a:srcRect/>
          <a:stretch>
            <a:fillRect/>
          </a:stretch>
        </p:blipFill>
        <p:spPr>
          <a:xfrm>
            <a:off x="5867400" y="2590800"/>
            <a:ext cx="1543050" cy="2171700"/>
          </a:xfrm>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5334000"/>
            <a:ext cx="8229600" cy="1143000"/>
          </a:xfrm>
        </p:spPr>
        <p:txBody>
          <a:bodyPr/>
          <a:lstStyle/>
          <a:p>
            <a:r>
              <a:rPr lang="en-US" sz="4000"/>
              <a:t>AUTOPSY ASPIRATOR, ARTERIAL TUBE, ANEURYSM HOOK</a:t>
            </a:r>
          </a:p>
        </p:txBody>
      </p:sp>
      <p:pic>
        <p:nvPicPr>
          <p:cNvPr id="83971" name="Picture 3" descr="autasp"/>
          <p:cNvPicPr>
            <a:picLocks noGrp="1" noChangeAspect="1" noChangeArrowheads="1"/>
          </p:cNvPicPr>
          <p:nvPr>
            <p:ph sz="half" idx="1"/>
          </p:nvPr>
        </p:nvPicPr>
        <p:blipFill>
          <a:blip r:embed="rId2" cstate="print"/>
          <a:srcRect/>
          <a:stretch>
            <a:fillRect/>
          </a:stretch>
        </p:blipFill>
        <p:spPr>
          <a:xfrm>
            <a:off x="533400" y="914400"/>
            <a:ext cx="3276600" cy="965200"/>
          </a:xfrm>
          <a:noFill/>
          <a:ln/>
        </p:spPr>
      </p:pic>
      <p:pic>
        <p:nvPicPr>
          <p:cNvPr id="83972" name="Picture 4" descr="arttube"/>
          <p:cNvPicPr>
            <a:picLocks noGrp="1" noChangeAspect="1" noChangeArrowheads="1"/>
          </p:cNvPicPr>
          <p:nvPr>
            <p:ph sz="quarter" idx="2"/>
          </p:nvPr>
        </p:nvPicPr>
        <p:blipFill>
          <a:blip r:embed="rId3" cstate="print"/>
          <a:srcRect/>
          <a:stretch>
            <a:fillRect/>
          </a:stretch>
        </p:blipFill>
        <p:spPr>
          <a:xfrm>
            <a:off x="5715000" y="609600"/>
            <a:ext cx="2209800" cy="1295400"/>
          </a:xfrm>
          <a:noFill/>
          <a:ln/>
        </p:spPr>
      </p:pic>
      <p:pic>
        <p:nvPicPr>
          <p:cNvPr id="83973" name="Picture 5" descr="aneurysm"/>
          <p:cNvPicPr>
            <a:picLocks noGrp="1" noChangeAspect="1" noChangeArrowheads="1"/>
          </p:cNvPicPr>
          <p:nvPr>
            <p:ph sz="quarter" idx="3"/>
          </p:nvPr>
        </p:nvPicPr>
        <p:blipFill>
          <a:blip r:embed="rId4" cstate="print"/>
          <a:srcRect/>
          <a:stretch>
            <a:fillRect/>
          </a:stretch>
        </p:blipFill>
        <p:spPr>
          <a:xfrm>
            <a:off x="6324600" y="2743200"/>
            <a:ext cx="911225" cy="2171700"/>
          </a:xfrm>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5257800"/>
            <a:ext cx="8229600" cy="1143000"/>
          </a:xfrm>
        </p:spPr>
        <p:txBody>
          <a:bodyPr/>
          <a:lstStyle/>
          <a:p>
            <a:r>
              <a:rPr lang="en-US" sz="4000"/>
              <a:t>INJECTOR GUN, EYE CAPS, CAVITY CAMICALS</a:t>
            </a:r>
          </a:p>
        </p:txBody>
      </p:sp>
      <p:pic>
        <p:nvPicPr>
          <p:cNvPr id="81923" name="Picture 3" descr="injectneed"/>
          <p:cNvPicPr>
            <a:picLocks noGrp="1" noChangeAspect="1" noChangeArrowheads="1"/>
          </p:cNvPicPr>
          <p:nvPr>
            <p:ph sz="half" idx="1"/>
          </p:nvPr>
        </p:nvPicPr>
        <p:blipFill>
          <a:blip r:embed="rId2" cstate="print"/>
          <a:srcRect/>
          <a:stretch>
            <a:fillRect/>
          </a:stretch>
        </p:blipFill>
        <p:spPr>
          <a:xfrm>
            <a:off x="533400" y="838200"/>
            <a:ext cx="3708400" cy="1346200"/>
          </a:xfrm>
          <a:noFill/>
          <a:ln/>
        </p:spPr>
      </p:pic>
      <p:pic>
        <p:nvPicPr>
          <p:cNvPr id="81924" name="Picture 4" descr="eyecap"/>
          <p:cNvPicPr>
            <a:picLocks noGrp="1" noChangeAspect="1" noChangeArrowheads="1"/>
          </p:cNvPicPr>
          <p:nvPr>
            <p:ph sz="quarter" idx="2"/>
          </p:nvPr>
        </p:nvPicPr>
        <p:blipFill>
          <a:blip r:embed="rId3" cstate="print"/>
          <a:srcRect/>
          <a:stretch>
            <a:fillRect/>
          </a:stretch>
        </p:blipFill>
        <p:spPr>
          <a:xfrm>
            <a:off x="6096000" y="762000"/>
            <a:ext cx="1625600" cy="990600"/>
          </a:xfrm>
          <a:noFill/>
          <a:ln/>
        </p:spPr>
      </p:pic>
      <p:pic>
        <p:nvPicPr>
          <p:cNvPr id="81925" name="Picture 5" descr="cavity"/>
          <p:cNvPicPr>
            <a:picLocks noGrp="1" noChangeAspect="1" noChangeArrowheads="1"/>
          </p:cNvPicPr>
          <p:nvPr>
            <p:ph sz="quarter" idx="3"/>
          </p:nvPr>
        </p:nvPicPr>
        <p:blipFill>
          <a:blip r:embed="rId4" cstate="print"/>
          <a:srcRect/>
          <a:stretch>
            <a:fillRect/>
          </a:stretch>
        </p:blipFill>
        <p:spPr>
          <a:xfrm>
            <a:off x="6248400" y="2286000"/>
            <a:ext cx="1420813" cy="2171700"/>
          </a:xfrm>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09600" y="5486400"/>
            <a:ext cx="8229600" cy="1143000"/>
          </a:xfrm>
        </p:spPr>
        <p:txBody>
          <a:bodyPr/>
          <a:lstStyle/>
          <a:p>
            <a:r>
              <a:rPr lang="en-US"/>
              <a:t>FLUIDS</a:t>
            </a:r>
          </a:p>
        </p:txBody>
      </p:sp>
      <p:pic>
        <p:nvPicPr>
          <p:cNvPr id="82947" name="Picture 3" descr="fluids"/>
          <p:cNvPicPr>
            <a:picLocks noGrp="1" noChangeAspect="1" noChangeArrowheads="1"/>
          </p:cNvPicPr>
          <p:nvPr>
            <p:ph sz="half" idx="1"/>
          </p:nvPr>
        </p:nvPicPr>
        <p:blipFill>
          <a:blip r:embed="rId2" cstate="print"/>
          <a:srcRect/>
          <a:stretch>
            <a:fillRect/>
          </a:stretch>
        </p:blipFill>
        <p:spPr>
          <a:xfrm>
            <a:off x="457200" y="1143000"/>
            <a:ext cx="4038600" cy="1438275"/>
          </a:xfrm>
          <a:noFill/>
          <a:ln/>
        </p:spPr>
      </p:pic>
      <p:pic>
        <p:nvPicPr>
          <p:cNvPr id="82948" name="Picture 4" descr="artchem"/>
          <p:cNvPicPr>
            <a:picLocks noGrp="1" noChangeAspect="1" noChangeArrowheads="1"/>
          </p:cNvPicPr>
          <p:nvPr>
            <p:ph sz="half" idx="2"/>
          </p:nvPr>
        </p:nvPicPr>
        <p:blipFill>
          <a:blip r:embed="rId3" cstate="print"/>
          <a:srcRect/>
          <a:stretch>
            <a:fillRect/>
          </a:stretch>
        </p:blipFill>
        <p:spPr>
          <a:xfrm>
            <a:off x="5029200" y="1066800"/>
            <a:ext cx="3373438" cy="4495800"/>
          </a:xfrm>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z="4000"/>
              <a:t>ANATOMICAL EMBALMING </a:t>
            </a:r>
          </a:p>
        </p:txBody>
      </p:sp>
      <p:sp>
        <p:nvSpPr>
          <p:cNvPr id="44035" name="Rectangle 3"/>
          <p:cNvSpPr>
            <a:spLocks noGrp="1" noChangeArrowheads="1"/>
          </p:cNvSpPr>
          <p:nvPr>
            <p:ph type="body" idx="1"/>
          </p:nvPr>
        </p:nvSpPr>
        <p:spPr/>
        <p:txBody>
          <a:bodyPr/>
          <a:lstStyle/>
          <a:p>
            <a:r>
              <a:rPr lang="en-US"/>
              <a:t>Main criteria is proper preservation, total sterilization and suitability for dissection.</a:t>
            </a:r>
          </a:p>
          <a:p>
            <a:endParaRPr lang="en-US"/>
          </a:p>
          <a:p>
            <a:r>
              <a:rPr lang="en-US"/>
              <a:t>Venous drainage not required.</a:t>
            </a:r>
          </a:p>
          <a:p>
            <a:pPr>
              <a:buFont typeface="Wingdings" pitchFamily="2" charset="2"/>
              <a:buNone/>
            </a:pPr>
            <a:endParaRPr lang="en-US"/>
          </a:p>
          <a:p>
            <a:r>
              <a:rPr lang="en-US"/>
              <a:t>Cavity treatment is not required.</a:t>
            </a:r>
          </a:p>
          <a:p>
            <a:pPr>
              <a:buFont typeface="Wingdings" pitchFamily="2" charset="2"/>
              <a:buNone/>
            </a:pPr>
            <a:endParaRPr lang="en-US"/>
          </a:p>
          <a:p>
            <a:pPr lvl="1"/>
            <a:endParaRPr lang="en-US"/>
          </a:p>
          <a:p>
            <a:pPr>
              <a:buFont typeface="Wingdings" pitchFamily="2" charset="2"/>
              <a:buNone/>
            </a:pP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EMBALMING IN SPECIAL CASES</a:t>
            </a:r>
          </a:p>
        </p:txBody>
      </p:sp>
      <p:sp>
        <p:nvSpPr>
          <p:cNvPr id="45059" name="Rectangle 3"/>
          <p:cNvSpPr>
            <a:spLocks noGrp="1" noChangeArrowheads="1"/>
          </p:cNvSpPr>
          <p:nvPr>
            <p:ph type="body" idx="1"/>
          </p:nvPr>
        </p:nvSpPr>
        <p:spPr/>
        <p:txBody>
          <a:bodyPr/>
          <a:lstStyle/>
          <a:p>
            <a:r>
              <a:rPr lang="en-US"/>
              <a:t>Infants.</a:t>
            </a:r>
          </a:p>
          <a:p>
            <a:endParaRPr lang="en-US"/>
          </a:p>
          <a:p>
            <a:r>
              <a:rPr lang="en-US"/>
              <a:t>Burnt bodies.</a:t>
            </a:r>
          </a:p>
          <a:p>
            <a:endParaRPr lang="en-US"/>
          </a:p>
          <a:p>
            <a:r>
              <a:rPr lang="en-US"/>
              <a:t>Decomposed bodies.</a:t>
            </a:r>
          </a:p>
          <a:p>
            <a:pPr>
              <a:buFont typeface="Wingdings" pitchFamily="2" charset="2"/>
              <a:buNone/>
            </a:pPr>
            <a:endParaRPr lang="en-US"/>
          </a:p>
          <a:p>
            <a:r>
              <a:rPr lang="en-US"/>
              <a:t>AIDS bodies.</a:t>
            </a:r>
          </a:p>
          <a:p>
            <a:pPr lvl="1"/>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z="4000"/>
              <a:t>RISK IN EMBALMING PROCEDURE</a:t>
            </a:r>
          </a:p>
        </p:txBody>
      </p:sp>
      <p:sp>
        <p:nvSpPr>
          <p:cNvPr id="49155" name="Rectangle 3"/>
          <p:cNvSpPr>
            <a:spLocks noGrp="1" noChangeArrowheads="1"/>
          </p:cNvSpPr>
          <p:nvPr>
            <p:ph type="body" idx="1"/>
          </p:nvPr>
        </p:nvSpPr>
        <p:spPr/>
        <p:txBody>
          <a:bodyPr/>
          <a:lstStyle/>
          <a:p>
            <a:endParaRPr lang="en-US"/>
          </a:p>
          <a:p>
            <a:r>
              <a:rPr lang="en-US"/>
              <a:t>Infections –</a:t>
            </a:r>
          </a:p>
          <a:p>
            <a:pPr>
              <a:buFont typeface="Wingdings" pitchFamily="2" charset="2"/>
              <a:buNone/>
            </a:pPr>
            <a:endParaRPr lang="en-US"/>
          </a:p>
          <a:p>
            <a:r>
              <a:rPr lang="en-US"/>
              <a:t>Hepatitis, URI, fungal infecitons, tuberculosis, septicemia, wound infections, HIV.</a:t>
            </a:r>
          </a:p>
          <a:p>
            <a:pPr lvl="1">
              <a:buFontTx/>
              <a:buNone/>
            </a:pP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4000"/>
              <a:t>PROTECTION IN EMBALMING PROCEDURE</a:t>
            </a:r>
          </a:p>
        </p:txBody>
      </p:sp>
      <p:sp>
        <p:nvSpPr>
          <p:cNvPr id="51203" name="Rectangle 3"/>
          <p:cNvSpPr>
            <a:spLocks noGrp="1" noChangeArrowheads="1"/>
          </p:cNvSpPr>
          <p:nvPr>
            <p:ph type="body" idx="1"/>
          </p:nvPr>
        </p:nvSpPr>
        <p:spPr/>
        <p:txBody>
          <a:bodyPr/>
          <a:lstStyle/>
          <a:p>
            <a:pPr>
              <a:lnSpc>
                <a:spcPct val="90000"/>
              </a:lnSpc>
            </a:pPr>
            <a:r>
              <a:rPr lang="en-US"/>
              <a:t>Preparation room</a:t>
            </a:r>
          </a:p>
          <a:p>
            <a:pPr lvl="1">
              <a:lnSpc>
                <a:spcPct val="90000"/>
              </a:lnSpc>
            </a:pPr>
            <a:r>
              <a:rPr lang="en-US"/>
              <a:t>Air exhaust system.</a:t>
            </a:r>
          </a:p>
          <a:p>
            <a:pPr>
              <a:lnSpc>
                <a:spcPct val="90000"/>
              </a:lnSpc>
            </a:pPr>
            <a:r>
              <a:rPr lang="en-US"/>
              <a:t>Personal </a:t>
            </a:r>
          </a:p>
          <a:p>
            <a:pPr lvl="1">
              <a:lnSpc>
                <a:spcPct val="90000"/>
              </a:lnSpc>
            </a:pPr>
            <a:r>
              <a:rPr lang="en-US"/>
              <a:t>Apron / protective gown.</a:t>
            </a:r>
          </a:p>
          <a:p>
            <a:pPr lvl="1">
              <a:lnSpc>
                <a:spcPct val="90000"/>
              </a:lnSpc>
            </a:pPr>
            <a:r>
              <a:rPr lang="en-US"/>
              <a:t>Rubber / plastic gloves.</a:t>
            </a:r>
          </a:p>
          <a:p>
            <a:pPr lvl="1">
              <a:lnSpc>
                <a:spcPct val="90000"/>
              </a:lnSpc>
            </a:pPr>
            <a:r>
              <a:rPr lang="en-US"/>
              <a:t>Protective head and shoe coverings.</a:t>
            </a:r>
          </a:p>
          <a:p>
            <a:pPr lvl="1">
              <a:lnSpc>
                <a:spcPct val="90000"/>
              </a:lnSpc>
            </a:pPr>
            <a:r>
              <a:rPr lang="en-US"/>
              <a:t>Oro-nasal mask.</a:t>
            </a:r>
          </a:p>
          <a:p>
            <a:pPr lvl="1">
              <a:lnSpc>
                <a:spcPct val="90000"/>
              </a:lnSpc>
            </a:pPr>
            <a:r>
              <a:rPr lang="en-US"/>
              <a:t>Separate disinfectants for instruments.</a:t>
            </a:r>
          </a:p>
          <a:p>
            <a:pPr lvl="1">
              <a:lnSpc>
                <a:spcPct val="90000"/>
              </a:lnSpc>
            </a:pPr>
            <a:r>
              <a:rPr lang="en-US"/>
              <a:t>Prophylactic antibiotics / immunization.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endParaRPr lang="en-US"/>
          </a:p>
        </p:txBody>
      </p:sp>
      <p:sp>
        <p:nvSpPr>
          <p:cNvPr id="54275" name="Rectangle 3"/>
          <p:cNvSpPr>
            <a:spLocks noGrp="1" noChangeArrowheads="1"/>
          </p:cNvSpPr>
          <p:nvPr>
            <p:ph type="body" idx="1"/>
          </p:nvPr>
        </p:nvSpPr>
        <p:spPr/>
        <p:txBody>
          <a:bodyPr/>
          <a:lstStyle/>
          <a:p>
            <a:pPr algn="ctr">
              <a:buFont typeface="Wingdings" pitchFamily="2" charset="2"/>
              <a:buNone/>
            </a:pPr>
            <a:endParaRPr lang="en-US" sz="7200"/>
          </a:p>
          <a:p>
            <a:pPr algn="ctr">
              <a:buFont typeface="Wingdings" pitchFamily="2" charset="2"/>
              <a:buNone/>
            </a:pPr>
            <a:r>
              <a:rPr lang="en-US" sz="7200"/>
              <a:t>THANKS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MORDERN EMBALMING</a:t>
            </a:r>
          </a:p>
        </p:txBody>
      </p:sp>
      <p:sp>
        <p:nvSpPr>
          <p:cNvPr id="52227" name="Rectangle 3"/>
          <p:cNvSpPr>
            <a:spLocks noGrp="1" noChangeArrowheads="1"/>
          </p:cNvSpPr>
          <p:nvPr>
            <p:ph type="body" idx="1"/>
          </p:nvPr>
        </p:nvSpPr>
        <p:spPr/>
        <p:txBody>
          <a:bodyPr/>
          <a:lstStyle/>
          <a:p>
            <a:r>
              <a:rPr lang="en-US"/>
              <a:t>Mordern embalming is defined as the study and science of treating a dead human body to achieve an antiseptic condition , a pre-mortem appearance and preservation .</a:t>
            </a:r>
          </a:p>
          <a:p>
            <a:r>
              <a:rPr lang="en-US"/>
              <a:t>The embalming fluids act on body proteins and change the colloidal nature of the proteins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endParaRPr lang="en-US"/>
          </a:p>
        </p:txBody>
      </p:sp>
      <p:sp>
        <p:nvSpPr>
          <p:cNvPr id="53251" name="Rectangle 3"/>
          <p:cNvSpPr>
            <a:spLocks noGrp="1" noChangeArrowheads="1"/>
          </p:cNvSpPr>
          <p:nvPr>
            <p:ph type="body" idx="1"/>
          </p:nvPr>
        </p:nvSpPr>
        <p:spPr/>
        <p:txBody>
          <a:bodyPr/>
          <a:lstStyle/>
          <a:p>
            <a:r>
              <a:rPr lang="en-US"/>
              <a:t>The mouth is closed either by tying the jaw together with a piece of </a:t>
            </a:r>
            <a:r>
              <a:rPr lang="en-US">
                <a:hlinkClick r:id="rId2"/>
              </a:rPr>
              <a:t>suture string</a:t>
            </a:r>
            <a:r>
              <a:rPr lang="en-US"/>
              <a:t> or by a special injector gun </a:t>
            </a:r>
          </a:p>
        </p:txBody>
      </p:sp>
      <p:sp>
        <p:nvSpPr>
          <p:cNvPr id="53252" name="Rectangle 4"/>
          <p:cNvSpPr>
            <a:spLocks noChangeArrowheads="1"/>
          </p:cNvSpPr>
          <p:nvPr/>
        </p:nvSpPr>
        <p:spPr bwMode="auto">
          <a:xfrm>
            <a:off x="-4511675" y="3246438"/>
            <a:ext cx="1466850" cy="366712"/>
          </a:xfrm>
          <a:prstGeom prst="rect">
            <a:avLst/>
          </a:prstGeom>
          <a:noFill/>
          <a:ln w="9525">
            <a:noFill/>
            <a:miter lim="800000"/>
            <a:headEnd/>
            <a:tailEnd/>
          </a:ln>
          <a:effectLst/>
        </p:spPr>
        <p:txBody>
          <a:bodyPr wrap="none" anchor="ctr">
            <a:spAutoFit/>
          </a:bodyPr>
          <a:lstStyle/>
          <a:p>
            <a:pPr eaLnBrk="1" hangingPunct="1"/>
            <a:r>
              <a:rPr lang="en-US">
                <a:latin typeface="Arial" charset="0"/>
              </a:rPr>
              <a:t>To finish clo </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Teamwork</Template>
  <TotalTime>214</TotalTime>
  <Words>1412</Words>
  <Application>Microsoft Office PowerPoint</Application>
  <PresentationFormat>On-screen Show (4:3)</PresentationFormat>
  <Paragraphs>178</Paragraphs>
  <Slides>34</Slides>
  <Notes>0</Notes>
  <HiddenSlides>2</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Slit</vt:lpstr>
      <vt:lpstr>EMBALMING</vt:lpstr>
      <vt:lpstr>EMBALMING</vt:lpstr>
      <vt:lpstr>AIMS OF EMBALMING</vt:lpstr>
      <vt:lpstr>HISTORY OF EMBALMING</vt:lpstr>
      <vt:lpstr>PRE-EMBALMING</vt:lpstr>
      <vt:lpstr>FEATURE- SETTING</vt:lpstr>
      <vt:lpstr>EMBALMING PROCESS</vt:lpstr>
      <vt:lpstr>EMBALMING PROCESS</vt:lpstr>
      <vt:lpstr>TYPES OF EMBALMING</vt:lpstr>
      <vt:lpstr>ARTERIAL EMBALMING</vt:lpstr>
      <vt:lpstr>ARTERIAL EMBALMING</vt:lpstr>
      <vt:lpstr>METHODS OF  ARTERIAL EMBALMING</vt:lpstr>
      <vt:lpstr>ARTERIAL EMBALMING</vt:lpstr>
      <vt:lpstr>ARTERIAL EMBALMING </vt:lpstr>
      <vt:lpstr>CAVITY EMBALMING</vt:lpstr>
      <vt:lpstr>HYPODERMIC EMBALMING</vt:lpstr>
      <vt:lpstr>SURFACE EMBALMING</vt:lpstr>
      <vt:lpstr>TYPES OF EMBALMING FLUIDS </vt:lpstr>
      <vt:lpstr>TYPES OF EMBALMING FLUIDS</vt:lpstr>
      <vt:lpstr>EMBALMING FLUID</vt:lpstr>
      <vt:lpstr>LONG TERM EFFECTS OF FLUIDS</vt:lpstr>
      <vt:lpstr>SHORT TERM EFFECTS OF FLUIDS</vt:lpstr>
      <vt:lpstr>CIVIL WAR</vt:lpstr>
      <vt:lpstr>NASAL, MOUTH FORMER, JUGULAR TUBE, EMBALMING MACHINE</vt:lpstr>
      <vt:lpstr>AUTOPSY ASPIRATOR, ARTERIAL TUBE, ANEURYSM HOOK</vt:lpstr>
      <vt:lpstr>INJECTOR GUN, EYE CAPS, CAVITY CAMICALS</vt:lpstr>
      <vt:lpstr>FLUIDS</vt:lpstr>
      <vt:lpstr>ANATOMICAL EMBALMING </vt:lpstr>
      <vt:lpstr>EMBALMING IN SPECIAL CASES</vt:lpstr>
      <vt:lpstr>RISK IN EMBALMING PROCEDURE</vt:lpstr>
      <vt:lpstr>PROTECTION IN EMBALMING PROCEDURE</vt:lpstr>
      <vt:lpstr>Slide 32</vt:lpstr>
      <vt:lpstr>MORDERN EMBALMING</vt:lpstr>
      <vt:lpstr>Slide 34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AIMS OF EMBALMING</dc:title>
  <dc:creator>YUSH</dc:creator>
  <cp:lastModifiedBy>DELL</cp:lastModifiedBy>
  <cp:revision>16</cp:revision>
  <dcterms:created xsi:type="dcterms:W3CDTF">2009-07-05T12:24:53Z</dcterms:created>
  <dcterms:modified xsi:type="dcterms:W3CDTF">2025-09-19T08:11:38Z</dcterms:modified>
</cp:coreProperties>
</file>