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257" r:id="rId3"/>
    <p:sldId id="26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84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19-Sep-25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19-Sep-25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19-Sep-25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19-Sep-25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19-Sep-25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19-Sep-25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19-Sep-25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19-Sep-25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19-Sep-25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19-Sep-25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19-Sep-25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19-Sep-25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7526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lgerian" pitchFamily="82" charset="0"/>
              </a:rPr>
              <a:t> HISTOLOGY</a:t>
            </a:r>
            <a:r>
              <a:rPr lang="en-US" b="1" dirty="0" smtClean="0">
                <a:solidFill>
                  <a:srgbClr val="FF0000"/>
                </a:solidFill>
                <a:latin typeface="Algerian" pitchFamily="82" charset="0"/>
              </a:rPr>
              <a:t/>
            </a:r>
            <a:br>
              <a:rPr lang="en-US" b="1" dirty="0" smtClean="0">
                <a:solidFill>
                  <a:srgbClr val="FF0000"/>
                </a:solidFill>
                <a:latin typeface="Algerian" pitchFamily="82" charset="0"/>
              </a:rPr>
            </a:br>
            <a:r>
              <a:rPr lang="en-US" b="1" dirty="0" smtClean="0">
                <a:solidFill>
                  <a:srgbClr val="0070C0"/>
                </a:solidFill>
                <a:latin typeface="Arial Black" pitchFamily="34" charset="0"/>
              </a:rPr>
              <a:t> GASTROINTESTINAL TRACT-3</a:t>
            </a:r>
            <a:endParaRPr lang="en-IN" b="1" dirty="0">
              <a:solidFill>
                <a:srgbClr val="FF0000"/>
              </a:solidFill>
              <a:latin typeface="Algerian" pitchFamily="82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57200" y="2667000"/>
            <a:ext cx="4191000" cy="3886200"/>
          </a:xfrm>
        </p:spPr>
        <p:txBody>
          <a:bodyPr>
            <a:normAutofit fontScale="47500" lnSpcReduction="20000"/>
          </a:bodyPr>
          <a:lstStyle/>
          <a:p>
            <a:pPr>
              <a:buNone/>
            </a:pPr>
            <a:r>
              <a:rPr lang="en-US" sz="3400" b="1" dirty="0" smtClean="0">
                <a:solidFill>
                  <a:srgbClr val="7030A0"/>
                </a:solidFill>
                <a:latin typeface="Calisto MT" pitchFamily="18" charset="0"/>
              </a:rPr>
              <a:t>   LIVER</a:t>
            </a:r>
          </a:p>
          <a:p>
            <a:pPr>
              <a:buNone/>
            </a:pPr>
            <a:endParaRPr lang="en-US" sz="3400" b="1" dirty="0" smtClean="0">
              <a:solidFill>
                <a:srgbClr val="7030A0"/>
              </a:solidFill>
              <a:latin typeface="Calisto MT" pitchFamily="18" charset="0"/>
            </a:endParaRPr>
          </a:p>
          <a:p>
            <a:pPr>
              <a:buNone/>
            </a:pPr>
            <a:r>
              <a:rPr lang="en-US" sz="3400" b="1" dirty="0" smtClean="0">
                <a:solidFill>
                  <a:srgbClr val="7030A0"/>
                </a:solidFill>
                <a:latin typeface="Calisto MT" pitchFamily="18" charset="0"/>
              </a:rPr>
              <a:t> PANCREAS</a:t>
            </a:r>
          </a:p>
          <a:p>
            <a:pPr>
              <a:buNone/>
            </a:pPr>
            <a:endParaRPr lang="en-US" sz="3400" b="1" dirty="0" smtClean="0">
              <a:solidFill>
                <a:srgbClr val="7030A0"/>
              </a:solidFill>
              <a:latin typeface="Calisto MT" pitchFamily="18" charset="0"/>
            </a:endParaRPr>
          </a:p>
          <a:p>
            <a:pPr>
              <a:buNone/>
            </a:pPr>
            <a:r>
              <a:rPr lang="en-US" sz="3400" b="1" dirty="0" smtClean="0">
                <a:solidFill>
                  <a:srgbClr val="7030A0"/>
                </a:solidFill>
                <a:latin typeface="Calisto MT" pitchFamily="18" charset="0"/>
              </a:rPr>
              <a:t>GALL BLADDER</a:t>
            </a:r>
          </a:p>
          <a:p>
            <a:pPr>
              <a:buNone/>
            </a:pPr>
            <a:r>
              <a:rPr lang="en-US" b="1" dirty="0" smtClean="0">
                <a:solidFill>
                  <a:srgbClr val="7030A0"/>
                </a:solidFill>
                <a:latin typeface="Calisto MT" pitchFamily="18" charset="0"/>
              </a:rPr>
              <a:t>   </a:t>
            </a:r>
          </a:p>
          <a:p>
            <a:pPr>
              <a:lnSpc>
                <a:spcPct val="120000"/>
              </a:lnSpc>
              <a:buNone/>
            </a:pP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</a:t>
            </a:r>
          </a:p>
          <a:p>
            <a:pPr>
              <a:lnSpc>
                <a:spcPct val="120000"/>
              </a:lnSpc>
              <a:buNone/>
            </a:pPr>
            <a:endParaRPr lang="en-US" sz="24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70000"/>
              </a:lnSpc>
              <a:buNone/>
            </a:pPr>
            <a:endParaRPr lang="en-US" sz="42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70000"/>
              </a:lnSpc>
              <a:buNone/>
            </a:pPr>
            <a:r>
              <a:rPr lang="en-US" sz="4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4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DR. PRAVEEN KURREY</a:t>
            </a:r>
          </a:p>
          <a:p>
            <a:pPr>
              <a:lnSpc>
                <a:spcPct val="170000"/>
              </a:lnSpc>
              <a:buNone/>
            </a:pPr>
            <a:r>
              <a:rPr lang="en-US" sz="4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   M.B.B.S., M.S. </a:t>
            </a:r>
            <a:r>
              <a:rPr lang="en-US" sz="4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BCME, BCBR                                                      </a:t>
            </a:r>
            <a:r>
              <a:rPr lang="en-US" sz="4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PROFESSOR  </a:t>
            </a:r>
            <a:r>
              <a:rPr lang="en-US" sz="4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ANATOMY                                                                  </a:t>
            </a:r>
            <a:endParaRPr lang="en-US" sz="2500" dirty="0" smtClean="0">
              <a:solidFill>
                <a:srgbClr val="00B050"/>
              </a:solidFill>
            </a:endParaRPr>
          </a:p>
          <a:p>
            <a:pPr>
              <a:lnSpc>
                <a:spcPct val="120000"/>
              </a:lnSpc>
              <a:buNone/>
            </a:pPr>
            <a:endParaRPr lang="en-IN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C:\Users\DELL\Desktop\New Folder\600px-Liver_histology_00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648200" y="2461800"/>
            <a:ext cx="4038600" cy="3352038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482" y="435818"/>
            <a:ext cx="8508918" cy="6384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304800"/>
            <a:ext cx="8273370" cy="6207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838200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PANCREAS</a:t>
            </a:r>
            <a:endParaRPr lang="en-IN" b="1" dirty="0">
              <a:solidFill>
                <a:srgbClr val="FF0000"/>
              </a:solidFill>
            </a:endParaRP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139031"/>
            <a:ext cx="7010400" cy="5503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6096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PANCREAS</a:t>
            </a:r>
            <a:endParaRPr lang="en-IN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066800"/>
            <a:ext cx="7543800" cy="5816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6096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PANCREAS</a:t>
            </a:r>
            <a:endParaRPr lang="en-IN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3178" y="1524000"/>
            <a:ext cx="7490222" cy="4993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PANCREAS</a:t>
            </a:r>
            <a:endParaRPr lang="en-IN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870214"/>
            <a:ext cx="5867400" cy="5976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838200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PANCREAS</a:t>
            </a:r>
            <a:endParaRPr lang="en-IN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6798" y="1295400"/>
            <a:ext cx="7294202" cy="5349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4572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PANCREAS</a:t>
            </a:r>
            <a:endParaRPr lang="en-IN" dirty="0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019" y="1447799"/>
            <a:ext cx="7896981" cy="5182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PANCREAS</a:t>
            </a:r>
            <a:endParaRPr lang="en-IN" dirty="0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981199"/>
            <a:ext cx="7051495" cy="4559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7620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GALL BLADDER</a:t>
            </a:r>
            <a:endParaRPr lang="en-IN" b="1" dirty="0">
              <a:solidFill>
                <a:srgbClr val="FF0000"/>
              </a:solidFill>
            </a:endParaRPr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91519" y="1371601"/>
            <a:ext cx="6833281" cy="5415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359"/>
            <a:ext cx="9144000" cy="6860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5334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GALL BLADDER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105400"/>
          </a:xfrm>
        </p:spPr>
        <p:txBody>
          <a:bodyPr>
            <a:normAutofit fontScale="92500" lnSpcReduction="10000"/>
          </a:bodyPr>
          <a:lstStyle/>
          <a:p>
            <a:r>
              <a:rPr lang="en-IN" dirty="0" smtClean="0"/>
              <a:t>b) an inner mucosa (columnar epithelial lining and lamina </a:t>
            </a:r>
            <a:r>
              <a:rPr lang="en-IN" dirty="0" err="1" smtClean="0"/>
              <a:t>propria</a:t>
            </a:r>
            <a:r>
              <a:rPr lang="en-IN" dirty="0" smtClean="0"/>
              <a:t>)</a:t>
            </a:r>
          </a:p>
          <a:p>
            <a:r>
              <a:rPr lang="en-IN" dirty="0" smtClean="0"/>
              <a:t>c) a muscular layer</a:t>
            </a:r>
          </a:p>
          <a:p>
            <a:r>
              <a:rPr lang="en-IN" dirty="0" smtClean="0"/>
              <a:t>d) a </a:t>
            </a:r>
            <a:r>
              <a:rPr lang="en-IN" dirty="0" err="1" smtClean="0"/>
              <a:t>perimuscular</a:t>
            </a:r>
            <a:r>
              <a:rPr lang="en-IN" dirty="0" smtClean="0"/>
              <a:t> layer of loose connective tissue</a:t>
            </a:r>
          </a:p>
          <a:p>
            <a:r>
              <a:rPr lang="en-IN" dirty="0" smtClean="0"/>
              <a:t>e) a covering of peritoneum (</a:t>
            </a:r>
            <a:r>
              <a:rPr lang="en-IN" dirty="0" err="1" smtClean="0"/>
              <a:t>serosa</a:t>
            </a:r>
            <a:r>
              <a:rPr lang="en-IN" dirty="0" smtClean="0"/>
              <a:t>), except in hepatic bad</a:t>
            </a:r>
          </a:p>
          <a:p>
            <a:r>
              <a:rPr lang="en-IN" dirty="0" smtClean="0"/>
              <a:t>BILE DUCT</a:t>
            </a:r>
          </a:p>
          <a:p>
            <a:r>
              <a:rPr lang="en-IN" dirty="0" smtClean="0"/>
              <a:t>-mucosa – a single layer of tall columnar epithelium connects with</a:t>
            </a:r>
          </a:p>
          <a:p>
            <a:r>
              <a:rPr lang="en-IN" dirty="0" err="1" smtClean="0"/>
              <a:t>subepithelial</a:t>
            </a:r>
            <a:r>
              <a:rPr lang="en-IN" dirty="0" smtClean="0"/>
              <a:t> mucous glands.</a:t>
            </a:r>
          </a:p>
          <a:p>
            <a:r>
              <a:rPr lang="en-IN" dirty="0" smtClean="0"/>
              <a:t>-a supportive framework of connective tissue with rare smooth</a:t>
            </a:r>
          </a:p>
          <a:p>
            <a:r>
              <a:rPr lang="en-IN" dirty="0" smtClean="0"/>
              <a:t>muscle</a:t>
            </a:r>
          </a:p>
          <a:p>
            <a:r>
              <a:rPr lang="en-IN" dirty="0" err="1" smtClean="0"/>
              <a:t>fibers</a:t>
            </a:r>
            <a:r>
              <a:rPr lang="en-IN" dirty="0" smtClean="0"/>
              <a:t>.</a:t>
            </a:r>
            <a:endParaRPr lang="en-IN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858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GALL BLADDER</a:t>
            </a:r>
            <a:endParaRPr lang="en-IN" dirty="0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00" y="980281"/>
            <a:ext cx="43434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6096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GALL BLADDER</a:t>
            </a:r>
            <a:endParaRPr lang="en-IN" dirty="0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5048" y="1143000"/>
            <a:ext cx="7472151" cy="5626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90600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GALL BLADDER</a:t>
            </a:r>
            <a:endParaRPr lang="en-IN" dirty="0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265411"/>
            <a:ext cx="7620000" cy="5296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667512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GALL BLADDER</a:t>
            </a:r>
            <a:endParaRPr lang="en-IN" dirty="0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1396205"/>
            <a:ext cx="6324600" cy="553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6096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GALL BLADDER</a:t>
            </a:r>
            <a:endParaRPr lang="en-IN" dirty="0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0932" y="1295401"/>
            <a:ext cx="7316268" cy="5441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6858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GALL BLADDER</a:t>
            </a:r>
            <a:endParaRPr lang="en-IN" dirty="0"/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65840" y="1447801"/>
            <a:ext cx="7111360" cy="5289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5334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GALL BLADDER</a:t>
            </a:r>
            <a:endParaRPr lang="en-IN" dirty="0"/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395825"/>
            <a:ext cx="7010400" cy="524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620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THANK YOU</a:t>
            </a:r>
            <a:endParaRPr lang="en-IN" b="1" dirty="0">
              <a:solidFill>
                <a:srgbClr val="FF0000"/>
              </a:solidFill>
            </a:endParaRPr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2095798"/>
            <a:ext cx="4038600" cy="4084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3" descr="C:\Users\DELL\Desktop\New Folder\funny_picdump_246_640_0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2133600"/>
            <a:ext cx="4191000" cy="4038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620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PORTAL TRIAD</a:t>
            </a:r>
            <a:endParaRPr lang="en-IN" b="1" dirty="0">
              <a:solidFill>
                <a:srgbClr val="FF0000"/>
              </a:solidFill>
            </a:endParaRPr>
          </a:p>
        </p:txBody>
      </p:sp>
      <p:pic>
        <p:nvPicPr>
          <p:cNvPr id="1126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234281"/>
            <a:ext cx="6629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403710"/>
            <a:ext cx="8382000" cy="6288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6390" y="381000"/>
            <a:ext cx="8349330" cy="6264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381000"/>
            <a:ext cx="8374930" cy="628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381000"/>
            <a:ext cx="8349570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9509" y="402886"/>
            <a:ext cx="7892491" cy="6455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2629" y="498114"/>
            <a:ext cx="7765571" cy="6359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39</TotalTime>
  <Words>125</Words>
  <Application>Microsoft Office PowerPoint</Application>
  <PresentationFormat>On-screen Show (4:3)</PresentationFormat>
  <Paragraphs>40</Paragraphs>
  <Slides>28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Flow</vt:lpstr>
      <vt:lpstr> HISTOLOGY  GASTROINTESTINAL TRACT-3</vt:lpstr>
      <vt:lpstr>Slide 2</vt:lpstr>
      <vt:lpstr>PORTAL TRIAD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PANCREAS</vt:lpstr>
      <vt:lpstr>PANCREAS</vt:lpstr>
      <vt:lpstr>PANCREAS</vt:lpstr>
      <vt:lpstr>PANCREAS</vt:lpstr>
      <vt:lpstr>PANCREAS</vt:lpstr>
      <vt:lpstr>PANCREAS</vt:lpstr>
      <vt:lpstr>PANCREAS</vt:lpstr>
      <vt:lpstr>GALL BLADDER</vt:lpstr>
      <vt:lpstr>GALL BLADDER</vt:lpstr>
      <vt:lpstr>GALL BLADDER</vt:lpstr>
      <vt:lpstr>GALL BLADDER</vt:lpstr>
      <vt:lpstr>GALL BLADDER</vt:lpstr>
      <vt:lpstr>GALL BLADDER</vt:lpstr>
      <vt:lpstr>GALL BLADDER</vt:lpstr>
      <vt:lpstr>GALL BLADDER</vt:lpstr>
      <vt:lpstr>GALL BLADDER</vt:lpstr>
      <vt:lpstr>THANK YOU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HISTOLOGY  GASTROINTESTINAL TRACT-3</dc:title>
  <dc:creator>DELL</dc:creator>
  <cp:lastModifiedBy>DELL</cp:lastModifiedBy>
  <cp:revision>16</cp:revision>
  <dcterms:created xsi:type="dcterms:W3CDTF">2006-08-16T00:00:00Z</dcterms:created>
  <dcterms:modified xsi:type="dcterms:W3CDTF">2025-09-19T08:02:14Z</dcterms:modified>
</cp:coreProperties>
</file>