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9" r:id="rId1"/>
  </p:sldMasterIdLst>
  <p:notesMasterIdLst>
    <p:notesMasterId r:id="rId16"/>
  </p:notesMasterIdLst>
  <p:handoutMasterIdLst>
    <p:handoutMasterId r:id="rId17"/>
  </p:handoutMasterIdLst>
  <p:sldIdLst>
    <p:sldId id="401" r:id="rId2"/>
    <p:sldId id="261" r:id="rId3"/>
    <p:sldId id="262" r:id="rId4"/>
    <p:sldId id="396" r:id="rId5"/>
    <p:sldId id="263" r:id="rId6"/>
    <p:sldId id="397" r:id="rId7"/>
    <p:sldId id="264" r:id="rId8"/>
    <p:sldId id="398" r:id="rId9"/>
    <p:sldId id="402" r:id="rId10"/>
    <p:sldId id="403" r:id="rId11"/>
    <p:sldId id="265" r:id="rId12"/>
    <p:sldId id="399" r:id="rId13"/>
    <p:sldId id="395" r:id="rId14"/>
    <p:sldId id="400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99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1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780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James F. Thompson, Ph.D.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Chapter 11</a:t>
            </a:r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6036B25F-DCE5-4393-AB34-FF87B0229B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B729BFB5-A825-4BEF-A015-97E8F5BF40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459D3CB-C306-4BD5-934C-FCF84C5B2C8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235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E9495A-C0A1-4AC2-B965-349F41B82DAF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6A689B-84C4-478A-838E-22FA842E5E6E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D76CE1-9568-4170-A4B2-4A8401FA72B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BE5EAB-3945-49B8-9A9E-3781D828655D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F652CA-C95C-49D2-9CF6-F84B5339F793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D0AAE4-F31B-4DB2-BD7E-5C1591DA0EF3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FCEE58-7601-44D3-93AE-8D008DC96DAE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D3BA34-76E6-4DC7-828B-BEBCB7CB1394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E2C0AB-13E6-4FAB-BA1B-DF54F29E0723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380CE7-24AA-4128-8D45-05E4E0B28232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382F7-AFE5-408C-9839-C3FB356C5A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10E7B-2F2F-4421-9D7D-3FCC3E5644A2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508BE-E8E3-4D37-B3D5-AEAC2A2A6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C2EB4-E1C9-41E3-8EEA-FA7C2C1B4427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99627-02F1-45A0-A678-0AF3CD6044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838200"/>
            <a:ext cx="4495800" cy="6019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838200"/>
            <a:ext cx="4495800" cy="6019800"/>
          </a:xfrm>
        </p:spPr>
        <p:txBody>
          <a:bodyPr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FC24D1-720F-4807-80B3-3F79999769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838200"/>
            <a:ext cx="4495800" cy="293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838200"/>
            <a:ext cx="4495800" cy="293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0" y="3924300"/>
            <a:ext cx="4495800" cy="293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495800" cy="293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3CC8D-B1C6-4F9E-A6B1-70810193E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F58B4-E172-48CD-B426-DE236A8320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98C34-EE4D-49BA-8FD7-F624437D0FBB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4ACDD-7A3F-4223-98A7-0F6D15B41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6ED69-C08C-4A82-A7F9-494EF51AF40C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40679-1796-421F-8ECE-AD1F7BF823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1147D-C007-466B-B2C0-753C62E20BEA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F4407-B4CA-48E6-9AD6-177CB47711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22CC9-9540-461A-81EC-03AC5F75E236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096D2-9242-40B0-8386-790C986EF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77D67-B25E-4D9D-967C-014DE3E84954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8376B-6F8C-453D-A85D-6198B2D02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03C3-3322-42D9-BD7F-B04CD02C61FA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8C7CA-17F4-4A11-8B70-FC3D8D9011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8EEB6-4A0A-4426-8E9A-6012E3C104B5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88BF-AA30-4B3D-A36E-7F01DBA30A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2F6BC-3F2C-4647-8262-B5E25609A84E}" type="datetimeFigureOut">
              <a:rPr lang="en-US"/>
              <a:pPr>
                <a:defRPr/>
              </a:pPr>
              <a:t>19-Sep-25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B92CE-3026-4F4A-9921-2CCE88D35F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3839990-9283-46D0-8447-D603F8F8E348}" type="datetimeFigureOut">
              <a:rPr lang="en-US"/>
              <a:pPr>
                <a:defRPr/>
              </a:pPr>
              <a:t>19-Sep-25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dirty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F10881A-C8F7-413B-BF14-C0CB5C6138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0" r:id="rId2"/>
    <p:sldLayoutId id="2147483709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10" r:id="rId9"/>
    <p:sldLayoutId id="2147483706" r:id="rId10"/>
    <p:sldLayoutId id="2147483707" r:id="rId11"/>
    <p:sldLayoutId id="2147483711" r:id="rId12"/>
    <p:sldLayoutId id="2147483712" r:id="rId13"/>
    <p:sldLayoutId id="2147483713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4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752600"/>
          </a:xfrm>
        </p:spPr>
        <p:txBody>
          <a:bodyPr/>
          <a:lstStyle/>
          <a:p>
            <a:pPr algn="ctr"/>
            <a:r>
              <a:rPr lang="en-US" b="1" smtClean="0">
                <a:solidFill>
                  <a:srgbClr val="FF0000"/>
                </a:solidFill>
                <a:latin typeface="Algerian" pitchFamily="82" charset="0"/>
              </a:rPr>
              <a:t>HISTOLOGY</a:t>
            </a:r>
            <a:br>
              <a:rPr lang="en-US" b="1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smtClean="0">
                <a:solidFill>
                  <a:srgbClr val="0070C0"/>
                </a:solidFill>
                <a:latin typeface="Arial Black" pitchFamily="34" charset="0"/>
              </a:rPr>
              <a:t> NERVOUS  SYSTEM</a:t>
            </a:r>
            <a:endParaRPr lang="en-IN" b="1" smtClean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0" y="3733800"/>
            <a:ext cx="4648200" cy="2819400"/>
          </a:xfrm>
        </p:spPr>
        <p:txBody>
          <a:bodyPr>
            <a:normAutofit fontScale="85000" lnSpcReduction="10000"/>
          </a:bodyPr>
          <a:lstStyle/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400" b="1" dirty="0" smtClean="0">
                <a:solidFill>
                  <a:srgbClr val="7030A0"/>
                </a:solidFill>
                <a:latin typeface="Calisto MT" pitchFamily="18" charset="0"/>
              </a:rPr>
              <a:t>   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24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32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DR. PRAVEEN KURREY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M.B.B.S., M.S.BCME, BCBR                                                        PROFESSOR  ANATOMY                                                                </a:t>
            </a:r>
            <a:endParaRPr lang="en-US" sz="1800" dirty="0" smtClean="0">
              <a:solidFill>
                <a:srgbClr val="00B050"/>
              </a:solidFill>
            </a:endParaRPr>
          </a:p>
          <a:p>
            <a:pPr marL="274320" indent="-274320" fontAlgn="auto">
              <a:lnSpc>
                <a:spcPct val="120000"/>
              </a:lnSpc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IN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6" name="Picture 10" descr="satellite_cells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48200" y="2667000"/>
            <a:ext cx="4343400" cy="3630613"/>
          </a:xfr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7411" name="Picture 11" descr="neurolemmocyte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11213" y="1524000"/>
            <a:ext cx="7189787" cy="4981575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Histology of CNS Tissue - Neurons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Neurons - highly specialized cells which conduct electrochemical signals (nerve impulses)</a:t>
            </a:r>
          </a:p>
          <a:p>
            <a:pPr lvl="1"/>
            <a:r>
              <a:rPr lang="en-US" smtClean="0"/>
              <a:t>extreme longevity – neurons live and function normally for a lifetime</a:t>
            </a:r>
          </a:p>
          <a:p>
            <a:pPr lvl="1"/>
            <a:r>
              <a:rPr lang="en-US" smtClean="0"/>
              <a:t>amitotic</a:t>
            </a:r>
          </a:p>
          <a:p>
            <a:pPr lvl="2"/>
            <a:r>
              <a:rPr lang="en-US" smtClean="0"/>
              <a:t>once mature, neurons lose the ability to divide</a:t>
            </a:r>
          </a:p>
          <a:p>
            <a:pPr lvl="2"/>
            <a:r>
              <a:rPr lang="en-US" smtClean="0"/>
              <a:t>damaged nervous tissue cannot regenerate</a:t>
            </a:r>
          </a:p>
          <a:p>
            <a:pPr lvl="1"/>
            <a:r>
              <a:rPr lang="en-US" smtClean="0"/>
              <a:t>high metabolic rate</a:t>
            </a:r>
          </a:p>
          <a:p>
            <a:pPr lvl="2"/>
            <a:r>
              <a:rPr lang="en-US" smtClean="0"/>
              <a:t>need a large, constant supply of oxygen and glucose</a:t>
            </a:r>
          </a:p>
          <a:p>
            <a:pPr lvl="2"/>
            <a:r>
              <a:rPr lang="en-US" smtClean="0"/>
              <a:t>can survive only a few minutes without oxygen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/>
            <a:r>
              <a:rPr lang="en-US" smtClean="0"/>
              <a:t>Neurons</a:t>
            </a:r>
          </a:p>
        </p:txBody>
      </p:sp>
      <p:pic>
        <p:nvPicPr>
          <p:cNvPr id="19459" name="Picture 7" descr="neurons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2143125"/>
            <a:ext cx="4038600" cy="3989388"/>
          </a:xfrm>
          <a:noFill/>
        </p:spPr>
      </p:pic>
      <p:pic>
        <p:nvPicPr>
          <p:cNvPr id="19460" name="Picture 8" descr="neuron-l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48200" y="1598613"/>
            <a:ext cx="4495800" cy="4495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neuron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990600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>
                <a:solidFill>
                  <a:schemeClr val="tx1"/>
                </a:solidFill>
              </a:rPr>
              <a:t>Neuron Structure – Cell Body (Soma)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5181600" cy="3886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smtClean="0"/>
              <a:t>Contains the usual cellular organelles</a:t>
            </a:r>
            <a:endParaRPr lang="en-US" sz="1200" smtClean="0"/>
          </a:p>
          <a:p>
            <a:pPr>
              <a:lnSpc>
                <a:spcPct val="90000"/>
              </a:lnSpc>
            </a:pPr>
            <a:endParaRPr lang="en-US" sz="1200" smtClean="0"/>
          </a:p>
          <a:p>
            <a:pPr>
              <a:lnSpc>
                <a:spcPct val="90000"/>
              </a:lnSpc>
            </a:pPr>
            <a:r>
              <a:rPr lang="en-US" sz="2800" smtClean="0"/>
              <a:t>Site of most cell metabolism</a:t>
            </a:r>
            <a:endParaRPr lang="en-US" sz="1200" smtClean="0"/>
          </a:p>
          <a:p>
            <a:pPr>
              <a:lnSpc>
                <a:spcPct val="90000"/>
              </a:lnSpc>
            </a:pPr>
            <a:endParaRPr lang="en-US" sz="1200" smtClean="0"/>
          </a:p>
          <a:p>
            <a:pPr>
              <a:lnSpc>
                <a:spcPct val="90000"/>
              </a:lnSpc>
            </a:pPr>
            <a:r>
              <a:rPr lang="en-US" sz="2800" smtClean="0"/>
              <a:t>Receptive: membrane receptors initiate and transmit graded potentials (</a:t>
            </a:r>
            <a:r>
              <a:rPr lang="en-US" sz="2800" b="1" smtClean="0"/>
              <a:t>not</a:t>
            </a:r>
            <a:r>
              <a:rPr lang="en-US" sz="2800" smtClean="0"/>
              <a:t> action potentials) in response to incoming stimuli</a:t>
            </a:r>
            <a:endParaRPr lang="en-US" sz="1200" smtClean="0"/>
          </a:p>
          <a:p>
            <a:pPr lvl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6156325" y="3817938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4400"/>
          </a:p>
        </p:txBody>
      </p:sp>
      <p:sp>
        <p:nvSpPr>
          <p:cNvPr id="208902" name="Rectangle 6"/>
          <p:cNvSpPr>
            <a:spLocks noChangeArrowheads="1"/>
          </p:cNvSpPr>
          <p:nvPr/>
        </p:nvSpPr>
        <p:spPr bwMode="auto">
          <a:xfrm>
            <a:off x="4419600" y="4419600"/>
            <a:ext cx="4724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2"/>
            <a:endParaRPr lang="en-US" sz="2400">
              <a:latin typeface="Times New Roman" pitchFamily="18" charset="0"/>
            </a:endParaRPr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auto">
          <a:xfrm>
            <a:off x="6019800" y="685800"/>
            <a:ext cx="1676400" cy="21336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8904" name="Text Box 8"/>
          <p:cNvSpPr txBox="1">
            <a:spLocks noChangeArrowheads="1"/>
          </p:cNvSpPr>
          <p:nvPr/>
        </p:nvSpPr>
        <p:spPr bwMode="auto">
          <a:xfrm>
            <a:off x="381000" y="5103813"/>
            <a:ext cx="83058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defRPr/>
            </a:pPr>
            <a:r>
              <a:rPr kumimoji="1" lang="en-US" sz="2800"/>
              <a:t>Most neuron cell bodies are located within the CNS:</a:t>
            </a:r>
          </a:p>
          <a:p>
            <a:pPr lvl="1">
              <a:defRPr/>
            </a:pPr>
            <a:r>
              <a:rPr kumimoji="1"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Nuclei: </a:t>
            </a:r>
            <a:r>
              <a:rPr kumimoji="1" lang="en-US" sz="2800"/>
              <a:t>clusters of neuron cell bodies in the CNS </a:t>
            </a:r>
          </a:p>
          <a:p>
            <a:pPr lvl="1">
              <a:defRPr/>
            </a:pPr>
            <a:r>
              <a:rPr kumimoji="1" lang="en-US" sz="2800" b="1">
                <a:effectLst>
                  <a:outerShdw blurRad="38100" dist="38100" dir="2700000" algn="tl">
                    <a:srgbClr val="C0C0C0"/>
                  </a:outerShdw>
                </a:effectLst>
              </a:rPr>
              <a:t>Ganglia: </a:t>
            </a:r>
            <a:r>
              <a:rPr kumimoji="1" lang="en-US" sz="2800"/>
              <a:t>clusters of neuron cell bodies in the PNS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0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neuron_diagram_numbered_svg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76200"/>
            <a:ext cx="9144000" cy="6651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Histology of Nervous Tissue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Despite the complexity of organization, there are only two functional cell types</a:t>
            </a:r>
          </a:p>
          <a:p>
            <a:pPr lvl="1"/>
            <a:r>
              <a:rPr lang="en-US" smtClean="0"/>
              <a:t>neurons - excitable nerve cells that transmit electrical signals</a:t>
            </a:r>
          </a:p>
          <a:p>
            <a:pPr lvl="1"/>
            <a:r>
              <a:rPr lang="en-US" smtClean="0"/>
              <a:t>neuroglia (glial) cells - support cells</a:t>
            </a:r>
          </a:p>
          <a:p>
            <a:pPr lvl="1"/>
            <a:endParaRPr lang="en-US" smtClean="0"/>
          </a:p>
        </p:txBody>
      </p:sp>
      <p:pic>
        <p:nvPicPr>
          <p:cNvPr id="9220" name="Picture 5" descr="einstei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4343400"/>
            <a:ext cx="19605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6"/>
          <p:cNvSpPr txBox="1">
            <a:spLocks noChangeArrowheads="1"/>
          </p:cNvSpPr>
          <p:nvPr/>
        </p:nvSpPr>
        <p:spPr bwMode="auto">
          <a:xfrm>
            <a:off x="3429000" y="4114800"/>
            <a:ext cx="5197475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Einstein’s brain was unusual in having more glial cells than most humans, not more neurons!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Histology of CNS Tissue - Neuroglia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r>
              <a:rPr lang="en-US" smtClean="0"/>
              <a:t>Neuroglia - 4 types in the Central NS</a:t>
            </a:r>
          </a:p>
          <a:p>
            <a:pPr lvl="1">
              <a:buClr>
                <a:schemeClr val="tx1"/>
              </a:buClr>
              <a:buFont typeface="Wingdings 2" pitchFamily="18" charset="2"/>
              <a:buChar char="u"/>
            </a:pPr>
            <a:r>
              <a:rPr lang="en-US" smtClean="0"/>
              <a:t>astrocytes </a:t>
            </a:r>
          </a:p>
          <a:p>
            <a:pPr lvl="2"/>
            <a:r>
              <a:rPr lang="en-US" sz="2000" smtClean="0"/>
              <a:t>star shaped with many processes</a:t>
            </a:r>
          </a:p>
          <a:p>
            <a:pPr lvl="2"/>
            <a:r>
              <a:rPr lang="en-US" sz="2000" smtClean="0"/>
              <a:t>connect to neurons; help anchor them to nearby blood capillaries</a:t>
            </a:r>
          </a:p>
          <a:p>
            <a:pPr lvl="2"/>
            <a:r>
              <a:rPr lang="en-US" sz="2000" smtClean="0"/>
              <a:t>control the chemical environment of the neurons</a:t>
            </a:r>
          </a:p>
          <a:p>
            <a:pPr lvl="1">
              <a:buClr>
                <a:schemeClr val="tx1"/>
              </a:buClr>
              <a:buFont typeface="Wingdings 2" pitchFamily="18" charset="2"/>
              <a:buChar char="v"/>
            </a:pPr>
            <a:r>
              <a:rPr lang="en-US" smtClean="0"/>
              <a:t>microglia</a:t>
            </a:r>
          </a:p>
          <a:p>
            <a:pPr lvl="2"/>
            <a:r>
              <a:rPr lang="en-US" sz="2000" smtClean="0"/>
              <a:t>oval with thorny projections</a:t>
            </a:r>
          </a:p>
          <a:p>
            <a:pPr lvl="2"/>
            <a:r>
              <a:rPr lang="en-US" sz="2000" smtClean="0"/>
              <a:t>monitor the health of neurons</a:t>
            </a:r>
          </a:p>
          <a:p>
            <a:pPr lvl="2"/>
            <a:r>
              <a:rPr lang="en-US" sz="2000" smtClean="0"/>
              <a:t>if infection occurs, they change into macrophages (eating viruses, bacteria and damaged cells)</a:t>
            </a:r>
          </a:p>
        </p:txBody>
      </p:sp>
      <p:pic>
        <p:nvPicPr>
          <p:cNvPr id="10244" name="Picture 6" descr="ha5lf1103ab_a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19400" y="4521200"/>
            <a:ext cx="6324600" cy="23368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mtClean="0"/>
              <a:t>Astrocytes        and    Microglial Cells</a:t>
            </a:r>
          </a:p>
        </p:txBody>
      </p:sp>
      <p:pic>
        <p:nvPicPr>
          <p:cNvPr id="11267" name="Picture 9" descr="Astrocyte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4650" y="838200"/>
            <a:ext cx="3746500" cy="2933700"/>
          </a:xfrm>
          <a:noFill/>
        </p:spPr>
      </p:pic>
      <p:pic>
        <p:nvPicPr>
          <p:cNvPr id="11268" name="Picture 11" descr="microglial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92650" y="933450"/>
            <a:ext cx="4406900" cy="2743200"/>
          </a:xfrm>
          <a:noFill/>
        </p:spPr>
      </p:pic>
      <p:pic>
        <p:nvPicPr>
          <p:cNvPr id="11269" name="Picture 10" descr="Astrocyte_end_foot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74650" y="3924300"/>
            <a:ext cx="3746500" cy="2933700"/>
          </a:xfrm>
          <a:noFill/>
        </p:spPr>
      </p:pic>
      <p:pic>
        <p:nvPicPr>
          <p:cNvPr id="11270" name="Picture 12" descr="microglial02-x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140325" y="3924300"/>
            <a:ext cx="3511550" cy="2933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Histology of CNS Tissue - Neuroglia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r>
              <a:rPr lang="en-US" smtClean="0"/>
              <a:t>Neuroglia - 4 types in the CNS</a:t>
            </a:r>
            <a:r>
              <a:rPr lang="en-US" sz="2800" smtClean="0"/>
              <a:t> (continued)</a:t>
            </a:r>
          </a:p>
          <a:p>
            <a:pPr lvl="1">
              <a:buClr>
                <a:schemeClr val="tx1"/>
              </a:buClr>
              <a:buFont typeface="Wingdings 2" pitchFamily="18" charset="2"/>
              <a:buChar char="w"/>
            </a:pPr>
            <a:r>
              <a:rPr lang="en-US" smtClean="0"/>
              <a:t>ependymal cells </a:t>
            </a:r>
          </a:p>
          <a:p>
            <a:pPr lvl="2">
              <a:buClr>
                <a:schemeClr val="tx1"/>
              </a:buClr>
              <a:buFontTx/>
              <a:buChar char="•"/>
            </a:pPr>
            <a:r>
              <a:rPr lang="en-US" sz="2000" smtClean="0"/>
              <a:t>range in shape from squamous to columnar; many are ciliated</a:t>
            </a:r>
          </a:p>
          <a:p>
            <a:pPr lvl="2">
              <a:buClr>
                <a:schemeClr val="tx1"/>
              </a:buClr>
              <a:buFontTx/>
              <a:buChar char="•"/>
            </a:pPr>
            <a:r>
              <a:rPr lang="en-US" sz="2000" smtClean="0"/>
              <a:t>line the dorsal body cavity housing the brain and spinal cord</a:t>
            </a:r>
          </a:p>
          <a:p>
            <a:pPr lvl="2">
              <a:buClr>
                <a:schemeClr val="tx1"/>
              </a:buClr>
              <a:buFontTx/>
              <a:buChar char="•"/>
            </a:pPr>
            <a:r>
              <a:rPr lang="en-US" sz="2000" smtClean="0"/>
              <a:t>form a barrier between the neurons and the rest of the body</a:t>
            </a:r>
          </a:p>
          <a:p>
            <a:pPr lvl="1">
              <a:buClr>
                <a:schemeClr val="tx1"/>
              </a:buClr>
              <a:buFont typeface="Wingdings 2" pitchFamily="18" charset="2"/>
              <a:buChar char="x"/>
            </a:pPr>
            <a:r>
              <a:rPr lang="en-US" smtClean="0"/>
              <a:t>oligodendrocytes</a:t>
            </a:r>
          </a:p>
          <a:p>
            <a:pPr lvl="2">
              <a:buClr>
                <a:schemeClr val="tx1"/>
              </a:buClr>
              <a:buFontTx/>
              <a:buChar char="•"/>
            </a:pPr>
            <a:r>
              <a:rPr lang="en-US" sz="2000" smtClean="0"/>
              <a:t>have few processes</a:t>
            </a:r>
          </a:p>
          <a:p>
            <a:pPr lvl="2">
              <a:buClr>
                <a:schemeClr val="tx1"/>
              </a:buClr>
              <a:buFontTx/>
              <a:buChar char="•"/>
            </a:pPr>
            <a:r>
              <a:rPr lang="en-US" sz="2000" smtClean="0"/>
              <a:t>line up along neurons and wrap themselves around axons</a:t>
            </a:r>
          </a:p>
          <a:p>
            <a:pPr lvl="2">
              <a:buClr>
                <a:schemeClr val="tx1"/>
              </a:buClr>
              <a:buFontTx/>
              <a:buChar char="•"/>
            </a:pPr>
            <a:r>
              <a:rPr lang="en-US" sz="2000" smtClean="0"/>
              <a:t>form the myelin sheath – an insulating membrane</a:t>
            </a:r>
          </a:p>
        </p:txBody>
      </p:sp>
      <p:pic>
        <p:nvPicPr>
          <p:cNvPr id="12292" name="Picture 6" descr="ha5lf1103cd_a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90600" y="3967163"/>
            <a:ext cx="8153400" cy="2890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mtClean="0"/>
              <a:t>Ependymal Cells  and Oligodendrocytes</a:t>
            </a:r>
          </a:p>
        </p:txBody>
      </p:sp>
      <p:pic>
        <p:nvPicPr>
          <p:cNvPr id="13315" name="Picture 9" descr="choroid_plexus00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9850" y="838200"/>
            <a:ext cx="4356100" cy="2933700"/>
          </a:xfrm>
          <a:noFill/>
        </p:spPr>
      </p:pic>
      <p:pic>
        <p:nvPicPr>
          <p:cNvPr id="13316" name="Picture 11" descr="OLIGODENDROCYTE0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924425" y="838200"/>
            <a:ext cx="3943350" cy="2933700"/>
          </a:xfrm>
          <a:noFill/>
        </p:spPr>
      </p:pic>
      <p:pic>
        <p:nvPicPr>
          <p:cNvPr id="13317" name="Picture 10" descr="ependymal_cells0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292100" y="3924300"/>
            <a:ext cx="3911600" cy="2933700"/>
          </a:xfrm>
          <a:noFill/>
        </p:spPr>
      </p:pic>
      <p:pic>
        <p:nvPicPr>
          <p:cNvPr id="13318" name="Picture 12" descr="OLIGODENDROCYTE0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4803775" y="3924300"/>
            <a:ext cx="4184650" cy="2933700"/>
          </a:xfrm>
          <a:noFill/>
        </p:spPr>
      </p:pic>
      <p:sp>
        <p:nvSpPr>
          <p:cNvPr id="13319" name="Oval 13"/>
          <p:cNvSpPr>
            <a:spLocks noChangeArrowheads="1"/>
          </p:cNvSpPr>
          <p:nvPr/>
        </p:nvSpPr>
        <p:spPr bwMode="auto">
          <a:xfrm>
            <a:off x="7010400" y="1828800"/>
            <a:ext cx="381000" cy="3810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0" name="Oval 14"/>
          <p:cNvSpPr>
            <a:spLocks noChangeArrowheads="1"/>
          </p:cNvSpPr>
          <p:nvPr/>
        </p:nvSpPr>
        <p:spPr bwMode="auto">
          <a:xfrm>
            <a:off x="5791200" y="2743200"/>
            <a:ext cx="381000" cy="3810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Oval 15"/>
          <p:cNvSpPr>
            <a:spLocks noChangeArrowheads="1"/>
          </p:cNvSpPr>
          <p:nvPr/>
        </p:nvSpPr>
        <p:spPr bwMode="auto">
          <a:xfrm>
            <a:off x="5410200" y="2362200"/>
            <a:ext cx="381000" cy="3810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Oval 16"/>
          <p:cNvSpPr>
            <a:spLocks noChangeArrowheads="1"/>
          </p:cNvSpPr>
          <p:nvPr/>
        </p:nvSpPr>
        <p:spPr bwMode="auto">
          <a:xfrm>
            <a:off x="7696200" y="2819400"/>
            <a:ext cx="381000" cy="381000"/>
          </a:xfrm>
          <a:prstGeom prst="ellipse">
            <a:avLst/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/>
          <a:lstStyle/>
          <a:p>
            <a:pPr algn="just"/>
            <a:r>
              <a:rPr lang="en-US" sz="4000" b="1" smtClean="0">
                <a:solidFill>
                  <a:srgbClr val="FF0000"/>
                </a:solidFill>
              </a:rPr>
              <a:t>Histology of PNS Tissue - Neuroglia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r>
              <a:rPr lang="en-US" smtClean="0"/>
              <a:t>Neuroglia - 2 types in the Peripheral NS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  <a:p>
            <a:pPr lvl="1">
              <a:buFont typeface="Wingdings 2" pitchFamily="18" charset="2"/>
              <a:buChar char="u"/>
            </a:pPr>
            <a:r>
              <a:rPr lang="en-US" smtClean="0"/>
              <a:t>satellite cells</a:t>
            </a:r>
          </a:p>
          <a:p>
            <a:pPr lvl="2"/>
            <a:r>
              <a:rPr lang="en-US" smtClean="0"/>
              <a:t>surround neuron cell bodies in the periphery</a:t>
            </a:r>
          </a:p>
          <a:p>
            <a:pPr lvl="2"/>
            <a:r>
              <a:rPr lang="en-US" smtClean="0"/>
              <a:t>maintain the extracellular environment</a:t>
            </a:r>
          </a:p>
          <a:p>
            <a:pPr lvl="2">
              <a:buFont typeface="Wingdings 3" pitchFamily="18" charset="2"/>
              <a:buNone/>
            </a:pPr>
            <a:endParaRPr lang="en-US" smtClean="0"/>
          </a:p>
          <a:p>
            <a:pPr lvl="1">
              <a:buFont typeface="Wingdings 2" pitchFamily="18" charset="2"/>
              <a:buChar char="v"/>
            </a:pPr>
            <a:r>
              <a:rPr lang="en-US" smtClean="0"/>
              <a:t>neurolemmocytes (Schwann cells)</a:t>
            </a:r>
          </a:p>
          <a:p>
            <a:pPr lvl="2"/>
            <a:r>
              <a:rPr lang="en-US" smtClean="0"/>
              <a:t>surround axons/dendrites and form the myelin sheath around larger nerve fibers in the periphery</a:t>
            </a:r>
          </a:p>
          <a:p>
            <a:pPr lvl="2"/>
            <a:r>
              <a:rPr lang="en-US" smtClean="0"/>
              <a:t>similar to oligodendrocytes in function – insulators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mtClean="0"/>
              <a:t> Satellite Cells     and Neurolemmocytes</a:t>
            </a:r>
          </a:p>
        </p:txBody>
      </p:sp>
      <p:pic>
        <p:nvPicPr>
          <p:cNvPr id="15363" name="Picture 9" descr="satellite_cells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2100" y="838200"/>
            <a:ext cx="3911600" cy="2933700"/>
          </a:xfrm>
          <a:noFill/>
        </p:spPr>
      </p:pic>
      <p:pic>
        <p:nvPicPr>
          <p:cNvPr id="15364" name="Picture 11" descr="neurolemmocyte0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78375" y="838200"/>
            <a:ext cx="4235450" cy="2933700"/>
          </a:xfrm>
          <a:noFill/>
        </p:spPr>
      </p:pic>
      <p:pic>
        <p:nvPicPr>
          <p:cNvPr id="15365" name="Picture 10" descr="satellite_cells0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0" y="3932238"/>
            <a:ext cx="4495800" cy="2917825"/>
          </a:xfrm>
          <a:noFill/>
        </p:spPr>
      </p:pic>
      <p:pic>
        <p:nvPicPr>
          <p:cNvPr id="15366" name="Picture 12" descr="neurolemmocyte01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214938" y="3924300"/>
            <a:ext cx="3362325" cy="29337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387" name="Picture 10" descr="satellite_cells0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92213" y="1935163"/>
            <a:ext cx="6759575" cy="4389437"/>
          </a:xfr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2030</TotalTime>
  <Words>415</Words>
  <Application>Microsoft Office PowerPoint</Application>
  <PresentationFormat>On-screen Show (4:3)</PresentationFormat>
  <Paragraphs>74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Tahoma</vt:lpstr>
      <vt:lpstr>Arial</vt:lpstr>
      <vt:lpstr>Calibri</vt:lpstr>
      <vt:lpstr>Constantia</vt:lpstr>
      <vt:lpstr>Wingdings 2</vt:lpstr>
      <vt:lpstr>Times New Roman</vt:lpstr>
      <vt:lpstr>Algerian</vt:lpstr>
      <vt:lpstr>Arial Black</vt:lpstr>
      <vt:lpstr>Calisto MT</vt:lpstr>
      <vt:lpstr>Wingdings</vt:lpstr>
      <vt:lpstr>Wingdings 3</vt:lpstr>
      <vt:lpstr>Flow</vt:lpstr>
      <vt:lpstr>HISTOLOGY  NERVOUS  SYSTEM</vt:lpstr>
      <vt:lpstr>Histology of Nervous Tissue</vt:lpstr>
      <vt:lpstr>Histology of CNS Tissue - Neuroglia</vt:lpstr>
      <vt:lpstr>Astrocytes        and    Microglial Cells</vt:lpstr>
      <vt:lpstr>Histology of CNS Tissue - Neuroglia</vt:lpstr>
      <vt:lpstr>Ependymal Cells  and Oligodendrocytes</vt:lpstr>
      <vt:lpstr>Histology of PNS Tissue - Neuroglia</vt:lpstr>
      <vt:lpstr> Satellite Cells     and Neurolemmocytes</vt:lpstr>
      <vt:lpstr>Slide 9</vt:lpstr>
      <vt:lpstr>Slide 10</vt:lpstr>
      <vt:lpstr>Histology of CNS Tissue - Neurons</vt:lpstr>
      <vt:lpstr>Neurons</vt:lpstr>
      <vt:lpstr>Neuron Structure – Cell Body (Soma)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11</dc:title>
  <dc:subject>Nervous Tissue</dc:subject>
  <dc:creator>James F. Thompson, Ph.D.</dc:creator>
  <cp:lastModifiedBy>DELL</cp:lastModifiedBy>
  <cp:revision>135</cp:revision>
  <dcterms:created xsi:type="dcterms:W3CDTF">1999-10-17T19:57:01Z</dcterms:created>
  <dcterms:modified xsi:type="dcterms:W3CDTF">2025-09-19T07:52:39Z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3</vt:i4>
  </property>
  <property fmtid="{D5CDD505-2E9C-101B-9397-08002B2CF9AE}" pid="6" name="ScreenUsage">
    <vt:i4>3</vt:i4>
  </property>
  <property fmtid="{D5CDD505-2E9C-101B-9397-08002B2CF9AE}" pid="7" name="MailAddress">
    <vt:lpwstr>odrobinakd@apsu.edu</vt:lpwstr>
  </property>
  <property fmtid="{D5CDD505-2E9C-101B-9397-08002B2CF9AE}" pid="8" name="HomePage">
    <vt:lpwstr>http://www.apsu.edu/physkid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2</vt:i4>
  </property>
  <property fmtid="{D5CDD505-2E9C-101B-9397-08002B2CF9AE}" pid="19" name="ShowNotes">
    <vt:bool>false</vt:bool>
  </property>
  <property fmtid="{D5CDD505-2E9C-101B-9397-08002B2CF9AE}" pid="20" name="NavBtnPos">
    <vt:i4>4</vt:i4>
  </property>
  <property fmtid="{D5CDD505-2E9C-101B-9397-08002B2CF9AE}" pid="21" name="OutputDir">
    <vt:lpwstr>D:\My Documents\htmlfiles</vt:lpwstr>
  </property>
</Properties>
</file>