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391" r:id="rId2"/>
    <p:sldId id="287" r:id="rId3"/>
    <p:sldId id="288" r:id="rId4"/>
    <p:sldId id="279" r:id="rId5"/>
    <p:sldId id="280" r:id="rId6"/>
    <p:sldId id="289" r:id="rId7"/>
    <p:sldId id="278" r:id="rId8"/>
    <p:sldId id="349" r:id="rId9"/>
    <p:sldId id="256" r:id="rId10"/>
    <p:sldId id="258" r:id="rId11"/>
    <p:sldId id="270" r:id="rId12"/>
    <p:sldId id="281" r:id="rId13"/>
    <p:sldId id="290" r:id="rId14"/>
    <p:sldId id="293" r:id="rId15"/>
    <p:sldId id="294" r:id="rId16"/>
    <p:sldId id="353" r:id="rId17"/>
    <p:sldId id="354" r:id="rId18"/>
    <p:sldId id="285" r:id="rId19"/>
    <p:sldId id="291" r:id="rId20"/>
    <p:sldId id="257" r:id="rId21"/>
    <p:sldId id="355" r:id="rId22"/>
    <p:sldId id="292" r:id="rId23"/>
    <p:sldId id="350" r:id="rId24"/>
    <p:sldId id="351" r:id="rId25"/>
    <p:sldId id="352" r:id="rId26"/>
    <p:sldId id="362" r:id="rId27"/>
    <p:sldId id="296" r:id="rId28"/>
    <p:sldId id="363" r:id="rId29"/>
    <p:sldId id="297" r:id="rId30"/>
    <p:sldId id="299" r:id="rId31"/>
    <p:sldId id="263" r:id="rId32"/>
    <p:sldId id="264" r:id="rId33"/>
    <p:sldId id="371" r:id="rId34"/>
    <p:sldId id="302" r:id="rId35"/>
    <p:sldId id="372" r:id="rId36"/>
    <p:sldId id="266" r:id="rId37"/>
    <p:sldId id="373" r:id="rId38"/>
    <p:sldId id="374" r:id="rId39"/>
    <p:sldId id="261" r:id="rId40"/>
    <p:sldId id="383" r:id="rId41"/>
    <p:sldId id="385" r:id="rId42"/>
    <p:sldId id="386" r:id="rId43"/>
    <p:sldId id="387" r:id="rId44"/>
    <p:sldId id="268" r:id="rId45"/>
    <p:sldId id="377" r:id="rId46"/>
    <p:sldId id="269" r:id="rId47"/>
    <p:sldId id="379" r:id="rId48"/>
    <p:sldId id="390" r:id="rId49"/>
    <p:sldId id="38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1D5B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2C4FAFB-B504-41EF-9BFB-146931CCAAD2}" type="datetimeFigureOut">
              <a:rPr lang="en-US"/>
              <a:pPr>
                <a:defRPr/>
              </a:pPr>
              <a:t>19-Sep-25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CBC721B-1E12-48DF-9508-CFA9D0602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980674-04C7-418B-A45E-724C97E3AC05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testis-06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5C0A55-AE39-4615-85A5-D33A007ED758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testis-09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4EFD57-FDF7-4425-A446-2ECEFCAB02C5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epididymus-08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A6FE5C-34ED-40B7-8076-E76572FA89BB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8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0DA433-FDA9-4674-B28A-558EC1A90CED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9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629131-7E99-4293-A3CB-4D3C6277FF36}" type="slidenum">
              <a:rPr lang="en-US" smtClean="0">
                <a:latin typeface="Arial" charset="0"/>
              </a:rPr>
              <a:pPr/>
              <a:t>38</a:t>
            </a:fld>
            <a:endParaRPr lang="en-US" smtClean="0">
              <a:latin typeface="Arial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vas-02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97604D-DECB-4B5F-BDCD-4376F7DF92FD}" type="slidenum">
              <a:rPr lang="en-US" smtClean="0">
                <a:latin typeface="Arial" charset="0"/>
              </a:rPr>
              <a:pPr/>
              <a:t>44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123049-3E50-4B81-AD27-CE752DDA7D8B}" type="slidenum">
              <a:rPr lang="en-US" smtClean="0">
                <a:latin typeface="Arial" charset="0"/>
              </a:rPr>
              <a:pPr/>
              <a:t>45</a:t>
            </a:fld>
            <a:endParaRPr lang="en-US" smtClean="0">
              <a:latin typeface="Arial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10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A02C86-54E6-4198-B147-7582FF1CF3EA}" type="slidenum">
              <a:rPr lang="en-US" smtClean="0">
                <a:latin typeface="Arial" charset="0"/>
              </a:rPr>
              <a:pPr/>
              <a:t>47</a:t>
            </a:fld>
            <a:endParaRPr lang="en-US" smtClean="0">
              <a:latin typeface="Arial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11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A640EB-0FF9-4DA0-A281-8276A758A93F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97A4F-C2F3-4860-BBD2-7F8A63AF0D0D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8FDBA9-39D5-448D-A03B-4D2BB790E8A7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4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DDA287-BAF9-44B7-8130-27BD4D258F08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tight junctions of lateral processes may temporarily open to permit the passage of spermatogenic cells toward the lumen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5BE43E-0711-4FC2-B0C1-2B4C97A05851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testis-01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0E7279-D4B7-4C4D-89DC-25BF8B4A9AB8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testis-02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810D7B-B7C1-48E4-B41A-90AAC7706236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testis-03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9AD237-30C4-4F85-B35D-48CE549253F5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testis-05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65E2-56E1-4B7E-9CC4-23B4B62A1BE5}" type="datetimeFigureOut">
              <a:rPr lang="en-US"/>
              <a:pPr>
                <a:defRPr/>
              </a:pPr>
              <a:t>19-Sep-25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C596-5F1F-49B2-8CC7-C518BD8CA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40E9C-38BE-4F66-B61B-640E42DD96C5}" type="datetimeFigureOut">
              <a:rPr lang="en-US"/>
              <a:pPr>
                <a:defRPr/>
              </a:pPr>
              <a:t>19-Sep-25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55542-A33E-4C46-A523-FD1E50403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CD6A0-072D-4B6E-952A-C386D9EA0357}" type="datetimeFigureOut">
              <a:rPr lang="en-US"/>
              <a:pPr>
                <a:defRPr/>
              </a:pPr>
              <a:t>19-Sep-25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829D-1663-4B4D-82EF-DB30BC483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427B-7DFC-4C47-B648-437D6AFDFFF8}" type="datetimeFigureOut">
              <a:rPr lang="en-US"/>
              <a:pPr>
                <a:defRPr/>
              </a:pPr>
              <a:t>19-Sep-25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9231-1B6F-42D0-981B-A030AF4DF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3DD65-57F4-4AA8-AFD9-82B46BE055D3}" type="datetimeFigureOut">
              <a:rPr lang="en-US"/>
              <a:pPr>
                <a:defRPr/>
              </a:pPr>
              <a:t>19-Sep-25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F8F1-96EB-4968-8FC7-BCEE2D8B0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F2A8-57E7-4468-9947-6FC055AD1DF3}" type="datetimeFigureOut">
              <a:rPr lang="en-US"/>
              <a:pPr>
                <a:defRPr/>
              </a:pPr>
              <a:t>19-Sep-25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86F6E-1DBF-4735-ABDD-8D4E088FF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A032-B8E7-4688-85D6-416C04F7B37C}" type="datetimeFigureOut">
              <a:rPr lang="en-US"/>
              <a:pPr>
                <a:defRPr/>
              </a:pPr>
              <a:t>19-Sep-25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FE57-9EED-41FE-A995-318BF4DD8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23D6-B7CD-4726-96D4-ACCB202218F0}" type="datetimeFigureOut">
              <a:rPr lang="en-US"/>
              <a:pPr>
                <a:defRPr/>
              </a:pPr>
              <a:t>19-Sep-25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97292-3A34-48A8-AC44-757C75736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0F7C-6D71-47FE-B857-0E063249890B}" type="datetimeFigureOut">
              <a:rPr lang="en-US"/>
              <a:pPr>
                <a:defRPr/>
              </a:pPr>
              <a:t>19-Sep-25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87A2-1C5D-4C37-8FCB-8195553CE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BD5F-BF6D-47AD-8F54-15D825F20B79}" type="datetimeFigureOut">
              <a:rPr lang="en-US"/>
              <a:pPr>
                <a:defRPr/>
              </a:pPr>
              <a:t>19-Sep-25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94C0-4DC5-49CC-BDA7-C819EE427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3318A-795B-48D9-8C73-D21AD3EC1854}" type="datetimeFigureOut">
              <a:rPr lang="en-US"/>
              <a:pPr>
                <a:defRPr/>
              </a:pPr>
              <a:t>19-Sep-25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2F8A4-C68E-4D1A-9A12-39B8B745A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DEBCB35-4805-421D-9E72-C6DA75AC8422}" type="datetimeFigureOut">
              <a:rPr lang="en-US"/>
              <a:pPr>
                <a:defRPr/>
              </a:pPr>
              <a:t>19-Sep-25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B292DF0-C2FC-402F-BEC6-65C762157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HISTOLOGY</a:t>
            </a:r>
            <a:b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MALE  REPRODUCTIVE  SYSTEM</a:t>
            </a:r>
            <a:endParaRPr lang="en-IN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191000" cy="3886200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400" b="1" dirty="0" smtClean="0">
                <a:solidFill>
                  <a:srgbClr val="7030A0"/>
                </a:solidFill>
                <a:latin typeface="Calisto MT" pitchFamily="18" charset="0"/>
              </a:rPr>
              <a:t>   TESTIS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400" b="1" dirty="0" smtClean="0">
                <a:solidFill>
                  <a:srgbClr val="7030A0"/>
                </a:solidFill>
                <a:latin typeface="Calisto MT" pitchFamily="18" charset="0"/>
              </a:rPr>
              <a:t>   EPIDIDYMIS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400" b="1" dirty="0" smtClean="0">
                <a:solidFill>
                  <a:srgbClr val="7030A0"/>
                </a:solidFill>
                <a:latin typeface="Calisto MT" pitchFamily="18" charset="0"/>
              </a:rPr>
              <a:t>  VAS DIFFERENCE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400" b="1" dirty="0" smtClean="0">
                <a:solidFill>
                  <a:srgbClr val="7030A0"/>
                </a:solidFill>
                <a:latin typeface="Calisto MT" pitchFamily="18" charset="0"/>
              </a:rPr>
              <a:t>  PROSTATE</a:t>
            </a:r>
            <a:endParaRPr lang="en-US" b="1" dirty="0" smtClean="0">
              <a:solidFill>
                <a:srgbClr val="7030A0"/>
              </a:solidFill>
              <a:latin typeface="Calisto MT" pitchFamily="18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DR. PRAVEEN  KURREY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M.B.B.S., M.S. 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BCME, BCBR                                                        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PROFESSOR  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ANATOMY                                                                </a:t>
            </a:r>
            <a:endParaRPr lang="en-US" sz="2200" dirty="0" smtClean="0">
              <a:solidFill>
                <a:srgbClr val="00B050"/>
              </a:solidFill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I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 descr="testis-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4572000" y="3048000"/>
            <a:ext cx="4038600" cy="3028950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Testis</a:t>
            </a:r>
          </a:p>
        </p:txBody>
      </p:sp>
      <p:pic>
        <p:nvPicPr>
          <p:cNvPr id="14339" name="Picture 7" descr="L1306 - seminiferous tubules and leydig cells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066800"/>
            <a:ext cx="6781800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Testis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85" t="27078" r="52596" b="9998"/>
          <a:stretch>
            <a:fillRect/>
          </a:stretch>
        </p:blipFill>
        <p:spPr>
          <a:xfrm>
            <a:off x="1906588" y="1143000"/>
            <a:ext cx="4554537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g testis 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0"/>
            <a:ext cx="48387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25563" y="228600"/>
            <a:ext cx="1628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C000"/>
                </a:solidFill>
              </a:rPr>
              <a:t>Testis</a:t>
            </a:r>
            <a:endParaRPr lang="en-US" sz="4000" b="1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95400" y="2286000"/>
            <a:ext cx="177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Leydig cells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5800" y="2895600"/>
            <a:ext cx="330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Primary spermatocytes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66800" y="3733800"/>
            <a:ext cx="225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Spermatogonia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143000" y="4495800"/>
            <a:ext cx="199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Lymph space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295400" y="55626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Spermatids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1371600" y="1674813"/>
            <a:ext cx="169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Myoid cells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394" name="Line 12"/>
          <p:cNvSpPr>
            <a:spLocks noChangeShapeType="1"/>
          </p:cNvSpPr>
          <p:nvPr/>
        </p:nvSpPr>
        <p:spPr bwMode="auto">
          <a:xfrm flipV="1">
            <a:off x="3048000" y="914400"/>
            <a:ext cx="35814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3"/>
          <p:cNvSpPr>
            <a:spLocks noChangeShapeType="1"/>
          </p:cNvSpPr>
          <p:nvPr/>
        </p:nvSpPr>
        <p:spPr bwMode="auto">
          <a:xfrm flipV="1">
            <a:off x="3048000" y="1524000"/>
            <a:ext cx="2514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 flipV="1">
            <a:off x="3048000" y="1524000"/>
            <a:ext cx="53340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5"/>
          <p:cNvSpPr>
            <a:spLocks noChangeShapeType="1"/>
          </p:cNvSpPr>
          <p:nvPr/>
        </p:nvSpPr>
        <p:spPr bwMode="auto">
          <a:xfrm flipV="1">
            <a:off x="3962400" y="2438400"/>
            <a:ext cx="1371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6"/>
          <p:cNvSpPr>
            <a:spLocks noChangeShapeType="1"/>
          </p:cNvSpPr>
          <p:nvPr/>
        </p:nvSpPr>
        <p:spPr bwMode="auto">
          <a:xfrm flipV="1">
            <a:off x="3962400" y="2971800"/>
            <a:ext cx="1295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 flipV="1">
            <a:off x="3352800" y="3200400"/>
            <a:ext cx="2133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3276600" y="3962400"/>
            <a:ext cx="2362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9"/>
          <p:cNvSpPr>
            <a:spLocks noChangeShapeType="1"/>
          </p:cNvSpPr>
          <p:nvPr/>
        </p:nvSpPr>
        <p:spPr bwMode="auto">
          <a:xfrm flipV="1">
            <a:off x="3276600" y="4572000"/>
            <a:ext cx="1143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21"/>
          <p:cNvSpPr>
            <a:spLocks noChangeShapeType="1"/>
          </p:cNvSpPr>
          <p:nvPr/>
        </p:nvSpPr>
        <p:spPr bwMode="auto">
          <a:xfrm>
            <a:off x="3048000" y="5791200"/>
            <a:ext cx="2209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22"/>
          <p:cNvSpPr>
            <a:spLocks noChangeShapeType="1"/>
          </p:cNvSpPr>
          <p:nvPr/>
        </p:nvSpPr>
        <p:spPr bwMode="auto">
          <a:xfrm flipV="1">
            <a:off x="3048000" y="5486400"/>
            <a:ext cx="2667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Testis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Parenchyma</a:t>
            </a:r>
          </a:p>
          <a:p>
            <a:pPr lvl="1"/>
            <a:r>
              <a:rPr lang="en-US" smtClean="0"/>
              <a:t>250 Lobules</a:t>
            </a:r>
          </a:p>
          <a:p>
            <a:pPr lvl="1"/>
            <a:r>
              <a:rPr lang="en-US" smtClean="0"/>
              <a:t>Lobule 2-3 seminiferous tubules 50-80 cm (150-250 </a:t>
            </a:r>
            <a:r>
              <a:rPr lang="en-US" smtClean="0">
                <a:cs typeface="Calibri" pitchFamily="34" charset="0"/>
              </a:rPr>
              <a:t>µ) </a:t>
            </a:r>
            <a:r>
              <a:rPr lang="en-US" smtClean="0"/>
              <a:t>-Tubuli Recti (tall columnar cells - Rete testis - Ductuli efferentes - Epididymis</a:t>
            </a:r>
          </a:p>
          <a:p>
            <a:pPr lvl="1"/>
            <a:r>
              <a:rPr lang="en-US" smtClean="0"/>
              <a:t>Seminiferous tubules </a:t>
            </a:r>
          </a:p>
          <a:p>
            <a:pPr lvl="2"/>
            <a:r>
              <a:rPr lang="en-US" smtClean="0"/>
              <a:t>No Lumen till 2</a:t>
            </a:r>
            <a:r>
              <a:rPr lang="en-US" baseline="30000" smtClean="0"/>
              <a:t>nd</a:t>
            </a:r>
            <a:r>
              <a:rPr lang="en-US" smtClean="0"/>
              <a:t> Decade</a:t>
            </a:r>
          </a:p>
          <a:p>
            <a:pPr lvl="2"/>
            <a:r>
              <a:rPr lang="en-US" smtClean="0"/>
              <a:t>Lining epithelium called as germinal</a:t>
            </a:r>
          </a:p>
          <a:p>
            <a:pPr lvl="2"/>
            <a:r>
              <a:rPr lang="en-US" smtClean="0"/>
              <a:t>Other cells- Sertoli/Sustentacular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631D5B"/>
                </a:solidFill>
                <a:cs typeface="Arial" charset="0"/>
              </a:rPr>
              <a:t>Testis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Germ cells</a:t>
            </a:r>
          </a:p>
          <a:p>
            <a:pPr lvl="1"/>
            <a:r>
              <a:rPr lang="en-US" smtClean="0"/>
              <a:t>Lie in pockets in b/w s</a:t>
            </a:r>
            <a:r>
              <a:rPr lang="en-US" smtClean="0">
                <a:cs typeface="Arial" charset="0"/>
              </a:rPr>
              <a:t>ertoli cells</a:t>
            </a:r>
          </a:p>
          <a:p>
            <a:pPr lvl="1"/>
            <a:r>
              <a:rPr lang="en-US" smtClean="0"/>
              <a:t>Transported toward lumen with maturation</a:t>
            </a:r>
          </a:p>
          <a:p>
            <a:pPr lvl="1"/>
            <a:r>
              <a:rPr lang="en-US" smtClean="0"/>
              <a:t>Differentiation &amp; maturation – 74 days</a:t>
            </a:r>
          </a:p>
          <a:p>
            <a:pPr lvl="1"/>
            <a:r>
              <a:rPr lang="en-US" smtClean="0"/>
              <a:t>Spermatogonia – stem cells- Diploid, 3 types</a:t>
            </a:r>
          </a:p>
          <a:p>
            <a:pPr lvl="2"/>
            <a:r>
              <a:rPr lang="en-US" smtClean="0"/>
              <a:t>Pale Type A- Dividing</a:t>
            </a:r>
          </a:p>
          <a:p>
            <a:pPr lvl="2"/>
            <a:r>
              <a:rPr lang="en-US" smtClean="0"/>
              <a:t>Dark Type A- Quiscent</a:t>
            </a:r>
          </a:p>
          <a:p>
            <a:pPr lvl="2"/>
            <a:r>
              <a:rPr lang="en-US" smtClean="0"/>
              <a:t>Type B	 - Pr Spermatocyte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Testis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Germ cells</a:t>
            </a:r>
          </a:p>
          <a:p>
            <a:pPr lvl="1"/>
            <a:r>
              <a:rPr lang="en-US" smtClean="0"/>
              <a:t>Pr Spermatocyte - Largest, - Sec spermatocyte</a:t>
            </a:r>
          </a:p>
          <a:p>
            <a:pPr lvl="1"/>
            <a:r>
              <a:rPr lang="en-US" smtClean="0"/>
              <a:t>Sec spermatocyte - Spermatid</a:t>
            </a:r>
          </a:p>
          <a:p>
            <a:pPr lvl="1"/>
            <a:r>
              <a:rPr lang="en-US" smtClean="0"/>
              <a:t>Spermatid - Spermatozoon (Spermiogenesis)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2"/>
            <a:r>
              <a:rPr lang="en-US" smtClean="0"/>
              <a:t>Note- All progeny of a spermatogonium connected to each other till spermatozoon stage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3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4191000" y="838200"/>
            <a:ext cx="464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609600" y="152400"/>
            <a:ext cx="5943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631D5B"/>
                </a:solidFill>
                <a:sym typeface="Symbol" pitchFamily="18" charset="2"/>
              </a:rPr>
              <a:t>Testis</a:t>
            </a:r>
            <a:endParaRPr lang="en-US" sz="4400" b="1">
              <a:solidFill>
                <a:srgbClr val="631D5B"/>
              </a:solidFill>
            </a:endParaRP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4191000" y="838200"/>
            <a:ext cx="46482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600"/>
              <a:t>TUNICA VAGINALIS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457200" y="22860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600"/>
              <a:t>TUNICA  ALBUGINEA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457200" y="26670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600"/>
              <a:t>SEMINIFEROUS TUBULES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406987" name="Text Box 11"/>
          <p:cNvSpPr txBox="1">
            <a:spLocks noChangeArrowheads="1"/>
          </p:cNvSpPr>
          <p:nvPr/>
        </p:nvSpPr>
        <p:spPr bwMode="auto">
          <a:xfrm>
            <a:off x="609600" y="31242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176213" indent="-176213">
              <a:defRPr/>
            </a:pPr>
            <a:r>
              <a:rPr lang="en-US" sz="1600" dirty="0">
                <a:solidFill>
                  <a:srgbClr val="CC00FF"/>
                </a:solidFill>
                <a:latin typeface="Arial" pitchFamily="34" charset="0"/>
              </a:rPr>
              <a:t>SEMINIFEROUS EPITHELIUM</a:t>
            </a: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685800" y="3549650"/>
            <a:ext cx="342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/>
            <a:r>
              <a:rPr lang="en-US" sz="1600"/>
              <a:t>- complex stratified epithelium containing two basic cell populations: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762000" y="431165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/>
            <a:r>
              <a:rPr lang="en-US" sz="1600"/>
              <a:t>(1) SPERMATOGENIC CELLS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0491" name="Text Box 16"/>
          <p:cNvSpPr txBox="1">
            <a:spLocks noChangeArrowheads="1"/>
          </p:cNvSpPr>
          <p:nvPr/>
        </p:nvSpPr>
        <p:spPr bwMode="auto">
          <a:xfrm>
            <a:off x="762000" y="47688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/>
            <a:r>
              <a:rPr lang="en-US" sz="1600"/>
              <a:t>(2) SERTOLI CELLS</a:t>
            </a:r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4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4114800" y="762000"/>
            <a:ext cx="480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609600" y="152400"/>
            <a:ext cx="5943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631D5B"/>
                </a:solidFill>
                <a:sym typeface="Symbol" pitchFamily="18" charset="2"/>
              </a:rPr>
              <a:t>Testis</a:t>
            </a:r>
            <a:endParaRPr lang="en-US" sz="4400" b="1">
              <a:solidFill>
                <a:srgbClr val="631D5B"/>
              </a:solidFill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4114800" y="762000"/>
            <a:ext cx="48006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81000" y="16002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600"/>
              <a:t>SEMINIFEROUS TUBULES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533400" y="21336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176213" indent="-176213">
              <a:defRPr/>
            </a:pPr>
            <a:r>
              <a:rPr lang="en-US" sz="1600" dirty="0">
                <a:solidFill>
                  <a:srgbClr val="CC00FF"/>
                </a:solidFill>
                <a:latin typeface="Arial" pitchFamily="34" charset="0"/>
              </a:rPr>
              <a:t>SEMINIFEROUS EPITHELIUM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609600" y="2667000"/>
            <a:ext cx="342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/>
            <a:r>
              <a:rPr lang="en-US" sz="1600"/>
              <a:t>- complex stratified epithelium containing two basic cell populations: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533400" y="34290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/>
            <a:r>
              <a:rPr lang="en-US" sz="1600"/>
              <a:t>(1) SPERMATOGENIC CELLS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533400" y="480060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/>
            <a:r>
              <a:rPr lang="en-US" sz="1600"/>
              <a:t>(2) SERTOLI CELLS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762000" y="3838575"/>
            <a:ext cx="3124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stem cells which regularly replicate and differentiate into mature sperm as they migrate toward the lumen</a:t>
            </a: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762000" y="50292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nonreplicating physical support cells</a:t>
            </a:r>
          </a:p>
        </p:txBody>
      </p:sp>
      <p:sp>
        <p:nvSpPr>
          <p:cNvPr id="1404943" name="Text Box 15"/>
          <p:cNvSpPr txBox="1">
            <a:spLocks noChangeArrowheads="1"/>
          </p:cNvSpPr>
          <p:nvPr/>
        </p:nvSpPr>
        <p:spPr bwMode="auto">
          <a:xfrm>
            <a:off x="533400" y="54864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176213" indent="-176213">
              <a:defRPr/>
            </a:pPr>
            <a:r>
              <a:rPr lang="en-US" sz="1600" dirty="0">
                <a:solidFill>
                  <a:srgbClr val="FF66CC"/>
                </a:solidFill>
                <a:latin typeface="Arial" pitchFamily="34" charset="0"/>
              </a:rPr>
              <a:t>INTERSTITIAL CONNECTIVE TISSUE</a:t>
            </a:r>
          </a:p>
        </p:txBody>
      </p:sp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533400" y="59880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/>
            <a:r>
              <a:rPr lang="en-US" sz="1600"/>
              <a:t>(1) LEYDIG CELLS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1518" name="Text Box 17"/>
          <p:cNvSpPr txBox="1">
            <a:spLocks noChangeArrowheads="1"/>
          </p:cNvSpPr>
          <p:nvPr/>
        </p:nvSpPr>
        <p:spPr bwMode="auto">
          <a:xfrm>
            <a:off x="762000" y="621665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produce and release testosterone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581400" y="0"/>
            <a:ext cx="3341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alibri" pitchFamily="34" charset="0"/>
              </a:rPr>
              <a:t>Spermatogenesis</a:t>
            </a:r>
          </a:p>
        </p:txBody>
      </p:sp>
      <p:sp>
        <p:nvSpPr>
          <p:cNvPr id="22531" name="AutoShape 3"/>
          <p:cNvSpPr>
            <a:spLocks/>
          </p:cNvSpPr>
          <p:nvPr/>
        </p:nvSpPr>
        <p:spPr bwMode="auto">
          <a:xfrm rot="-3134301">
            <a:off x="3828256" y="3153569"/>
            <a:ext cx="315913" cy="2238375"/>
          </a:xfrm>
          <a:prstGeom prst="leftBrace">
            <a:avLst>
              <a:gd name="adj1" fmla="val 5904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3223412">
            <a:off x="-165100" y="3495675"/>
            <a:ext cx="1881188" cy="376238"/>
          </a:xfrm>
          <a:prstGeom prst="rect">
            <a:avLst/>
          </a:prstGeom>
          <a:solidFill>
            <a:srgbClr val="99FF66"/>
          </a:solidFill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40"/>
                </a:solidFill>
                <a:latin typeface="Calibri" pitchFamily="34" charset="0"/>
              </a:rPr>
              <a:t>spermatogonia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 rot="-3149074">
            <a:off x="2523332" y="4944268"/>
            <a:ext cx="1568450" cy="366713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40"/>
                </a:solidFill>
                <a:latin typeface="Calibri" pitchFamily="34" charset="0"/>
              </a:rPr>
              <a:t>spermatocyte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 rot="-3214639">
            <a:off x="4851400" y="4651375"/>
            <a:ext cx="1287463" cy="366713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40"/>
                </a:solidFill>
                <a:latin typeface="Calibri" pitchFamily="34" charset="0"/>
              </a:rPr>
              <a:t>spermatid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0" y="0"/>
            <a:ext cx="1120775" cy="10668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1120775" y="990600"/>
            <a:ext cx="6096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1654175" y="304800"/>
            <a:ext cx="6096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873375" y="1828800"/>
            <a:ext cx="6096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492375" y="2438400"/>
            <a:ext cx="6096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3940175" y="1524000"/>
            <a:ext cx="1143000" cy="1066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406775" y="2667000"/>
            <a:ext cx="1143000" cy="1066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464175" y="1676400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5006975" y="2590800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2544" name="Group 16"/>
          <p:cNvGrpSpPr>
            <a:grpSpLocks/>
          </p:cNvGrpSpPr>
          <p:nvPr/>
        </p:nvGrpSpPr>
        <p:grpSpPr bwMode="auto">
          <a:xfrm rot="1708954">
            <a:off x="6302375" y="1676400"/>
            <a:ext cx="609600" cy="2667000"/>
            <a:chOff x="4752" y="1488"/>
            <a:chExt cx="384" cy="1680"/>
          </a:xfrm>
        </p:grpSpPr>
        <p:sp>
          <p:nvSpPr>
            <p:cNvPr id="22599" name="Oval 17"/>
            <p:cNvSpPr>
              <a:spLocks noChangeArrowheads="1"/>
            </p:cNvSpPr>
            <p:nvPr/>
          </p:nvSpPr>
          <p:spPr bwMode="auto">
            <a:xfrm>
              <a:off x="4752" y="1488"/>
              <a:ext cx="384" cy="38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600" name="Oval 18"/>
            <p:cNvSpPr>
              <a:spLocks noChangeArrowheads="1"/>
            </p:cNvSpPr>
            <p:nvPr/>
          </p:nvSpPr>
          <p:spPr bwMode="auto">
            <a:xfrm>
              <a:off x="4752" y="2784"/>
              <a:ext cx="384" cy="38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601" name="Oval 19"/>
            <p:cNvSpPr>
              <a:spLocks noChangeArrowheads="1"/>
            </p:cNvSpPr>
            <p:nvPr/>
          </p:nvSpPr>
          <p:spPr bwMode="auto">
            <a:xfrm>
              <a:off x="4752" y="2352"/>
              <a:ext cx="384" cy="38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602" name="Oval 20"/>
            <p:cNvSpPr>
              <a:spLocks noChangeArrowheads="1"/>
            </p:cNvSpPr>
            <p:nvPr/>
          </p:nvSpPr>
          <p:spPr bwMode="auto">
            <a:xfrm>
              <a:off x="4752" y="1920"/>
              <a:ext cx="384" cy="38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2545" name="Group 21"/>
          <p:cNvGrpSpPr>
            <a:grpSpLocks/>
          </p:cNvGrpSpPr>
          <p:nvPr/>
        </p:nvGrpSpPr>
        <p:grpSpPr bwMode="auto">
          <a:xfrm>
            <a:off x="1579563" y="298450"/>
            <a:ext cx="1671637" cy="2373313"/>
            <a:chOff x="995" y="188"/>
            <a:chExt cx="1053" cy="1495"/>
          </a:xfrm>
        </p:grpSpPr>
        <p:sp>
          <p:nvSpPr>
            <p:cNvPr id="22595" name="Oval 22"/>
            <p:cNvSpPr>
              <a:spLocks noChangeArrowheads="1"/>
            </p:cNvSpPr>
            <p:nvPr/>
          </p:nvSpPr>
          <p:spPr bwMode="auto">
            <a:xfrm rot="3756457">
              <a:off x="1664" y="188"/>
              <a:ext cx="384" cy="3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GB" sz="2800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2596" name="Oval 23"/>
            <p:cNvSpPr>
              <a:spLocks noChangeArrowheads="1"/>
            </p:cNvSpPr>
            <p:nvPr/>
          </p:nvSpPr>
          <p:spPr bwMode="auto">
            <a:xfrm rot="3756457">
              <a:off x="995" y="1299"/>
              <a:ext cx="384" cy="3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GB" sz="2800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2597" name="Oval 24"/>
            <p:cNvSpPr>
              <a:spLocks noChangeArrowheads="1"/>
            </p:cNvSpPr>
            <p:nvPr/>
          </p:nvSpPr>
          <p:spPr bwMode="auto">
            <a:xfrm rot="3756457">
              <a:off x="1218" y="929"/>
              <a:ext cx="384" cy="3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GB" sz="2800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2598" name="Oval 25"/>
            <p:cNvSpPr>
              <a:spLocks noChangeArrowheads="1"/>
            </p:cNvSpPr>
            <p:nvPr/>
          </p:nvSpPr>
          <p:spPr bwMode="auto">
            <a:xfrm rot="3756457">
              <a:off x="1441" y="558"/>
              <a:ext cx="384" cy="3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GB" sz="2800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</p:grpSp>
      <p:sp>
        <p:nvSpPr>
          <p:cNvPr id="22546" name="Line 26"/>
          <p:cNvSpPr>
            <a:spLocks noChangeShapeType="1"/>
          </p:cNvSpPr>
          <p:nvPr/>
        </p:nvSpPr>
        <p:spPr bwMode="auto">
          <a:xfrm rot="242403">
            <a:off x="1019175" y="889000"/>
            <a:ext cx="228600" cy="152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27"/>
          <p:cNvSpPr>
            <a:spLocks noChangeShapeType="1"/>
          </p:cNvSpPr>
          <p:nvPr/>
        </p:nvSpPr>
        <p:spPr bwMode="auto">
          <a:xfrm>
            <a:off x="1717675" y="1447800"/>
            <a:ext cx="228600" cy="152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28"/>
          <p:cNvSpPr>
            <a:spLocks noChangeShapeType="1"/>
          </p:cNvSpPr>
          <p:nvPr/>
        </p:nvSpPr>
        <p:spPr bwMode="auto">
          <a:xfrm rot="2449286">
            <a:off x="1501775" y="17526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Line 29"/>
          <p:cNvSpPr>
            <a:spLocks noChangeShapeType="1"/>
          </p:cNvSpPr>
          <p:nvPr/>
        </p:nvSpPr>
        <p:spPr bwMode="auto">
          <a:xfrm rot="2588382">
            <a:off x="2111375" y="9144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Line 30"/>
          <p:cNvSpPr>
            <a:spLocks noChangeShapeType="1"/>
          </p:cNvSpPr>
          <p:nvPr/>
        </p:nvSpPr>
        <p:spPr bwMode="auto">
          <a:xfrm rot="-2340276">
            <a:off x="2339975" y="5334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Line 31"/>
          <p:cNvSpPr>
            <a:spLocks noChangeShapeType="1"/>
          </p:cNvSpPr>
          <p:nvPr/>
        </p:nvSpPr>
        <p:spPr bwMode="auto">
          <a:xfrm rot="1445603">
            <a:off x="2416175" y="21336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Line 32"/>
          <p:cNvSpPr>
            <a:spLocks noChangeShapeType="1"/>
          </p:cNvSpPr>
          <p:nvPr/>
        </p:nvSpPr>
        <p:spPr bwMode="auto">
          <a:xfrm rot="-1295718">
            <a:off x="2644775" y="1828800"/>
            <a:ext cx="228600" cy="152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Line 33"/>
          <p:cNvSpPr>
            <a:spLocks noChangeShapeType="1"/>
          </p:cNvSpPr>
          <p:nvPr/>
        </p:nvSpPr>
        <p:spPr bwMode="auto">
          <a:xfrm rot="1046529">
            <a:off x="3406775" y="24638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Line 34"/>
          <p:cNvSpPr>
            <a:spLocks noChangeShapeType="1"/>
          </p:cNvSpPr>
          <p:nvPr/>
        </p:nvSpPr>
        <p:spPr bwMode="auto">
          <a:xfrm rot="-2300605">
            <a:off x="3635375" y="1981200"/>
            <a:ext cx="228600" cy="152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Line 35"/>
          <p:cNvSpPr>
            <a:spLocks noChangeShapeType="1"/>
          </p:cNvSpPr>
          <p:nvPr/>
        </p:nvSpPr>
        <p:spPr bwMode="auto">
          <a:xfrm rot="-1505649">
            <a:off x="5184775" y="2006600"/>
            <a:ext cx="228600" cy="152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Line 36"/>
          <p:cNvSpPr>
            <a:spLocks noChangeShapeType="1"/>
          </p:cNvSpPr>
          <p:nvPr/>
        </p:nvSpPr>
        <p:spPr bwMode="auto">
          <a:xfrm rot="1306690">
            <a:off x="4981575" y="2463800"/>
            <a:ext cx="228600" cy="152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7" name="Line 37"/>
          <p:cNvSpPr>
            <a:spLocks noChangeShapeType="1"/>
          </p:cNvSpPr>
          <p:nvPr/>
        </p:nvSpPr>
        <p:spPr bwMode="auto">
          <a:xfrm rot="-1981891">
            <a:off x="6454775" y="2057400"/>
            <a:ext cx="228600" cy="152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Line 38"/>
          <p:cNvSpPr>
            <a:spLocks noChangeShapeType="1"/>
          </p:cNvSpPr>
          <p:nvPr/>
        </p:nvSpPr>
        <p:spPr bwMode="auto">
          <a:xfrm>
            <a:off x="6226175" y="2438400"/>
            <a:ext cx="228600" cy="152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Line 39"/>
          <p:cNvSpPr>
            <a:spLocks noChangeShapeType="1"/>
          </p:cNvSpPr>
          <p:nvPr/>
        </p:nvSpPr>
        <p:spPr bwMode="auto">
          <a:xfrm rot="-1265394">
            <a:off x="5908675" y="3048000"/>
            <a:ext cx="228600" cy="152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Line 40"/>
          <p:cNvSpPr>
            <a:spLocks noChangeShapeType="1"/>
          </p:cNvSpPr>
          <p:nvPr/>
        </p:nvSpPr>
        <p:spPr bwMode="auto">
          <a:xfrm rot="1533356">
            <a:off x="5692775" y="3429000"/>
            <a:ext cx="228600" cy="152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2561" name="Group 41"/>
          <p:cNvGrpSpPr>
            <a:grpSpLocks/>
          </p:cNvGrpSpPr>
          <p:nvPr/>
        </p:nvGrpSpPr>
        <p:grpSpPr bwMode="auto">
          <a:xfrm rot="-1327980">
            <a:off x="7454900" y="3352800"/>
            <a:ext cx="381000" cy="2895600"/>
            <a:chOff x="2976" y="2208"/>
            <a:chExt cx="144" cy="1152"/>
          </a:xfrm>
        </p:grpSpPr>
        <p:sp>
          <p:nvSpPr>
            <p:cNvPr id="22593" name="Oval 42"/>
            <p:cNvSpPr>
              <a:spLocks noChangeArrowheads="1"/>
            </p:cNvSpPr>
            <p:nvPr/>
          </p:nvSpPr>
          <p:spPr bwMode="auto">
            <a:xfrm>
              <a:off x="2976" y="2208"/>
              <a:ext cx="144" cy="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94" name="Freeform 43"/>
            <p:cNvSpPr>
              <a:spLocks/>
            </p:cNvSpPr>
            <p:nvPr/>
          </p:nvSpPr>
          <p:spPr bwMode="auto">
            <a:xfrm>
              <a:off x="2976" y="2424"/>
              <a:ext cx="104" cy="936"/>
            </a:xfrm>
            <a:custGeom>
              <a:avLst/>
              <a:gdLst>
                <a:gd name="T0" fmla="*/ 48 w 104"/>
                <a:gd name="T1" fmla="*/ 24 h 936"/>
                <a:gd name="T2" fmla="*/ 96 w 104"/>
                <a:gd name="T3" fmla="*/ 24 h 936"/>
                <a:gd name="T4" fmla="*/ 0 w 104"/>
                <a:gd name="T5" fmla="*/ 168 h 936"/>
                <a:gd name="T6" fmla="*/ 96 w 104"/>
                <a:gd name="T7" fmla="*/ 264 h 936"/>
                <a:gd name="T8" fmla="*/ 48 w 104"/>
                <a:gd name="T9" fmla="*/ 456 h 936"/>
                <a:gd name="T10" fmla="*/ 96 w 104"/>
                <a:gd name="T11" fmla="*/ 552 h 936"/>
                <a:gd name="T12" fmla="*/ 48 w 104"/>
                <a:gd name="T13" fmla="*/ 744 h 936"/>
                <a:gd name="T14" fmla="*/ 96 w 104"/>
                <a:gd name="T15" fmla="*/ 840 h 936"/>
                <a:gd name="T16" fmla="*/ 96 w 104"/>
                <a:gd name="T17" fmla="*/ 936 h 9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936"/>
                <a:gd name="T29" fmla="*/ 104 w 104"/>
                <a:gd name="T30" fmla="*/ 936 h 9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936">
                  <a:moveTo>
                    <a:pt x="48" y="24"/>
                  </a:moveTo>
                  <a:cubicBezTo>
                    <a:pt x="76" y="12"/>
                    <a:pt x="104" y="0"/>
                    <a:pt x="96" y="24"/>
                  </a:cubicBezTo>
                  <a:cubicBezTo>
                    <a:pt x="88" y="48"/>
                    <a:pt x="0" y="128"/>
                    <a:pt x="0" y="168"/>
                  </a:cubicBezTo>
                  <a:cubicBezTo>
                    <a:pt x="0" y="208"/>
                    <a:pt x="88" y="216"/>
                    <a:pt x="96" y="264"/>
                  </a:cubicBezTo>
                  <a:cubicBezTo>
                    <a:pt x="104" y="312"/>
                    <a:pt x="48" y="408"/>
                    <a:pt x="48" y="456"/>
                  </a:cubicBezTo>
                  <a:cubicBezTo>
                    <a:pt x="48" y="504"/>
                    <a:pt x="96" y="504"/>
                    <a:pt x="96" y="552"/>
                  </a:cubicBezTo>
                  <a:cubicBezTo>
                    <a:pt x="96" y="600"/>
                    <a:pt x="48" y="696"/>
                    <a:pt x="48" y="744"/>
                  </a:cubicBezTo>
                  <a:cubicBezTo>
                    <a:pt x="48" y="792"/>
                    <a:pt x="88" y="808"/>
                    <a:pt x="96" y="840"/>
                  </a:cubicBezTo>
                  <a:cubicBezTo>
                    <a:pt x="104" y="872"/>
                    <a:pt x="100" y="904"/>
                    <a:pt x="96" y="93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62" name="Group 44"/>
          <p:cNvGrpSpPr>
            <a:grpSpLocks/>
          </p:cNvGrpSpPr>
          <p:nvPr/>
        </p:nvGrpSpPr>
        <p:grpSpPr bwMode="auto">
          <a:xfrm rot="-1327980">
            <a:off x="7073900" y="4114800"/>
            <a:ext cx="381000" cy="2895600"/>
            <a:chOff x="2976" y="2208"/>
            <a:chExt cx="144" cy="1152"/>
          </a:xfrm>
        </p:grpSpPr>
        <p:sp>
          <p:nvSpPr>
            <p:cNvPr id="22591" name="Oval 45"/>
            <p:cNvSpPr>
              <a:spLocks noChangeArrowheads="1"/>
            </p:cNvSpPr>
            <p:nvPr/>
          </p:nvSpPr>
          <p:spPr bwMode="auto">
            <a:xfrm>
              <a:off x="2976" y="2208"/>
              <a:ext cx="144" cy="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92" name="Freeform 46"/>
            <p:cNvSpPr>
              <a:spLocks/>
            </p:cNvSpPr>
            <p:nvPr/>
          </p:nvSpPr>
          <p:spPr bwMode="auto">
            <a:xfrm>
              <a:off x="2976" y="2424"/>
              <a:ext cx="104" cy="936"/>
            </a:xfrm>
            <a:custGeom>
              <a:avLst/>
              <a:gdLst>
                <a:gd name="T0" fmla="*/ 48 w 104"/>
                <a:gd name="T1" fmla="*/ 24 h 936"/>
                <a:gd name="T2" fmla="*/ 96 w 104"/>
                <a:gd name="T3" fmla="*/ 24 h 936"/>
                <a:gd name="T4" fmla="*/ 0 w 104"/>
                <a:gd name="T5" fmla="*/ 168 h 936"/>
                <a:gd name="T6" fmla="*/ 96 w 104"/>
                <a:gd name="T7" fmla="*/ 264 h 936"/>
                <a:gd name="T8" fmla="*/ 48 w 104"/>
                <a:gd name="T9" fmla="*/ 456 h 936"/>
                <a:gd name="T10" fmla="*/ 96 w 104"/>
                <a:gd name="T11" fmla="*/ 552 h 936"/>
                <a:gd name="T12" fmla="*/ 48 w 104"/>
                <a:gd name="T13" fmla="*/ 744 h 936"/>
                <a:gd name="T14" fmla="*/ 96 w 104"/>
                <a:gd name="T15" fmla="*/ 840 h 936"/>
                <a:gd name="T16" fmla="*/ 96 w 104"/>
                <a:gd name="T17" fmla="*/ 936 h 9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936"/>
                <a:gd name="T29" fmla="*/ 104 w 104"/>
                <a:gd name="T30" fmla="*/ 936 h 9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936">
                  <a:moveTo>
                    <a:pt x="48" y="24"/>
                  </a:moveTo>
                  <a:cubicBezTo>
                    <a:pt x="76" y="12"/>
                    <a:pt x="104" y="0"/>
                    <a:pt x="96" y="24"/>
                  </a:cubicBezTo>
                  <a:cubicBezTo>
                    <a:pt x="88" y="48"/>
                    <a:pt x="0" y="128"/>
                    <a:pt x="0" y="168"/>
                  </a:cubicBezTo>
                  <a:cubicBezTo>
                    <a:pt x="0" y="208"/>
                    <a:pt x="88" y="216"/>
                    <a:pt x="96" y="264"/>
                  </a:cubicBezTo>
                  <a:cubicBezTo>
                    <a:pt x="104" y="312"/>
                    <a:pt x="48" y="408"/>
                    <a:pt x="48" y="456"/>
                  </a:cubicBezTo>
                  <a:cubicBezTo>
                    <a:pt x="48" y="504"/>
                    <a:pt x="96" y="504"/>
                    <a:pt x="96" y="552"/>
                  </a:cubicBezTo>
                  <a:cubicBezTo>
                    <a:pt x="96" y="600"/>
                    <a:pt x="48" y="696"/>
                    <a:pt x="48" y="744"/>
                  </a:cubicBezTo>
                  <a:cubicBezTo>
                    <a:pt x="48" y="792"/>
                    <a:pt x="88" y="808"/>
                    <a:pt x="96" y="840"/>
                  </a:cubicBezTo>
                  <a:cubicBezTo>
                    <a:pt x="104" y="872"/>
                    <a:pt x="100" y="904"/>
                    <a:pt x="96" y="93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63" name="Group 47"/>
          <p:cNvGrpSpPr>
            <a:grpSpLocks/>
          </p:cNvGrpSpPr>
          <p:nvPr/>
        </p:nvGrpSpPr>
        <p:grpSpPr bwMode="auto">
          <a:xfrm rot="-1327980">
            <a:off x="7835900" y="2895600"/>
            <a:ext cx="381000" cy="2895600"/>
            <a:chOff x="2976" y="2208"/>
            <a:chExt cx="144" cy="1152"/>
          </a:xfrm>
        </p:grpSpPr>
        <p:sp>
          <p:nvSpPr>
            <p:cNvPr id="22589" name="Oval 48"/>
            <p:cNvSpPr>
              <a:spLocks noChangeArrowheads="1"/>
            </p:cNvSpPr>
            <p:nvPr/>
          </p:nvSpPr>
          <p:spPr bwMode="auto">
            <a:xfrm>
              <a:off x="2976" y="2208"/>
              <a:ext cx="144" cy="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90" name="Freeform 49"/>
            <p:cNvSpPr>
              <a:spLocks/>
            </p:cNvSpPr>
            <p:nvPr/>
          </p:nvSpPr>
          <p:spPr bwMode="auto">
            <a:xfrm>
              <a:off x="2976" y="2424"/>
              <a:ext cx="104" cy="936"/>
            </a:xfrm>
            <a:custGeom>
              <a:avLst/>
              <a:gdLst>
                <a:gd name="T0" fmla="*/ 48 w 104"/>
                <a:gd name="T1" fmla="*/ 24 h 936"/>
                <a:gd name="T2" fmla="*/ 96 w 104"/>
                <a:gd name="T3" fmla="*/ 24 h 936"/>
                <a:gd name="T4" fmla="*/ 0 w 104"/>
                <a:gd name="T5" fmla="*/ 168 h 936"/>
                <a:gd name="T6" fmla="*/ 96 w 104"/>
                <a:gd name="T7" fmla="*/ 264 h 936"/>
                <a:gd name="T8" fmla="*/ 48 w 104"/>
                <a:gd name="T9" fmla="*/ 456 h 936"/>
                <a:gd name="T10" fmla="*/ 96 w 104"/>
                <a:gd name="T11" fmla="*/ 552 h 936"/>
                <a:gd name="T12" fmla="*/ 48 w 104"/>
                <a:gd name="T13" fmla="*/ 744 h 936"/>
                <a:gd name="T14" fmla="*/ 96 w 104"/>
                <a:gd name="T15" fmla="*/ 840 h 936"/>
                <a:gd name="T16" fmla="*/ 96 w 104"/>
                <a:gd name="T17" fmla="*/ 936 h 9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936"/>
                <a:gd name="T29" fmla="*/ 104 w 104"/>
                <a:gd name="T30" fmla="*/ 936 h 9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936">
                  <a:moveTo>
                    <a:pt x="48" y="24"/>
                  </a:moveTo>
                  <a:cubicBezTo>
                    <a:pt x="76" y="12"/>
                    <a:pt x="104" y="0"/>
                    <a:pt x="96" y="24"/>
                  </a:cubicBezTo>
                  <a:cubicBezTo>
                    <a:pt x="88" y="48"/>
                    <a:pt x="0" y="128"/>
                    <a:pt x="0" y="168"/>
                  </a:cubicBezTo>
                  <a:cubicBezTo>
                    <a:pt x="0" y="208"/>
                    <a:pt x="88" y="216"/>
                    <a:pt x="96" y="264"/>
                  </a:cubicBezTo>
                  <a:cubicBezTo>
                    <a:pt x="104" y="312"/>
                    <a:pt x="48" y="408"/>
                    <a:pt x="48" y="456"/>
                  </a:cubicBezTo>
                  <a:cubicBezTo>
                    <a:pt x="48" y="504"/>
                    <a:pt x="96" y="504"/>
                    <a:pt x="96" y="552"/>
                  </a:cubicBezTo>
                  <a:cubicBezTo>
                    <a:pt x="96" y="600"/>
                    <a:pt x="48" y="696"/>
                    <a:pt x="48" y="744"/>
                  </a:cubicBezTo>
                  <a:cubicBezTo>
                    <a:pt x="48" y="792"/>
                    <a:pt x="88" y="808"/>
                    <a:pt x="96" y="840"/>
                  </a:cubicBezTo>
                  <a:cubicBezTo>
                    <a:pt x="104" y="872"/>
                    <a:pt x="100" y="904"/>
                    <a:pt x="96" y="93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64" name="Group 50"/>
          <p:cNvGrpSpPr>
            <a:grpSpLocks/>
          </p:cNvGrpSpPr>
          <p:nvPr/>
        </p:nvGrpSpPr>
        <p:grpSpPr bwMode="auto">
          <a:xfrm rot="-1327980">
            <a:off x="8140700" y="2286000"/>
            <a:ext cx="381000" cy="2895600"/>
            <a:chOff x="2976" y="2208"/>
            <a:chExt cx="144" cy="1152"/>
          </a:xfrm>
        </p:grpSpPr>
        <p:sp>
          <p:nvSpPr>
            <p:cNvPr id="22587" name="Oval 51"/>
            <p:cNvSpPr>
              <a:spLocks noChangeArrowheads="1"/>
            </p:cNvSpPr>
            <p:nvPr/>
          </p:nvSpPr>
          <p:spPr bwMode="auto">
            <a:xfrm>
              <a:off x="2976" y="2208"/>
              <a:ext cx="144" cy="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88" name="Freeform 52"/>
            <p:cNvSpPr>
              <a:spLocks/>
            </p:cNvSpPr>
            <p:nvPr/>
          </p:nvSpPr>
          <p:spPr bwMode="auto">
            <a:xfrm>
              <a:off x="2976" y="2424"/>
              <a:ext cx="104" cy="936"/>
            </a:xfrm>
            <a:custGeom>
              <a:avLst/>
              <a:gdLst>
                <a:gd name="T0" fmla="*/ 48 w 104"/>
                <a:gd name="T1" fmla="*/ 24 h 936"/>
                <a:gd name="T2" fmla="*/ 96 w 104"/>
                <a:gd name="T3" fmla="*/ 24 h 936"/>
                <a:gd name="T4" fmla="*/ 0 w 104"/>
                <a:gd name="T5" fmla="*/ 168 h 936"/>
                <a:gd name="T6" fmla="*/ 96 w 104"/>
                <a:gd name="T7" fmla="*/ 264 h 936"/>
                <a:gd name="T8" fmla="*/ 48 w 104"/>
                <a:gd name="T9" fmla="*/ 456 h 936"/>
                <a:gd name="T10" fmla="*/ 96 w 104"/>
                <a:gd name="T11" fmla="*/ 552 h 936"/>
                <a:gd name="T12" fmla="*/ 48 w 104"/>
                <a:gd name="T13" fmla="*/ 744 h 936"/>
                <a:gd name="T14" fmla="*/ 96 w 104"/>
                <a:gd name="T15" fmla="*/ 840 h 936"/>
                <a:gd name="T16" fmla="*/ 96 w 104"/>
                <a:gd name="T17" fmla="*/ 936 h 9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936"/>
                <a:gd name="T29" fmla="*/ 104 w 104"/>
                <a:gd name="T30" fmla="*/ 936 h 9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936">
                  <a:moveTo>
                    <a:pt x="48" y="24"/>
                  </a:moveTo>
                  <a:cubicBezTo>
                    <a:pt x="76" y="12"/>
                    <a:pt x="104" y="0"/>
                    <a:pt x="96" y="24"/>
                  </a:cubicBezTo>
                  <a:cubicBezTo>
                    <a:pt x="88" y="48"/>
                    <a:pt x="0" y="128"/>
                    <a:pt x="0" y="168"/>
                  </a:cubicBezTo>
                  <a:cubicBezTo>
                    <a:pt x="0" y="208"/>
                    <a:pt x="88" y="216"/>
                    <a:pt x="96" y="264"/>
                  </a:cubicBezTo>
                  <a:cubicBezTo>
                    <a:pt x="104" y="312"/>
                    <a:pt x="48" y="408"/>
                    <a:pt x="48" y="456"/>
                  </a:cubicBezTo>
                  <a:cubicBezTo>
                    <a:pt x="48" y="504"/>
                    <a:pt x="96" y="504"/>
                    <a:pt x="96" y="552"/>
                  </a:cubicBezTo>
                  <a:cubicBezTo>
                    <a:pt x="96" y="600"/>
                    <a:pt x="48" y="696"/>
                    <a:pt x="48" y="744"/>
                  </a:cubicBezTo>
                  <a:cubicBezTo>
                    <a:pt x="48" y="792"/>
                    <a:pt x="88" y="808"/>
                    <a:pt x="96" y="840"/>
                  </a:cubicBezTo>
                  <a:cubicBezTo>
                    <a:pt x="104" y="872"/>
                    <a:pt x="100" y="904"/>
                    <a:pt x="96" y="93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65" name="Line 53"/>
          <p:cNvSpPr>
            <a:spLocks noChangeShapeType="1"/>
          </p:cNvSpPr>
          <p:nvPr/>
        </p:nvSpPr>
        <p:spPr bwMode="auto">
          <a:xfrm rot="-144981">
            <a:off x="6454775" y="4051300"/>
            <a:ext cx="228600" cy="152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Line 54"/>
          <p:cNvSpPr>
            <a:spLocks noChangeShapeType="1"/>
          </p:cNvSpPr>
          <p:nvPr/>
        </p:nvSpPr>
        <p:spPr bwMode="auto">
          <a:xfrm rot="-144981">
            <a:off x="6811963" y="3408363"/>
            <a:ext cx="228600" cy="152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7" name="Line 55"/>
          <p:cNvSpPr>
            <a:spLocks noChangeShapeType="1"/>
          </p:cNvSpPr>
          <p:nvPr/>
        </p:nvSpPr>
        <p:spPr bwMode="auto">
          <a:xfrm rot="-144981">
            <a:off x="7165975" y="2867025"/>
            <a:ext cx="228600" cy="152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Line 56"/>
          <p:cNvSpPr>
            <a:spLocks noChangeShapeType="1"/>
          </p:cNvSpPr>
          <p:nvPr/>
        </p:nvSpPr>
        <p:spPr bwMode="auto">
          <a:xfrm rot="-144981">
            <a:off x="7470775" y="2279650"/>
            <a:ext cx="228600" cy="1524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9" name="Text Box 57"/>
          <p:cNvSpPr txBox="1">
            <a:spLocks noChangeArrowheads="1"/>
          </p:cNvSpPr>
          <p:nvPr/>
        </p:nvSpPr>
        <p:spPr bwMode="auto">
          <a:xfrm rot="-3349787">
            <a:off x="5463382" y="5236368"/>
            <a:ext cx="1504950" cy="366713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40"/>
                </a:solidFill>
                <a:latin typeface="Calibri" pitchFamily="34" charset="0"/>
              </a:rPr>
              <a:t>spermatozoa</a:t>
            </a:r>
          </a:p>
        </p:txBody>
      </p:sp>
      <p:sp>
        <p:nvSpPr>
          <p:cNvPr id="22570" name="Line 58"/>
          <p:cNvSpPr>
            <a:spLocks noChangeShapeType="1"/>
          </p:cNvSpPr>
          <p:nvPr/>
        </p:nvSpPr>
        <p:spPr bwMode="auto">
          <a:xfrm>
            <a:off x="4092575" y="990600"/>
            <a:ext cx="3352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71" name="Text Box 59"/>
          <p:cNvSpPr txBox="1">
            <a:spLocks noChangeArrowheads="1"/>
          </p:cNvSpPr>
          <p:nvPr/>
        </p:nvSpPr>
        <p:spPr bwMode="auto">
          <a:xfrm>
            <a:off x="5029200" y="609600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Calibri" pitchFamily="34" charset="0"/>
              </a:rPr>
              <a:t>Meiosis</a:t>
            </a:r>
          </a:p>
        </p:txBody>
      </p:sp>
      <p:sp>
        <p:nvSpPr>
          <p:cNvPr id="22572" name="AutoShape 60"/>
          <p:cNvSpPr>
            <a:spLocks/>
          </p:cNvSpPr>
          <p:nvPr/>
        </p:nvSpPr>
        <p:spPr bwMode="auto">
          <a:xfrm rot="-2993319">
            <a:off x="1353344" y="1500981"/>
            <a:ext cx="304800" cy="2554288"/>
          </a:xfrm>
          <a:prstGeom prst="leftBrace">
            <a:avLst>
              <a:gd name="adj1" fmla="val 6983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73" name="Text Box 61"/>
          <p:cNvSpPr txBox="1">
            <a:spLocks noChangeArrowheads="1"/>
          </p:cNvSpPr>
          <p:nvPr/>
        </p:nvSpPr>
        <p:spPr bwMode="auto">
          <a:xfrm>
            <a:off x="3797300" y="3048000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0062"/>
                </a:solidFill>
                <a:latin typeface="Calibri" pitchFamily="34" charset="0"/>
              </a:rPr>
              <a:t>1</a:t>
            </a:r>
            <a:r>
              <a:rPr lang="en-GB" sz="1600" b="1" baseline="30000">
                <a:solidFill>
                  <a:srgbClr val="000062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22574" name="Rectangle 62"/>
          <p:cNvSpPr>
            <a:spLocks noChangeArrowheads="1"/>
          </p:cNvSpPr>
          <p:nvPr/>
        </p:nvSpPr>
        <p:spPr bwMode="auto">
          <a:xfrm>
            <a:off x="4330700" y="1905000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0062"/>
                </a:solidFill>
                <a:latin typeface="Calibri" pitchFamily="34" charset="0"/>
              </a:rPr>
              <a:t>1</a:t>
            </a:r>
            <a:r>
              <a:rPr lang="en-GB" sz="1600" b="1" baseline="30000">
                <a:solidFill>
                  <a:srgbClr val="000062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22575" name="Rectangle 63"/>
          <p:cNvSpPr>
            <a:spLocks noChangeArrowheads="1"/>
          </p:cNvSpPr>
          <p:nvPr/>
        </p:nvSpPr>
        <p:spPr bwMode="auto">
          <a:xfrm>
            <a:off x="5715000" y="1930400"/>
            <a:ext cx="38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0062"/>
                </a:solidFill>
                <a:latin typeface="Calibri" pitchFamily="34" charset="0"/>
              </a:rPr>
              <a:t>2</a:t>
            </a:r>
            <a:r>
              <a:rPr lang="en-GB" sz="1600" b="1" baseline="30000">
                <a:solidFill>
                  <a:srgbClr val="000062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22576" name="Rectangle 64"/>
          <p:cNvSpPr>
            <a:spLocks noChangeArrowheads="1"/>
          </p:cNvSpPr>
          <p:nvPr/>
        </p:nvSpPr>
        <p:spPr bwMode="auto">
          <a:xfrm>
            <a:off x="5230813" y="2863850"/>
            <a:ext cx="382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0062"/>
                </a:solidFill>
                <a:latin typeface="Calibri" pitchFamily="34" charset="0"/>
              </a:rPr>
              <a:t>2</a:t>
            </a:r>
            <a:r>
              <a:rPr lang="en-GB" sz="1600" b="1" baseline="30000">
                <a:solidFill>
                  <a:srgbClr val="000062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22577" name="Text Box 65"/>
          <p:cNvSpPr txBox="1">
            <a:spLocks noChangeArrowheads="1"/>
          </p:cNvSpPr>
          <p:nvPr/>
        </p:nvSpPr>
        <p:spPr bwMode="auto">
          <a:xfrm rot="-3322051">
            <a:off x="-205581" y="1439069"/>
            <a:ext cx="1111250" cy="366712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62"/>
                </a:solidFill>
                <a:latin typeface="Calibri" pitchFamily="34" charset="0"/>
              </a:rPr>
              <a:t>gonocyte</a:t>
            </a:r>
          </a:p>
        </p:txBody>
      </p:sp>
      <p:sp>
        <p:nvSpPr>
          <p:cNvPr id="22578" name="Line 66"/>
          <p:cNvSpPr>
            <a:spLocks noChangeShapeType="1"/>
          </p:cNvSpPr>
          <p:nvPr/>
        </p:nvSpPr>
        <p:spPr bwMode="auto">
          <a:xfrm rot="-638736">
            <a:off x="2971800" y="12954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Line 67"/>
          <p:cNvSpPr>
            <a:spLocks noChangeShapeType="1"/>
          </p:cNvSpPr>
          <p:nvPr/>
        </p:nvSpPr>
        <p:spPr bwMode="auto">
          <a:xfrm rot="-2581315">
            <a:off x="2971800" y="9906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Line 68"/>
          <p:cNvSpPr>
            <a:spLocks noChangeShapeType="1"/>
          </p:cNvSpPr>
          <p:nvPr/>
        </p:nvSpPr>
        <p:spPr bwMode="auto">
          <a:xfrm rot="3746783">
            <a:off x="2705100" y="31623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Line 69"/>
          <p:cNvSpPr>
            <a:spLocks noChangeShapeType="1"/>
          </p:cNvSpPr>
          <p:nvPr/>
        </p:nvSpPr>
        <p:spPr bwMode="auto">
          <a:xfrm rot="871789">
            <a:off x="3048000" y="30480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Line 70"/>
          <p:cNvSpPr>
            <a:spLocks noChangeShapeType="1"/>
          </p:cNvSpPr>
          <p:nvPr/>
        </p:nvSpPr>
        <p:spPr bwMode="auto">
          <a:xfrm rot="1457705">
            <a:off x="4343400" y="37338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Line 71"/>
          <p:cNvSpPr>
            <a:spLocks noChangeShapeType="1"/>
          </p:cNvSpPr>
          <p:nvPr/>
        </p:nvSpPr>
        <p:spPr bwMode="auto">
          <a:xfrm rot="-273607">
            <a:off x="4495800" y="35052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Rectangle 72"/>
          <p:cNvSpPr>
            <a:spLocks noChangeArrowheads="1"/>
          </p:cNvSpPr>
          <p:nvPr/>
        </p:nvSpPr>
        <p:spPr bwMode="auto">
          <a:xfrm>
            <a:off x="4362450" y="31702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2585" name="Rectangle 73"/>
          <p:cNvSpPr>
            <a:spLocks noChangeArrowheads="1"/>
          </p:cNvSpPr>
          <p:nvPr/>
        </p:nvSpPr>
        <p:spPr bwMode="auto">
          <a:xfrm>
            <a:off x="4362450" y="31702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631D5B"/>
                </a:solidFill>
              </a:rPr>
              <a:t>Testis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06876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Parenchyma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Sertoli</a:t>
            </a:r>
            <a:r>
              <a:rPr lang="en-US" dirty="0" smtClean="0"/>
              <a:t> cells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Non dividing cells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Tall columnar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Fewer 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Nucleus toward base - pale, ovoid to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, Prominent compound nucleolus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Cytoplasm contains lipids, fibrils &amp; crystalloid inclusions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Plenty of SER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Cell </a:t>
            </a:r>
            <a:r>
              <a:rPr lang="en-US" dirty="0" err="1" smtClean="0"/>
              <a:t>memb</a:t>
            </a:r>
            <a:r>
              <a:rPr lang="en-US" dirty="0" smtClean="0"/>
              <a:t> thrown into folds – tight junctions b/w two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Basal , ad luminal compartment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Untitled-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2971800" y="1843088"/>
            <a:ext cx="61245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b="1" smtClean="0"/>
              <a:t>Introduction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229600" cy="4876800"/>
          </a:xfrm>
        </p:spPr>
        <p:txBody>
          <a:bodyPr/>
          <a:lstStyle/>
          <a:p>
            <a:r>
              <a:rPr lang="en-US" smtClean="0"/>
              <a:t>Parts </a:t>
            </a:r>
          </a:p>
          <a:p>
            <a:pPr lvl="1"/>
            <a:r>
              <a:rPr lang="en-US" smtClean="0"/>
              <a:t>Testis</a:t>
            </a:r>
          </a:p>
          <a:p>
            <a:pPr lvl="1"/>
            <a:r>
              <a:rPr lang="en-US" smtClean="0"/>
              <a:t>Genital ducts</a:t>
            </a:r>
          </a:p>
          <a:p>
            <a:pPr lvl="2"/>
            <a:r>
              <a:rPr lang="en-US" smtClean="0"/>
              <a:t>Epididymis</a:t>
            </a:r>
          </a:p>
          <a:p>
            <a:pPr lvl="2"/>
            <a:r>
              <a:rPr lang="en-US" smtClean="0"/>
              <a:t>Ductus  Deferens</a:t>
            </a:r>
          </a:p>
          <a:p>
            <a:pPr lvl="1"/>
            <a:r>
              <a:rPr lang="en-US" smtClean="0"/>
              <a:t>Accessory Glands</a:t>
            </a:r>
          </a:p>
          <a:p>
            <a:pPr lvl="2"/>
            <a:r>
              <a:rPr lang="en-US" smtClean="0"/>
              <a:t>Seminal Vesicles</a:t>
            </a:r>
          </a:p>
          <a:p>
            <a:pPr lvl="2"/>
            <a:r>
              <a:rPr lang="en-US" smtClean="0"/>
              <a:t>Prostate</a:t>
            </a:r>
          </a:p>
          <a:p>
            <a:pPr lvl="2"/>
            <a:r>
              <a:rPr lang="en-US" smtClean="0"/>
              <a:t>Bulbouretheral glands</a:t>
            </a:r>
          </a:p>
          <a:p>
            <a:pPr lvl="1"/>
            <a:r>
              <a:rPr lang="en-US" smtClean="0"/>
              <a:t>Penis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Testis</a:t>
            </a:r>
          </a:p>
        </p:txBody>
      </p:sp>
      <p:pic>
        <p:nvPicPr>
          <p:cNvPr id="24579" name="Picture 6" descr="L1305 - cell types in seminiferous epithelium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6713" y="1935163"/>
            <a:ext cx="5870575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Untitled-3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3581400" y="1524000"/>
            <a:ext cx="54102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45" name="Text Box 5"/>
          <p:cNvSpPr txBox="1">
            <a:spLocks noChangeArrowheads="1"/>
          </p:cNvSpPr>
          <p:nvPr/>
        </p:nvSpPr>
        <p:spPr bwMode="auto">
          <a:xfrm>
            <a:off x="4572000" y="6276975"/>
            <a:ext cx="114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>
                <a:latin typeface="Arial" pitchFamily="34" charset="0"/>
              </a:rPr>
              <a:t>SERTOLI CELLS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495046" name="Text Box 6"/>
          <p:cNvSpPr txBox="1">
            <a:spLocks noChangeArrowheads="1"/>
          </p:cNvSpPr>
          <p:nvPr/>
        </p:nvSpPr>
        <p:spPr bwMode="auto">
          <a:xfrm>
            <a:off x="5867400" y="6324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Arial" pitchFamily="34" charset="0"/>
              </a:rPr>
              <a:t>SPERMATOGONIA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495047" name="Text Box 7"/>
          <p:cNvSpPr txBox="1">
            <a:spLocks noChangeArrowheads="1"/>
          </p:cNvSpPr>
          <p:nvPr/>
        </p:nvSpPr>
        <p:spPr bwMode="auto">
          <a:xfrm>
            <a:off x="1371600" y="454025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Arial" pitchFamily="34" charset="0"/>
              </a:rPr>
              <a:t>1º SPERMATOCYTE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495048" name="Text Box 8"/>
          <p:cNvSpPr txBox="1">
            <a:spLocks noChangeArrowheads="1"/>
          </p:cNvSpPr>
          <p:nvPr/>
        </p:nvSpPr>
        <p:spPr bwMode="auto">
          <a:xfrm>
            <a:off x="1447800" y="3625850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Arial" pitchFamily="34" charset="0"/>
              </a:rPr>
              <a:t>2º SPERMATOCYTE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495049" name="Text Box 9"/>
          <p:cNvSpPr txBox="1">
            <a:spLocks noChangeArrowheads="1"/>
          </p:cNvSpPr>
          <p:nvPr/>
        </p:nvSpPr>
        <p:spPr bwMode="auto">
          <a:xfrm>
            <a:off x="1905000" y="309245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Arial" pitchFamily="34" charset="0"/>
              </a:rPr>
              <a:t>SPERMATIDS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495052" name="Text Box 12"/>
          <p:cNvSpPr txBox="1">
            <a:spLocks noChangeArrowheads="1"/>
          </p:cNvSpPr>
          <p:nvPr/>
        </p:nvSpPr>
        <p:spPr bwMode="auto">
          <a:xfrm>
            <a:off x="0" y="164465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99FF"/>
                </a:solidFill>
                <a:latin typeface="Arial" pitchFamily="34" charset="0"/>
              </a:rPr>
              <a:t>SPERMATOGONIA</a:t>
            </a:r>
            <a:endParaRPr lang="en-US" sz="1400" dirty="0">
              <a:solidFill>
                <a:srgbClr val="0099FF"/>
              </a:solidFill>
              <a:latin typeface="Arial" pitchFamily="34" charset="0"/>
            </a:endParaRPr>
          </a:p>
        </p:txBody>
      </p:sp>
      <p:sp>
        <p:nvSpPr>
          <p:cNvPr id="1495053" name="Text Box 13"/>
          <p:cNvSpPr txBox="1">
            <a:spLocks noChangeArrowheads="1"/>
          </p:cNvSpPr>
          <p:nvPr/>
        </p:nvSpPr>
        <p:spPr bwMode="auto">
          <a:xfrm>
            <a:off x="2133600" y="164465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99FF"/>
                </a:solidFill>
                <a:latin typeface="Arial" pitchFamily="34" charset="0"/>
              </a:rPr>
              <a:t>1º SPERMATOCYTE</a:t>
            </a:r>
            <a:endParaRPr lang="en-US" sz="1400" dirty="0">
              <a:solidFill>
                <a:srgbClr val="0099FF"/>
              </a:solidFill>
              <a:latin typeface="Arial" pitchFamily="34" charset="0"/>
            </a:endParaRPr>
          </a:p>
        </p:txBody>
      </p:sp>
      <p:sp>
        <p:nvSpPr>
          <p:cNvPr id="1495054" name="Text Box 14"/>
          <p:cNvSpPr txBox="1">
            <a:spLocks noChangeArrowheads="1"/>
          </p:cNvSpPr>
          <p:nvPr/>
        </p:nvSpPr>
        <p:spPr bwMode="auto">
          <a:xfrm>
            <a:off x="4495800" y="164465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99FF"/>
                </a:solidFill>
                <a:latin typeface="Arial" pitchFamily="34" charset="0"/>
              </a:rPr>
              <a:t>2º SPERMATOCYTE</a:t>
            </a:r>
            <a:endParaRPr lang="en-US" sz="1400" dirty="0">
              <a:solidFill>
                <a:srgbClr val="0099FF"/>
              </a:solidFill>
              <a:latin typeface="Arial" pitchFamily="34" charset="0"/>
            </a:endParaRPr>
          </a:p>
        </p:txBody>
      </p:sp>
      <p:sp>
        <p:nvSpPr>
          <p:cNvPr id="1495055" name="Text Box 15"/>
          <p:cNvSpPr txBox="1">
            <a:spLocks noChangeArrowheads="1"/>
          </p:cNvSpPr>
          <p:nvPr/>
        </p:nvSpPr>
        <p:spPr bwMode="auto">
          <a:xfrm>
            <a:off x="6781800" y="164465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99FF"/>
                </a:solidFill>
                <a:latin typeface="Arial" pitchFamily="34" charset="0"/>
              </a:rPr>
              <a:t>SPERMATIDS</a:t>
            </a:r>
            <a:endParaRPr lang="en-US" sz="1400" dirty="0">
              <a:solidFill>
                <a:srgbClr val="0099FF"/>
              </a:solidFill>
              <a:latin typeface="Arial" pitchFamily="34" charset="0"/>
            </a:endParaRPr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>
            <a:off x="1905000" y="1828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17"/>
          <p:cNvSpPr>
            <a:spLocks noChangeShapeType="1"/>
          </p:cNvSpPr>
          <p:nvPr/>
        </p:nvSpPr>
        <p:spPr bwMode="auto">
          <a:xfrm>
            <a:off x="4191000" y="1828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8"/>
          <p:cNvSpPr>
            <a:spLocks noChangeShapeType="1"/>
          </p:cNvSpPr>
          <p:nvPr/>
        </p:nvSpPr>
        <p:spPr bwMode="auto">
          <a:xfrm>
            <a:off x="6629400" y="1828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495059" name="Text Box 19"/>
          <p:cNvSpPr txBox="1">
            <a:spLocks noChangeArrowheads="1"/>
          </p:cNvSpPr>
          <p:nvPr/>
        </p:nvSpPr>
        <p:spPr bwMode="auto">
          <a:xfrm>
            <a:off x="76200" y="492125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66CC"/>
                </a:solidFill>
                <a:latin typeface="Arial" pitchFamily="34" charset="0"/>
              </a:rPr>
              <a:t>SERTOLI CELLS:</a:t>
            </a:r>
            <a:endParaRPr lang="en-US" sz="1400">
              <a:solidFill>
                <a:srgbClr val="FF66CC"/>
              </a:solidFill>
              <a:latin typeface="Arial" pitchFamily="34" charset="0"/>
            </a:endParaRPr>
          </a:p>
        </p:txBody>
      </p:sp>
      <p:sp>
        <p:nvSpPr>
          <p:cNvPr id="1495060" name="Text Box 20"/>
          <p:cNvSpPr txBox="1">
            <a:spLocks noChangeArrowheads="1"/>
          </p:cNvSpPr>
          <p:nvPr/>
        </p:nvSpPr>
        <p:spPr bwMode="auto">
          <a:xfrm>
            <a:off x="152400" y="5149850"/>
            <a:ext cx="365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FF66CC"/>
                </a:solidFill>
                <a:latin typeface="Arial" pitchFamily="34" charset="0"/>
              </a:rPr>
              <a:t>- columnar with adjoining lateral processes</a:t>
            </a:r>
          </a:p>
        </p:txBody>
      </p:sp>
      <p:sp>
        <p:nvSpPr>
          <p:cNvPr id="1495061" name="Text Box 21"/>
          <p:cNvSpPr txBox="1">
            <a:spLocks noChangeArrowheads="1"/>
          </p:cNvSpPr>
          <p:nvPr/>
        </p:nvSpPr>
        <p:spPr bwMode="auto">
          <a:xfrm>
            <a:off x="152400" y="5880100"/>
            <a:ext cx="3657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115888" indent="-115888">
              <a:defRPr/>
            </a:pPr>
            <a:r>
              <a:rPr lang="en-US" sz="1600" i="1" dirty="0">
                <a:solidFill>
                  <a:srgbClr val="FF66CC"/>
                </a:solidFill>
                <a:latin typeface="Arial" pitchFamily="34" charset="0"/>
              </a:rPr>
              <a:t>- </a:t>
            </a:r>
            <a:r>
              <a:rPr lang="en-US" sz="1600" i="1" dirty="0" err="1">
                <a:solidFill>
                  <a:srgbClr val="FF66CC"/>
                </a:solidFill>
                <a:latin typeface="Arial" pitchFamily="34" charset="0"/>
              </a:rPr>
              <a:t>Sertoli-Sertoli</a:t>
            </a:r>
            <a:r>
              <a:rPr lang="en-US" sz="1600" i="1" dirty="0">
                <a:solidFill>
                  <a:srgbClr val="FF66CC"/>
                </a:solidFill>
                <a:latin typeface="Arial" pitchFamily="34" charset="0"/>
              </a:rPr>
              <a:t> junctions divide </a:t>
            </a:r>
            <a:r>
              <a:rPr lang="en-US" sz="1600" i="1" dirty="0" err="1">
                <a:solidFill>
                  <a:srgbClr val="FF66CC"/>
                </a:solidFill>
                <a:latin typeface="Arial" pitchFamily="34" charset="0"/>
              </a:rPr>
              <a:t>seminiferous</a:t>
            </a:r>
            <a:r>
              <a:rPr lang="en-US" sz="1600" i="1" dirty="0">
                <a:solidFill>
                  <a:srgbClr val="FF66CC"/>
                </a:solidFill>
                <a:latin typeface="Arial" pitchFamily="34" charset="0"/>
              </a:rPr>
              <a:t> tubules into basal and </a:t>
            </a:r>
            <a:r>
              <a:rPr lang="en-US" sz="1600" i="1" dirty="0" err="1">
                <a:solidFill>
                  <a:srgbClr val="FF66CC"/>
                </a:solidFill>
                <a:latin typeface="Arial" pitchFamily="34" charset="0"/>
              </a:rPr>
              <a:t>adluminal</a:t>
            </a:r>
            <a:r>
              <a:rPr lang="en-US" sz="1600" i="1" dirty="0">
                <a:solidFill>
                  <a:srgbClr val="FF66CC"/>
                </a:solidFill>
                <a:latin typeface="Arial" pitchFamily="34" charset="0"/>
              </a:rPr>
              <a:t> compartments</a:t>
            </a:r>
          </a:p>
        </p:txBody>
      </p:sp>
      <p:sp>
        <p:nvSpPr>
          <p:cNvPr id="1495062" name="Text Box 22"/>
          <p:cNvSpPr txBox="1">
            <a:spLocks noChangeArrowheads="1"/>
          </p:cNvSpPr>
          <p:nvPr/>
        </p:nvSpPr>
        <p:spPr bwMode="auto">
          <a:xfrm>
            <a:off x="152400" y="5607050"/>
            <a:ext cx="365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FF66CC"/>
                </a:solidFill>
                <a:latin typeface="Arial" pitchFamily="34" charset="0"/>
              </a:rPr>
              <a:t>- extend from basal lamina to lumen</a:t>
            </a:r>
          </a:p>
        </p:txBody>
      </p:sp>
      <p:sp>
        <p:nvSpPr>
          <p:cNvPr id="25619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Testis</a:t>
            </a:r>
          </a:p>
        </p:txBody>
      </p:sp>
      <p:sp>
        <p:nvSpPr>
          <p:cNvPr id="25620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cs typeface="Arial" charset="0"/>
              </a:rPr>
              <a:t>Testis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Parenchyma</a:t>
            </a:r>
          </a:p>
          <a:p>
            <a:pPr lvl="1"/>
            <a:r>
              <a:rPr lang="en-US" smtClean="0">
                <a:cs typeface="Arial" charset="0"/>
              </a:rPr>
              <a:t>Sertoli cell- functions</a:t>
            </a:r>
          </a:p>
          <a:p>
            <a:pPr lvl="2"/>
            <a:r>
              <a:rPr lang="en-US" smtClean="0">
                <a:cs typeface="Arial" charset="0"/>
              </a:rPr>
              <a:t>Maintain blood- testis barrier</a:t>
            </a:r>
          </a:p>
          <a:p>
            <a:pPr lvl="2"/>
            <a:r>
              <a:rPr lang="en-US" smtClean="0">
                <a:cs typeface="Arial" charset="0"/>
              </a:rPr>
              <a:t>Provide nourishment to dividing cells</a:t>
            </a:r>
          </a:p>
          <a:p>
            <a:pPr lvl="2"/>
            <a:r>
              <a:rPr lang="en-US" smtClean="0">
                <a:cs typeface="Arial" charset="0"/>
              </a:rPr>
              <a:t>Concentrate testosterone locally (androgen binding pr) helps spermatogenesis</a:t>
            </a:r>
          </a:p>
          <a:p>
            <a:pPr lvl="2"/>
            <a:r>
              <a:rPr lang="en-US" smtClean="0">
                <a:cs typeface="Arial" charset="0"/>
              </a:rPr>
              <a:t>Transport interconnected maturing germ cells toward lumen</a:t>
            </a:r>
          </a:p>
          <a:p>
            <a:pPr lvl="2"/>
            <a:r>
              <a:rPr lang="en-US" smtClean="0">
                <a:cs typeface="Arial" charset="0"/>
              </a:rPr>
              <a:t>Active release of spermatozoa into lumen </a:t>
            </a:r>
          </a:p>
          <a:p>
            <a:pPr lvl="2"/>
            <a:r>
              <a:rPr lang="en-US" smtClean="0">
                <a:cs typeface="Arial" charset="0"/>
              </a:rPr>
              <a:t>Phagocytose excess cytoplasm from maturing S’zoa</a:t>
            </a:r>
          </a:p>
          <a:p>
            <a:pPr lvl="2"/>
            <a:r>
              <a:rPr lang="en-US" smtClean="0">
                <a:cs typeface="Arial" charset="0"/>
              </a:rPr>
              <a:t>Phagocytose degenerating germ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testis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7461" name="Text Box 5"/>
          <p:cNvSpPr txBox="1">
            <a:spLocks noChangeArrowheads="1"/>
          </p:cNvSpPr>
          <p:nvPr/>
        </p:nvSpPr>
        <p:spPr bwMode="auto">
          <a:xfrm>
            <a:off x="2743200" y="120650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176213" indent="-176213" algn="ctr">
              <a:defRPr/>
            </a:pPr>
            <a:r>
              <a:rPr lang="en-US" sz="3200" b="1" dirty="0">
                <a:latin typeface="Arial" pitchFamily="34" charset="0"/>
              </a:rPr>
              <a:t>Testis</a:t>
            </a:r>
            <a:r>
              <a:rPr lang="en-US" sz="3200" dirty="0">
                <a:latin typeface="Arial" pitchFamily="34" charset="0"/>
              </a:rPr>
              <a:t>  </a:t>
            </a:r>
            <a:r>
              <a:rPr lang="en-US" sz="2800" dirty="0">
                <a:latin typeface="Arial" pitchFamily="34" charset="0"/>
              </a:rPr>
              <a:t>H&amp;E</a:t>
            </a:r>
          </a:p>
        </p:txBody>
      </p:sp>
      <p:sp>
        <p:nvSpPr>
          <p:cNvPr id="1427462" name="Text Box 6"/>
          <p:cNvSpPr txBox="1">
            <a:spLocks noChangeArrowheads="1"/>
          </p:cNvSpPr>
          <p:nvPr/>
        </p:nvSpPr>
        <p:spPr bwMode="auto">
          <a:xfrm>
            <a:off x="2819400" y="604838"/>
            <a:ext cx="327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176213" indent="-176213">
              <a:defRPr/>
            </a:pPr>
            <a:r>
              <a:rPr lang="en-US" sz="2400" dirty="0" err="1">
                <a:latin typeface="Arial" pitchFamily="34" charset="0"/>
              </a:rPr>
              <a:t>Seminiferous</a:t>
            </a:r>
            <a:r>
              <a:rPr lang="en-US" sz="2400" dirty="0">
                <a:latin typeface="Arial" pitchFamily="34" charset="0"/>
              </a:rPr>
              <a:t> Tubules</a:t>
            </a:r>
            <a:endParaRPr lang="en-US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testi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9511" name="Text Box 7"/>
          <p:cNvSpPr txBox="1">
            <a:spLocks noChangeArrowheads="1"/>
          </p:cNvSpPr>
          <p:nvPr/>
        </p:nvSpPr>
        <p:spPr bwMode="auto">
          <a:xfrm>
            <a:off x="3505200" y="29718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176213" indent="-176213">
              <a:defRPr/>
            </a:pPr>
            <a:r>
              <a:rPr lang="en-US" sz="2800" dirty="0" err="1">
                <a:latin typeface="Arial" pitchFamily="34" charset="0"/>
              </a:rPr>
              <a:t>Seminiferous</a:t>
            </a:r>
            <a:r>
              <a:rPr lang="en-US" sz="2800" dirty="0">
                <a:latin typeface="Arial" pitchFamily="34" charset="0"/>
              </a:rPr>
              <a:t> Tubules</a:t>
            </a:r>
          </a:p>
        </p:txBody>
      </p:sp>
      <p:sp>
        <p:nvSpPr>
          <p:cNvPr id="1429512" name="Text Box 8"/>
          <p:cNvSpPr txBox="1">
            <a:spLocks noChangeArrowheads="1"/>
          </p:cNvSpPr>
          <p:nvPr/>
        </p:nvSpPr>
        <p:spPr bwMode="auto">
          <a:xfrm>
            <a:off x="1143000" y="5189538"/>
            <a:ext cx="2743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" pitchFamily="34" charset="0"/>
              </a:rPr>
              <a:t>Interstitial Conn. Tissue</a:t>
            </a:r>
          </a:p>
        </p:txBody>
      </p:sp>
      <p:sp>
        <p:nvSpPr>
          <p:cNvPr id="1429513" name="Text Box 9"/>
          <p:cNvSpPr txBox="1">
            <a:spLocks noChangeArrowheads="1"/>
          </p:cNvSpPr>
          <p:nvPr/>
        </p:nvSpPr>
        <p:spPr bwMode="auto">
          <a:xfrm>
            <a:off x="2819400" y="120650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176213" indent="-176213">
              <a:defRPr/>
            </a:pPr>
            <a:r>
              <a:rPr lang="en-US" sz="4000" dirty="0">
                <a:latin typeface="Arial" pitchFamily="34" charset="0"/>
              </a:rPr>
              <a:t>Testis  </a:t>
            </a:r>
            <a:r>
              <a:rPr lang="en-US" sz="3600" dirty="0">
                <a:latin typeface="Arial" pitchFamily="34" charset="0"/>
              </a:rPr>
              <a:t>H&amp;E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testis-03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304" name="Text Box 8"/>
          <p:cNvSpPr txBox="1">
            <a:spLocks noChangeArrowheads="1"/>
          </p:cNvSpPr>
          <p:nvPr/>
        </p:nvSpPr>
        <p:spPr bwMode="auto">
          <a:xfrm>
            <a:off x="2133600" y="4006850"/>
            <a:ext cx="274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Arial" pitchFamily="34" charset="0"/>
              </a:rPr>
              <a:t>Seminiferous</a:t>
            </a:r>
            <a:r>
              <a:rPr lang="en-US" sz="2800" dirty="0">
                <a:latin typeface="Arial" pitchFamily="34" charset="0"/>
              </a:rPr>
              <a:t> Tubules</a:t>
            </a:r>
          </a:p>
        </p:txBody>
      </p:sp>
      <p:sp>
        <p:nvSpPr>
          <p:cNvPr id="1335305" name="Text Box 9"/>
          <p:cNvSpPr txBox="1">
            <a:spLocks noChangeArrowheads="1"/>
          </p:cNvSpPr>
          <p:nvPr/>
        </p:nvSpPr>
        <p:spPr bwMode="auto">
          <a:xfrm>
            <a:off x="6629400" y="522605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</a:rPr>
              <a:t>Interstitial Conn.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testis-05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Testis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cs typeface="Arial" charset="0"/>
              </a:rPr>
              <a:t>Interstitial cells of Leydig</a:t>
            </a:r>
          </a:p>
          <a:p>
            <a:pPr lvl="1"/>
            <a:r>
              <a:rPr lang="en-US" smtClean="0"/>
              <a:t>Found in groups near sinusoids in loose CT b/w ST </a:t>
            </a:r>
          </a:p>
          <a:p>
            <a:pPr lvl="1"/>
            <a:r>
              <a:rPr lang="en-US" smtClean="0"/>
              <a:t>Derived from mesenchyme</a:t>
            </a:r>
          </a:p>
          <a:p>
            <a:pPr lvl="1"/>
            <a:r>
              <a:rPr lang="en-US" smtClean="0"/>
              <a:t>Large 20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  </a:t>
            </a:r>
          </a:p>
          <a:p>
            <a:pPr lvl="1"/>
            <a:r>
              <a:rPr lang="en-US" smtClean="0"/>
              <a:t>Nucleus spherical</a:t>
            </a:r>
          </a:p>
          <a:p>
            <a:pPr lvl="1"/>
            <a:r>
              <a:rPr lang="en-US" smtClean="0"/>
              <a:t>Cytoplasm pale- lipid content</a:t>
            </a:r>
          </a:p>
          <a:p>
            <a:pPr lvl="1"/>
            <a:r>
              <a:rPr lang="en-US" smtClean="0"/>
              <a:t>SER prominent</a:t>
            </a:r>
          </a:p>
          <a:p>
            <a:pPr lvl="1"/>
            <a:r>
              <a:rPr lang="en-US" smtClean="0"/>
              <a:t>Lipochrome pigment, extensive sER</a:t>
            </a:r>
          </a:p>
          <a:p>
            <a:pPr lvl="1"/>
            <a:r>
              <a:rPr lang="en-US" smtClean="0"/>
              <a:t>Crystalloid inclusions- Crystals of Reinke – Functions 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testis-09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Testis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Microscopic Appearance</a:t>
            </a:r>
          </a:p>
          <a:p>
            <a:pPr lvl="1"/>
            <a:r>
              <a:rPr lang="en-US" smtClean="0"/>
              <a:t>Thick fibro elastic conn tissue capsule</a:t>
            </a:r>
          </a:p>
          <a:p>
            <a:pPr lvl="1"/>
            <a:r>
              <a:rPr lang="en-US" smtClean="0"/>
              <a:t>S Tubules cut in different sections</a:t>
            </a:r>
          </a:p>
          <a:p>
            <a:pPr lvl="1"/>
            <a:r>
              <a:rPr lang="en-US" smtClean="0"/>
              <a:t>Epithelium seems 4-8 cells thick</a:t>
            </a:r>
          </a:p>
          <a:p>
            <a:pPr lvl="1"/>
            <a:r>
              <a:rPr lang="en-US" smtClean="0"/>
              <a:t>Cells adjacent to lumen transforming to s</a:t>
            </a:r>
            <a:r>
              <a:rPr lang="en-US" smtClean="0">
                <a:cs typeface="Arial" charset="0"/>
              </a:rPr>
              <a:t>permatozoa</a:t>
            </a:r>
          </a:p>
          <a:p>
            <a:pPr lvl="1"/>
            <a:r>
              <a:rPr lang="en-US" smtClean="0">
                <a:cs typeface="Arial" charset="0"/>
              </a:rPr>
              <a:t>Lumen full of spermatozoa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TESTIS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Testis develops in abdomen &amp; descend to scrotum	</a:t>
            </a:r>
          </a:p>
          <a:p>
            <a:pPr>
              <a:lnSpc>
                <a:spcPct val="90000"/>
              </a:lnSpc>
            </a:pPr>
            <a:r>
              <a:rPr lang="en-US" smtClean="0"/>
              <a:t>Both endocrine &amp; exocrine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Endocrine – Testosterone (Interstitial cells of Leydig)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Exocrine – Spermatogenesis (Seminiferous Tubules)</a:t>
            </a:r>
          </a:p>
          <a:p>
            <a:pPr>
              <a:lnSpc>
                <a:spcPct val="90000"/>
              </a:lnSpc>
            </a:pPr>
            <a:r>
              <a:rPr lang="en-US" smtClean="0"/>
              <a:t>Oval, approx 5 cm X 2.5 cm, 10 – 15 g</a:t>
            </a:r>
          </a:p>
          <a:p>
            <a:pPr>
              <a:lnSpc>
                <a:spcPct val="90000"/>
              </a:lnSpc>
            </a:pPr>
            <a:r>
              <a:rPr lang="en-US" smtClean="0"/>
              <a:t>Surrounded by serous sac - Tunica Vaginalis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Epididymis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Along posterior border testis</a:t>
            </a:r>
          </a:p>
          <a:p>
            <a:pPr>
              <a:lnSpc>
                <a:spcPct val="90000"/>
              </a:lnSpc>
            </a:pPr>
            <a:r>
              <a:rPr lang="en-US" smtClean="0"/>
              <a:t>Single long tube – 6 m</a:t>
            </a:r>
          </a:p>
          <a:p>
            <a:pPr>
              <a:lnSpc>
                <a:spcPct val="90000"/>
              </a:lnSpc>
            </a:pPr>
            <a:r>
              <a:rPr lang="en-US" smtClean="0"/>
              <a:t>Receives efferent ductules at head </a:t>
            </a:r>
          </a:p>
          <a:p>
            <a:pPr>
              <a:lnSpc>
                <a:spcPct val="90000"/>
              </a:lnSpc>
            </a:pPr>
            <a:r>
              <a:rPr lang="en-US" smtClean="0"/>
              <a:t>Smooth regular lumen</a:t>
            </a:r>
          </a:p>
          <a:p>
            <a:pPr>
              <a:lnSpc>
                <a:spcPct val="90000"/>
              </a:lnSpc>
            </a:pPr>
            <a:r>
              <a:rPr lang="en-US" smtClean="0"/>
              <a:t>Pseudostratified columnar </a:t>
            </a:r>
            <a:r>
              <a:rPr lang="en-US" u="sng" smtClean="0"/>
              <a:t>with</a:t>
            </a:r>
            <a:r>
              <a:rPr lang="en-US" smtClean="0"/>
              <a:t> stereocilia</a:t>
            </a:r>
          </a:p>
          <a:p>
            <a:pPr>
              <a:lnSpc>
                <a:spcPct val="90000"/>
              </a:lnSpc>
            </a:pPr>
            <a:r>
              <a:rPr lang="en-US" smtClean="0"/>
              <a:t>Circularly arranged smooth muscle fibres – Thicker at distal end</a:t>
            </a:r>
          </a:p>
          <a:p>
            <a:pPr>
              <a:lnSpc>
                <a:spcPct val="90000"/>
              </a:lnSpc>
            </a:pPr>
            <a:r>
              <a:rPr lang="en-US" smtClean="0"/>
              <a:t>Continuous </a:t>
            </a:r>
            <a:r>
              <a:rPr lang="en-US" u="sng" smtClean="0"/>
              <a:t>with</a:t>
            </a:r>
            <a:r>
              <a:rPr lang="en-US" smtClean="0"/>
              <a:t> Ductus Deferens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631D5B"/>
                </a:solidFill>
              </a:rPr>
              <a:t>Epididymis</a:t>
            </a:r>
            <a:endParaRPr lang="en-US" b="1" dirty="0" smtClean="0">
              <a:solidFill>
                <a:srgbClr val="631D5B"/>
              </a:solidFill>
            </a:endParaRPr>
          </a:p>
        </p:txBody>
      </p:sp>
      <p:pic>
        <p:nvPicPr>
          <p:cNvPr id="35843" name="Picture 4" descr="L1312 - epididymis head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631D5B"/>
                </a:solidFill>
              </a:rPr>
              <a:t>Epididymis</a:t>
            </a:r>
            <a:endParaRPr lang="en-US" b="1" dirty="0" smtClean="0">
              <a:solidFill>
                <a:srgbClr val="631D5B"/>
              </a:solidFill>
            </a:endParaRPr>
          </a:p>
        </p:txBody>
      </p:sp>
      <p:pic>
        <p:nvPicPr>
          <p:cNvPr id="36867" name="Picture 5" descr="L1313 - epididymis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600200"/>
            <a:ext cx="7010400" cy="52578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pididymus-08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2275" name="Text Box 3"/>
          <p:cNvSpPr txBox="1">
            <a:spLocks noChangeArrowheads="1"/>
          </p:cNvSpPr>
          <p:nvPr/>
        </p:nvSpPr>
        <p:spPr bwMode="auto">
          <a:xfrm>
            <a:off x="4343400" y="46482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176213" indent="-176213">
              <a:defRPr/>
            </a:pPr>
            <a:r>
              <a:rPr lang="en-US" sz="2000" b="1" dirty="0">
                <a:latin typeface="Arial" pitchFamily="34" charset="0"/>
              </a:rPr>
              <a:t>EPIDIDYMIS</a:t>
            </a:r>
            <a:endParaRPr lang="en-US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631D5B"/>
                </a:solidFill>
              </a:rPr>
              <a:t>Ductus Deferens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cs typeface="Arial" charset="0"/>
              </a:rPr>
              <a:t>Small lumen folded irregular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Arial" charset="0"/>
              </a:rPr>
              <a:t>Pseudostratified columnar </a:t>
            </a:r>
            <a:r>
              <a:rPr lang="en-US" u="sng" smtClean="0">
                <a:cs typeface="Arial" charset="0"/>
              </a:rPr>
              <a:t>with</a:t>
            </a:r>
            <a:r>
              <a:rPr lang="en-US" smtClean="0">
                <a:cs typeface="Arial" charset="0"/>
              </a:rPr>
              <a:t> stereocilia</a:t>
            </a:r>
          </a:p>
          <a:p>
            <a:r>
              <a:rPr lang="en-US" smtClean="0"/>
              <a:t>Lamina propria – Fibro elastic (thin)</a:t>
            </a:r>
          </a:p>
          <a:p>
            <a:r>
              <a:rPr lang="en-US" smtClean="0"/>
              <a:t>Muscular layer - 3, Thick, palpable (cord like)</a:t>
            </a:r>
          </a:p>
          <a:p>
            <a:r>
              <a:rPr lang="en-US" smtClean="0"/>
              <a:t>Adventitia - fibroelastic</a:t>
            </a:r>
          </a:p>
          <a:p>
            <a:r>
              <a:rPr lang="en-US" smtClean="0"/>
              <a:t>Surrounded by arteries, nerves, lymphatics &amp; pampiniform plexus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8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2209800" y="914400"/>
            <a:ext cx="472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Vas Deferens</a:t>
            </a:r>
          </a:p>
        </p:txBody>
      </p:sp>
      <p:pic>
        <p:nvPicPr>
          <p:cNvPr id="40963" name="Picture 5" descr="L1315 - vas deferens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Vas Deferens</a:t>
            </a:r>
          </a:p>
        </p:txBody>
      </p:sp>
      <p:pic>
        <p:nvPicPr>
          <p:cNvPr id="41987" name="Picture 4" descr="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2339975" y="1397000"/>
            <a:ext cx="4060825" cy="5411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vas-deferen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6371" name="Text Box 3"/>
          <p:cNvSpPr txBox="1">
            <a:spLocks noChangeArrowheads="1"/>
          </p:cNvSpPr>
          <p:nvPr/>
        </p:nvSpPr>
        <p:spPr bwMode="auto">
          <a:xfrm>
            <a:off x="1600200" y="120650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176213" indent="-176213" algn="ctr">
              <a:defRPr/>
            </a:pPr>
            <a:r>
              <a:rPr lang="en-US" sz="3600" b="1" dirty="0">
                <a:latin typeface="Arial" pitchFamily="34" charset="0"/>
              </a:rPr>
              <a:t>Vas Deferens  </a:t>
            </a:r>
            <a:r>
              <a:rPr lang="en-US" sz="3200" b="1" dirty="0">
                <a:latin typeface="Arial" pitchFamily="34" charset="0"/>
              </a:rPr>
              <a:t>H&amp;E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Vas Deferens</a:t>
            </a:r>
          </a:p>
        </p:txBody>
      </p:sp>
      <p:pic>
        <p:nvPicPr>
          <p:cNvPr id="44035" name="Picture 6" descr="L1311 - efferent ductule epithelium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Testis</a:t>
            </a:r>
          </a:p>
        </p:txBody>
      </p:sp>
      <p:pic>
        <p:nvPicPr>
          <p:cNvPr id="8195" name="Picture 8" descr="begin_testes_descent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447800"/>
            <a:ext cx="74676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631D5B"/>
                </a:solidFill>
              </a:rPr>
              <a:t>Prostate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Largest accessory sex gland </a:t>
            </a:r>
          </a:p>
          <a:p>
            <a:r>
              <a:rPr lang="en-US" smtClean="0"/>
              <a:t>Surrounds begining of male urethra</a:t>
            </a:r>
          </a:p>
          <a:p>
            <a:r>
              <a:rPr lang="en-US" smtClean="0"/>
              <a:t>Size of chestnut – 20 g in adult</a:t>
            </a:r>
          </a:p>
          <a:p>
            <a:r>
              <a:rPr lang="en-US" smtClean="0"/>
              <a:t>2 capsules – True and false</a:t>
            </a:r>
          </a:p>
          <a:p>
            <a:r>
              <a:rPr lang="en-US" smtClean="0"/>
              <a:t>Compound tubulo-alveolar gland</a:t>
            </a:r>
          </a:p>
          <a:p>
            <a:r>
              <a:rPr lang="en-US" smtClean="0"/>
              <a:t>Prostatic fluid – citric acid, acid phosphatase amylase and fibriolysin</a:t>
            </a:r>
          </a:p>
          <a:p>
            <a:r>
              <a:rPr lang="en-US" smtClean="0"/>
              <a:t>Serum PSA    in ca prostate</a:t>
            </a:r>
          </a:p>
        </p:txBody>
      </p:sp>
      <p:sp>
        <p:nvSpPr>
          <p:cNvPr id="4" name="Up Arrow 3"/>
          <p:cNvSpPr/>
          <p:nvPr/>
        </p:nvSpPr>
        <p:spPr>
          <a:xfrm>
            <a:off x="2819400" y="5638800"/>
            <a:ext cx="762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Glands in 3 concentric regions</a:t>
            </a:r>
          </a:p>
          <a:p>
            <a:pPr lvl="1"/>
            <a:r>
              <a:rPr lang="en-US" smtClean="0"/>
              <a:t>First- Smallest- Mucosal- periurethral - prone to adenoma          obstruction</a:t>
            </a:r>
          </a:p>
          <a:p>
            <a:pPr lvl="1"/>
            <a:r>
              <a:rPr lang="en-US" smtClean="0"/>
              <a:t>Second- Submucosal – Open into urethral sinuses</a:t>
            </a:r>
          </a:p>
          <a:p>
            <a:pPr lvl="1"/>
            <a:r>
              <a:rPr lang="en-US" smtClean="0"/>
              <a:t>Third- Main glands- Bulk- Open into urethral sinuses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19400" y="2819400"/>
            <a:ext cx="444500" cy="179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631D5B"/>
                </a:solidFill>
              </a:rPr>
              <a:t>Prostate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221163"/>
          </a:xfrm>
        </p:spPr>
        <p:txBody>
          <a:bodyPr/>
          <a:lstStyle/>
          <a:p>
            <a:r>
              <a:rPr lang="en-US" smtClean="0"/>
              <a:t>Parenchyma</a:t>
            </a:r>
          </a:p>
          <a:p>
            <a:pPr lvl="1"/>
            <a:r>
              <a:rPr lang="en-US" smtClean="0"/>
              <a:t>Glands Tubulo alveolar</a:t>
            </a:r>
          </a:p>
          <a:p>
            <a:pPr lvl="1"/>
            <a:r>
              <a:rPr lang="en-US" smtClean="0"/>
              <a:t>Large irregular prostatic alveoli / acini – follicles</a:t>
            </a:r>
          </a:p>
          <a:p>
            <a:pPr lvl="1"/>
            <a:r>
              <a:rPr lang="en-US" smtClean="0"/>
              <a:t>Follicles folded at places – papillary folds get ironed out when full of secretion </a:t>
            </a:r>
          </a:p>
          <a:p>
            <a:pPr lvl="1"/>
            <a:r>
              <a:rPr lang="en-US" smtClean="0"/>
              <a:t>Lining epithelium - secretory cells</a:t>
            </a:r>
          </a:p>
          <a:p>
            <a:pPr lvl="2"/>
            <a:r>
              <a:rPr lang="en-US" smtClean="0"/>
              <a:t>Tall columnar  basal elongated nu - interspersed smaller, flatter cells</a:t>
            </a:r>
          </a:p>
          <a:p>
            <a:pPr lvl="2"/>
            <a:r>
              <a:rPr lang="en-US" smtClean="0"/>
              <a:t>Columnar cells have prominent Golgi supra nu</a:t>
            </a:r>
          </a:p>
          <a:p>
            <a:pPr lvl="2"/>
            <a:r>
              <a:rPr lang="en-US" smtClean="0"/>
              <a:t>Ducts ? At times bilaminar epith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Prostate</a:t>
            </a:r>
          </a:p>
        </p:txBody>
      </p:sp>
      <p:pic>
        <p:nvPicPr>
          <p:cNvPr id="49155" name="Picture 6" descr="L1319 - prostate gland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10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3962400" y="762000"/>
            <a:ext cx="5029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609600" y="1524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ym typeface="Symbol" pitchFamily="18" charset="2"/>
              </a:rPr>
              <a:t>PROSTATE</a:t>
            </a:r>
            <a:endParaRPr lang="en-US" sz="3200"/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3962400" y="762000"/>
            <a:ext cx="50292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304800" y="2209800"/>
            <a:ext cx="327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SIMPLE OR PSEUDOSTRATIFIED COLUMNAR EPITHELIUM</a:t>
            </a:r>
            <a:endParaRPr lang="en-US" sz="1600" u="sng">
              <a:solidFill>
                <a:schemeClr val="accent2"/>
              </a:solidFill>
            </a:endParaRPr>
          </a:p>
        </p:txBody>
      </p:sp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304800" y="2971800"/>
            <a:ext cx="327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30-50 TUBULOALVEOLAR GLANDS WHICH EMPTY INTO URETHRA</a:t>
            </a:r>
            <a:endParaRPr lang="en-US" sz="1600" u="sng">
              <a:solidFill>
                <a:schemeClr val="accent2"/>
              </a:solidFill>
            </a:endParaRP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304800" y="3762375"/>
            <a:ext cx="3276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PROSTATIC SECRETIONS RICH IN CITRIC ACID, ACID PHOSPHATASE, AND PROTEOLYTIC ENZYMES</a:t>
            </a:r>
            <a:endParaRPr lang="en-US" sz="16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Prostate</a:t>
            </a:r>
          </a:p>
        </p:txBody>
      </p:sp>
      <p:pic>
        <p:nvPicPr>
          <p:cNvPr id="51203" name="Picture 5" descr="L1320 - prostatic epithelium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11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3886200" y="762000"/>
            <a:ext cx="4953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609600" y="1524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PROSTATE</a:t>
            </a:r>
          </a:p>
        </p:txBody>
      </p:sp>
      <p:sp>
        <p:nvSpPr>
          <p:cNvPr id="52228" name="Rectangle 8"/>
          <p:cNvSpPr>
            <a:spLocks noChangeArrowheads="1"/>
          </p:cNvSpPr>
          <p:nvPr/>
        </p:nvSpPr>
        <p:spPr bwMode="auto">
          <a:xfrm>
            <a:off x="3886200" y="762000"/>
            <a:ext cx="49530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304800" y="2209800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PROSTATIC CONCRETIONS</a:t>
            </a:r>
            <a:endParaRPr lang="en-US" sz="2400" u="sng">
              <a:solidFill>
                <a:schemeClr val="accent2"/>
              </a:solidFill>
            </a:endParaRPr>
          </a:p>
        </p:txBody>
      </p:sp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304800" y="3078163"/>
            <a:ext cx="3276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i="1"/>
              <a:t>Condensation of prostatic secretions</a:t>
            </a:r>
          </a:p>
          <a:p>
            <a:pPr>
              <a:buFontTx/>
              <a:buChar char="-"/>
            </a:pPr>
            <a:r>
              <a:rPr lang="en-US" sz="2400" i="1"/>
              <a:t>No increases with age, calcified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Prostate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Fibromuscular stroma</a:t>
            </a:r>
          </a:p>
          <a:p>
            <a:pPr lvl="1"/>
            <a:r>
              <a:rPr lang="en-US" smtClean="0"/>
              <a:t>Charac feature </a:t>
            </a:r>
          </a:p>
          <a:p>
            <a:pPr lvl="1"/>
            <a:r>
              <a:rPr lang="en-US" smtClean="0"/>
              <a:t>In b/w follicles</a:t>
            </a:r>
          </a:p>
          <a:p>
            <a:pPr lvl="1"/>
            <a:r>
              <a:rPr lang="en-US" smtClean="0"/>
              <a:t>Smooth muscle + ct fibres + bv + lymphatics + nerves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 changes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Age Changes</a:t>
            </a:r>
          </a:p>
          <a:p>
            <a:pPr lvl="1"/>
            <a:r>
              <a:rPr lang="en-US" smtClean="0"/>
              <a:t>Birth – Small, simple duct system, mainly stroma</a:t>
            </a:r>
          </a:p>
          <a:p>
            <a:pPr lvl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6 wks- Hyperplasia (Maternal hormones)</a:t>
            </a:r>
          </a:p>
          <a:p>
            <a:pPr lvl="1"/>
            <a:r>
              <a:rPr lang="en-US" smtClean="0"/>
              <a:t>9-14 yrs- Elaboration of duct system</a:t>
            </a:r>
          </a:p>
          <a:p>
            <a:pPr lvl="1"/>
            <a:r>
              <a:rPr lang="en-US" smtClean="0"/>
              <a:t>Puberty- Stroma reduces, gland   size – follicle  </a:t>
            </a:r>
          </a:p>
          <a:p>
            <a:pPr lvl="1"/>
            <a:r>
              <a:rPr lang="en-US" smtClean="0"/>
              <a:t>Till 4</a:t>
            </a:r>
            <a:r>
              <a:rPr lang="en-US" baseline="30000" smtClean="0"/>
              <a:t>th</a:t>
            </a:r>
            <a:r>
              <a:rPr lang="en-US" smtClean="0"/>
              <a:t> decade- follicles grow     typical infolding epithelium</a:t>
            </a:r>
          </a:p>
          <a:p>
            <a:pPr lvl="1"/>
            <a:r>
              <a:rPr lang="en-US" smtClean="0"/>
              <a:t>Mid 4</a:t>
            </a:r>
            <a:r>
              <a:rPr lang="en-US" baseline="30000" smtClean="0"/>
              <a:t>th</a:t>
            </a:r>
            <a:r>
              <a:rPr lang="en-US" smtClean="0"/>
              <a:t> decade- involution, amyloid bodies</a:t>
            </a:r>
          </a:p>
          <a:p>
            <a:pPr lvl="1"/>
            <a:r>
              <a:rPr lang="en-US" smtClean="0"/>
              <a:t>Old age- BPH or atrophy, occ malignant change</a:t>
            </a:r>
          </a:p>
        </p:txBody>
      </p:sp>
      <p:sp>
        <p:nvSpPr>
          <p:cNvPr id="4" name="Up Arrow 3"/>
          <p:cNvSpPr/>
          <p:nvPr/>
        </p:nvSpPr>
        <p:spPr>
          <a:xfrm>
            <a:off x="5257800" y="3429000"/>
            <a:ext cx="76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7010400" y="3429000"/>
            <a:ext cx="76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4800600" y="4084638"/>
            <a:ext cx="22860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00B050"/>
                </a:solidFill>
              </a:rPr>
              <a:t>Testis</a:t>
            </a:r>
          </a:p>
        </p:txBody>
      </p:sp>
      <p:pic>
        <p:nvPicPr>
          <p:cNvPr id="9219" name="Picture 6" descr="TES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58888"/>
            <a:ext cx="7239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00B050"/>
                </a:solidFill>
              </a:rPr>
              <a:t>Testis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Stroma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Tunica Albuginea - Thick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Tunica Vasculosa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Thicker posteriorly – Mediastinum - Attachment epididymis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From mediastinum - Thin septa - pyramidal lobules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Lobule 2-3 seminiferous tubules (ST)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Between ST loose CT containing Interstitial cells of Leydig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Testis</a:t>
            </a:r>
          </a:p>
        </p:txBody>
      </p:sp>
      <p:pic>
        <p:nvPicPr>
          <p:cNvPr id="11267" name="Picture 5" descr="testis - frontal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2313" y="1935163"/>
            <a:ext cx="5159375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8" descr="testis-06"/>
          <p:cNvPicPr>
            <a:picLocks noChangeAspect="1" noChangeArrowheads="1"/>
          </p:cNvPicPr>
          <p:nvPr/>
        </p:nvPicPr>
        <p:blipFill>
          <a:blip r:embed="rId3" cstate="print">
            <a:lum bright="18000" contrast="6000"/>
          </a:blip>
          <a:srcRect/>
          <a:stretch>
            <a:fillRect/>
          </a:stretch>
        </p:blipFill>
        <p:spPr bwMode="auto">
          <a:xfrm>
            <a:off x="1524000" y="669925"/>
            <a:ext cx="75438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1029"/>
          <p:cNvSpPr txBox="1">
            <a:spLocks noChangeArrowheads="1"/>
          </p:cNvSpPr>
          <p:nvPr/>
        </p:nvSpPr>
        <p:spPr bwMode="auto">
          <a:xfrm>
            <a:off x="152400" y="1371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>
                <a:sym typeface="Symbol" pitchFamily="18" charset="2"/>
              </a:rPr>
              <a:t></a:t>
            </a:r>
            <a:r>
              <a:rPr lang="en-US"/>
              <a:t> TESTIS</a:t>
            </a:r>
          </a:p>
        </p:txBody>
      </p:sp>
      <p:sp>
        <p:nvSpPr>
          <p:cNvPr id="12292" name="Rectangle 1031"/>
          <p:cNvSpPr>
            <a:spLocks noChangeArrowheads="1"/>
          </p:cNvSpPr>
          <p:nvPr/>
        </p:nvSpPr>
        <p:spPr bwMode="auto">
          <a:xfrm>
            <a:off x="1524000" y="1524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Testis</a:t>
            </a:r>
          </a:p>
        </p:txBody>
      </p:sp>
      <p:sp>
        <p:nvSpPr>
          <p:cNvPr id="12293" name="Freeform 1032"/>
          <p:cNvSpPr>
            <a:spLocks/>
          </p:cNvSpPr>
          <p:nvPr/>
        </p:nvSpPr>
        <p:spPr bwMode="auto">
          <a:xfrm>
            <a:off x="1295400" y="1524000"/>
            <a:ext cx="1981200" cy="3352800"/>
          </a:xfrm>
          <a:custGeom>
            <a:avLst/>
            <a:gdLst>
              <a:gd name="T0" fmla="*/ 2147483647 w 1248"/>
              <a:gd name="T1" fmla="*/ 0 h 2112"/>
              <a:gd name="T2" fmla="*/ 0 w 1248"/>
              <a:gd name="T3" fmla="*/ 2147483647 h 2112"/>
              <a:gd name="T4" fmla="*/ 2147483647 w 1248"/>
              <a:gd name="T5" fmla="*/ 2147483647 h 2112"/>
              <a:gd name="T6" fmla="*/ 0 60000 65536"/>
              <a:gd name="T7" fmla="*/ 0 60000 65536"/>
              <a:gd name="T8" fmla="*/ 0 60000 65536"/>
              <a:gd name="T9" fmla="*/ 0 w 1248"/>
              <a:gd name="T10" fmla="*/ 0 h 2112"/>
              <a:gd name="T11" fmla="*/ 1248 w 1248"/>
              <a:gd name="T12" fmla="*/ 2112 h 2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2112">
                <a:moveTo>
                  <a:pt x="1248" y="0"/>
                </a:moveTo>
                <a:lnTo>
                  <a:pt x="0" y="720"/>
                </a:lnTo>
                <a:lnTo>
                  <a:pt x="384" y="21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43"/>
          <p:cNvGrpSpPr>
            <a:grpSpLocks/>
          </p:cNvGrpSpPr>
          <p:nvPr/>
        </p:nvGrpSpPr>
        <p:grpSpPr bwMode="auto">
          <a:xfrm>
            <a:off x="4486275" y="3962400"/>
            <a:ext cx="1690688" cy="1404938"/>
            <a:chOff x="2826" y="2496"/>
            <a:chExt cx="1065" cy="885"/>
          </a:xfrm>
        </p:grpSpPr>
        <p:sp>
          <p:nvSpPr>
            <p:cNvPr id="12301" name="Freeform 1033"/>
            <p:cNvSpPr>
              <a:spLocks/>
            </p:cNvSpPr>
            <p:nvPr/>
          </p:nvSpPr>
          <p:spPr bwMode="auto">
            <a:xfrm>
              <a:off x="2826" y="2496"/>
              <a:ext cx="516" cy="622"/>
            </a:xfrm>
            <a:custGeom>
              <a:avLst/>
              <a:gdLst>
                <a:gd name="T0" fmla="*/ 47 w 516"/>
                <a:gd name="T1" fmla="*/ 0 h 622"/>
                <a:gd name="T2" fmla="*/ 20 w 516"/>
                <a:gd name="T3" fmla="*/ 37 h 622"/>
                <a:gd name="T4" fmla="*/ 1 w 516"/>
                <a:gd name="T5" fmla="*/ 91 h 622"/>
                <a:gd name="T6" fmla="*/ 11 w 516"/>
                <a:gd name="T7" fmla="*/ 256 h 622"/>
                <a:gd name="T8" fmla="*/ 38 w 516"/>
                <a:gd name="T9" fmla="*/ 274 h 622"/>
                <a:gd name="T10" fmla="*/ 56 w 516"/>
                <a:gd name="T11" fmla="*/ 302 h 622"/>
                <a:gd name="T12" fmla="*/ 157 w 516"/>
                <a:gd name="T13" fmla="*/ 375 h 622"/>
                <a:gd name="T14" fmla="*/ 212 w 516"/>
                <a:gd name="T15" fmla="*/ 393 h 622"/>
                <a:gd name="T16" fmla="*/ 239 w 516"/>
                <a:gd name="T17" fmla="*/ 411 h 622"/>
                <a:gd name="T18" fmla="*/ 257 w 516"/>
                <a:gd name="T19" fmla="*/ 466 h 622"/>
                <a:gd name="T20" fmla="*/ 267 w 516"/>
                <a:gd name="T21" fmla="*/ 494 h 622"/>
                <a:gd name="T22" fmla="*/ 349 w 516"/>
                <a:gd name="T23" fmla="*/ 539 h 622"/>
                <a:gd name="T24" fmla="*/ 468 w 516"/>
                <a:gd name="T25" fmla="*/ 622 h 622"/>
                <a:gd name="T26" fmla="*/ 459 w 516"/>
                <a:gd name="T27" fmla="*/ 430 h 622"/>
                <a:gd name="T28" fmla="*/ 440 w 516"/>
                <a:gd name="T29" fmla="*/ 375 h 622"/>
                <a:gd name="T30" fmla="*/ 367 w 516"/>
                <a:gd name="T31" fmla="*/ 283 h 622"/>
                <a:gd name="T32" fmla="*/ 312 w 516"/>
                <a:gd name="T33" fmla="*/ 210 h 622"/>
                <a:gd name="T34" fmla="*/ 303 w 516"/>
                <a:gd name="T35" fmla="*/ 183 h 622"/>
                <a:gd name="T36" fmla="*/ 276 w 516"/>
                <a:gd name="T37" fmla="*/ 165 h 622"/>
                <a:gd name="T38" fmla="*/ 212 w 516"/>
                <a:gd name="T39" fmla="*/ 101 h 622"/>
                <a:gd name="T40" fmla="*/ 139 w 516"/>
                <a:gd name="T41" fmla="*/ 37 h 622"/>
                <a:gd name="T42" fmla="*/ 47 w 516"/>
                <a:gd name="T43" fmla="*/ 0 h 6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6"/>
                <a:gd name="T67" fmla="*/ 0 h 622"/>
                <a:gd name="T68" fmla="*/ 516 w 516"/>
                <a:gd name="T69" fmla="*/ 622 h 6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6" h="622">
                  <a:moveTo>
                    <a:pt x="47" y="0"/>
                  </a:moveTo>
                  <a:cubicBezTo>
                    <a:pt x="38" y="12"/>
                    <a:pt x="27" y="23"/>
                    <a:pt x="20" y="37"/>
                  </a:cubicBezTo>
                  <a:cubicBezTo>
                    <a:pt x="11" y="54"/>
                    <a:pt x="1" y="91"/>
                    <a:pt x="1" y="91"/>
                  </a:cubicBezTo>
                  <a:cubicBezTo>
                    <a:pt x="4" y="146"/>
                    <a:pt x="0" y="202"/>
                    <a:pt x="11" y="256"/>
                  </a:cubicBezTo>
                  <a:cubicBezTo>
                    <a:pt x="13" y="267"/>
                    <a:pt x="30" y="266"/>
                    <a:pt x="38" y="274"/>
                  </a:cubicBezTo>
                  <a:cubicBezTo>
                    <a:pt x="46" y="282"/>
                    <a:pt x="48" y="295"/>
                    <a:pt x="56" y="302"/>
                  </a:cubicBezTo>
                  <a:cubicBezTo>
                    <a:pt x="66" y="311"/>
                    <a:pt x="138" y="367"/>
                    <a:pt x="157" y="375"/>
                  </a:cubicBezTo>
                  <a:cubicBezTo>
                    <a:pt x="175" y="383"/>
                    <a:pt x="212" y="393"/>
                    <a:pt x="212" y="393"/>
                  </a:cubicBezTo>
                  <a:cubicBezTo>
                    <a:pt x="221" y="399"/>
                    <a:pt x="233" y="402"/>
                    <a:pt x="239" y="411"/>
                  </a:cubicBezTo>
                  <a:cubicBezTo>
                    <a:pt x="249" y="427"/>
                    <a:pt x="251" y="448"/>
                    <a:pt x="257" y="466"/>
                  </a:cubicBezTo>
                  <a:cubicBezTo>
                    <a:pt x="260" y="475"/>
                    <a:pt x="259" y="489"/>
                    <a:pt x="267" y="494"/>
                  </a:cubicBezTo>
                  <a:cubicBezTo>
                    <a:pt x="329" y="535"/>
                    <a:pt x="300" y="523"/>
                    <a:pt x="349" y="539"/>
                  </a:cubicBezTo>
                  <a:cubicBezTo>
                    <a:pt x="378" y="569"/>
                    <a:pt x="427" y="609"/>
                    <a:pt x="468" y="622"/>
                  </a:cubicBezTo>
                  <a:cubicBezTo>
                    <a:pt x="516" y="548"/>
                    <a:pt x="491" y="500"/>
                    <a:pt x="459" y="430"/>
                  </a:cubicBezTo>
                  <a:cubicBezTo>
                    <a:pt x="451" y="412"/>
                    <a:pt x="451" y="391"/>
                    <a:pt x="440" y="375"/>
                  </a:cubicBezTo>
                  <a:cubicBezTo>
                    <a:pt x="414" y="335"/>
                    <a:pt x="393" y="318"/>
                    <a:pt x="367" y="283"/>
                  </a:cubicBezTo>
                  <a:cubicBezTo>
                    <a:pt x="309" y="204"/>
                    <a:pt x="353" y="251"/>
                    <a:pt x="312" y="210"/>
                  </a:cubicBezTo>
                  <a:cubicBezTo>
                    <a:pt x="309" y="201"/>
                    <a:pt x="309" y="190"/>
                    <a:pt x="303" y="183"/>
                  </a:cubicBezTo>
                  <a:cubicBezTo>
                    <a:pt x="296" y="175"/>
                    <a:pt x="284" y="172"/>
                    <a:pt x="276" y="165"/>
                  </a:cubicBezTo>
                  <a:cubicBezTo>
                    <a:pt x="250" y="144"/>
                    <a:pt x="240" y="120"/>
                    <a:pt x="212" y="101"/>
                  </a:cubicBezTo>
                  <a:cubicBezTo>
                    <a:pt x="190" y="69"/>
                    <a:pt x="176" y="49"/>
                    <a:pt x="139" y="37"/>
                  </a:cubicBezTo>
                  <a:cubicBezTo>
                    <a:pt x="106" y="4"/>
                    <a:pt x="96" y="0"/>
                    <a:pt x="47" y="0"/>
                  </a:cubicBez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034"/>
            <p:cNvSpPr>
              <a:spLocks/>
            </p:cNvSpPr>
            <p:nvPr/>
          </p:nvSpPr>
          <p:spPr bwMode="auto">
            <a:xfrm>
              <a:off x="3083" y="2551"/>
              <a:ext cx="431" cy="332"/>
            </a:xfrm>
            <a:custGeom>
              <a:avLst/>
              <a:gdLst>
                <a:gd name="T0" fmla="*/ 0 w 431"/>
                <a:gd name="T1" fmla="*/ 27 h 332"/>
                <a:gd name="T2" fmla="*/ 101 w 431"/>
                <a:gd name="T3" fmla="*/ 100 h 332"/>
                <a:gd name="T4" fmla="*/ 110 w 431"/>
                <a:gd name="T5" fmla="*/ 128 h 332"/>
                <a:gd name="T6" fmla="*/ 138 w 431"/>
                <a:gd name="T7" fmla="*/ 155 h 332"/>
                <a:gd name="T8" fmla="*/ 147 w 431"/>
                <a:gd name="T9" fmla="*/ 228 h 332"/>
                <a:gd name="T10" fmla="*/ 192 w 431"/>
                <a:gd name="T11" fmla="*/ 265 h 332"/>
                <a:gd name="T12" fmla="*/ 394 w 431"/>
                <a:gd name="T13" fmla="*/ 329 h 332"/>
                <a:gd name="T14" fmla="*/ 430 w 431"/>
                <a:gd name="T15" fmla="*/ 320 h 332"/>
                <a:gd name="T16" fmla="*/ 394 w 431"/>
                <a:gd name="T17" fmla="*/ 201 h 332"/>
                <a:gd name="T18" fmla="*/ 156 w 431"/>
                <a:gd name="T19" fmla="*/ 0 h 332"/>
                <a:gd name="T20" fmla="*/ 0 w 431"/>
                <a:gd name="T21" fmla="*/ 27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1"/>
                <a:gd name="T34" fmla="*/ 0 h 332"/>
                <a:gd name="T35" fmla="*/ 431 w 431"/>
                <a:gd name="T36" fmla="*/ 332 h 3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1" h="332">
                  <a:moveTo>
                    <a:pt x="0" y="27"/>
                  </a:moveTo>
                  <a:cubicBezTo>
                    <a:pt x="58" y="38"/>
                    <a:pt x="69" y="52"/>
                    <a:pt x="101" y="100"/>
                  </a:cubicBezTo>
                  <a:cubicBezTo>
                    <a:pt x="104" y="109"/>
                    <a:pt x="105" y="120"/>
                    <a:pt x="110" y="128"/>
                  </a:cubicBezTo>
                  <a:cubicBezTo>
                    <a:pt x="117" y="139"/>
                    <a:pt x="134" y="143"/>
                    <a:pt x="138" y="155"/>
                  </a:cubicBezTo>
                  <a:cubicBezTo>
                    <a:pt x="147" y="178"/>
                    <a:pt x="140" y="204"/>
                    <a:pt x="147" y="228"/>
                  </a:cubicBezTo>
                  <a:cubicBezTo>
                    <a:pt x="151" y="241"/>
                    <a:pt x="184" y="259"/>
                    <a:pt x="192" y="265"/>
                  </a:cubicBezTo>
                  <a:cubicBezTo>
                    <a:pt x="248" y="308"/>
                    <a:pt x="327" y="307"/>
                    <a:pt x="394" y="329"/>
                  </a:cubicBezTo>
                  <a:cubicBezTo>
                    <a:pt x="406" y="326"/>
                    <a:pt x="427" y="332"/>
                    <a:pt x="430" y="320"/>
                  </a:cubicBezTo>
                  <a:cubicBezTo>
                    <a:pt x="431" y="315"/>
                    <a:pt x="402" y="226"/>
                    <a:pt x="394" y="201"/>
                  </a:cubicBezTo>
                  <a:cubicBezTo>
                    <a:pt x="363" y="95"/>
                    <a:pt x="262" y="21"/>
                    <a:pt x="156" y="0"/>
                  </a:cubicBezTo>
                  <a:cubicBezTo>
                    <a:pt x="64" y="22"/>
                    <a:pt x="128" y="27"/>
                    <a:pt x="0" y="27"/>
                  </a:cubicBez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035"/>
            <p:cNvSpPr>
              <a:spLocks/>
            </p:cNvSpPr>
            <p:nvPr/>
          </p:nvSpPr>
          <p:spPr bwMode="auto">
            <a:xfrm>
              <a:off x="3442" y="2674"/>
              <a:ext cx="449" cy="337"/>
            </a:xfrm>
            <a:custGeom>
              <a:avLst/>
              <a:gdLst>
                <a:gd name="T0" fmla="*/ 373 w 449"/>
                <a:gd name="T1" fmla="*/ 87 h 337"/>
                <a:gd name="T2" fmla="*/ 263 w 449"/>
                <a:gd name="T3" fmla="*/ 78 h 337"/>
                <a:gd name="T4" fmla="*/ 236 w 449"/>
                <a:gd name="T5" fmla="*/ 60 h 337"/>
                <a:gd name="T6" fmla="*/ 217 w 449"/>
                <a:gd name="T7" fmla="*/ 41 h 337"/>
                <a:gd name="T8" fmla="*/ 99 w 449"/>
                <a:gd name="T9" fmla="*/ 32 h 337"/>
                <a:gd name="T10" fmla="*/ 108 w 449"/>
                <a:gd name="T11" fmla="*/ 179 h 337"/>
                <a:gd name="T12" fmla="*/ 126 w 449"/>
                <a:gd name="T13" fmla="*/ 233 h 337"/>
                <a:gd name="T14" fmla="*/ 153 w 449"/>
                <a:gd name="T15" fmla="*/ 243 h 337"/>
                <a:gd name="T16" fmla="*/ 236 w 449"/>
                <a:gd name="T17" fmla="*/ 270 h 337"/>
                <a:gd name="T18" fmla="*/ 291 w 449"/>
                <a:gd name="T19" fmla="*/ 288 h 337"/>
                <a:gd name="T20" fmla="*/ 318 w 449"/>
                <a:gd name="T21" fmla="*/ 297 h 337"/>
                <a:gd name="T22" fmla="*/ 345 w 449"/>
                <a:gd name="T23" fmla="*/ 316 h 337"/>
                <a:gd name="T24" fmla="*/ 400 w 449"/>
                <a:gd name="T25" fmla="*/ 334 h 337"/>
                <a:gd name="T26" fmla="*/ 437 w 449"/>
                <a:gd name="T27" fmla="*/ 325 h 337"/>
                <a:gd name="T28" fmla="*/ 373 w 449"/>
                <a:gd name="T29" fmla="*/ 87 h 3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9"/>
                <a:gd name="T46" fmla="*/ 0 h 337"/>
                <a:gd name="T47" fmla="*/ 449 w 449"/>
                <a:gd name="T48" fmla="*/ 337 h 3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9" h="337">
                  <a:moveTo>
                    <a:pt x="373" y="87"/>
                  </a:moveTo>
                  <a:cubicBezTo>
                    <a:pt x="336" y="84"/>
                    <a:pt x="299" y="85"/>
                    <a:pt x="263" y="78"/>
                  </a:cubicBezTo>
                  <a:cubicBezTo>
                    <a:pt x="252" y="76"/>
                    <a:pt x="244" y="67"/>
                    <a:pt x="236" y="60"/>
                  </a:cubicBezTo>
                  <a:cubicBezTo>
                    <a:pt x="229" y="54"/>
                    <a:pt x="226" y="43"/>
                    <a:pt x="217" y="41"/>
                  </a:cubicBezTo>
                  <a:cubicBezTo>
                    <a:pt x="178" y="33"/>
                    <a:pt x="138" y="35"/>
                    <a:pt x="99" y="32"/>
                  </a:cubicBezTo>
                  <a:cubicBezTo>
                    <a:pt x="0" y="0"/>
                    <a:pt x="77" y="148"/>
                    <a:pt x="108" y="179"/>
                  </a:cubicBezTo>
                  <a:cubicBezTo>
                    <a:pt x="114" y="197"/>
                    <a:pt x="120" y="215"/>
                    <a:pt x="126" y="233"/>
                  </a:cubicBezTo>
                  <a:cubicBezTo>
                    <a:pt x="129" y="242"/>
                    <a:pt x="144" y="240"/>
                    <a:pt x="153" y="243"/>
                  </a:cubicBezTo>
                  <a:cubicBezTo>
                    <a:pt x="191" y="256"/>
                    <a:pt x="203" y="259"/>
                    <a:pt x="236" y="270"/>
                  </a:cubicBezTo>
                  <a:cubicBezTo>
                    <a:pt x="254" y="276"/>
                    <a:pt x="273" y="282"/>
                    <a:pt x="291" y="288"/>
                  </a:cubicBezTo>
                  <a:cubicBezTo>
                    <a:pt x="300" y="291"/>
                    <a:pt x="318" y="297"/>
                    <a:pt x="318" y="297"/>
                  </a:cubicBezTo>
                  <a:cubicBezTo>
                    <a:pt x="327" y="303"/>
                    <a:pt x="335" y="311"/>
                    <a:pt x="345" y="316"/>
                  </a:cubicBezTo>
                  <a:cubicBezTo>
                    <a:pt x="363" y="324"/>
                    <a:pt x="400" y="334"/>
                    <a:pt x="400" y="334"/>
                  </a:cubicBezTo>
                  <a:cubicBezTo>
                    <a:pt x="412" y="331"/>
                    <a:pt x="434" y="337"/>
                    <a:pt x="437" y="325"/>
                  </a:cubicBezTo>
                  <a:cubicBezTo>
                    <a:pt x="449" y="280"/>
                    <a:pt x="411" y="125"/>
                    <a:pt x="373" y="87"/>
                  </a:cubicBez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036"/>
            <p:cNvSpPr>
              <a:spLocks/>
            </p:cNvSpPr>
            <p:nvPr/>
          </p:nvSpPr>
          <p:spPr bwMode="auto">
            <a:xfrm>
              <a:off x="2837" y="2907"/>
              <a:ext cx="388" cy="474"/>
            </a:xfrm>
            <a:custGeom>
              <a:avLst/>
              <a:gdLst>
                <a:gd name="T0" fmla="*/ 18 w 388"/>
                <a:gd name="T1" fmla="*/ 0 h 474"/>
                <a:gd name="T2" fmla="*/ 128 w 388"/>
                <a:gd name="T3" fmla="*/ 64 h 474"/>
                <a:gd name="T4" fmla="*/ 182 w 388"/>
                <a:gd name="T5" fmla="*/ 83 h 474"/>
                <a:gd name="T6" fmla="*/ 210 w 388"/>
                <a:gd name="T7" fmla="*/ 92 h 474"/>
                <a:gd name="T8" fmla="*/ 301 w 388"/>
                <a:gd name="T9" fmla="*/ 202 h 474"/>
                <a:gd name="T10" fmla="*/ 338 w 388"/>
                <a:gd name="T11" fmla="*/ 256 h 474"/>
                <a:gd name="T12" fmla="*/ 374 w 388"/>
                <a:gd name="T13" fmla="*/ 348 h 474"/>
                <a:gd name="T14" fmla="*/ 246 w 388"/>
                <a:gd name="T15" fmla="*/ 439 h 474"/>
                <a:gd name="T16" fmla="*/ 146 w 388"/>
                <a:gd name="T17" fmla="*/ 375 h 474"/>
                <a:gd name="T18" fmla="*/ 109 w 388"/>
                <a:gd name="T19" fmla="*/ 302 h 474"/>
                <a:gd name="T20" fmla="*/ 54 w 388"/>
                <a:gd name="T21" fmla="*/ 147 h 474"/>
                <a:gd name="T22" fmla="*/ 18 w 388"/>
                <a:gd name="T23" fmla="*/ 0 h 4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8"/>
                <a:gd name="T37" fmla="*/ 0 h 474"/>
                <a:gd name="T38" fmla="*/ 388 w 388"/>
                <a:gd name="T39" fmla="*/ 474 h 4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8" h="474">
                  <a:moveTo>
                    <a:pt x="18" y="0"/>
                  </a:moveTo>
                  <a:cubicBezTo>
                    <a:pt x="75" y="16"/>
                    <a:pt x="82" y="19"/>
                    <a:pt x="128" y="64"/>
                  </a:cubicBezTo>
                  <a:cubicBezTo>
                    <a:pt x="142" y="77"/>
                    <a:pt x="164" y="77"/>
                    <a:pt x="182" y="83"/>
                  </a:cubicBezTo>
                  <a:cubicBezTo>
                    <a:pt x="191" y="86"/>
                    <a:pt x="210" y="92"/>
                    <a:pt x="210" y="92"/>
                  </a:cubicBezTo>
                  <a:cubicBezTo>
                    <a:pt x="237" y="132"/>
                    <a:pt x="272" y="164"/>
                    <a:pt x="301" y="202"/>
                  </a:cubicBezTo>
                  <a:cubicBezTo>
                    <a:pt x="314" y="219"/>
                    <a:pt x="338" y="256"/>
                    <a:pt x="338" y="256"/>
                  </a:cubicBezTo>
                  <a:cubicBezTo>
                    <a:pt x="347" y="291"/>
                    <a:pt x="363" y="314"/>
                    <a:pt x="374" y="348"/>
                  </a:cubicBezTo>
                  <a:cubicBezTo>
                    <a:pt x="359" y="474"/>
                    <a:pt x="388" y="451"/>
                    <a:pt x="246" y="439"/>
                  </a:cubicBezTo>
                  <a:cubicBezTo>
                    <a:pt x="204" y="425"/>
                    <a:pt x="188" y="389"/>
                    <a:pt x="146" y="375"/>
                  </a:cubicBezTo>
                  <a:cubicBezTo>
                    <a:pt x="125" y="312"/>
                    <a:pt x="142" y="333"/>
                    <a:pt x="109" y="302"/>
                  </a:cubicBezTo>
                  <a:cubicBezTo>
                    <a:pt x="96" y="251"/>
                    <a:pt x="84" y="190"/>
                    <a:pt x="54" y="147"/>
                  </a:cubicBezTo>
                  <a:cubicBezTo>
                    <a:pt x="41" y="94"/>
                    <a:pt x="0" y="56"/>
                    <a:pt x="18" y="0"/>
                  </a:cubicBez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5" name="Line 1037"/>
          <p:cNvSpPr>
            <a:spLocks noChangeShapeType="1"/>
          </p:cNvSpPr>
          <p:nvPr/>
        </p:nvSpPr>
        <p:spPr bwMode="auto">
          <a:xfrm flipH="1" flipV="1">
            <a:off x="6781800" y="6096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AutoShape 1038"/>
          <p:cNvSpPr>
            <a:spLocks/>
          </p:cNvSpPr>
          <p:nvPr/>
        </p:nvSpPr>
        <p:spPr bwMode="auto">
          <a:xfrm rot="-4295784">
            <a:off x="4762500" y="1409700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1039"/>
          <p:cNvSpPr txBox="1">
            <a:spLocks noChangeArrowheads="1"/>
          </p:cNvSpPr>
          <p:nvPr/>
        </p:nvSpPr>
        <p:spPr bwMode="auto">
          <a:xfrm>
            <a:off x="0" y="2514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>
                <a:sym typeface="Symbol" pitchFamily="18" charset="2"/>
              </a:rPr>
              <a:t>EPIDIDYMIS</a:t>
            </a:r>
            <a:endParaRPr lang="en-US"/>
          </a:p>
        </p:txBody>
      </p:sp>
      <p:sp>
        <p:nvSpPr>
          <p:cNvPr id="12298" name="Text Box 1041"/>
          <p:cNvSpPr txBox="1">
            <a:spLocks noChangeArrowheads="1"/>
          </p:cNvSpPr>
          <p:nvPr/>
        </p:nvSpPr>
        <p:spPr bwMode="auto">
          <a:xfrm rot="1130366">
            <a:off x="4267200" y="18288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indent="-57150"/>
            <a:r>
              <a:rPr lang="en-US">
                <a:sym typeface="Symbol" pitchFamily="18" charset="2"/>
              </a:rPr>
              <a:t>Mediastinum containing RETE TESTIS</a:t>
            </a:r>
            <a:endParaRPr lang="en-US"/>
          </a:p>
        </p:txBody>
      </p:sp>
      <p:sp>
        <p:nvSpPr>
          <p:cNvPr id="12299" name="Text Box 1042"/>
          <p:cNvSpPr txBox="1">
            <a:spLocks noChangeArrowheads="1"/>
          </p:cNvSpPr>
          <p:nvPr/>
        </p:nvSpPr>
        <p:spPr bwMode="auto">
          <a:xfrm>
            <a:off x="5257800" y="4724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indent="-57150"/>
            <a:r>
              <a:rPr lang="en-US">
                <a:sym typeface="Symbol" pitchFamily="18" charset="2"/>
              </a:rPr>
              <a:t>LOBULES</a:t>
            </a:r>
            <a:endParaRPr lang="en-US"/>
          </a:p>
        </p:txBody>
      </p:sp>
      <p:sp>
        <p:nvSpPr>
          <p:cNvPr id="12300" name="Text Box 1040"/>
          <p:cNvSpPr txBox="1">
            <a:spLocks noChangeArrowheads="1"/>
          </p:cNvSpPr>
          <p:nvPr/>
        </p:nvSpPr>
        <p:spPr bwMode="auto">
          <a:xfrm>
            <a:off x="7239000" y="606425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indent="-57150"/>
            <a:r>
              <a:rPr lang="en-US">
                <a:sym typeface="Symbol" pitchFamily="18" charset="2"/>
              </a:rPr>
              <a:t>TUNICA ALBUGINEA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Testis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3316" name="Picture 4" descr="L1302 - testis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6781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814</TotalTime>
  <Words>964</Words>
  <Application>Microsoft Office PowerPoint</Application>
  <PresentationFormat>On-screen Show (4:3)</PresentationFormat>
  <Paragraphs>281</Paragraphs>
  <Slides>49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Constantia</vt:lpstr>
      <vt:lpstr>Wingdings 2</vt:lpstr>
      <vt:lpstr>Algerian</vt:lpstr>
      <vt:lpstr>Arial Black</vt:lpstr>
      <vt:lpstr>Calisto MT</vt:lpstr>
      <vt:lpstr>Times New Roman</vt:lpstr>
      <vt:lpstr>Symbol</vt:lpstr>
      <vt:lpstr>Flow</vt:lpstr>
      <vt:lpstr>HISTOLOGY  MALE  REPRODUCTIVE  SYSTEM</vt:lpstr>
      <vt:lpstr>Introduction</vt:lpstr>
      <vt:lpstr>TESTIS</vt:lpstr>
      <vt:lpstr>Testis</vt:lpstr>
      <vt:lpstr>Testis</vt:lpstr>
      <vt:lpstr>Testis</vt:lpstr>
      <vt:lpstr>Testis</vt:lpstr>
      <vt:lpstr>Slide 8</vt:lpstr>
      <vt:lpstr>Testis</vt:lpstr>
      <vt:lpstr>Testis</vt:lpstr>
      <vt:lpstr>Testis</vt:lpstr>
      <vt:lpstr>Slide 12</vt:lpstr>
      <vt:lpstr>Testis</vt:lpstr>
      <vt:lpstr>Testis</vt:lpstr>
      <vt:lpstr>Testis</vt:lpstr>
      <vt:lpstr>Slide 16</vt:lpstr>
      <vt:lpstr>Slide 17</vt:lpstr>
      <vt:lpstr>Slide 18</vt:lpstr>
      <vt:lpstr>Testis</vt:lpstr>
      <vt:lpstr>Testis</vt:lpstr>
      <vt:lpstr>Testis</vt:lpstr>
      <vt:lpstr>Testis</vt:lpstr>
      <vt:lpstr>Slide 23</vt:lpstr>
      <vt:lpstr>Slide 24</vt:lpstr>
      <vt:lpstr>Slide 25</vt:lpstr>
      <vt:lpstr>Slide 26</vt:lpstr>
      <vt:lpstr>Testis</vt:lpstr>
      <vt:lpstr>Slide 28</vt:lpstr>
      <vt:lpstr>Testis</vt:lpstr>
      <vt:lpstr>Epididymis</vt:lpstr>
      <vt:lpstr>Epididymis</vt:lpstr>
      <vt:lpstr>Epididymis</vt:lpstr>
      <vt:lpstr>Slide 33</vt:lpstr>
      <vt:lpstr>Ductus Deferens</vt:lpstr>
      <vt:lpstr>Slide 35</vt:lpstr>
      <vt:lpstr>Vas Deferens</vt:lpstr>
      <vt:lpstr>Vas Deferens</vt:lpstr>
      <vt:lpstr>Slide 38</vt:lpstr>
      <vt:lpstr>Vas Deferens</vt:lpstr>
      <vt:lpstr>Prostate</vt:lpstr>
      <vt:lpstr>Introduction</vt:lpstr>
      <vt:lpstr>Introduction</vt:lpstr>
      <vt:lpstr>Prostate</vt:lpstr>
      <vt:lpstr>Prostate</vt:lpstr>
      <vt:lpstr>Slide 45</vt:lpstr>
      <vt:lpstr>Prostate</vt:lpstr>
      <vt:lpstr>Slide 47</vt:lpstr>
      <vt:lpstr>Prostate</vt:lpstr>
      <vt:lpstr>Age changes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124</cp:revision>
  <dcterms:created xsi:type="dcterms:W3CDTF">2006-08-16T00:00:00Z</dcterms:created>
  <dcterms:modified xsi:type="dcterms:W3CDTF">2025-09-19T07:40:36Z</dcterms:modified>
</cp:coreProperties>
</file>