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277" r:id="rId2"/>
    <p:sldId id="273" r:id="rId3"/>
    <p:sldId id="257" r:id="rId4"/>
    <p:sldId id="258" r:id="rId5"/>
    <p:sldId id="270" r:id="rId6"/>
    <p:sldId id="271" r:id="rId7"/>
    <p:sldId id="259" r:id="rId8"/>
    <p:sldId id="260" r:id="rId9"/>
    <p:sldId id="261" r:id="rId10"/>
    <p:sldId id="274" r:id="rId11"/>
    <p:sldId id="262" r:id="rId12"/>
    <p:sldId id="263" r:id="rId13"/>
    <p:sldId id="278" r:id="rId14"/>
    <p:sldId id="279" r:id="rId15"/>
    <p:sldId id="281" r:id="rId16"/>
    <p:sldId id="280" r:id="rId17"/>
    <p:sldId id="282" r:id="rId18"/>
    <p:sldId id="275" r:id="rId19"/>
    <p:sldId id="264" r:id="rId20"/>
    <p:sldId id="283" r:id="rId21"/>
    <p:sldId id="265" r:id="rId22"/>
    <p:sldId id="284" r:id="rId23"/>
    <p:sldId id="285" r:id="rId24"/>
    <p:sldId id="276" r:id="rId25"/>
    <p:sldId id="286" r:id="rId26"/>
    <p:sldId id="287" r:id="rId27"/>
    <p:sldId id="288" r:id="rId28"/>
    <p:sldId id="267" r:id="rId29"/>
    <p:sldId id="266" r:id="rId30"/>
    <p:sldId id="268" r:id="rId31"/>
    <p:sldId id="290" r:id="rId32"/>
    <p:sldId id="291" r:id="rId33"/>
    <p:sldId id="292" r:id="rId34"/>
    <p:sldId id="293" r:id="rId35"/>
    <p:sldId id="289" r:id="rId36"/>
    <p:sldId id="269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0E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9A2FC-DBCE-46CE-A909-CBB6474ACD7D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45994-3785-41F5-A6F5-8E14BCE1EE4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83DE85F-2B09-4446-833C-B288EC0C119F}" type="slidenum">
              <a:rPr lang="en-US"/>
              <a:pPr/>
              <a:t>13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0509BB5-429D-4C58-A65F-85E6B05E6B61}" type="slidenum">
              <a:rPr lang="en-US"/>
              <a:pPr/>
              <a:t>32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E13420-6F2B-4AAE-A065-BE64EBF9D47D}" type="slidenum">
              <a:rPr lang="en-US"/>
              <a:pPr/>
              <a:t>33</a:t>
            </a:fld>
            <a:endParaRPr 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7213A1-744E-4724-955D-8065F05A0D9D}" type="slidenum">
              <a:rPr lang="en-US"/>
              <a:pPr/>
              <a:t>34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8C75AC-9C8A-4C33-99CA-8A3754E9F4E6}" type="slidenum">
              <a:rPr lang="en-US"/>
              <a:pPr/>
              <a:t>35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F2363C-3F01-4366-BCE9-F2FCC676FCA0}" type="slidenum">
              <a:rPr lang="en-US"/>
              <a:pPr/>
              <a:t>14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7E4FF61-FE76-4668-B64F-E93FB2A33333}" type="slidenum">
              <a:rPr lang="en-US"/>
              <a:pPr/>
              <a:t>16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3312C0B-2001-4615-9521-EDE834A7020B}" type="slidenum">
              <a:rPr lang="en-US"/>
              <a:pPr/>
              <a:t>17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52CFF1-54E5-41D5-A268-6DFE932D0E53}" type="slidenum">
              <a:rPr lang="en-US"/>
              <a:pPr/>
              <a:t>22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8CE5C3-C560-4C7F-9786-B462B3830F9F}" type="slidenum">
              <a:rPr lang="en-US"/>
              <a:pPr/>
              <a:t>23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B8F877-DC04-46BC-925E-F0A98BB052E4}" type="slidenum">
              <a:rPr lang="en-US"/>
              <a:pPr/>
              <a:t>25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C6A9097-22CB-4412-856C-75C0DF0AE49A}" type="slidenum">
              <a:rPr lang="en-US"/>
              <a:pPr/>
              <a:t>27</a:t>
            </a:fld>
            <a:endParaRPr 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977EB1E-2EC6-4B54-A82F-4CAE9C92FD1E}" type="slidenum">
              <a:rPr lang="en-US"/>
              <a:pPr/>
              <a:t>31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4A7EB-6F8C-401E-A23A-6E250E1D2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CA48DA3-ED43-43CB-9FD6-D59E4D69A2B4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565716-41BF-4360-9938-DCED8C75E16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Bronchial_tubes" TargetMode="External"/><Relationship Id="rId3" Type="http://schemas.openxmlformats.org/officeDocument/2006/relationships/hyperlink" Target="http://en.wikipedia.org/wiki/Joint" TargetMode="External"/><Relationship Id="rId7" Type="http://schemas.openxmlformats.org/officeDocument/2006/relationships/hyperlink" Target="http://en.wikipedia.org/wiki/Nose" TargetMode="External"/><Relationship Id="rId2" Type="http://schemas.openxmlformats.org/officeDocument/2006/relationships/hyperlink" Target="http://en.wikipedia.org/wiki/Connective_tiss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Ear" TargetMode="External"/><Relationship Id="rId5" Type="http://schemas.openxmlformats.org/officeDocument/2006/relationships/hyperlink" Target="http://en.wikipedia.org/wiki/Rib_cage" TargetMode="External"/><Relationship Id="rId10" Type="http://schemas.openxmlformats.org/officeDocument/2006/relationships/hyperlink" Target="http://en.wikipedia.org/wiki/Muscle" TargetMode="External"/><Relationship Id="rId4" Type="http://schemas.openxmlformats.org/officeDocument/2006/relationships/hyperlink" Target="http://en.wikipedia.org/wiki/Bone" TargetMode="External"/><Relationship Id="rId9" Type="http://schemas.openxmlformats.org/officeDocument/2006/relationships/hyperlink" Target="http://en.wikipedia.org/wiki/Intervertebral_disc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752600"/>
          </a:xfrm>
        </p:spPr>
        <p:txBody>
          <a:bodyPr/>
          <a:lstStyle/>
          <a:p>
            <a:pPr algn="ctr" eaLnBrk="1" hangingPunct="1"/>
            <a:r>
              <a:rPr lang="en-US" sz="3600" b="1" dirty="0" smtClean="0">
                <a:solidFill>
                  <a:srgbClr val="FF0000"/>
                </a:solidFill>
                <a:latin typeface="Arial Black" pitchFamily="34" charset="0"/>
              </a:rPr>
              <a:t>HISTOLOGY</a:t>
            </a:r>
            <a:r>
              <a:rPr lang="en-US" sz="3600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sz="3600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sz="4800" b="1" dirty="0" smtClean="0">
                <a:solidFill>
                  <a:srgbClr val="0070C0"/>
                </a:solidFill>
                <a:latin typeface="Algerian" pitchFamily="82" charset="0"/>
              </a:rPr>
              <a:t>CARTILAGE</a:t>
            </a:r>
            <a:endParaRPr lang="en-IN" sz="4800" b="1" dirty="0" smtClean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28600" y="3200400"/>
            <a:ext cx="4419600" cy="33528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en-US" sz="3400" b="1" dirty="0" smtClean="0">
                <a:solidFill>
                  <a:srgbClr val="7030A0"/>
                </a:solidFill>
                <a:latin typeface="Calisto MT" pitchFamily="18" charset="0"/>
              </a:rPr>
              <a:t>   </a:t>
            </a:r>
          </a:p>
          <a:p>
            <a:pPr eaLnBrk="1" hangingPunct="1">
              <a:buFontTx/>
              <a:buNone/>
              <a:defRPr/>
            </a:pPr>
            <a:r>
              <a:rPr lang="en-US" b="1" dirty="0" smtClean="0">
                <a:solidFill>
                  <a:srgbClr val="7030A0"/>
                </a:solidFill>
                <a:latin typeface="Calisto MT" pitchFamily="18" charset="0"/>
              </a:rPr>
              <a:t>   </a:t>
            </a:r>
          </a:p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n-US" sz="2400" b="1" dirty="0" smtClean="0">
                <a:solidFill>
                  <a:srgbClr val="7030A0"/>
                </a:solidFill>
                <a:cs typeface="Times New Roman" pitchFamily="18" charset="0"/>
              </a:rPr>
              <a:t>                                                        </a:t>
            </a:r>
          </a:p>
          <a:p>
            <a:pPr eaLnBrk="1" hangingPunct="1">
              <a:lnSpc>
                <a:spcPct val="120000"/>
              </a:lnSpc>
              <a:buFontTx/>
              <a:buNone/>
              <a:defRPr/>
            </a:pPr>
            <a:endParaRPr lang="en-US" sz="2400" b="1" dirty="0" smtClean="0">
              <a:solidFill>
                <a:srgbClr val="7030A0"/>
              </a:solidFill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buFontTx/>
              <a:buNone/>
              <a:defRPr/>
            </a:pPr>
            <a:endParaRPr lang="en-US" sz="3200" b="1" dirty="0" smtClean="0">
              <a:solidFill>
                <a:srgbClr val="7030A0"/>
              </a:solidFill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en-US" sz="3200" b="1" dirty="0" smtClean="0">
                <a:solidFill>
                  <a:srgbClr val="7030A0"/>
                </a:solidFill>
                <a:cs typeface="Times New Roman" pitchFamily="18" charset="0"/>
              </a:rPr>
              <a:t>     </a:t>
            </a:r>
            <a:r>
              <a:rPr lang="en-US" sz="3200" b="1" dirty="0" smtClean="0">
                <a:solidFill>
                  <a:srgbClr val="00B050"/>
                </a:solidFill>
                <a:cs typeface="Times New Roman" pitchFamily="18" charset="0"/>
              </a:rPr>
              <a:t>DR. PRAVEEN  KURREY</a:t>
            </a:r>
          </a:p>
          <a:p>
            <a:pPr eaLnBrk="1" hangingPunct="1">
              <a:buFontTx/>
              <a:buNone/>
              <a:defRPr/>
            </a:pPr>
            <a:r>
              <a:rPr lang="en-US" sz="3200" b="1" dirty="0" smtClean="0">
                <a:solidFill>
                  <a:srgbClr val="00B050"/>
                </a:solidFill>
                <a:cs typeface="Times New Roman" pitchFamily="18" charset="0"/>
              </a:rPr>
              <a:t>     </a:t>
            </a:r>
            <a:r>
              <a:rPr lang="en-US" b="1" dirty="0" smtClean="0">
                <a:solidFill>
                  <a:srgbClr val="00B050"/>
                </a:solidFill>
                <a:cs typeface="Times New Roman" pitchFamily="18" charset="0"/>
              </a:rPr>
              <a:t>M.B.B.S., M.S.  BCME, BCBR                                             </a:t>
            </a:r>
            <a:r>
              <a:rPr lang="en-US" sz="3200" b="1" dirty="0" smtClean="0">
                <a:solidFill>
                  <a:srgbClr val="00B050"/>
                </a:solidFill>
                <a:cs typeface="Times New Roman" pitchFamily="18" charset="0"/>
              </a:rPr>
              <a:t>PROFESSOR    ANATOMY                                                          </a:t>
            </a:r>
            <a:endParaRPr lang="en-US" sz="1800" dirty="0" smtClean="0">
              <a:solidFill>
                <a:srgbClr val="00B050"/>
              </a:solidFill>
            </a:endParaRPr>
          </a:p>
          <a:p>
            <a:pPr eaLnBrk="1" hangingPunct="1">
              <a:lnSpc>
                <a:spcPct val="120000"/>
              </a:lnSpc>
              <a:buFontTx/>
              <a:buNone/>
              <a:defRPr/>
            </a:pPr>
            <a:endParaRPr lang="en-IN" sz="32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7" name="Content Placeholder 3" descr="hyaline_cartilag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24400" y="3276600"/>
            <a:ext cx="4038600" cy="302895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1.  Hyaline Cartilage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Encapsulated cartilage cells forming cell nests.</a:t>
            </a:r>
          </a:p>
          <a:p>
            <a:r>
              <a:rPr lang="en-US" dirty="0" smtClean="0"/>
              <a:t>Intercellular substance consists of ground substance only.</a:t>
            </a:r>
          </a:p>
          <a:p>
            <a:r>
              <a:rPr lang="en-US" dirty="0" smtClean="0"/>
              <a:t>Ground substance homogenous.</a:t>
            </a:r>
          </a:p>
          <a:p>
            <a:r>
              <a:rPr lang="en-US" dirty="0" err="1" smtClean="0"/>
              <a:t>Metachromasia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Perichondrium</a:t>
            </a:r>
            <a:r>
              <a:rPr lang="en-US" dirty="0" smtClean="0"/>
              <a:t> present except in </a:t>
            </a:r>
            <a:r>
              <a:rPr lang="en-US" dirty="0" err="1" smtClean="0"/>
              <a:t>articular</a:t>
            </a:r>
            <a:r>
              <a:rPr lang="en-US" dirty="0" smtClean="0"/>
              <a:t> cartilage.</a:t>
            </a:r>
          </a:p>
          <a:p>
            <a:r>
              <a:rPr lang="en-US" dirty="0" smtClean="0"/>
              <a:t>Sites-</a:t>
            </a:r>
            <a:r>
              <a:rPr lang="en-US" dirty="0" err="1" smtClean="0"/>
              <a:t>trachea,bronchus,nose,costal,articular</a:t>
            </a:r>
            <a:r>
              <a:rPr lang="en-US" dirty="0" smtClean="0"/>
              <a:t> &amp; </a:t>
            </a:r>
            <a:r>
              <a:rPr lang="en-US" dirty="0" err="1" smtClean="0"/>
              <a:t>epiphyseal</a:t>
            </a:r>
            <a:r>
              <a:rPr lang="en-US" dirty="0" smtClean="0"/>
              <a:t>, </a:t>
            </a:r>
            <a:r>
              <a:rPr lang="en-US" dirty="0" err="1" smtClean="0"/>
              <a:t>cricoid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Hyaline Cartilage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4" name="Content Placeholder 3" descr="hyaline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2209800"/>
            <a:ext cx="9144001" cy="31089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4478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Hyaline Cartilage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hyaline_cartil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05000"/>
            <a:ext cx="9144000" cy="4953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05800" cy="10668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Hyaline Cartilage</a:t>
            </a:r>
          </a:p>
        </p:txBody>
      </p:sp>
      <p:pic>
        <p:nvPicPr>
          <p:cNvPr id="11267" name="Picture 3" descr="hyc20h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1447800"/>
            <a:ext cx="3109913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400" b="1" dirty="0" err="1" smtClean="0">
                <a:solidFill>
                  <a:srgbClr val="FF0000"/>
                </a:solidFill>
              </a:rPr>
              <a:t>Perichondrium</a:t>
            </a:r>
            <a:endParaRPr lang="en-US" sz="4400" b="1" dirty="0" smtClean="0">
              <a:solidFill>
                <a:srgbClr val="FF000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572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Dense CT that covers cartilage (except articular cartilage of joints.)</a:t>
            </a:r>
          </a:p>
          <a:p>
            <a:pPr eaLnBrk="1" hangingPunct="1"/>
            <a:r>
              <a:rPr lang="en-US" sz="2800" smtClean="0"/>
              <a:t>Fibrous layer</a:t>
            </a:r>
          </a:p>
          <a:p>
            <a:pPr eaLnBrk="1" hangingPunct="1"/>
            <a:r>
              <a:rPr lang="en-US" sz="2800" smtClean="0"/>
              <a:t>Contains collagen fibers, fibroblasts</a:t>
            </a:r>
          </a:p>
          <a:p>
            <a:pPr eaLnBrk="1" hangingPunct="1"/>
            <a:r>
              <a:rPr lang="en-US" sz="2800" smtClean="0"/>
              <a:t>Contains blood v, nerve supply, lymphatics.</a:t>
            </a:r>
          </a:p>
          <a:p>
            <a:pPr eaLnBrk="1" hangingPunct="1"/>
            <a:r>
              <a:rPr lang="en-US" sz="2800" smtClean="0"/>
              <a:t>Cellular layer (cambium)</a:t>
            </a:r>
          </a:p>
        </p:txBody>
      </p:sp>
      <p:pic>
        <p:nvPicPr>
          <p:cNvPr id="1229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70488" y="1447800"/>
            <a:ext cx="3516312" cy="5334000"/>
          </a:xfrm>
          <a:noFill/>
        </p:spPr>
      </p:pic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0" y="6284913"/>
            <a:ext cx="5334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3108325" y="5751513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Hyaline cartilage</a:t>
            </a:r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flipV="1">
            <a:off x="4800600" y="5105400"/>
            <a:ext cx="304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0001" t="30000" r="11958" b="27333"/>
          <a:stretch>
            <a:fillRect/>
          </a:stretch>
        </p:blipFill>
        <p:spPr bwMode="auto">
          <a:xfrm>
            <a:off x="41275" y="2133600"/>
            <a:ext cx="910272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Hyaline Cartilage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dirty="0" err="1" smtClean="0">
                <a:solidFill>
                  <a:srgbClr val="720E5F"/>
                </a:solidFill>
              </a:rPr>
              <a:t>Chondrocytes</a:t>
            </a:r>
            <a:r>
              <a:rPr lang="en-US" b="1" dirty="0" smtClean="0">
                <a:solidFill>
                  <a:srgbClr val="720E5F"/>
                </a:solidFill>
              </a:rPr>
              <a:t>  in Lacunae</a:t>
            </a:r>
          </a:p>
        </p:txBody>
      </p:sp>
      <p:pic>
        <p:nvPicPr>
          <p:cNvPr id="14339" name="Picture 6" descr="hl4A-3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t="5051" b="5717"/>
          <a:stretch>
            <a:fillRect/>
          </a:stretch>
        </p:blipFill>
        <p:spPr>
          <a:xfrm>
            <a:off x="1003300" y="1828800"/>
            <a:ext cx="2946400" cy="4038600"/>
          </a:xfrm>
          <a:noFill/>
        </p:spPr>
      </p:pic>
      <p:pic>
        <p:nvPicPr>
          <p:cNvPr id="14340" name="Picture 10" descr="hl4A-3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5686" t="7143"/>
          <a:stretch>
            <a:fillRect/>
          </a:stretch>
        </p:blipFill>
        <p:spPr>
          <a:xfrm>
            <a:off x="4876800" y="1828800"/>
            <a:ext cx="3276600" cy="3962400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20E5F"/>
                </a:solidFill>
              </a:rPr>
              <a:t>2. Elastic Cartilage</a:t>
            </a:r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Similar to hyaline cartilage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Elastic fibers in addition to collagen.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Found in - auricle of ear, walls of external auditory canals, eustachian tubes, epiglottis, larynx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Maintains shape, deforms but returns to shape; flexibility of organ; strengthens and supports structures.</a:t>
            </a: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1060450" y="1114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  Elastic Cartilage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Cartilage cells.</a:t>
            </a:r>
          </a:p>
          <a:p>
            <a:r>
              <a:rPr lang="en-US" dirty="0" smtClean="0"/>
              <a:t>Ground substance contains network of branching &amp; </a:t>
            </a:r>
            <a:r>
              <a:rPr lang="en-US" dirty="0" err="1" smtClean="0"/>
              <a:t>anastomosing</a:t>
            </a:r>
            <a:r>
              <a:rPr lang="en-US" dirty="0" smtClean="0"/>
              <a:t> elastic </a:t>
            </a:r>
            <a:r>
              <a:rPr lang="en-US" dirty="0" err="1" smtClean="0"/>
              <a:t>fibres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Perichondrium</a:t>
            </a:r>
            <a:r>
              <a:rPr lang="en-US" dirty="0" smtClean="0"/>
              <a:t> present.</a:t>
            </a:r>
          </a:p>
          <a:p>
            <a:r>
              <a:rPr lang="en-US" dirty="0" smtClean="0"/>
              <a:t>Sites-</a:t>
            </a:r>
            <a:r>
              <a:rPr lang="en-US" dirty="0" err="1" smtClean="0"/>
              <a:t>epiglottis,pinna,ext</a:t>
            </a:r>
            <a:r>
              <a:rPr lang="en-US" dirty="0" smtClean="0"/>
              <a:t> acoustic </a:t>
            </a:r>
            <a:r>
              <a:rPr lang="en-US" dirty="0" err="1" smtClean="0"/>
              <a:t>meatus,pharyngotympanic</a:t>
            </a:r>
            <a:r>
              <a:rPr lang="en-US" dirty="0" smtClean="0"/>
              <a:t> tube.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720E5F"/>
                </a:solidFill>
              </a:rPr>
              <a:t>Elastic Cartilage</a:t>
            </a:r>
            <a:endParaRPr lang="en-US" b="1" dirty="0">
              <a:solidFill>
                <a:srgbClr val="720E5F"/>
              </a:solidFill>
            </a:endParaRPr>
          </a:p>
        </p:txBody>
      </p:sp>
      <p:pic>
        <p:nvPicPr>
          <p:cNvPr id="4" name="Content Placeholder 3" descr="elastic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529840"/>
            <a:ext cx="9144000" cy="31089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Definition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sz="2800" b="1" dirty="0" smtClean="0">
                <a:solidFill>
                  <a:srgbClr val="0070C0"/>
                </a:solidFill>
              </a:rPr>
              <a:t>  </a:t>
            </a:r>
            <a:r>
              <a:rPr lang="lv-LV" sz="2800" b="1" dirty="0" smtClean="0">
                <a:solidFill>
                  <a:srgbClr val="0070C0"/>
                </a:solidFill>
              </a:rPr>
              <a:t>Cartilage is a flexible </a:t>
            </a:r>
            <a:r>
              <a:rPr lang="lv-LV" sz="2800" b="1" dirty="0" smtClean="0">
                <a:solidFill>
                  <a:srgbClr val="0070C0"/>
                </a:solidFill>
                <a:hlinkClick r:id="rId2" tooltip="Connective &#10;tissue"/>
              </a:rPr>
              <a:t>connective tissue</a:t>
            </a:r>
            <a:r>
              <a:rPr lang="lv-LV" sz="2800" b="1" dirty="0" smtClean="0">
                <a:solidFill>
                  <a:srgbClr val="0070C0"/>
                </a:solidFill>
              </a:rPr>
              <a:t> found in many areas in the bodies of humans and other animals, including the </a:t>
            </a:r>
            <a:r>
              <a:rPr lang="lv-LV" sz="2800" b="1" dirty="0" smtClean="0">
                <a:solidFill>
                  <a:srgbClr val="0070C0"/>
                </a:solidFill>
                <a:hlinkClick r:id="rId3" tooltip="Joint"/>
              </a:rPr>
              <a:t>joints</a:t>
            </a:r>
            <a:r>
              <a:rPr lang="lv-LV" sz="2800" b="1" dirty="0" smtClean="0">
                <a:solidFill>
                  <a:srgbClr val="0070C0"/>
                </a:solidFill>
              </a:rPr>
              <a:t> between </a:t>
            </a:r>
            <a:r>
              <a:rPr lang="lv-LV" sz="2800" b="1" dirty="0" smtClean="0">
                <a:solidFill>
                  <a:srgbClr val="0070C0"/>
                </a:solidFill>
                <a:hlinkClick r:id="rId4" tooltip="Bone"/>
              </a:rPr>
              <a:t>bones</a:t>
            </a:r>
            <a:r>
              <a:rPr lang="lv-LV" sz="2800" b="1" dirty="0" smtClean="0">
                <a:solidFill>
                  <a:srgbClr val="0070C0"/>
                </a:solidFill>
              </a:rPr>
              <a:t>, the </a:t>
            </a:r>
            <a:r>
              <a:rPr lang="lv-LV" sz="2800" b="1" dirty="0" smtClean="0">
                <a:solidFill>
                  <a:srgbClr val="0070C0"/>
                </a:solidFill>
                <a:hlinkClick r:id="rId5" tooltip="Rib cage"/>
              </a:rPr>
              <a:t>rib cage</a:t>
            </a:r>
            <a:r>
              <a:rPr lang="lv-LV" sz="2800" b="1" dirty="0" smtClean="0">
                <a:solidFill>
                  <a:srgbClr val="0070C0"/>
                </a:solidFill>
              </a:rPr>
              <a:t>, the </a:t>
            </a:r>
            <a:r>
              <a:rPr lang="lv-LV" sz="2800" b="1" dirty="0" smtClean="0">
                <a:solidFill>
                  <a:srgbClr val="0070C0"/>
                </a:solidFill>
                <a:hlinkClick r:id="rId6" tooltip="Ear"/>
              </a:rPr>
              <a:t>ear</a:t>
            </a:r>
            <a:r>
              <a:rPr lang="lv-LV" sz="2800" b="1" dirty="0" smtClean="0">
                <a:solidFill>
                  <a:srgbClr val="0070C0"/>
                </a:solidFill>
              </a:rPr>
              <a:t>, the </a:t>
            </a:r>
            <a:r>
              <a:rPr lang="lv-LV" sz="2800" b="1" dirty="0" smtClean="0">
                <a:solidFill>
                  <a:srgbClr val="0070C0"/>
                </a:solidFill>
                <a:hlinkClick r:id="rId7" tooltip="Nose"/>
              </a:rPr>
              <a:t>nose</a:t>
            </a:r>
            <a:r>
              <a:rPr lang="lv-LV" sz="2800" b="1" dirty="0" smtClean="0">
                <a:solidFill>
                  <a:srgbClr val="0070C0"/>
                </a:solidFill>
              </a:rPr>
              <a:t>, the </a:t>
            </a:r>
            <a:r>
              <a:rPr lang="lv-LV" sz="2800" b="1" dirty="0" smtClean="0">
                <a:solidFill>
                  <a:srgbClr val="0070C0"/>
                </a:solidFill>
                <a:hlinkClick r:id="rId8" tooltip="Bronchial tubes"/>
              </a:rPr>
              <a:t>bronchial tubes</a:t>
            </a:r>
            <a:r>
              <a:rPr lang="lv-LV" sz="2800" b="1" dirty="0" smtClean="0">
                <a:solidFill>
                  <a:srgbClr val="0070C0"/>
                </a:solidFill>
              </a:rPr>
              <a:t> and the </a:t>
            </a:r>
            <a:r>
              <a:rPr lang="lv-LV" sz="2800" b="1" dirty="0" smtClean="0">
                <a:solidFill>
                  <a:srgbClr val="0070C0"/>
                </a:solidFill>
                <a:hlinkClick r:id="rId9" tooltip="Intervertebral disc"/>
              </a:rPr>
              <a:t>intervertebral discs</a:t>
            </a:r>
            <a:r>
              <a:rPr lang="lv-LV" sz="2800" b="1" dirty="0" smtClean="0">
                <a:solidFill>
                  <a:srgbClr val="0070C0"/>
                </a:solidFill>
              </a:rPr>
              <a:t>. It is not as hard and rigid as </a:t>
            </a:r>
            <a:r>
              <a:rPr lang="lv-LV" sz="2800" b="1" dirty="0" smtClean="0">
                <a:solidFill>
                  <a:srgbClr val="0070C0"/>
                </a:solidFill>
                <a:hlinkClick r:id="rId4" tooltip="Bone"/>
              </a:rPr>
              <a:t>bone</a:t>
            </a:r>
            <a:r>
              <a:rPr lang="lv-LV" sz="2800" b="1" dirty="0" smtClean="0">
                <a:solidFill>
                  <a:srgbClr val="0070C0"/>
                </a:solidFill>
              </a:rPr>
              <a:t> but is stiffer and less flexible than </a:t>
            </a:r>
            <a:r>
              <a:rPr lang="lv-LV" sz="2800" b="1" dirty="0" smtClean="0">
                <a:solidFill>
                  <a:srgbClr val="0070C0"/>
                </a:solidFill>
                <a:hlinkClick r:id="rId10" tooltip="Muscle"/>
              </a:rPr>
              <a:t>muscle</a:t>
            </a:r>
            <a:r>
              <a:rPr lang="lv-LV" sz="2800" b="1" dirty="0" smtClean="0">
                <a:solidFill>
                  <a:srgbClr val="0070C0"/>
                </a:solidFill>
              </a:rPr>
              <a:t>.</a:t>
            </a:r>
            <a:r>
              <a:rPr lang="lv-LV" sz="2800" dirty="0" smtClean="0">
                <a:solidFill>
                  <a:srgbClr val="0070C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9000" t="34000" r="11000" b="28667"/>
          <a:stretch>
            <a:fillRect/>
          </a:stretch>
        </p:blipFill>
        <p:spPr bwMode="auto">
          <a:xfrm>
            <a:off x="0" y="2514600"/>
            <a:ext cx="9144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20E5F"/>
                </a:solidFill>
              </a:rPr>
              <a:t>Elastic Cartilage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720E5F"/>
                </a:solidFill>
              </a:rPr>
              <a:t>Elastic Cartilage</a:t>
            </a:r>
            <a:endParaRPr lang="en-US" b="1" dirty="0">
              <a:solidFill>
                <a:srgbClr val="720E5F"/>
              </a:solidFill>
            </a:endParaRPr>
          </a:p>
        </p:txBody>
      </p:sp>
      <p:pic>
        <p:nvPicPr>
          <p:cNvPr id="4" name="Content Placeholder 3" descr="elastic cartil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35163"/>
            <a:ext cx="9144000" cy="4922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20E5F"/>
                </a:solidFill>
              </a:rPr>
              <a:t>Elastic Cartilage</a:t>
            </a:r>
          </a:p>
        </p:txBody>
      </p:sp>
      <p:pic>
        <p:nvPicPr>
          <p:cNvPr id="19459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1371600"/>
            <a:ext cx="3009900" cy="4525963"/>
          </a:xfrm>
          <a:noFill/>
        </p:spPr>
      </p:pic>
      <p:sp>
        <p:nvSpPr>
          <p:cNvPr id="19460" name="Text Box 8"/>
          <p:cNvSpPr txBox="1">
            <a:spLocks noChangeArrowheads="1"/>
          </p:cNvSpPr>
          <p:nvPr/>
        </p:nvSpPr>
        <p:spPr bwMode="auto">
          <a:xfrm>
            <a:off x="746125" y="5791200"/>
            <a:ext cx="30829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Elastic fibers (elastin)</a:t>
            </a:r>
          </a:p>
          <a:p>
            <a:r>
              <a:rPr lang="en-US" sz="2400"/>
              <a:t>Yellow color</a:t>
            </a:r>
          </a:p>
        </p:txBody>
      </p:sp>
      <p:pic>
        <p:nvPicPr>
          <p:cNvPr id="19461" name="Picture 10" descr="hl4A-3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6364" t="7272"/>
          <a:stretch>
            <a:fillRect/>
          </a:stretch>
        </p:blipFill>
        <p:spPr>
          <a:xfrm>
            <a:off x="5029200" y="1676400"/>
            <a:ext cx="3505200" cy="3886200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1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000" b="1" dirty="0" smtClean="0">
                <a:solidFill>
                  <a:srgbClr val="720E5F"/>
                </a:solidFill>
              </a:rPr>
              <a:t>Elastic Cartilage</a:t>
            </a:r>
            <a:br>
              <a:rPr lang="en-US" sz="4000" b="1" dirty="0" smtClean="0">
                <a:solidFill>
                  <a:srgbClr val="720E5F"/>
                </a:solidFill>
              </a:rPr>
            </a:br>
            <a:r>
              <a:rPr lang="en-US" sz="4000" b="1" dirty="0" smtClean="0">
                <a:solidFill>
                  <a:srgbClr val="720E5F"/>
                </a:solidFill>
              </a:rPr>
              <a:t>(Epiglottis)</a:t>
            </a:r>
          </a:p>
        </p:txBody>
      </p:sp>
      <p:pic>
        <p:nvPicPr>
          <p:cNvPr id="22531" name="Picture 6" descr="Elastic%20cartilage%20photo%20copy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" y="1600200"/>
            <a:ext cx="3803650" cy="5257800"/>
          </a:xfrm>
          <a:noFill/>
        </p:spPr>
      </p:pic>
      <p:pic>
        <p:nvPicPr>
          <p:cNvPr id="22532" name="Picture 10" descr="elastic%20cartilage%20WITH%20LABEL%20copy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83125" y="1676400"/>
            <a:ext cx="4460875" cy="5105400"/>
          </a:xfr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720E5F"/>
                </a:solidFill>
              </a:rPr>
              <a:t>3.  </a:t>
            </a:r>
            <a:r>
              <a:rPr lang="en-US" b="1" dirty="0" err="1" smtClean="0">
                <a:solidFill>
                  <a:srgbClr val="720E5F"/>
                </a:solidFill>
              </a:rPr>
              <a:t>Fibrocartilage</a:t>
            </a:r>
            <a:endParaRPr lang="en-US" b="1" dirty="0">
              <a:solidFill>
                <a:srgbClr val="720E5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Cartilage cells present but in smaller number &amp; most occur singly.</a:t>
            </a:r>
          </a:p>
          <a:p>
            <a:r>
              <a:rPr lang="en-US" dirty="0" smtClean="0"/>
              <a:t>Intercellular substance has thick bundles of collagen </a:t>
            </a:r>
            <a:r>
              <a:rPr lang="en-US" dirty="0" err="1" smtClean="0"/>
              <a:t>fibres</a:t>
            </a:r>
            <a:r>
              <a:rPr lang="en-US" dirty="0" smtClean="0"/>
              <a:t> running parallel to each other &amp; r separated by narrow areas of non fibrous matrix where the cartilage cells r lodged.</a:t>
            </a:r>
          </a:p>
          <a:p>
            <a:r>
              <a:rPr lang="en-US" dirty="0" err="1" smtClean="0"/>
              <a:t>Perichondrium</a:t>
            </a:r>
            <a:r>
              <a:rPr lang="en-US" dirty="0" smtClean="0"/>
              <a:t> absent.</a:t>
            </a:r>
          </a:p>
          <a:p>
            <a:r>
              <a:rPr lang="en-US" dirty="0" smtClean="0"/>
              <a:t>Sites-</a:t>
            </a:r>
            <a:r>
              <a:rPr lang="en-US" dirty="0" err="1" smtClean="0"/>
              <a:t>intervertebral</a:t>
            </a:r>
            <a:r>
              <a:rPr lang="en-US" dirty="0" smtClean="0"/>
              <a:t> </a:t>
            </a:r>
            <a:r>
              <a:rPr lang="en-US" dirty="0" err="1" smtClean="0"/>
              <a:t>disc,pubic</a:t>
            </a:r>
            <a:r>
              <a:rPr lang="en-US" dirty="0" smtClean="0"/>
              <a:t> </a:t>
            </a:r>
            <a:r>
              <a:rPr lang="en-US" dirty="0" err="1" smtClean="0"/>
              <a:t>symphysis,articular</a:t>
            </a:r>
            <a:r>
              <a:rPr lang="en-US" dirty="0" smtClean="0"/>
              <a:t> discs of joints.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dirty="0" err="1" smtClean="0">
                <a:solidFill>
                  <a:srgbClr val="720E5F"/>
                </a:solidFill>
              </a:rPr>
              <a:t>Fibrocartilage</a:t>
            </a:r>
            <a:endParaRPr lang="en-US" b="1" dirty="0" smtClean="0">
              <a:solidFill>
                <a:srgbClr val="720E5F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No </a:t>
            </a:r>
            <a:r>
              <a:rPr lang="en-US" dirty="0" err="1" smtClean="0"/>
              <a:t>Perichondrium</a:t>
            </a:r>
            <a:endParaRPr lang="en-US" dirty="0" smtClean="0"/>
          </a:p>
          <a:p>
            <a:pPr eaLnBrk="1" hangingPunct="1"/>
            <a:r>
              <a:rPr lang="en-US" dirty="0" smtClean="0"/>
              <a:t>Collagen </a:t>
            </a:r>
            <a:r>
              <a:rPr lang="en-US" dirty="0" err="1" smtClean="0"/>
              <a:t>fibres</a:t>
            </a:r>
            <a:r>
              <a:rPr lang="en-US" dirty="0" smtClean="0"/>
              <a:t> (Type I) </a:t>
            </a:r>
          </a:p>
          <a:p>
            <a:pPr lvl="1" eaLnBrk="1" hangingPunct="1"/>
            <a:r>
              <a:rPr lang="en-US" dirty="0" smtClean="0"/>
              <a:t>Densely packed – bundles - branch</a:t>
            </a:r>
          </a:p>
          <a:p>
            <a:pPr lvl="1" eaLnBrk="1" hangingPunct="1"/>
            <a:r>
              <a:rPr lang="en-US" dirty="0" smtClean="0">
                <a:solidFill>
                  <a:srgbClr val="FF0000"/>
                </a:solidFill>
              </a:rPr>
              <a:t>Feathery appearance</a:t>
            </a:r>
          </a:p>
          <a:p>
            <a:pPr lvl="1" eaLnBrk="1" hangingPunct="1"/>
            <a:r>
              <a:rPr lang="en-US" dirty="0" smtClean="0"/>
              <a:t>Merge with surrounding </a:t>
            </a:r>
            <a:r>
              <a:rPr lang="en-US" dirty="0" err="1" smtClean="0"/>
              <a:t>conn</a:t>
            </a:r>
            <a:r>
              <a:rPr lang="en-US" dirty="0" smtClean="0"/>
              <a:t> tissue</a:t>
            </a:r>
          </a:p>
          <a:p>
            <a:pPr eaLnBrk="1" hangingPunct="1"/>
            <a:r>
              <a:rPr lang="en-US" dirty="0" smtClean="0"/>
              <a:t>Scanty </a:t>
            </a:r>
            <a:r>
              <a:rPr lang="en-US" dirty="0" err="1" smtClean="0"/>
              <a:t>Chondrocytes</a:t>
            </a:r>
            <a:endParaRPr lang="en-US" dirty="0" smtClean="0"/>
          </a:p>
          <a:p>
            <a:pPr lvl="1" eaLnBrk="1" hangingPunct="1"/>
            <a:r>
              <a:rPr lang="en-US" dirty="0" smtClean="0"/>
              <a:t>Small cells in lacunae</a:t>
            </a:r>
          </a:p>
          <a:p>
            <a:pPr lvl="1" eaLnBrk="1" hangingPunct="1"/>
            <a:r>
              <a:rPr lang="en-US" dirty="0" smtClean="0"/>
              <a:t>form short rows between dense bundles of collagen </a:t>
            </a:r>
            <a:r>
              <a:rPr lang="en-US" dirty="0" err="1" smtClean="0"/>
              <a:t>fibres</a:t>
            </a:r>
            <a:endParaRPr lang="en-US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9000" t="36667" r="9000" b="31334"/>
          <a:stretch>
            <a:fillRect/>
          </a:stretch>
        </p:blipFill>
        <p:spPr bwMode="auto">
          <a:xfrm>
            <a:off x="0" y="1752600"/>
            <a:ext cx="9144000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838200"/>
          </a:xfrm>
        </p:spPr>
        <p:txBody>
          <a:bodyPr/>
          <a:lstStyle/>
          <a:p>
            <a:pPr algn="ctr" eaLnBrk="1" hangingPunct="1"/>
            <a:r>
              <a:rPr lang="en-US" b="1" dirty="0" err="1" smtClean="0">
                <a:solidFill>
                  <a:srgbClr val="720E5F"/>
                </a:solidFill>
              </a:rPr>
              <a:t>Fibrocartilage</a:t>
            </a:r>
            <a:endParaRPr lang="en-US" b="1" dirty="0" smtClean="0">
              <a:solidFill>
                <a:srgbClr val="720E5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err="1" smtClean="0">
                <a:solidFill>
                  <a:srgbClr val="720E5F"/>
                </a:solidFill>
              </a:rPr>
              <a:t>Fibrocartilage</a:t>
            </a:r>
            <a:endParaRPr lang="en-US" b="1" dirty="0" smtClean="0">
              <a:solidFill>
                <a:srgbClr val="720E5F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4876800" y="1600200"/>
          <a:ext cx="3867150" cy="5029200"/>
        </p:xfrm>
        <a:graphic>
          <a:graphicData uri="http://schemas.openxmlformats.org/presentationml/2006/ole">
            <p:oleObj spid="_x0000_s1026" name="Bitmap Image" r:id="rId4" imgW="2857899" imgH="3809524" progId="PBrush">
              <p:embed/>
            </p:oleObj>
          </a:graphicData>
        </a:graphic>
      </p:graphicFrame>
      <p:pic>
        <p:nvPicPr>
          <p:cNvPr id="102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1524000"/>
            <a:ext cx="3429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720E5F"/>
                </a:solidFill>
              </a:rPr>
              <a:t>Fibrocartilage</a:t>
            </a:r>
            <a:endParaRPr lang="en-US" b="1" dirty="0">
              <a:solidFill>
                <a:srgbClr val="720E5F"/>
              </a:solidFill>
            </a:endParaRPr>
          </a:p>
        </p:txBody>
      </p:sp>
      <p:pic>
        <p:nvPicPr>
          <p:cNvPr id="4" name="Content Placeholder 3" descr="c.t fibrocartil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125490"/>
            <a:ext cx="9144000" cy="47325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720E5F"/>
                </a:solidFill>
              </a:rPr>
              <a:t>Fibrocartilage</a:t>
            </a:r>
            <a:endParaRPr lang="en-US" b="1" dirty="0">
              <a:solidFill>
                <a:srgbClr val="720E5F"/>
              </a:solidFill>
            </a:endParaRPr>
          </a:p>
        </p:txBody>
      </p:sp>
      <p:pic>
        <p:nvPicPr>
          <p:cNvPr id="4" name="Content Placeholder 3" descr="fibrocartil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920082"/>
            <a:ext cx="9144000" cy="49379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Specialized type of dense connective tissue</a:t>
            </a:r>
          </a:p>
          <a:p>
            <a:pPr lvl="1"/>
            <a:r>
              <a:rPr lang="en-US" dirty="0" smtClean="0"/>
              <a:t>Gives support</a:t>
            </a:r>
          </a:p>
          <a:p>
            <a:pPr lvl="1"/>
            <a:r>
              <a:rPr lang="en-US" dirty="0" smtClean="0"/>
              <a:t>Bears weight</a:t>
            </a:r>
          </a:p>
          <a:p>
            <a:pPr lvl="1"/>
            <a:r>
              <a:rPr lang="en-US" dirty="0" smtClean="0"/>
              <a:t>Withstands tension, torsion and bending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Avascular</a:t>
            </a:r>
            <a:r>
              <a:rPr lang="en-US" dirty="0" smtClean="0"/>
              <a:t> and devoid of </a:t>
            </a:r>
            <a:r>
              <a:rPr lang="en-US" dirty="0" err="1" smtClean="0"/>
              <a:t>lymphatics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Derives nutrition from tissue fluids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til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6089649" cy="6865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20E5F"/>
                </a:solidFill>
              </a:rPr>
              <a:t>Growth of Cartilage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Growth is attributable to two processes:</a:t>
            </a:r>
          </a:p>
          <a:p>
            <a:pPr lvl="1" eaLnBrk="1" hangingPunct="1"/>
            <a:r>
              <a:rPr lang="en-US" sz="2400" smtClean="0"/>
              <a:t>Interstitial growth</a:t>
            </a:r>
          </a:p>
          <a:p>
            <a:pPr lvl="2" eaLnBrk="1" hangingPunct="1"/>
            <a:r>
              <a:rPr lang="en-US" sz="2000" smtClean="0"/>
              <a:t>Mitotic division of preexisting chrondrocytes</a:t>
            </a:r>
          </a:p>
          <a:p>
            <a:pPr lvl="2" eaLnBrk="1" hangingPunct="1"/>
            <a:r>
              <a:rPr lang="en-US" sz="2000" smtClean="0"/>
              <a:t>Synthesis of matrix</a:t>
            </a:r>
          </a:p>
          <a:p>
            <a:pPr lvl="2" eaLnBrk="1" hangingPunct="1"/>
            <a:r>
              <a:rPr lang="en-US" sz="2000" smtClean="0"/>
              <a:t>Expands cartilage matrix from within</a:t>
            </a:r>
          </a:p>
          <a:p>
            <a:pPr lvl="2" eaLnBrk="1" hangingPunct="1"/>
            <a:r>
              <a:rPr lang="en-US" sz="2000" smtClean="0"/>
              <a:t>Occurs in epiphyseal plates, articular cartilage</a:t>
            </a:r>
          </a:p>
          <a:p>
            <a:pPr lvl="1" eaLnBrk="1" hangingPunct="1"/>
            <a:r>
              <a:rPr lang="en-US" sz="2400" smtClean="0"/>
              <a:t>Appositional growth</a:t>
            </a:r>
          </a:p>
          <a:p>
            <a:pPr lvl="2" eaLnBrk="1" hangingPunct="1"/>
            <a:r>
              <a:rPr lang="en-US" sz="2000" smtClean="0"/>
              <a:t>Differentiation of perichondrial cells </a:t>
            </a:r>
            <a:r>
              <a:rPr lang="en-US" sz="2000" smtClean="0">
                <a:latin typeface="Symbol" pitchFamily="18" charset="2"/>
                <a:sym typeface="Symbol" pitchFamily="18" charset="2"/>
              </a:rPr>
              <a:t></a:t>
            </a:r>
            <a:r>
              <a:rPr lang="en-US" sz="2000" smtClean="0"/>
              <a:t>    chondroblasts</a:t>
            </a:r>
          </a:p>
          <a:p>
            <a:pPr lvl="2" eaLnBrk="1" hangingPunct="1"/>
            <a:r>
              <a:rPr lang="en-US" sz="2000" smtClean="0"/>
              <a:t>Synthesis of matrix – deposited at surface</a:t>
            </a:r>
          </a:p>
          <a:p>
            <a:pPr lvl="2" eaLnBrk="1" hangingPunct="1"/>
            <a:r>
              <a:rPr lang="en-US" sz="2000" smtClean="0"/>
              <a:t>Increase in girth</a:t>
            </a:r>
          </a:p>
          <a:p>
            <a:pPr lvl="2" eaLnBrk="1" hangingPunct="1"/>
            <a:r>
              <a:rPr lang="en-US" sz="2000" smtClean="0"/>
              <a:t>Seen in mature cartilage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20E5F"/>
                </a:solidFill>
              </a:rPr>
              <a:t>Growth in the </a:t>
            </a:r>
            <a:r>
              <a:rPr lang="en-US" b="1" dirty="0" err="1" smtClean="0">
                <a:solidFill>
                  <a:srgbClr val="720E5F"/>
                </a:solidFill>
              </a:rPr>
              <a:t>Epiphyseal</a:t>
            </a:r>
            <a:r>
              <a:rPr lang="en-US" b="1" dirty="0" smtClean="0">
                <a:solidFill>
                  <a:srgbClr val="720E5F"/>
                </a:solidFill>
              </a:rPr>
              <a:t> Plate</a:t>
            </a: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ph idx="1"/>
          </p:nvPr>
        </p:nvGraphicFramePr>
        <p:xfrm>
          <a:off x="457200" y="1295400"/>
          <a:ext cx="6827838" cy="5257800"/>
        </p:xfrm>
        <a:graphic>
          <a:graphicData uri="http://schemas.openxmlformats.org/presentationml/2006/ole">
            <p:oleObj spid="_x0000_s54274" name="Bitmap Image" r:id="rId4" imgW="6095238" imgH="4571429" progId="PBrush">
              <p:embed/>
            </p:oleObj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 err="1" smtClean="0">
                <a:solidFill>
                  <a:srgbClr val="720E5F"/>
                </a:solidFill>
              </a:rPr>
              <a:t>Epiphyseal</a:t>
            </a:r>
            <a:r>
              <a:rPr lang="en-US" sz="4000" b="1" dirty="0" smtClean="0">
                <a:solidFill>
                  <a:srgbClr val="720E5F"/>
                </a:solidFill>
              </a:rPr>
              <a:t>  Plate</a:t>
            </a:r>
            <a:br>
              <a:rPr lang="en-US" sz="4000" b="1" dirty="0" smtClean="0">
                <a:solidFill>
                  <a:srgbClr val="720E5F"/>
                </a:solidFill>
              </a:rPr>
            </a:br>
            <a:r>
              <a:rPr lang="en-US" sz="4000" b="1" dirty="0" smtClean="0">
                <a:solidFill>
                  <a:srgbClr val="720E5F"/>
                </a:solidFill>
              </a:rPr>
              <a:t>(Interstitial Growth)</a:t>
            </a: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1901825" y="3246438"/>
            <a:ext cx="5340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http://web.indstate.edu/thcme/mwking/glycans.html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ph idx="1"/>
          </p:nvPr>
        </p:nvGraphicFramePr>
        <p:xfrm>
          <a:off x="868363" y="1676400"/>
          <a:ext cx="7437437" cy="5029200"/>
        </p:xfrm>
        <a:graphic>
          <a:graphicData uri="http://schemas.openxmlformats.org/presentationml/2006/ole">
            <p:oleObj spid="_x0000_s55298" name="Bitmap Image" r:id="rId4" imgW="6095238" imgH="4571429" progId="PBrush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20E5F"/>
                </a:solidFill>
              </a:rPr>
              <a:t>Appositional Growth</a:t>
            </a:r>
          </a:p>
        </p:txBody>
      </p:sp>
      <p:pic>
        <p:nvPicPr>
          <p:cNvPr id="27651" name="Picture 6" descr="hl4A-3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8475" b="10168"/>
          <a:stretch>
            <a:fillRect/>
          </a:stretch>
        </p:blipFill>
        <p:spPr>
          <a:xfrm>
            <a:off x="2209800" y="2209800"/>
            <a:ext cx="4800600" cy="3657600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720E5F"/>
                </a:solidFill>
              </a:rPr>
              <a:t>Functions of Cartilage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dirty="0" smtClean="0"/>
              <a:t>Specialized CT in which the firm consistency of the extracellular matrix allows the tissue to bear mechanical stresses without permanent distortion</a:t>
            </a:r>
          </a:p>
          <a:p>
            <a:pPr algn="just" eaLnBrk="1" hangingPunct="1"/>
            <a:r>
              <a:rPr lang="en-US" dirty="0" smtClean="0"/>
              <a:t>Supports soft tissues.</a:t>
            </a:r>
          </a:p>
          <a:p>
            <a:pPr algn="just" eaLnBrk="1" hangingPunct="1"/>
            <a:r>
              <a:rPr lang="en-US" dirty="0" smtClean="0"/>
              <a:t>Shock-absorbing because it is resilient.</a:t>
            </a:r>
          </a:p>
          <a:p>
            <a:pPr algn="just" eaLnBrk="1" hangingPunct="1"/>
            <a:r>
              <a:rPr lang="en-US" dirty="0" smtClean="0"/>
              <a:t>Smooth surface allows sliding against it.</a:t>
            </a:r>
          </a:p>
          <a:p>
            <a:pPr algn="just" eaLnBrk="1" hangingPunct="1"/>
            <a:r>
              <a:rPr lang="en-US" dirty="0" smtClean="0"/>
              <a:t>Essential for growth, development of bone.</a:t>
            </a:r>
          </a:p>
          <a:p>
            <a:pPr algn="just" eaLnBrk="1" hangingPunct="1"/>
            <a:endParaRPr lang="en-US" dirty="0" smtClean="0"/>
          </a:p>
          <a:p>
            <a:pPr algn="just" eaLnBrk="1" hangingPunct="1"/>
            <a:endParaRPr lang="en-US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15000"/>
            <a:ext cx="8305800" cy="1143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tx1"/>
                </a:solidFill>
              </a:rPr>
              <a:t>THANK YOU</a:t>
            </a:r>
            <a:endParaRPr lang="en-US" sz="6600" b="1" dirty="0">
              <a:solidFill>
                <a:schemeClr val="tx1"/>
              </a:solidFill>
            </a:endParaRPr>
          </a:p>
        </p:txBody>
      </p:sp>
      <p:pic>
        <p:nvPicPr>
          <p:cNvPr id="3" name="Picture 2" descr="Men-Lending-An-Ear-to-Women21-300x1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67813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954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Consists of-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Cartilage cells</a:t>
            </a:r>
          </a:p>
          <a:p>
            <a:pPr lvl="1"/>
            <a:r>
              <a:rPr lang="en-US" dirty="0" err="1" smtClean="0"/>
              <a:t>Chondroblast</a:t>
            </a:r>
            <a:endParaRPr lang="en-US" dirty="0" smtClean="0"/>
          </a:p>
          <a:p>
            <a:pPr lvl="1"/>
            <a:r>
              <a:rPr lang="en-US" dirty="0" err="1" smtClean="0"/>
              <a:t>Chondrocyte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Intercellular Matrix</a:t>
            </a:r>
          </a:p>
          <a:p>
            <a:pPr lvl="1"/>
            <a:r>
              <a:rPr lang="en-US" dirty="0" smtClean="0"/>
              <a:t>Ground substance</a:t>
            </a:r>
          </a:p>
          <a:p>
            <a:pPr lvl="2"/>
            <a:r>
              <a:rPr lang="en-US" dirty="0" err="1" smtClean="0"/>
              <a:t>Chondromucoprotein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Fibres</a:t>
            </a:r>
            <a:endParaRPr lang="en-US" dirty="0" smtClean="0"/>
          </a:p>
          <a:p>
            <a:pPr lvl="2"/>
            <a:r>
              <a:rPr lang="en-US" dirty="0" smtClean="0"/>
              <a:t>Collagen </a:t>
            </a:r>
            <a:r>
              <a:rPr lang="en-US" dirty="0" err="1" smtClean="0"/>
              <a:t>fibres</a:t>
            </a:r>
            <a:endParaRPr lang="en-US" dirty="0" smtClean="0"/>
          </a:p>
          <a:p>
            <a:pPr lvl="2"/>
            <a:r>
              <a:rPr lang="en-US" dirty="0" smtClean="0"/>
              <a:t>Elastic </a:t>
            </a:r>
            <a:r>
              <a:rPr lang="en-US" dirty="0" err="1" smtClean="0"/>
              <a:t>fibres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Chondroblasts</a:t>
            </a:r>
            <a:br>
              <a:rPr lang="lv-LV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buFontTx/>
              <a:buNone/>
            </a:pPr>
            <a:endParaRPr lang="lv-LV" b="1" dirty="0" smtClean="0"/>
          </a:p>
          <a:p>
            <a:pPr algn="just">
              <a:lnSpc>
                <a:spcPct val="120000"/>
              </a:lnSpc>
            </a:pPr>
            <a:r>
              <a:rPr lang="lv-LV" sz="2400" dirty="0" smtClean="0"/>
              <a:t>less differentiated cartilage cells, originate from non-differentiated mesenchyme; </a:t>
            </a:r>
          </a:p>
          <a:p>
            <a:pPr algn="just">
              <a:lnSpc>
                <a:spcPct val="120000"/>
              </a:lnSpc>
            </a:pPr>
            <a:r>
              <a:rPr lang="lv-LV" sz="2400" dirty="0" smtClean="0"/>
              <a:t>have a flattened shape; a well-developed rough endoplasmic reticulum in a basophilic cytoplasm;</a:t>
            </a:r>
          </a:p>
          <a:p>
            <a:pPr algn="just">
              <a:lnSpc>
                <a:spcPct val="120000"/>
              </a:lnSpc>
            </a:pPr>
            <a:r>
              <a:rPr lang="lv-LV" sz="2400" i="1" dirty="0" smtClean="0"/>
              <a:t>function</a:t>
            </a:r>
            <a:r>
              <a:rPr lang="lv-LV" sz="2400" dirty="0" smtClean="0"/>
              <a:t> - elaboration of cartilage intercellular matter; under certain circumstances chondroblasts are capable of producing matrix-degrading enzymes - collagenase, elastase, hyaluronidase;</a:t>
            </a:r>
          </a:p>
          <a:p>
            <a:pPr algn="just">
              <a:lnSpc>
                <a:spcPct val="120000"/>
              </a:lnSpc>
            </a:pPr>
            <a:r>
              <a:rPr lang="lv-LV" sz="2400" i="1" dirty="0" smtClean="0"/>
              <a:t>reside</a:t>
            </a:r>
            <a:r>
              <a:rPr lang="lv-LV" sz="2400" dirty="0" smtClean="0"/>
              <a:t> in the internal layer of periosteum and in the depth of matrix - within lacunes;</a:t>
            </a:r>
          </a:p>
          <a:p>
            <a:pPr algn="just">
              <a:lnSpc>
                <a:spcPct val="120000"/>
              </a:lnSpc>
            </a:pPr>
            <a:r>
              <a:rPr lang="lv-LV" sz="2400" dirty="0" smtClean="0"/>
              <a:t>chondroblasts mature into chondrocytes. </a:t>
            </a:r>
          </a:p>
          <a:p>
            <a:pPr algn="just">
              <a:lnSpc>
                <a:spcPct val="12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Chondrocytes</a:t>
            </a:r>
            <a:br>
              <a:rPr lang="lv-LV" b="1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sz="2800" dirty="0" smtClean="0"/>
              <a:t>D</a:t>
            </a:r>
            <a:r>
              <a:rPr lang="lv-LV" sz="2800" dirty="0" smtClean="0"/>
              <a:t>ifferentiated cartilage cells; </a:t>
            </a:r>
          </a:p>
          <a:p>
            <a:pPr algn="just">
              <a:lnSpc>
                <a:spcPct val="120000"/>
              </a:lnSpc>
            </a:pPr>
            <a:r>
              <a:rPr lang="en-US" sz="2800" dirty="0" smtClean="0"/>
              <a:t>R</a:t>
            </a:r>
            <a:r>
              <a:rPr lang="lv-LV" sz="2800" dirty="0" smtClean="0"/>
              <a:t>ound or angular shapes, with advancing cellular age chondrocytes progressively lose their rough endoplasmic reticulum;</a:t>
            </a:r>
          </a:p>
          <a:p>
            <a:pPr algn="just">
              <a:lnSpc>
                <a:spcPct val="120000"/>
              </a:lnSpc>
            </a:pPr>
            <a:r>
              <a:rPr lang="en-US" sz="2800" i="1" dirty="0" smtClean="0"/>
              <a:t>F</a:t>
            </a:r>
            <a:r>
              <a:rPr lang="lv-LV" sz="2800" i="1" dirty="0" smtClean="0"/>
              <a:t>unction</a:t>
            </a:r>
            <a:r>
              <a:rPr lang="lv-LV" sz="2800" dirty="0" smtClean="0"/>
              <a:t> - elaboration of cartilage intercellular matter; under certain circumstances chondroblasts are capable of producing matrix-degrading enzymes - collagenase, elastase, hyaluronidase</a:t>
            </a:r>
          </a:p>
          <a:p>
            <a:pPr algn="just">
              <a:lnSpc>
                <a:spcPct val="120000"/>
              </a:lnSpc>
            </a:pPr>
            <a:r>
              <a:rPr lang="en-US" sz="2800" i="1" dirty="0" smtClean="0"/>
              <a:t>R</a:t>
            </a:r>
            <a:r>
              <a:rPr lang="lv-LV" sz="2800" i="1" dirty="0" smtClean="0"/>
              <a:t>eside</a:t>
            </a:r>
            <a:r>
              <a:rPr lang="lv-LV" sz="2800" dirty="0" smtClean="0"/>
              <a:t> in the depth of matrix - within minute special cavities lacunes</a:t>
            </a:r>
          </a:p>
          <a:p>
            <a:pPr algn="just">
              <a:lnSpc>
                <a:spcPct val="120000"/>
              </a:lnSpc>
            </a:pPr>
            <a:r>
              <a:rPr lang="en-US" sz="2800" dirty="0" smtClean="0"/>
              <a:t>S</a:t>
            </a:r>
            <a:r>
              <a:rPr lang="lv-LV" sz="2800" dirty="0" smtClean="0"/>
              <a:t>ometimes the number of cartilage cells in one lacune is more than one, it is the consequence of cell division;</a:t>
            </a:r>
          </a:p>
          <a:p>
            <a:pPr algn="just">
              <a:lnSpc>
                <a:spcPct val="120000"/>
              </a:lnSpc>
            </a:pPr>
            <a:r>
              <a:rPr lang="en-US" sz="2800" dirty="0" smtClean="0"/>
              <a:t>Q</a:t>
            </a:r>
            <a:r>
              <a:rPr lang="lv-LV" sz="2800" dirty="0" smtClean="0"/>
              <a:t>uite often the division i</a:t>
            </a:r>
            <a:r>
              <a:rPr lang="en-US" sz="2800" dirty="0" smtClean="0"/>
              <a:t>s</a:t>
            </a:r>
            <a:r>
              <a:rPr lang="lv-LV" sz="2800" dirty="0" smtClean="0"/>
              <a:t> accomplished through amitosis; such cellular groups are called </a:t>
            </a:r>
            <a:r>
              <a:rPr lang="lv-LV" sz="2800" b="1" dirty="0" smtClean="0"/>
              <a:t>isogenic groups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7030A0"/>
                </a:solidFill>
              </a:rPr>
              <a:t>Chondroblast</a:t>
            </a:r>
            <a:r>
              <a:rPr lang="en-US" b="1" dirty="0" smtClean="0">
                <a:solidFill>
                  <a:srgbClr val="7030A0"/>
                </a:solidFill>
              </a:rPr>
              <a:t>  </a:t>
            </a:r>
            <a:r>
              <a:rPr lang="en-US" b="1" dirty="0" err="1" smtClean="0">
                <a:solidFill>
                  <a:srgbClr val="7030A0"/>
                </a:solidFill>
              </a:rPr>
              <a:t>vs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Chondrocyte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" name="Picture 3" descr="chondrocyte v chndbls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526" y="1828800"/>
            <a:ext cx="7867650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</a:rPr>
              <a:t>Chondroblast</a:t>
            </a:r>
            <a:r>
              <a:rPr lang="en-US" b="1" dirty="0" smtClean="0">
                <a:solidFill>
                  <a:srgbClr val="C00000"/>
                </a:solidFill>
              </a:rPr>
              <a:t>  And  </a:t>
            </a:r>
            <a:r>
              <a:rPr lang="en-US" b="1" dirty="0" err="1" smtClean="0">
                <a:solidFill>
                  <a:srgbClr val="C00000"/>
                </a:solidFill>
              </a:rPr>
              <a:t>Chondrocyte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preview_html_6ae78d4f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057400"/>
            <a:ext cx="8178703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Types of Cartilage-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Hyaline Cartilage</a:t>
            </a:r>
          </a:p>
          <a:p>
            <a:endParaRPr lang="en-US" dirty="0" smtClean="0"/>
          </a:p>
          <a:p>
            <a:r>
              <a:rPr lang="en-US" dirty="0" smtClean="0"/>
              <a:t>Elastic Cartilage</a:t>
            </a:r>
          </a:p>
          <a:p>
            <a:endParaRPr lang="en-US" dirty="0" smtClean="0"/>
          </a:p>
          <a:p>
            <a:r>
              <a:rPr lang="en-US" dirty="0" err="1" smtClean="0"/>
              <a:t>Fibrocartilage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144</TotalTime>
  <Words>719</Words>
  <Application>Microsoft Office PowerPoint</Application>
  <PresentationFormat>On-screen Show (4:3)</PresentationFormat>
  <Paragraphs>145</Paragraphs>
  <Slides>36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Flow</vt:lpstr>
      <vt:lpstr>Bitmap Image</vt:lpstr>
      <vt:lpstr>HISTOLOGY  CARTILAGE</vt:lpstr>
      <vt:lpstr>Definition</vt:lpstr>
      <vt:lpstr>Slide 3</vt:lpstr>
      <vt:lpstr>Consists of-</vt:lpstr>
      <vt:lpstr>Chondroblasts </vt:lpstr>
      <vt:lpstr>Chondrocytes </vt:lpstr>
      <vt:lpstr>Chondroblast  vs Chondrocyte</vt:lpstr>
      <vt:lpstr>Chondroblast  And  Chondrocyte</vt:lpstr>
      <vt:lpstr>Types of Cartilage-</vt:lpstr>
      <vt:lpstr>1.  Hyaline Cartilage</vt:lpstr>
      <vt:lpstr>Hyaline Cartilage</vt:lpstr>
      <vt:lpstr>Hyaline Cartilage</vt:lpstr>
      <vt:lpstr>Hyaline Cartilage</vt:lpstr>
      <vt:lpstr>Perichondrium</vt:lpstr>
      <vt:lpstr>Hyaline Cartilage</vt:lpstr>
      <vt:lpstr>Chondrocytes  in Lacunae</vt:lpstr>
      <vt:lpstr>2. Elastic Cartilage</vt:lpstr>
      <vt:lpstr>  Elastic Cartilage</vt:lpstr>
      <vt:lpstr>Elastic Cartilage</vt:lpstr>
      <vt:lpstr>Elastic Cartilage</vt:lpstr>
      <vt:lpstr>Elastic Cartilage</vt:lpstr>
      <vt:lpstr>Elastic Cartilage</vt:lpstr>
      <vt:lpstr>Elastic Cartilage (Epiglottis)</vt:lpstr>
      <vt:lpstr>3.  Fibrocartilage</vt:lpstr>
      <vt:lpstr>Fibrocartilage</vt:lpstr>
      <vt:lpstr>Fibrocartilage</vt:lpstr>
      <vt:lpstr>Fibrocartilage</vt:lpstr>
      <vt:lpstr>Fibrocartilage</vt:lpstr>
      <vt:lpstr>Fibrocartilage</vt:lpstr>
      <vt:lpstr>Slide 30</vt:lpstr>
      <vt:lpstr>Growth of Cartilage</vt:lpstr>
      <vt:lpstr>Growth in the Epiphyseal Plate</vt:lpstr>
      <vt:lpstr>Epiphyseal  Plate (Interstitial Growth)</vt:lpstr>
      <vt:lpstr>Appositional Growth</vt:lpstr>
      <vt:lpstr>Functions of Cartilage 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HISTOLOGY OF CARTILAGE</dc:title>
  <dc:creator>admin</dc:creator>
  <cp:lastModifiedBy>DELL</cp:lastModifiedBy>
  <cp:revision>21</cp:revision>
  <dcterms:created xsi:type="dcterms:W3CDTF">2014-12-01T10:02:06Z</dcterms:created>
  <dcterms:modified xsi:type="dcterms:W3CDTF">2025-09-19T07:26:16Z</dcterms:modified>
</cp:coreProperties>
</file>