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6" r:id="rId4"/>
    <p:sldId id="299" r:id="rId5"/>
    <p:sldId id="298" r:id="rId6"/>
    <p:sldId id="297" r:id="rId7"/>
    <p:sldId id="296" r:id="rId8"/>
    <p:sldId id="295" r:id="rId9"/>
    <p:sldId id="294" r:id="rId10"/>
    <p:sldId id="293" r:id="rId11"/>
    <p:sldId id="292" r:id="rId12"/>
    <p:sldId id="291" r:id="rId13"/>
    <p:sldId id="290" r:id="rId14"/>
    <p:sldId id="289" r:id="rId15"/>
    <p:sldId id="288" r:id="rId16"/>
    <p:sldId id="287" r:id="rId17"/>
    <p:sldId id="286" r:id="rId18"/>
  </p:sldIdLst>
  <p:sldSz cx="43434000" cy="16459200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  <a:srgbClr val="FF9900"/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8369" autoAdjust="0"/>
    <p:restoredTop sz="99005" autoAdjust="0"/>
  </p:normalViewPr>
  <p:slideViewPr>
    <p:cSldViewPr>
      <p:cViewPr varScale="1">
        <p:scale>
          <a:sx n="28" d="100"/>
          <a:sy n="28" d="100"/>
        </p:scale>
        <p:origin x="-186" y="-216"/>
      </p:cViewPr>
      <p:guideLst>
        <p:guide orient="horz" pos="5184"/>
        <p:guide pos="13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7550" y="5113338"/>
            <a:ext cx="36918900" cy="3527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5100" y="9326563"/>
            <a:ext cx="30403800" cy="42068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23091-6283-4657-901A-59DCD4B862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6058B6-A03C-4307-9F0A-3ADCE96635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89650" y="658813"/>
            <a:ext cx="9772650" cy="14044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71700" y="658813"/>
            <a:ext cx="29165550" cy="14044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4923AA-FC5B-4335-9A4B-6BE7D879D2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698139-E16C-455F-9F48-EC822DC6B7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588" y="10575925"/>
            <a:ext cx="36918900" cy="3270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0588" y="6975475"/>
            <a:ext cx="36918900" cy="36004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41C59-B049-42F3-BDB3-9E7E21B0F7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1700" y="3840163"/>
            <a:ext cx="19469100" cy="1086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93200" y="3840163"/>
            <a:ext cx="19469100" cy="1086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24C448-A6CA-43EC-BCDE-F099BF6346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1700" y="3684588"/>
            <a:ext cx="19191288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1700" y="5219700"/>
            <a:ext cx="19191288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064663" y="3684588"/>
            <a:ext cx="19197637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64663" y="5219700"/>
            <a:ext cx="19197637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B8E335-F0FD-4EBC-AF9E-F852B478ED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6F7E34-D65B-47C9-9A3F-176A6A573D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829635-4D06-439D-93BC-9DEF49A02E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655638"/>
            <a:ext cx="14289088" cy="2789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488" y="655638"/>
            <a:ext cx="24280812" cy="140477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1700" y="3444875"/>
            <a:ext cx="14289088" cy="1125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D2C186-4D42-42D9-BB98-29A1750371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3763" y="11522075"/>
            <a:ext cx="26060400" cy="1358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513763" y="1470025"/>
            <a:ext cx="26060400" cy="9875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13763" y="12880975"/>
            <a:ext cx="26060400" cy="1931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714F4F-F243-4429-9CAE-D214CD8C9C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71700" y="658813"/>
            <a:ext cx="39090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42242" tIns="171121" rIns="342242" bIns="1711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71700" y="3840163"/>
            <a:ext cx="39090600" cy="1086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42242" tIns="171121" rIns="342242" bIns="1711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71700" y="14989175"/>
            <a:ext cx="10134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2242" tIns="171121" rIns="342242" bIns="17112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5200" b="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839950" y="14989175"/>
            <a:ext cx="13754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2242" tIns="171121" rIns="342242" bIns="171121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5200" b="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127700" y="14989175"/>
            <a:ext cx="10134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42242" tIns="171121" rIns="342242" bIns="17112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200" b="0"/>
            </a:lvl1pPr>
          </a:lstStyle>
          <a:p>
            <a:fld id="{C882A3BB-F891-400C-89D7-9108DF76C4E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2650" rtl="0" eaLnBrk="0" fontAlgn="base" hangingPunct="0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422650" rtl="0" eaLnBrk="0" fontAlgn="base" hangingPunct="0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2pPr>
      <a:lvl3pPr algn="ctr" defTabSz="3422650" rtl="0" eaLnBrk="0" fontAlgn="base" hangingPunct="0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3pPr>
      <a:lvl4pPr algn="ctr" defTabSz="3422650" rtl="0" eaLnBrk="0" fontAlgn="base" hangingPunct="0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4pPr>
      <a:lvl5pPr algn="ctr" defTabSz="3422650" rtl="0" eaLnBrk="0" fontAlgn="base" hangingPunct="0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5pPr>
      <a:lvl6pPr marL="457200" algn="ctr" defTabSz="3422650" rtl="0" fontAlgn="base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6pPr>
      <a:lvl7pPr marL="914400" algn="ctr" defTabSz="3422650" rtl="0" fontAlgn="base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7pPr>
      <a:lvl8pPr marL="1371600" algn="ctr" defTabSz="3422650" rtl="0" fontAlgn="base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8pPr>
      <a:lvl9pPr marL="1828800" algn="ctr" defTabSz="3422650" rtl="0" fontAlgn="base">
        <a:spcBef>
          <a:spcPct val="0"/>
        </a:spcBef>
        <a:spcAft>
          <a:spcPct val="0"/>
        </a:spcAft>
        <a:defRPr sz="16500">
          <a:solidFill>
            <a:schemeClr val="tx2"/>
          </a:solidFill>
          <a:latin typeface="Arial" charset="0"/>
        </a:defRPr>
      </a:lvl9pPr>
    </p:titleStyle>
    <p:bodyStyle>
      <a:lvl1pPr marL="1282700" indent="-1282700" algn="l" defTabSz="3422650" rtl="0" eaLnBrk="0" fontAlgn="base" hangingPunct="0">
        <a:spcBef>
          <a:spcPct val="20000"/>
        </a:spcBef>
        <a:spcAft>
          <a:spcPct val="0"/>
        </a:spcAft>
        <a:buChar char="•"/>
        <a:defRPr sz="12000">
          <a:solidFill>
            <a:schemeClr val="tx1"/>
          </a:solidFill>
          <a:latin typeface="+mn-lt"/>
          <a:ea typeface="+mn-ea"/>
          <a:cs typeface="+mn-cs"/>
        </a:defRPr>
      </a:lvl1pPr>
      <a:lvl2pPr marL="2781300" indent="-1069975" algn="l" defTabSz="3422650" rtl="0" eaLnBrk="0" fontAlgn="base" hangingPunct="0">
        <a:spcBef>
          <a:spcPct val="20000"/>
        </a:spcBef>
        <a:spcAft>
          <a:spcPct val="0"/>
        </a:spcAft>
        <a:buChar char="–"/>
        <a:defRPr sz="10500">
          <a:solidFill>
            <a:schemeClr val="tx1"/>
          </a:solidFill>
          <a:latin typeface="+mn-lt"/>
        </a:defRPr>
      </a:lvl2pPr>
      <a:lvl3pPr marL="4278313" indent="-855663" algn="l" defTabSz="3422650" rtl="0" eaLnBrk="0" fontAlgn="base" hangingPunct="0">
        <a:spcBef>
          <a:spcPct val="20000"/>
        </a:spcBef>
        <a:spcAft>
          <a:spcPct val="0"/>
        </a:spcAft>
        <a:buChar char="•"/>
        <a:defRPr sz="9000">
          <a:solidFill>
            <a:schemeClr val="tx1"/>
          </a:solidFill>
          <a:latin typeface="+mn-lt"/>
        </a:defRPr>
      </a:lvl3pPr>
      <a:lvl4pPr marL="5989638" indent="-855663" algn="l" defTabSz="3422650" rtl="0" eaLnBrk="0" fontAlgn="base" hangingPunct="0">
        <a:spcBef>
          <a:spcPct val="20000"/>
        </a:spcBef>
        <a:spcAft>
          <a:spcPct val="0"/>
        </a:spcAft>
        <a:buChar char="–"/>
        <a:defRPr sz="7500">
          <a:solidFill>
            <a:schemeClr val="tx1"/>
          </a:solidFill>
          <a:latin typeface="+mn-lt"/>
        </a:defRPr>
      </a:lvl4pPr>
      <a:lvl5pPr marL="7700963" indent="-855663" algn="l" defTabSz="3422650" rtl="0" eaLnBrk="0" fontAlgn="base" hangingPunct="0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</a:defRPr>
      </a:lvl5pPr>
      <a:lvl6pPr marL="8158163" indent="-855663" algn="l" defTabSz="3422650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</a:defRPr>
      </a:lvl6pPr>
      <a:lvl7pPr marL="8615363" indent="-855663" algn="l" defTabSz="3422650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</a:defRPr>
      </a:lvl7pPr>
      <a:lvl8pPr marL="9072563" indent="-855663" algn="l" defTabSz="3422650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</a:defRPr>
      </a:lvl8pPr>
      <a:lvl9pPr marL="9529763" indent="-855663" algn="l" defTabSz="3422650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10" Type="http://schemas.openxmlformats.org/officeDocument/2006/relationships/image" Target="../media/image92.jpe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10" Type="http://schemas.openxmlformats.org/officeDocument/2006/relationships/image" Target="../media/image101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jpeg"/><Relationship Id="rId7" Type="http://schemas.openxmlformats.org/officeDocument/2006/relationships/image" Target="../media/image107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jpeg"/><Relationship Id="rId10" Type="http://schemas.openxmlformats.org/officeDocument/2006/relationships/image" Target="../media/image66.jpeg"/><Relationship Id="rId4" Type="http://schemas.openxmlformats.org/officeDocument/2006/relationships/image" Target="../media/image104.jpeg"/><Relationship Id="rId9" Type="http://schemas.openxmlformats.org/officeDocument/2006/relationships/image" Target="../media/image10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1.jpeg"/><Relationship Id="rId7" Type="http://schemas.openxmlformats.org/officeDocument/2006/relationships/image" Target="../media/image115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10" Type="http://schemas.openxmlformats.org/officeDocument/2006/relationships/image" Target="../media/image118.jpeg"/><Relationship Id="rId4" Type="http://schemas.openxmlformats.org/officeDocument/2006/relationships/image" Target="../media/image112.jpeg"/><Relationship Id="rId9" Type="http://schemas.openxmlformats.org/officeDocument/2006/relationships/image" Target="../media/image11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0.jpeg"/><Relationship Id="rId7" Type="http://schemas.openxmlformats.org/officeDocument/2006/relationships/image" Target="../media/image124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121.png"/><Relationship Id="rId9" Type="http://schemas.openxmlformats.org/officeDocument/2006/relationships/image" Target="../media/image12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10" Type="http://schemas.openxmlformats.org/officeDocument/2006/relationships/image" Target="../media/image127.jpeg"/><Relationship Id="rId4" Type="http://schemas.openxmlformats.org/officeDocument/2006/relationships/image" Target="../media/image130.png"/><Relationship Id="rId9" Type="http://schemas.openxmlformats.org/officeDocument/2006/relationships/image" Target="../media/image1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jpeg"/><Relationship Id="rId7" Type="http://schemas.openxmlformats.org/officeDocument/2006/relationships/image" Target="../media/image141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10" Type="http://schemas.openxmlformats.org/officeDocument/2006/relationships/image" Target="../media/image48.jpeg"/><Relationship Id="rId4" Type="http://schemas.openxmlformats.org/officeDocument/2006/relationships/image" Target="../media/image138.jpeg"/><Relationship Id="rId9" Type="http://schemas.openxmlformats.org/officeDocument/2006/relationships/image" Target="../media/image14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84"/>
          <p:cNvGrpSpPr>
            <a:grpSpLocks/>
          </p:cNvGrpSpPr>
          <p:nvPr/>
        </p:nvGrpSpPr>
        <p:grpSpPr bwMode="auto">
          <a:xfrm>
            <a:off x="635000" y="228600"/>
            <a:ext cx="42371963" cy="15686088"/>
            <a:chOff x="400" y="144"/>
            <a:chExt cx="26691" cy="9881"/>
          </a:xfrm>
        </p:grpSpPr>
        <p:sp>
          <p:nvSpPr>
            <p:cNvPr id="2051" name="Oval 2" descr="tonsil-1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" name="Oval 3" descr="spleen-2"/>
            <p:cNvSpPr>
              <a:spLocks noChangeArrowheads="1"/>
            </p:cNvSpPr>
            <p:nvPr/>
          </p:nvSpPr>
          <p:spPr bwMode="auto">
            <a:xfrm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" name="Oval 4" descr="LN-1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4" name="Oval 5" descr="thumus"/>
            <p:cNvSpPr>
              <a:spLocks noChangeArrowheads="1"/>
            </p:cNvSpPr>
            <p:nvPr/>
          </p:nvSpPr>
          <p:spPr bwMode="auto">
            <a:xfrm>
              <a:off x="21024" y="960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" name="Text Box 6"/>
            <p:cNvSpPr txBox="1">
              <a:spLocks noChangeArrowheads="1"/>
            </p:cNvSpPr>
            <p:nvPr/>
          </p:nvSpPr>
          <p:spPr bwMode="auto">
            <a:xfrm>
              <a:off x="1287" y="144"/>
              <a:ext cx="299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LYMPH NODE</a:t>
              </a: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7584" y="144"/>
              <a:ext cx="398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PALATINE TONSIL</a:t>
              </a: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15916" y="144"/>
              <a:ext cx="184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SPLEEN</a:t>
              </a:r>
            </a:p>
          </p:txBody>
        </p:sp>
        <p:sp>
          <p:nvSpPr>
            <p:cNvPr id="2058" name="Text Box 11"/>
            <p:cNvSpPr txBox="1">
              <a:spLocks noChangeArrowheads="1"/>
            </p:cNvSpPr>
            <p:nvPr/>
          </p:nvSpPr>
          <p:spPr bwMode="auto">
            <a:xfrm>
              <a:off x="21984" y="144"/>
              <a:ext cx="194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THYMUS</a:t>
              </a:r>
            </a:p>
          </p:txBody>
        </p:sp>
        <p:sp>
          <p:nvSpPr>
            <p:cNvPr id="2059" name="Oval 12" descr="Picture2"/>
            <p:cNvSpPr>
              <a:spLocks noChangeArrowheads="1"/>
            </p:cNvSpPr>
            <p:nvPr/>
          </p:nvSpPr>
          <p:spPr bwMode="auto">
            <a:xfrm>
              <a:off x="24624" y="576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" name="Oval 14" descr="Picture5"/>
            <p:cNvSpPr>
              <a:spLocks noChangeArrowheads="1"/>
            </p:cNvSpPr>
            <p:nvPr/>
          </p:nvSpPr>
          <p:spPr bwMode="auto">
            <a:xfrm rot="5400000">
              <a:off x="18576" y="576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1" name="Oval 15" descr="LN"/>
            <p:cNvSpPr>
              <a:spLocks noChangeArrowheads="1"/>
            </p:cNvSpPr>
            <p:nvPr/>
          </p:nvSpPr>
          <p:spPr bwMode="auto">
            <a:xfrm>
              <a:off x="4320" y="768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2" name="Oval 16" descr="Picture6"/>
            <p:cNvSpPr>
              <a:spLocks noChangeArrowheads="1"/>
            </p:cNvSpPr>
            <p:nvPr/>
          </p:nvSpPr>
          <p:spPr bwMode="auto">
            <a:xfrm>
              <a:off x="11328" y="624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3" name="Line 17"/>
            <p:cNvSpPr>
              <a:spLocks noChangeShapeType="1"/>
            </p:cNvSpPr>
            <p:nvPr/>
          </p:nvSpPr>
          <p:spPr bwMode="auto">
            <a:xfrm flipH="1">
              <a:off x="5328" y="1056"/>
              <a:ext cx="4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Text Box 18"/>
            <p:cNvSpPr txBox="1">
              <a:spLocks noChangeArrowheads="1"/>
            </p:cNvSpPr>
            <p:nvPr/>
          </p:nvSpPr>
          <p:spPr bwMode="auto">
            <a:xfrm>
              <a:off x="5750" y="857"/>
              <a:ext cx="211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Subcapsular sinus</a:t>
              </a:r>
            </a:p>
          </p:txBody>
        </p:sp>
        <p:sp>
          <p:nvSpPr>
            <p:cNvPr id="2065" name="Line 19"/>
            <p:cNvSpPr>
              <a:spLocks noChangeShapeType="1"/>
            </p:cNvSpPr>
            <p:nvPr/>
          </p:nvSpPr>
          <p:spPr bwMode="auto">
            <a:xfrm flipH="1">
              <a:off x="12576" y="1008"/>
              <a:ext cx="2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Text Box 20"/>
            <p:cNvSpPr txBox="1">
              <a:spLocks noChangeArrowheads="1"/>
            </p:cNvSpPr>
            <p:nvPr/>
          </p:nvSpPr>
          <p:spPr bwMode="auto">
            <a:xfrm>
              <a:off x="12768" y="864"/>
              <a:ext cx="2098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Str squamous 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nonkeratinised epi</a:t>
              </a:r>
            </a:p>
          </p:txBody>
        </p:sp>
        <p:sp>
          <p:nvSpPr>
            <p:cNvPr id="2067" name="Line 21"/>
            <p:cNvSpPr>
              <a:spLocks noChangeShapeType="1"/>
            </p:cNvSpPr>
            <p:nvPr/>
          </p:nvSpPr>
          <p:spPr bwMode="auto">
            <a:xfrm>
              <a:off x="19152" y="720"/>
              <a:ext cx="768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Line 22"/>
            <p:cNvSpPr>
              <a:spLocks noChangeShapeType="1"/>
            </p:cNvSpPr>
            <p:nvPr/>
          </p:nvSpPr>
          <p:spPr bwMode="auto">
            <a:xfrm flipV="1">
              <a:off x="19104" y="816"/>
              <a:ext cx="816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Line 23"/>
            <p:cNvSpPr>
              <a:spLocks noChangeShapeType="1"/>
            </p:cNvSpPr>
            <p:nvPr/>
          </p:nvSpPr>
          <p:spPr bwMode="auto">
            <a:xfrm flipV="1">
              <a:off x="19008" y="1440"/>
              <a:ext cx="100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Line 24"/>
            <p:cNvSpPr>
              <a:spLocks noChangeShapeType="1"/>
            </p:cNvSpPr>
            <p:nvPr/>
          </p:nvSpPr>
          <p:spPr bwMode="auto">
            <a:xfrm>
              <a:off x="19488" y="1248"/>
              <a:ext cx="528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Text Box 25"/>
            <p:cNvSpPr txBox="1">
              <a:spLocks noChangeArrowheads="1"/>
            </p:cNvSpPr>
            <p:nvPr/>
          </p:nvSpPr>
          <p:spPr bwMode="auto">
            <a:xfrm>
              <a:off x="19872" y="617"/>
              <a:ext cx="107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Red pulp</a:t>
              </a:r>
            </a:p>
          </p:txBody>
        </p:sp>
        <p:sp>
          <p:nvSpPr>
            <p:cNvPr id="2072" name="Text Box 26"/>
            <p:cNvSpPr txBox="1">
              <a:spLocks noChangeArrowheads="1"/>
            </p:cNvSpPr>
            <p:nvPr/>
          </p:nvSpPr>
          <p:spPr bwMode="auto">
            <a:xfrm>
              <a:off x="20006" y="1241"/>
              <a:ext cx="126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White pulp</a:t>
              </a:r>
            </a:p>
          </p:txBody>
        </p:sp>
        <p:sp>
          <p:nvSpPr>
            <p:cNvPr id="2073" name="Line 27"/>
            <p:cNvSpPr>
              <a:spLocks noChangeShapeType="1"/>
            </p:cNvSpPr>
            <p:nvPr/>
          </p:nvSpPr>
          <p:spPr bwMode="auto">
            <a:xfrm flipH="1">
              <a:off x="25536" y="624"/>
              <a:ext cx="432" cy="4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Text Box 29"/>
            <p:cNvSpPr txBox="1">
              <a:spLocks noChangeArrowheads="1"/>
            </p:cNvSpPr>
            <p:nvPr/>
          </p:nvSpPr>
          <p:spPr bwMode="auto">
            <a:xfrm>
              <a:off x="25920" y="471"/>
              <a:ext cx="1171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Hassal’s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corpuscles</a:t>
              </a:r>
            </a:p>
          </p:txBody>
        </p:sp>
        <p:sp>
          <p:nvSpPr>
            <p:cNvPr id="2075" name="Line 31"/>
            <p:cNvSpPr>
              <a:spLocks noChangeShapeType="1"/>
            </p:cNvSpPr>
            <p:nvPr/>
          </p:nvSpPr>
          <p:spPr bwMode="auto">
            <a:xfrm flipV="1">
              <a:off x="25536" y="624"/>
              <a:ext cx="432" cy="8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Line 32"/>
            <p:cNvSpPr>
              <a:spLocks noChangeShapeType="1"/>
            </p:cNvSpPr>
            <p:nvPr/>
          </p:nvSpPr>
          <p:spPr bwMode="auto">
            <a:xfrm flipV="1">
              <a:off x="3264" y="816"/>
              <a:ext cx="288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Line 33"/>
            <p:cNvSpPr>
              <a:spLocks noChangeShapeType="1"/>
            </p:cNvSpPr>
            <p:nvPr/>
          </p:nvSpPr>
          <p:spPr bwMode="auto">
            <a:xfrm flipV="1">
              <a:off x="3360" y="1008"/>
              <a:ext cx="38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Line 34"/>
            <p:cNvSpPr>
              <a:spLocks noChangeShapeType="1"/>
            </p:cNvSpPr>
            <p:nvPr/>
          </p:nvSpPr>
          <p:spPr bwMode="auto">
            <a:xfrm flipH="1">
              <a:off x="3648" y="1248"/>
              <a:ext cx="240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Line 35"/>
            <p:cNvSpPr>
              <a:spLocks noChangeShapeType="1"/>
            </p:cNvSpPr>
            <p:nvPr/>
          </p:nvSpPr>
          <p:spPr bwMode="auto">
            <a:xfrm flipH="1">
              <a:off x="3408" y="2784"/>
              <a:ext cx="13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Line 36"/>
            <p:cNvSpPr>
              <a:spLocks noChangeShapeType="1"/>
            </p:cNvSpPr>
            <p:nvPr/>
          </p:nvSpPr>
          <p:spPr bwMode="auto">
            <a:xfrm flipH="1">
              <a:off x="3024" y="3744"/>
              <a:ext cx="1680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Text Box 37"/>
            <p:cNvSpPr txBox="1">
              <a:spLocks noChangeArrowheads="1"/>
            </p:cNvSpPr>
            <p:nvPr/>
          </p:nvSpPr>
          <p:spPr bwMode="auto">
            <a:xfrm>
              <a:off x="3504" y="62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2082" name="Text Box 38"/>
            <p:cNvSpPr txBox="1">
              <a:spLocks noChangeArrowheads="1"/>
            </p:cNvSpPr>
            <p:nvPr/>
          </p:nvSpPr>
          <p:spPr bwMode="auto">
            <a:xfrm>
              <a:off x="3696" y="8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2083" name="Text Box 39"/>
            <p:cNvSpPr txBox="1">
              <a:spLocks noChangeArrowheads="1"/>
            </p:cNvSpPr>
            <p:nvPr/>
          </p:nvSpPr>
          <p:spPr bwMode="auto">
            <a:xfrm>
              <a:off x="3840" y="107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2084" name="Text Box 40"/>
            <p:cNvSpPr txBox="1">
              <a:spLocks noChangeArrowheads="1"/>
            </p:cNvSpPr>
            <p:nvPr/>
          </p:nvSpPr>
          <p:spPr bwMode="auto">
            <a:xfrm>
              <a:off x="4790" y="25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2085" name="Text Box 41"/>
            <p:cNvSpPr txBox="1">
              <a:spLocks noChangeArrowheads="1"/>
            </p:cNvSpPr>
            <p:nvPr/>
          </p:nvSpPr>
          <p:spPr bwMode="auto">
            <a:xfrm>
              <a:off x="4656" y="357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2086" name="Text Box 42"/>
            <p:cNvSpPr txBox="1">
              <a:spLocks noChangeArrowheads="1"/>
            </p:cNvSpPr>
            <p:nvPr/>
          </p:nvSpPr>
          <p:spPr bwMode="auto">
            <a:xfrm>
              <a:off x="854" y="5192"/>
              <a:ext cx="4180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Capsule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Subcapsular sinus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Lymphatic nodule in cortex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Germinal centre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Medulla</a:t>
              </a:r>
            </a:p>
          </p:txBody>
        </p:sp>
        <p:sp>
          <p:nvSpPr>
            <p:cNvPr id="2087" name="Text Box 43"/>
            <p:cNvSpPr txBox="1">
              <a:spLocks noChangeArrowheads="1"/>
            </p:cNvSpPr>
            <p:nvPr/>
          </p:nvSpPr>
          <p:spPr bwMode="auto">
            <a:xfrm>
              <a:off x="400" y="7104"/>
              <a:ext cx="7232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Thin capsule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Subcapsular sinus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Lymphatic nodules with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germinal centres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Medullary cords &amp; sinuses in medulla</a:t>
              </a:r>
            </a:p>
          </p:txBody>
        </p:sp>
        <p:sp>
          <p:nvSpPr>
            <p:cNvPr id="2088" name="Line 44"/>
            <p:cNvSpPr>
              <a:spLocks noChangeShapeType="1"/>
            </p:cNvSpPr>
            <p:nvPr/>
          </p:nvSpPr>
          <p:spPr bwMode="auto">
            <a:xfrm flipV="1">
              <a:off x="9120" y="960"/>
              <a:ext cx="1584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Line 45"/>
            <p:cNvSpPr>
              <a:spLocks noChangeShapeType="1"/>
            </p:cNvSpPr>
            <p:nvPr/>
          </p:nvSpPr>
          <p:spPr bwMode="auto">
            <a:xfrm flipH="1">
              <a:off x="9072" y="1200"/>
              <a:ext cx="1824" cy="91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Line 46"/>
            <p:cNvSpPr>
              <a:spLocks noChangeShapeType="1"/>
            </p:cNvSpPr>
            <p:nvPr/>
          </p:nvSpPr>
          <p:spPr bwMode="auto">
            <a:xfrm flipH="1">
              <a:off x="10224" y="2496"/>
              <a:ext cx="148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Line 47"/>
            <p:cNvSpPr>
              <a:spLocks noChangeShapeType="1"/>
            </p:cNvSpPr>
            <p:nvPr/>
          </p:nvSpPr>
          <p:spPr bwMode="auto">
            <a:xfrm flipH="1">
              <a:off x="10464" y="2880"/>
              <a:ext cx="12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Line 48"/>
            <p:cNvSpPr>
              <a:spLocks noChangeShapeType="1"/>
            </p:cNvSpPr>
            <p:nvPr/>
          </p:nvSpPr>
          <p:spPr bwMode="auto">
            <a:xfrm flipH="1">
              <a:off x="9600" y="3600"/>
              <a:ext cx="206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Text Box 50"/>
            <p:cNvSpPr txBox="1">
              <a:spLocks noChangeArrowheads="1"/>
            </p:cNvSpPr>
            <p:nvPr/>
          </p:nvSpPr>
          <p:spPr bwMode="auto">
            <a:xfrm>
              <a:off x="10656" y="73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2094" name="Text Box 51"/>
            <p:cNvSpPr txBox="1">
              <a:spLocks noChangeArrowheads="1"/>
            </p:cNvSpPr>
            <p:nvPr/>
          </p:nvSpPr>
          <p:spPr bwMode="auto">
            <a:xfrm>
              <a:off x="10886" y="97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2095" name="Text Box 52"/>
            <p:cNvSpPr txBox="1">
              <a:spLocks noChangeArrowheads="1"/>
            </p:cNvSpPr>
            <p:nvPr/>
          </p:nvSpPr>
          <p:spPr bwMode="auto">
            <a:xfrm>
              <a:off x="11664" y="232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2096" name="Text Box 53"/>
            <p:cNvSpPr txBox="1">
              <a:spLocks noChangeArrowheads="1"/>
            </p:cNvSpPr>
            <p:nvPr/>
          </p:nvSpPr>
          <p:spPr bwMode="auto">
            <a:xfrm>
              <a:off x="11702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2097" name="Text Box 54"/>
            <p:cNvSpPr txBox="1">
              <a:spLocks noChangeArrowheads="1"/>
            </p:cNvSpPr>
            <p:nvPr/>
          </p:nvSpPr>
          <p:spPr bwMode="auto">
            <a:xfrm>
              <a:off x="11654" y="342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2098" name="Text Box 55"/>
            <p:cNvSpPr txBox="1">
              <a:spLocks noChangeArrowheads="1"/>
            </p:cNvSpPr>
            <p:nvPr/>
          </p:nvSpPr>
          <p:spPr bwMode="auto">
            <a:xfrm>
              <a:off x="8044" y="5172"/>
              <a:ext cx="2900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Capsule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Tonsillar crypt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Lymphatic nodule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Mucous glands </a:t>
              </a:r>
            </a:p>
          </p:txBody>
        </p:sp>
        <p:sp>
          <p:nvSpPr>
            <p:cNvPr id="2099" name="Text Box 56"/>
            <p:cNvSpPr txBox="1">
              <a:spLocks noChangeArrowheads="1"/>
            </p:cNvSpPr>
            <p:nvPr/>
          </p:nvSpPr>
          <p:spPr bwMode="auto">
            <a:xfrm>
              <a:off x="5808" y="7056"/>
              <a:ext cx="7736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Crypts lined by St Sq nonkeratinised epi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Subepithelial lymphatic nodules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Mucous glands</a:t>
              </a:r>
            </a:p>
          </p:txBody>
        </p:sp>
        <p:sp>
          <p:nvSpPr>
            <p:cNvPr id="2100" name="Line 57"/>
            <p:cNvSpPr>
              <a:spLocks noChangeShapeType="1"/>
            </p:cNvSpPr>
            <p:nvPr/>
          </p:nvSpPr>
          <p:spPr bwMode="auto">
            <a:xfrm flipH="1">
              <a:off x="15792" y="2160"/>
              <a:ext cx="33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Line 58"/>
            <p:cNvSpPr>
              <a:spLocks noChangeShapeType="1"/>
            </p:cNvSpPr>
            <p:nvPr/>
          </p:nvSpPr>
          <p:spPr bwMode="auto">
            <a:xfrm flipH="1">
              <a:off x="18480" y="3072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Line 59"/>
            <p:cNvSpPr>
              <a:spLocks noChangeShapeType="1"/>
            </p:cNvSpPr>
            <p:nvPr/>
          </p:nvSpPr>
          <p:spPr bwMode="auto">
            <a:xfrm flipH="1">
              <a:off x="17856" y="3792"/>
              <a:ext cx="11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Line 60"/>
            <p:cNvSpPr>
              <a:spLocks noChangeShapeType="1"/>
            </p:cNvSpPr>
            <p:nvPr/>
          </p:nvSpPr>
          <p:spPr bwMode="auto">
            <a:xfrm flipH="1">
              <a:off x="16128" y="4656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Text Box 61"/>
            <p:cNvSpPr txBox="1">
              <a:spLocks noChangeArrowheads="1"/>
            </p:cNvSpPr>
            <p:nvPr/>
          </p:nvSpPr>
          <p:spPr bwMode="auto">
            <a:xfrm>
              <a:off x="19056" y="198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2105" name="Text Box 62"/>
            <p:cNvSpPr txBox="1">
              <a:spLocks noChangeArrowheads="1"/>
            </p:cNvSpPr>
            <p:nvPr/>
          </p:nvSpPr>
          <p:spPr bwMode="auto">
            <a:xfrm>
              <a:off x="19046" y="284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2106" name="Text Box 63"/>
            <p:cNvSpPr txBox="1">
              <a:spLocks noChangeArrowheads="1"/>
            </p:cNvSpPr>
            <p:nvPr/>
          </p:nvSpPr>
          <p:spPr bwMode="auto">
            <a:xfrm>
              <a:off x="18960" y="361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2107" name="Text Box 64"/>
            <p:cNvSpPr txBox="1">
              <a:spLocks noChangeArrowheads="1"/>
            </p:cNvSpPr>
            <p:nvPr/>
          </p:nvSpPr>
          <p:spPr bwMode="auto">
            <a:xfrm>
              <a:off x="18462" y="442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2108" name="Text Box 65"/>
            <p:cNvSpPr txBox="1">
              <a:spLocks noChangeArrowheads="1"/>
            </p:cNvSpPr>
            <p:nvPr/>
          </p:nvSpPr>
          <p:spPr bwMode="auto">
            <a:xfrm>
              <a:off x="15452" y="5326"/>
              <a:ext cx="2644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White pulp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Central arteriole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Germinal centre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Red pulp</a:t>
              </a:r>
            </a:p>
          </p:txBody>
        </p:sp>
        <p:sp>
          <p:nvSpPr>
            <p:cNvPr id="2109" name="Text Box 66"/>
            <p:cNvSpPr txBox="1">
              <a:spLocks noChangeArrowheads="1"/>
            </p:cNvSpPr>
            <p:nvPr/>
          </p:nvSpPr>
          <p:spPr bwMode="auto">
            <a:xfrm>
              <a:off x="13776" y="6895"/>
              <a:ext cx="6709" cy="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capsule with trabeculae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Divided into white pulp &amp; red pulp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Lymphatic nodules traversed by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 central arterioles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Red pulp contains splenic cords &amp;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sinusoids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2110" name="Line 67"/>
            <p:cNvSpPr>
              <a:spLocks noChangeShapeType="1"/>
            </p:cNvSpPr>
            <p:nvPr/>
          </p:nvSpPr>
          <p:spPr bwMode="auto">
            <a:xfrm flipH="1">
              <a:off x="24816" y="2448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Line 68"/>
            <p:cNvSpPr>
              <a:spLocks noChangeShapeType="1"/>
            </p:cNvSpPr>
            <p:nvPr/>
          </p:nvSpPr>
          <p:spPr bwMode="auto">
            <a:xfrm flipH="1">
              <a:off x="24672" y="2736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Line 69"/>
            <p:cNvSpPr>
              <a:spLocks noChangeShapeType="1"/>
            </p:cNvSpPr>
            <p:nvPr/>
          </p:nvSpPr>
          <p:spPr bwMode="auto">
            <a:xfrm flipH="1">
              <a:off x="24048" y="3024"/>
              <a:ext cx="13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Line 70"/>
            <p:cNvSpPr>
              <a:spLocks noChangeShapeType="1"/>
            </p:cNvSpPr>
            <p:nvPr/>
          </p:nvSpPr>
          <p:spPr bwMode="auto">
            <a:xfrm>
              <a:off x="23280" y="2784"/>
              <a:ext cx="1968" cy="12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Line 71"/>
            <p:cNvSpPr>
              <a:spLocks noChangeShapeType="1"/>
            </p:cNvSpPr>
            <p:nvPr/>
          </p:nvSpPr>
          <p:spPr bwMode="auto">
            <a:xfrm>
              <a:off x="23184" y="3024"/>
              <a:ext cx="624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Line 72"/>
            <p:cNvSpPr>
              <a:spLocks noChangeShapeType="1"/>
            </p:cNvSpPr>
            <p:nvPr/>
          </p:nvSpPr>
          <p:spPr bwMode="auto">
            <a:xfrm>
              <a:off x="22704" y="4128"/>
              <a:ext cx="2304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Text Box 73"/>
            <p:cNvSpPr txBox="1">
              <a:spLocks noChangeArrowheads="1"/>
            </p:cNvSpPr>
            <p:nvPr/>
          </p:nvSpPr>
          <p:spPr bwMode="auto">
            <a:xfrm>
              <a:off x="25392" y="222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2117" name="Text Box 74"/>
            <p:cNvSpPr txBox="1">
              <a:spLocks noChangeArrowheads="1"/>
            </p:cNvSpPr>
            <p:nvPr/>
          </p:nvSpPr>
          <p:spPr bwMode="auto">
            <a:xfrm>
              <a:off x="25382" y="25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2118" name="Text Box 75"/>
            <p:cNvSpPr txBox="1">
              <a:spLocks noChangeArrowheads="1"/>
            </p:cNvSpPr>
            <p:nvPr/>
          </p:nvSpPr>
          <p:spPr bwMode="auto">
            <a:xfrm>
              <a:off x="25344" y="285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2119" name="Text Box 76"/>
            <p:cNvSpPr txBox="1">
              <a:spLocks noChangeArrowheads="1"/>
            </p:cNvSpPr>
            <p:nvPr/>
          </p:nvSpPr>
          <p:spPr bwMode="auto">
            <a:xfrm>
              <a:off x="25238" y="385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2120" name="Text Box 77"/>
            <p:cNvSpPr txBox="1">
              <a:spLocks noChangeArrowheads="1"/>
            </p:cNvSpPr>
            <p:nvPr/>
          </p:nvSpPr>
          <p:spPr bwMode="auto">
            <a:xfrm>
              <a:off x="24998" y="429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2121" name="Text Box 78"/>
            <p:cNvSpPr txBox="1">
              <a:spLocks noChangeArrowheads="1"/>
            </p:cNvSpPr>
            <p:nvPr/>
          </p:nvSpPr>
          <p:spPr bwMode="auto">
            <a:xfrm>
              <a:off x="21900" y="5364"/>
              <a:ext cx="3204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Capsule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Cortex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Medulla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Hassal’s corpuscles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Blood vessel</a:t>
              </a:r>
            </a:p>
          </p:txBody>
        </p:sp>
        <p:sp>
          <p:nvSpPr>
            <p:cNvPr id="2122" name="Text Box 79"/>
            <p:cNvSpPr txBox="1">
              <a:spLocks noChangeArrowheads="1"/>
            </p:cNvSpPr>
            <p:nvPr/>
          </p:nvSpPr>
          <p:spPr bwMode="auto">
            <a:xfrm>
              <a:off x="20756" y="7190"/>
              <a:ext cx="6316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Many lobules of lymphoid tissue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Darkly stained cortex &amp; lightly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stained medulla in each lobule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Hassal’s corpuscles in medulla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99"/>
          <p:cNvGrpSpPr>
            <a:grpSpLocks/>
          </p:cNvGrpSpPr>
          <p:nvPr/>
        </p:nvGrpSpPr>
        <p:grpSpPr bwMode="auto">
          <a:xfrm>
            <a:off x="304800" y="228600"/>
            <a:ext cx="42748200" cy="15971838"/>
            <a:chOff x="192" y="144"/>
            <a:chExt cx="26928" cy="10061"/>
          </a:xfrm>
        </p:grpSpPr>
        <p:sp>
          <p:nvSpPr>
            <p:cNvPr id="11267" name="Oval 2" descr="thyroid-3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8" name="Oval 3" descr="PARATHYROID"/>
            <p:cNvSpPr>
              <a:spLocks noChangeArrowheads="1"/>
            </p:cNvSpPr>
            <p:nvPr/>
          </p:nvSpPr>
          <p:spPr bwMode="auto">
            <a:xfrm>
              <a:off x="14544" y="864"/>
              <a:ext cx="4464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9" name="Oval 4" descr="Copy of PITUITARY"/>
            <p:cNvSpPr>
              <a:spLocks noChangeArrowheads="1"/>
            </p:cNvSpPr>
            <p:nvPr/>
          </p:nvSpPr>
          <p:spPr bwMode="auto">
            <a:xfrm rot="-5646837">
              <a:off x="300" y="964"/>
              <a:ext cx="4080" cy="4104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0" name="Oval 5" descr="adrenal-4"/>
            <p:cNvSpPr>
              <a:spLocks noChangeArrowheads="1"/>
            </p:cNvSpPr>
            <p:nvPr/>
          </p:nvSpPr>
          <p:spPr bwMode="auto">
            <a:xfrm>
              <a:off x="21024" y="960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1" name="Text Box 6"/>
            <p:cNvSpPr txBox="1">
              <a:spLocks noChangeArrowheads="1"/>
            </p:cNvSpPr>
            <p:nvPr/>
          </p:nvSpPr>
          <p:spPr bwMode="auto">
            <a:xfrm>
              <a:off x="816" y="192"/>
              <a:ext cx="405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PITUITARY GLAND</a:t>
              </a:r>
            </a:p>
          </p:txBody>
        </p:sp>
        <p:sp>
          <p:nvSpPr>
            <p:cNvPr id="11272" name="Text Box 7"/>
            <p:cNvSpPr txBox="1">
              <a:spLocks noChangeArrowheads="1"/>
            </p:cNvSpPr>
            <p:nvPr/>
          </p:nvSpPr>
          <p:spPr bwMode="auto">
            <a:xfrm>
              <a:off x="7584" y="144"/>
              <a:ext cx="371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THYROID GLAND</a:t>
              </a:r>
            </a:p>
          </p:txBody>
        </p:sp>
        <p:sp>
          <p:nvSpPr>
            <p:cNvPr id="11273" name="Text Box 8"/>
            <p:cNvSpPr txBox="1">
              <a:spLocks noChangeArrowheads="1"/>
            </p:cNvSpPr>
            <p:nvPr/>
          </p:nvSpPr>
          <p:spPr bwMode="auto">
            <a:xfrm>
              <a:off x="14544" y="144"/>
              <a:ext cx="494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PARATHYROID GLAND</a:t>
              </a:r>
            </a:p>
          </p:txBody>
        </p:sp>
        <p:sp>
          <p:nvSpPr>
            <p:cNvPr id="11274" name="Text Box 9"/>
            <p:cNvSpPr txBox="1">
              <a:spLocks noChangeArrowheads="1"/>
            </p:cNvSpPr>
            <p:nvPr/>
          </p:nvSpPr>
          <p:spPr bwMode="auto">
            <a:xfrm>
              <a:off x="21120" y="144"/>
              <a:ext cx="477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SUPRARENAL GLAND</a:t>
              </a:r>
            </a:p>
          </p:txBody>
        </p:sp>
        <p:sp>
          <p:nvSpPr>
            <p:cNvPr id="11275" name="Oval 10" descr="ADRENAL MEDULLA"/>
            <p:cNvSpPr>
              <a:spLocks noChangeArrowheads="1"/>
            </p:cNvSpPr>
            <p:nvPr/>
          </p:nvSpPr>
          <p:spPr bwMode="auto">
            <a:xfrm>
              <a:off x="24960" y="864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6" name="Oval 11" descr="parathyroid-2"/>
            <p:cNvSpPr>
              <a:spLocks noChangeArrowheads="1"/>
            </p:cNvSpPr>
            <p:nvPr/>
          </p:nvSpPr>
          <p:spPr bwMode="auto">
            <a:xfrm rot="5400000">
              <a:off x="18576" y="672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7" name="Oval 12" descr="pituitary-1"/>
            <p:cNvSpPr>
              <a:spLocks noChangeArrowheads="1"/>
            </p:cNvSpPr>
            <p:nvPr/>
          </p:nvSpPr>
          <p:spPr bwMode="auto">
            <a:xfrm>
              <a:off x="4080" y="768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8" name="Oval 13" descr="Copy of THYROID"/>
            <p:cNvSpPr>
              <a:spLocks noChangeArrowheads="1"/>
            </p:cNvSpPr>
            <p:nvPr/>
          </p:nvSpPr>
          <p:spPr bwMode="auto">
            <a:xfrm>
              <a:off x="11328" y="624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9" name="Line 14"/>
            <p:cNvSpPr>
              <a:spLocks noChangeShapeType="1"/>
            </p:cNvSpPr>
            <p:nvPr/>
          </p:nvSpPr>
          <p:spPr bwMode="auto">
            <a:xfrm flipH="1">
              <a:off x="4752" y="1200"/>
              <a:ext cx="9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0" name="Text Box 15"/>
            <p:cNvSpPr txBox="1">
              <a:spLocks noChangeArrowheads="1"/>
            </p:cNvSpPr>
            <p:nvPr/>
          </p:nvSpPr>
          <p:spPr bwMode="auto">
            <a:xfrm>
              <a:off x="5616" y="1017"/>
              <a:ext cx="130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Alpha cells</a:t>
              </a:r>
            </a:p>
          </p:txBody>
        </p:sp>
        <p:sp>
          <p:nvSpPr>
            <p:cNvPr id="11281" name="Text Box 22"/>
            <p:cNvSpPr txBox="1">
              <a:spLocks noChangeArrowheads="1"/>
            </p:cNvSpPr>
            <p:nvPr/>
          </p:nvSpPr>
          <p:spPr bwMode="auto">
            <a:xfrm>
              <a:off x="20093" y="960"/>
              <a:ext cx="149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Oxyphil cells</a:t>
              </a:r>
            </a:p>
          </p:txBody>
        </p:sp>
        <p:sp>
          <p:nvSpPr>
            <p:cNvPr id="11282" name="Text Box 23"/>
            <p:cNvSpPr txBox="1">
              <a:spLocks noChangeArrowheads="1"/>
            </p:cNvSpPr>
            <p:nvPr/>
          </p:nvSpPr>
          <p:spPr bwMode="auto">
            <a:xfrm>
              <a:off x="20074" y="1401"/>
              <a:ext cx="123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Chief cells</a:t>
              </a:r>
            </a:p>
          </p:txBody>
        </p:sp>
        <p:sp>
          <p:nvSpPr>
            <p:cNvPr id="11283" name="Text Box 25"/>
            <p:cNvSpPr txBox="1">
              <a:spLocks noChangeArrowheads="1"/>
            </p:cNvSpPr>
            <p:nvPr/>
          </p:nvSpPr>
          <p:spPr bwMode="auto">
            <a:xfrm>
              <a:off x="26225" y="662"/>
              <a:ext cx="895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Cells of 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medulla</a:t>
              </a:r>
            </a:p>
          </p:txBody>
        </p:sp>
        <p:sp>
          <p:nvSpPr>
            <p:cNvPr id="11284" name="Line 30"/>
            <p:cNvSpPr>
              <a:spLocks noChangeShapeType="1"/>
            </p:cNvSpPr>
            <p:nvPr/>
          </p:nvSpPr>
          <p:spPr bwMode="auto">
            <a:xfrm flipH="1">
              <a:off x="3408" y="2784"/>
              <a:ext cx="14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85" name="Text Box 32"/>
            <p:cNvSpPr txBox="1">
              <a:spLocks noChangeArrowheads="1"/>
            </p:cNvSpPr>
            <p:nvPr/>
          </p:nvSpPr>
          <p:spPr bwMode="auto">
            <a:xfrm>
              <a:off x="4848" y="25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1286" name="Text Box 33"/>
            <p:cNvSpPr txBox="1">
              <a:spLocks noChangeArrowheads="1"/>
            </p:cNvSpPr>
            <p:nvPr/>
          </p:nvSpPr>
          <p:spPr bwMode="auto">
            <a:xfrm>
              <a:off x="4896" y="33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1287" name="Text Box 34"/>
            <p:cNvSpPr txBox="1">
              <a:spLocks noChangeArrowheads="1"/>
            </p:cNvSpPr>
            <p:nvPr/>
          </p:nvSpPr>
          <p:spPr bwMode="auto">
            <a:xfrm>
              <a:off x="4896" y="417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1288" name="Text Box 37"/>
            <p:cNvSpPr txBox="1">
              <a:spLocks noChangeArrowheads="1"/>
            </p:cNvSpPr>
            <p:nvPr/>
          </p:nvSpPr>
          <p:spPr bwMode="auto">
            <a:xfrm>
              <a:off x="854" y="5192"/>
              <a:ext cx="2596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Pars distalis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Pars intermedia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Pars nervosa</a:t>
              </a:r>
            </a:p>
          </p:txBody>
        </p:sp>
        <p:sp>
          <p:nvSpPr>
            <p:cNvPr id="11289" name="Text Box 38"/>
            <p:cNvSpPr txBox="1">
              <a:spLocks noChangeArrowheads="1"/>
            </p:cNvSpPr>
            <p:nvPr/>
          </p:nvSpPr>
          <p:spPr bwMode="auto">
            <a:xfrm>
              <a:off x="192" y="6384"/>
              <a:ext cx="5913" cy="3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Pars distalis containing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chromophobes &amp; chromophils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Pars nervosa containing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pituicytes &amp; unmyelinated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nerve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Pars intermedia with 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colloid vesicles </a:t>
              </a:r>
            </a:p>
            <a:p>
              <a:pPr defTabSz="3422650">
                <a:buFont typeface="Arial" charset="0"/>
                <a:buNone/>
              </a:pPr>
              <a:endParaRPr lang="en-US" sz="400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1290" name="Line 41"/>
            <p:cNvSpPr>
              <a:spLocks noChangeShapeType="1"/>
            </p:cNvSpPr>
            <p:nvPr/>
          </p:nvSpPr>
          <p:spPr bwMode="auto">
            <a:xfrm flipH="1">
              <a:off x="8832" y="2496"/>
              <a:ext cx="345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Line 42"/>
            <p:cNvSpPr>
              <a:spLocks noChangeShapeType="1"/>
            </p:cNvSpPr>
            <p:nvPr/>
          </p:nvSpPr>
          <p:spPr bwMode="auto">
            <a:xfrm flipH="1">
              <a:off x="10944" y="3216"/>
              <a:ext cx="12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2" name="Text Box 44"/>
            <p:cNvSpPr txBox="1">
              <a:spLocks noChangeArrowheads="1"/>
            </p:cNvSpPr>
            <p:nvPr/>
          </p:nvSpPr>
          <p:spPr bwMode="auto">
            <a:xfrm>
              <a:off x="12222" y="23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1293" name="Text Box 45"/>
            <p:cNvSpPr txBox="1">
              <a:spLocks noChangeArrowheads="1"/>
            </p:cNvSpPr>
            <p:nvPr/>
          </p:nvSpPr>
          <p:spPr bwMode="auto">
            <a:xfrm>
              <a:off x="12222" y="302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1294" name="Text Box 46"/>
            <p:cNvSpPr txBox="1">
              <a:spLocks noChangeArrowheads="1"/>
            </p:cNvSpPr>
            <p:nvPr/>
          </p:nvSpPr>
          <p:spPr bwMode="auto">
            <a:xfrm>
              <a:off x="12174" y="384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1295" name="Text Box 47"/>
            <p:cNvSpPr txBox="1">
              <a:spLocks noChangeArrowheads="1"/>
            </p:cNvSpPr>
            <p:nvPr/>
          </p:nvSpPr>
          <p:spPr bwMode="auto">
            <a:xfrm>
              <a:off x="12192" y="422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1296" name="Text Box 49"/>
            <p:cNvSpPr txBox="1">
              <a:spLocks noChangeArrowheads="1"/>
            </p:cNvSpPr>
            <p:nvPr/>
          </p:nvSpPr>
          <p:spPr bwMode="auto">
            <a:xfrm>
              <a:off x="6864" y="5088"/>
              <a:ext cx="6164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Colloid filled thyroid follicles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Simple cuboidal epithelium lining follicles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Sinusoidal capillary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Parafollicular cells</a:t>
              </a:r>
            </a:p>
          </p:txBody>
        </p:sp>
        <p:sp>
          <p:nvSpPr>
            <p:cNvPr id="11297" name="Text Box 50"/>
            <p:cNvSpPr txBox="1">
              <a:spLocks noChangeArrowheads="1"/>
            </p:cNvSpPr>
            <p:nvPr/>
          </p:nvSpPr>
          <p:spPr bwMode="auto">
            <a:xfrm>
              <a:off x="6299" y="6576"/>
              <a:ext cx="7237" cy="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Thyroid follicles lined by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simple columnar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Follicles filled with colloid-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thyroglobulin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Parafollicular cells (C cells) between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follicles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</a:t>
              </a:r>
            </a:p>
          </p:txBody>
        </p:sp>
        <p:sp>
          <p:nvSpPr>
            <p:cNvPr id="11298" name="Line 51"/>
            <p:cNvSpPr>
              <a:spLocks noChangeShapeType="1"/>
            </p:cNvSpPr>
            <p:nvPr/>
          </p:nvSpPr>
          <p:spPr bwMode="auto">
            <a:xfrm flipH="1">
              <a:off x="16368" y="2592"/>
              <a:ext cx="33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99" name="Line 52"/>
            <p:cNvSpPr>
              <a:spLocks noChangeShapeType="1"/>
            </p:cNvSpPr>
            <p:nvPr/>
          </p:nvSpPr>
          <p:spPr bwMode="auto">
            <a:xfrm flipH="1">
              <a:off x="18096" y="2928"/>
              <a:ext cx="15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0" name="Text Box 55"/>
            <p:cNvSpPr txBox="1">
              <a:spLocks noChangeArrowheads="1"/>
            </p:cNvSpPr>
            <p:nvPr/>
          </p:nvSpPr>
          <p:spPr bwMode="auto">
            <a:xfrm>
              <a:off x="19614" y="240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1301" name="Text Box 56"/>
            <p:cNvSpPr txBox="1">
              <a:spLocks noChangeArrowheads="1"/>
            </p:cNvSpPr>
            <p:nvPr/>
          </p:nvSpPr>
          <p:spPr bwMode="auto">
            <a:xfrm>
              <a:off x="19632" y="273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1302" name="Text Box 58"/>
            <p:cNvSpPr txBox="1">
              <a:spLocks noChangeArrowheads="1"/>
            </p:cNvSpPr>
            <p:nvPr/>
          </p:nvSpPr>
          <p:spPr bwMode="auto">
            <a:xfrm>
              <a:off x="19662" y="405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1303" name="Text Box 59"/>
            <p:cNvSpPr txBox="1">
              <a:spLocks noChangeArrowheads="1"/>
            </p:cNvSpPr>
            <p:nvPr/>
          </p:nvSpPr>
          <p:spPr bwMode="auto">
            <a:xfrm>
              <a:off x="14976" y="5192"/>
              <a:ext cx="3316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Principal (chief)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Colloid vesicle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Oxyphil cells</a:t>
              </a:r>
            </a:p>
          </p:txBody>
        </p:sp>
        <p:sp>
          <p:nvSpPr>
            <p:cNvPr id="11304" name="Text Box 60"/>
            <p:cNvSpPr txBox="1">
              <a:spLocks noChangeArrowheads="1"/>
            </p:cNvSpPr>
            <p:nvPr/>
          </p:nvSpPr>
          <p:spPr bwMode="auto">
            <a:xfrm>
              <a:off x="13680" y="6326"/>
              <a:ext cx="6553" cy="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Small basophilic chief cells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in large number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Large eosinophilic oxyphil cells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in small number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Colloid vesicles occasionally seen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CT trabeculae are present 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1305" name="Line 61"/>
            <p:cNvSpPr>
              <a:spLocks noChangeShapeType="1"/>
            </p:cNvSpPr>
            <p:nvPr/>
          </p:nvSpPr>
          <p:spPr bwMode="auto">
            <a:xfrm flipH="1">
              <a:off x="23088" y="1536"/>
              <a:ext cx="16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6" name="Line 62"/>
            <p:cNvSpPr>
              <a:spLocks noChangeShapeType="1"/>
            </p:cNvSpPr>
            <p:nvPr/>
          </p:nvSpPr>
          <p:spPr bwMode="auto">
            <a:xfrm flipH="1">
              <a:off x="23424" y="2736"/>
              <a:ext cx="19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7" name="Line 63"/>
            <p:cNvSpPr>
              <a:spLocks noChangeShapeType="1"/>
            </p:cNvSpPr>
            <p:nvPr/>
          </p:nvSpPr>
          <p:spPr bwMode="auto">
            <a:xfrm flipH="1">
              <a:off x="23280" y="4464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08" name="Text Box 67"/>
            <p:cNvSpPr txBox="1">
              <a:spLocks noChangeArrowheads="1"/>
            </p:cNvSpPr>
            <p:nvPr/>
          </p:nvSpPr>
          <p:spPr bwMode="auto">
            <a:xfrm>
              <a:off x="24720" y="13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1309" name="Text Box 68"/>
            <p:cNvSpPr txBox="1">
              <a:spLocks noChangeArrowheads="1"/>
            </p:cNvSpPr>
            <p:nvPr/>
          </p:nvSpPr>
          <p:spPr bwMode="auto">
            <a:xfrm>
              <a:off x="25296" y="25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1310" name="Text Box 69"/>
            <p:cNvSpPr txBox="1">
              <a:spLocks noChangeArrowheads="1"/>
            </p:cNvSpPr>
            <p:nvPr/>
          </p:nvSpPr>
          <p:spPr bwMode="auto">
            <a:xfrm>
              <a:off x="25248" y="427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1311" name="Text Box 70"/>
            <p:cNvSpPr txBox="1">
              <a:spLocks noChangeArrowheads="1"/>
            </p:cNvSpPr>
            <p:nvPr/>
          </p:nvSpPr>
          <p:spPr bwMode="auto">
            <a:xfrm>
              <a:off x="25278" y="49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1312" name="Text Box 71"/>
            <p:cNvSpPr txBox="1">
              <a:spLocks noChangeArrowheads="1"/>
            </p:cNvSpPr>
            <p:nvPr/>
          </p:nvSpPr>
          <p:spPr bwMode="auto">
            <a:xfrm>
              <a:off x="25344" y="33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1313" name="Text Box 72"/>
            <p:cNvSpPr txBox="1">
              <a:spLocks noChangeArrowheads="1"/>
            </p:cNvSpPr>
            <p:nvPr/>
          </p:nvSpPr>
          <p:spPr bwMode="auto">
            <a:xfrm>
              <a:off x="21900" y="5364"/>
              <a:ext cx="3140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Zona glomerulosa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Zona fasciculata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Sinusoidal capillary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Zona reticularis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Medulla</a:t>
              </a:r>
            </a:p>
          </p:txBody>
        </p:sp>
        <p:sp>
          <p:nvSpPr>
            <p:cNvPr id="11314" name="Text Box 73"/>
            <p:cNvSpPr txBox="1">
              <a:spLocks noChangeArrowheads="1"/>
            </p:cNvSpPr>
            <p:nvPr/>
          </p:nvSpPr>
          <p:spPr bwMode="auto">
            <a:xfrm>
              <a:off x="20572" y="7142"/>
              <a:ext cx="6500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Presence of Zona glomerulosa,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fasciculata &amp; reticularis in cortex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Medulla has chromaffin cells &amp;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sympathetic ganglia </a:t>
              </a:r>
            </a:p>
          </p:txBody>
        </p:sp>
        <p:sp>
          <p:nvSpPr>
            <p:cNvPr id="11315" name="Text Box 74"/>
            <p:cNvSpPr txBox="1">
              <a:spLocks noChangeArrowheads="1"/>
            </p:cNvSpPr>
            <p:nvPr/>
          </p:nvSpPr>
          <p:spPr bwMode="auto">
            <a:xfrm>
              <a:off x="9168" y="9840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1316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680" y="8928"/>
              <a:ext cx="1392" cy="1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17" name="Line 76"/>
            <p:cNvSpPr>
              <a:spLocks noChangeShapeType="1"/>
            </p:cNvSpPr>
            <p:nvPr/>
          </p:nvSpPr>
          <p:spPr bwMode="auto">
            <a:xfrm>
              <a:off x="2256" y="3552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8" name="Line 77"/>
            <p:cNvSpPr>
              <a:spLocks noChangeShapeType="1"/>
            </p:cNvSpPr>
            <p:nvPr/>
          </p:nvSpPr>
          <p:spPr bwMode="auto">
            <a:xfrm>
              <a:off x="1344" y="4368"/>
              <a:ext cx="36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9" name="Line 78"/>
            <p:cNvSpPr>
              <a:spLocks noChangeShapeType="1"/>
            </p:cNvSpPr>
            <p:nvPr/>
          </p:nvSpPr>
          <p:spPr bwMode="auto">
            <a:xfrm>
              <a:off x="4848" y="1056"/>
              <a:ext cx="240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0" name="Line 79"/>
            <p:cNvSpPr>
              <a:spLocks noChangeShapeType="1"/>
            </p:cNvSpPr>
            <p:nvPr/>
          </p:nvSpPr>
          <p:spPr bwMode="auto">
            <a:xfrm>
              <a:off x="4656" y="2016"/>
              <a:ext cx="10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1" name="Line 80"/>
            <p:cNvSpPr>
              <a:spLocks noChangeShapeType="1"/>
            </p:cNvSpPr>
            <p:nvPr/>
          </p:nvSpPr>
          <p:spPr bwMode="auto">
            <a:xfrm>
              <a:off x="4752" y="1920"/>
              <a:ext cx="192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2" name="Text Box 81"/>
            <p:cNvSpPr txBox="1">
              <a:spLocks noChangeArrowheads="1"/>
            </p:cNvSpPr>
            <p:nvPr/>
          </p:nvSpPr>
          <p:spPr bwMode="auto">
            <a:xfrm>
              <a:off x="5616" y="1833"/>
              <a:ext cx="116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Beta cells</a:t>
              </a:r>
            </a:p>
          </p:txBody>
        </p:sp>
        <p:sp>
          <p:nvSpPr>
            <p:cNvPr id="11323" name="Line 82"/>
            <p:cNvSpPr>
              <a:spLocks noChangeShapeType="1"/>
            </p:cNvSpPr>
            <p:nvPr/>
          </p:nvSpPr>
          <p:spPr bwMode="auto">
            <a:xfrm>
              <a:off x="9648" y="2208"/>
              <a:ext cx="48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4" name="Line 83"/>
            <p:cNvSpPr>
              <a:spLocks noChangeShapeType="1"/>
            </p:cNvSpPr>
            <p:nvPr/>
          </p:nvSpPr>
          <p:spPr bwMode="auto">
            <a:xfrm>
              <a:off x="8496" y="4416"/>
              <a:ext cx="37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5" name="Line 84"/>
            <p:cNvSpPr>
              <a:spLocks noChangeShapeType="1"/>
            </p:cNvSpPr>
            <p:nvPr/>
          </p:nvSpPr>
          <p:spPr bwMode="auto">
            <a:xfrm>
              <a:off x="9408" y="4272"/>
              <a:ext cx="240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6" name="Line 85"/>
            <p:cNvSpPr>
              <a:spLocks noChangeShapeType="1"/>
            </p:cNvSpPr>
            <p:nvPr/>
          </p:nvSpPr>
          <p:spPr bwMode="auto">
            <a:xfrm>
              <a:off x="9744" y="4032"/>
              <a:ext cx="24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7" name="Line 86"/>
            <p:cNvSpPr>
              <a:spLocks noChangeShapeType="1"/>
            </p:cNvSpPr>
            <p:nvPr/>
          </p:nvSpPr>
          <p:spPr bwMode="auto">
            <a:xfrm flipV="1">
              <a:off x="16608" y="2592"/>
              <a:ext cx="384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8" name="Line 87"/>
            <p:cNvSpPr>
              <a:spLocks noChangeShapeType="1"/>
            </p:cNvSpPr>
            <p:nvPr/>
          </p:nvSpPr>
          <p:spPr bwMode="auto">
            <a:xfrm flipH="1" flipV="1">
              <a:off x="16560" y="2304"/>
              <a:ext cx="432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29" name="Line 88"/>
            <p:cNvSpPr>
              <a:spLocks noChangeShapeType="1"/>
            </p:cNvSpPr>
            <p:nvPr/>
          </p:nvSpPr>
          <p:spPr bwMode="auto">
            <a:xfrm flipV="1">
              <a:off x="16992" y="3696"/>
              <a:ext cx="0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0" name="Line 89"/>
            <p:cNvSpPr>
              <a:spLocks noChangeShapeType="1"/>
            </p:cNvSpPr>
            <p:nvPr/>
          </p:nvSpPr>
          <p:spPr bwMode="auto">
            <a:xfrm>
              <a:off x="16992" y="4224"/>
              <a:ext cx="273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1" name="Line 90"/>
            <p:cNvSpPr>
              <a:spLocks noChangeShapeType="1"/>
            </p:cNvSpPr>
            <p:nvPr/>
          </p:nvSpPr>
          <p:spPr bwMode="auto">
            <a:xfrm flipH="1">
              <a:off x="16992" y="3888"/>
              <a:ext cx="144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2" name="Line 91"/>
            <p:cNvSpPr>
              <a:spLocks noChangeShapeType="1"/>
            </p:cNvSpPr>
            <p:nvPr/>
          </p:nvSpPr>
          <p:spPr bwMode="auto">
            <a:xfrm>
              <a:off x="19296" y="1152"/>
              <a:ext cx="8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3" name="Line 92"/>
            <p:cNvSpPr>
              <a:spLocks noChangeShapeType="1"/>
            </p:cNvSpPr>
            <p:nvPr/>
          </p:nvSpPr>
          <p:spPr bwMode="auto">
            <a:xfrm>
              <a:off x="19584" y="1584"/>
              <a:ext cx="5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4" name="Line 93"/>
            <p:cNvSpPr>
              <a:spLocks noChangeShapeType="1"/>
            </p:cNvSpPr>
            <p:nvPr/>
          </p:nvSpPr>
          <p:spPr bwMode="auto">
            <a:xfrm>
              <a:off x="22944" y="5136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5" name="Line 94"/>
            <p:cNvSpPr>
              <a:spLocks noChangeShapeType="1"/>
            </p:cNvSpPr>
            <p:nvPr/>
          </p:nvSpPr>
          <p:spPr bwMode="auto">
            <a:xfrm flipV="1">
              <a:off x="22896" y="1536"/>
              <a:ext cx="67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6" name="Line 95"/>
            <p:cNvSpPr>
              <a:spLocks noChangeShapeType="1"/>
            </p:cNvSpPr>
            <p:nvPr/>
          </p:nvSpPr>
          <p:spPr bwMode="auto">
            <a:xfrm flipH="1" flipV="1">
              <a:off x="23232" y="2112"/>
              <a:ext cx="768" cy="6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7" name="Line 96"/>
            <p:cNvSpPr>
              <a:spLocks noChangeShapeType="1"/>
            </p:cNvSpPr>
            <p:nvPr/>
          </p:nvSpPr>
          <p:spPr bwMode="auto">
            <a:xfrm>
              <a:off x="24096" y="3504"/>
              <a:ext cx="12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8" name="Line 97"/>
            <p:cNvSpPr>
              <a:spLocks noChangeShapeType="1"/>
            </p:cNvSpPr>
            <p:nvPr/>
          </p:nvSpPr>
          <p:spPr bwMode="auto">
            <a:xfrm flipV="1">
              <a:off x="25776" y="816"/>
              <a:ext cx="480" cy="4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39" name="Line 98"/>
            <p:cNvSpPr>
              <a:spLocks noChangeShapeType="1"/>
            </p:cNvSpPr>
            <p:nvPr/>
          </p:nvSpPr>
          <p:spPr bwMode="auto">
            <a:xfrm flipH="1">
              <a:off x="25872" y="816"/>
              <a:ext cx="384" cy="8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09"/>
          <p:cNvGrpSpPr>
            <a:grpSpLocks/>
          </p:cNvGrpSpPr>
          <p:nvPr/>
        </p:nvGrpSpPr>
        <p:grpSpPr bwMode="auto">
          <a:xfrm>
            <a:off x="493713" y="228600"/>
            <a:ext cx="42492612" cy="15911513"/>
            <a:chOff x="311" y="144"/>
            <a:chExt cx="26767" cy="10023"/>
          </a:xfrm>
        </p:grpSpPr>
        <p:sp>
          <p:nvSpPr>
            <p:cNvPr id="12291" name="Oval 2" descr="FT-2"/>
            <p:cNvSpPr>
              <a:spLocks noChangeArrowheads="1"/>
            </p:cNvSpPr>
            <p:nvPr/>
          </p:nvSpPr>
          <p:spPr bwMode="auto">
            <a:xfrm rot="-4683685"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2" name="Oval 3" descr="ut-3"/>
            <p:cNvSpPr>
              <a:spLocks noChangeArrowheads="1"/>
            </p:cNvSpPr>
            <p:nvPr/>
          </p:nvSpPr>
          <p:spPr bwMode="auto">
            <a:xfrm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3" name="Oval 4" descr="ovary5x"/>
            <p:cNvSpPr>
              <a:spLocks noChangeArrowheads="1"/>
            </p:cNvSpPr>
            <p:nvPr/>
          </p:nvSpPr>
          <p:spPr bwMode="auto">
            <a:xfrm>
              <a:off x="528" y="864"/>
              <a:ext cx="4176" cy="4320"/>
            </a:xfrm>
            <a:prstGeom prst="ellipse">
              <a:avLst/>
            </a:prstGeom>
            <a:blipFill dpi="0" rotWithShape="1">
              <a:blip r:embed="rId4" cstate="print">
                <a:lum contrast="30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4" name="Oval 5" descr="UTERUS SECRETORY PHASE"/>
            <p:cNvSpPr>
              <a:spLocks noChangeArrowheads="1"/>
            </p:cNvSpPr>
            <p:nvPr/>
          </p:nvSpPr>
          <p:spPr bwMode="auto">
            <a:xfrm rot="310657">
              <a:off x="21024" y="960"/>
              <a:ext cx="4176" cy="4320"/>
            </a:xfrm>
            <a:prstGeom prst="ellipse">
              <a:avLst/>
            </a:prstGeom>
            <a:blipFill dpi="0" rotWithShape="1">
              <a:blip r:embed="rId5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5" name="Text Box 6"/>
            <p:cNvSpPr txBox="1">
              <a:spLocks noChangeArrowheads="1"/>
            </p:cNvSpPr>
            <p:nvPr/>
          </p:nvSpPr>
          <p:spPr bwMode="auto">
            <a:xfrm>
              <a:off x="1900" y="144"/>
              <a:ext cx="165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OVARY</a:t>
              </a:r>
            </a:p>
          </p:txBody>
        </p:sp>
        <p:sp>
          <p:nvSpPr>
            <p:cNvPr id="12296" name="Text Box 7"/>
            <p:cNvSpPr txBox="1">
              <a:spLocks noChangeArrowheads="1"/>
            </p:cNvSpPr>
            <p:nvPr/>
          </p:nvSpPr>
          <p:spPr bwMode="auto">
            <a:xfrm>
              <a:off x="7584" y="144"/>
              <a:ext cx="388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FALLOPIAN TUBE</a:t>
              </a:r>
            </a:p>
          </p:txBody>
        </p:sp>
        <p:sp>
          <p:nvSpPr>
            <p:cNvPr id="12297" name="Text Box 8"/>
            <p:cNvSpPr txBox="1">
              <a:spLocks noChangeArrowheads="1"/>
            </p:cNvSpPr>
            <p:nvPr/>
          </p:nvSpPr>
          <p:spPr bwMode="auto">
            <a:xfrm>
              <a:off x="14544" y="144"/>
              <a:ext cx="561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UTERUS: PROLIFERATIVE</a:t>
              </a:r>
            </a:p>
          </p:txBody>
        </p:sp>
        <p:sp>
          <p:nvSpPr>
            <p:cNvPr id="12298" name="Text Box 9"/>
            <p:cNvSpPr txBox="1">
              <a:spLocks noChangeArrowheads="1"/>
            </p:cNvSpPr>
            <p:nvPr/>
          </p:nvSpPr>
          <p:spPr bwMode="auto">
            <a:xfrm>
              <a:off x="21360" y="144"/>
              <a:ext cx="484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UTERUS: SECRETORY</a:t>
              </a:r>
            </a:p>
          </p:txBody>
        </p:sp>
        <p:sp>
          <p:nvSpPr>
            <p:cNvPr id="12299" name="Oval 10" descr="Copy of UTERUS SECRETORY PHASE"/>
            <p:cNvSpPr>
              <a:spLocks noChangeArrowheads="1"/>
            </p:cNvSpPr>
            <p:nvPr/>
          </p:nvSpPr>
          <p:spPr bwMode="auto">
            <a:xfrm>
              <a:off x="24768" y="720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0" name="Oval 11" descr="PROLIFERATIVE"/>
            <p:cNvSpPr>
              <a:spLocks noChangeArrowheads="1"/>
            </p:cNvSpPr>
            <p:nvPr/>
          </p:nvSpPr>
          <p:spPr bwMode="auto">
            <a:xfrm>
              <a:off x="18624" y="672"/>
              <a:ext cx="1392" cy="1440"/>
            </a:xfrm>
            <a:prstGeom prst="ellipse">
              <a:avLst/>
            </a:prstGeom>
            <a:blipFill dpi="0" rotWithShape="1">
              <a:blip r:embed="rId7" cstate="print">
                <a:lum contrast="12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1" name="Oval 12" descr="ovary-3"/>
            <p:cNvSpPr>
              <a:spLocks noChangeArrowheads="1"/>
            </p:cNvSpPr>
            <p:nvPr/>
          </p:nvSpPr>
          <p:spPr bwMode="auto">
            <a:xfrm>
              <a:off x="4320" y="432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2" name="Oval 13" descr="Picture2"/>
            <p:cNvSpPr>
              <a:spLocks noChangeArrowheads="1"/>
            </p:cNvSpPr>
            <p:nvPr/>
          </p:nvSpPr>
          <p:spPr bwMode="auto">
            <a:xfrm rot="-284590">
              <a:off x="11232" y="720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3" name="Text Box 15"/>
            <p:cNvSpPr txBox="1">
              <a:spLocks noChangeArrowheads="1"/>
            </p:cNvSpPr>
            <p:nvPr/>
          </p:nvSpPr>
          <p:spPr bwMode="auto">
            <a:xfrm>
              <a:off x="4656" y="1833"/>
              <a:ext cx="22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Graafian follicle: HP</a:t>
              </a:r>
            </a:p>
          </p:txBody>
        </p:sp>
        <p:sp>
          <p:nvSpPr>
            <p:cNvPr id="12304" name="Text Box 17"/>
            <p:cNvSpPr txBox="1">
              <a:spLocks noChangeArrowheads="1"/>
            </p:cNvSpPr>
            <p:nvPr/>
          </p:nvSpPr>
          <p:spPr bwMode="auto">
            <a:xfrm>
              <a:off x="12672" y="1353"/>
              <a:ext cx="10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Peg cells</a:t>
              </a:r>
            </a:p>
          </p:txBody>
        </p:sp>
        <p:sp>
          <p:nvSpPr>
            <p:cNvPr id="12305" name="Text Box 22"/>
            <p:cNvSpPr txBox="1">
              <a:spLocks noChangeArrowheads="1"/>
            </p:cNvSpPr>
            <p:nvPr/>
          </p:nvSpPr>
          <p:spPr bwMode="auto">
            <a:xfrm>
              <a:off x="20064" y="921"/>
              <a:ext cx="167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Uterine glands</a:t>
              </a:r>
            </a:p>
          </p:txBody>
        </p:sp>
        <p:sp>
          <p:nvSpPr>
            <p:cNvPr id="12306" name="Text Box 23"/>
            <p:cNvSpPr txBox="1">
              <a:spLocks noChangeArrowheads="1"/>
            </p:cNvSpPr>
            <p:nvPr/>
          </p:nvSpPr>
          <p:spPr bwMode="auto">
            <a:xfrm>
              <a:off x="20007" y="1536"/>
              <a:ext cx="144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Myometrium</a:t>
              </a:r>
            </a:p>
          </p:txBody>
        </p:sp>
        <p:sp>
          <p:nvSpPr>
            <p:cNvPr id="12307" name="Text Box 25"/>
            <p:cNvSpPr txBox="1">
              <a:spLocks noChangeArrowheads="1"/>
            </p:cNvSpPr>
            <p:nvPr/>
          </p:nvSpPr>
          <p:spPr bwMode="auto">
            <a:xfrm>
              <a:off x="26267" y="1238"/>
              <a:ext cx="805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Uterine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glands</a:t>
              </a:r>
            </a:p>
          </p:txBody>
        </p:sp>
        <p:sp>
          <p:nvSpPr>
            <p:cNvPr id="12308" name="Line 27"/>
            <p:cNvSpPr>
              <a:spLocks noChangeShapeType="1"/>
            </p:cNvSpPr>
            <p:nvPr/>
          </p:nvSpPr>
          <p:spPr bwMode="auto">
            <a:xfrm flipV="1">
              <a:off x="3168" y="672"/>
              <a:ext cx="432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9" name="Line 30"/>
            <p:cNvSpPr>
              <a:spLocks noChangeShapeType="1"/>
            </p:cNvSpPr>
            <p:nvPr/>
          </p:nvSpPr>
          <p:spPr bwMode="auto">
            <a:xfrm flipH="1">
              <a:off x="2400" y="3552"/>
              <a:ext cx="28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Line 31"/>
            <p:cNvSpPr>
              <a:spLocks noChangeShapeType="1"/>
            </p:cNvSpPr>
            <p:nvPr/>
          </p:nvSpPr>
          <p:spPr bwMode="auto">
            <a:xfrm flipH="1">
              <a:off x="2400" y="4512"/>
              <a:ext cx="2832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1" name="Text Box 32"/>
            <p:cNvSpPr txBox="1">
              <a:spLocks noChangeArrowheads="1"/>
            </p:cNvSpPr>
            <p:nvPr/>
          </p:nvSpPr>
          <p:spPr bwMode="auto">
            <a:xfrm>
              <a:off x="3552" y="45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2312" name="Text Box 33"/>
            <p:cNvSpPr txBox="1">
              <a:spLocks noChangeArrowheads="1"/>
            </p:cNvSpPr>
            <p:nvPr/>
          </p:nvSpPr>
          <p:spPr bwMode="auto">
            <a:xfrm>
              <a:off x="3744" y="76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2313" name="Text Box 34"/>
            <p:cNvSpPr txBox="1">
              <a:spLocks noChangeArrowheads="1"/>
            </p:cNvSpPr>
            <p:nvPr/>
          </p:nvSpPr>
          <p:spPr bwMode="auto">
            <a:xfrm>
              <a:off x="5088" y="22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2314" name="Text Box 35"/>
            <p:cNvSpPr txBox="1">
              <a:spLocks noChangeArrowheads="1"/>
            </p:cNvSpPr>
            <p:nvPr/>
          </p:nvSpPr>
          <p:spPr bwMode="auto">
            <a:xfrm>
              <a:off x="5184" y="33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2315" name="Text Box 36"/>
            <p:cNvSpPr txBox="1">
              <a:spLocks noChangeArrowheads="1"/>
            </p:cNvSpPr>
            <p:nvPr/>
          </p:nvSpPr>
          <p:spPr bwMode="auto">
            <a:xfrm>
              <a:off x="5184" y="43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2316" name="Text Box 37"/>
            <p:cNvSpPr txBox="1">
              <a:spLocks noChangeArrowheads="1"/>
            </p:cNvSpPr>
            <p:nvPr/>
          </p:nvSpPr>
          <p:spPr bwMode="auto">
            <a:xfrm>
              <a:off x="854" y="5192"/>
              <a:ext cx="3204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Germinal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Primordial follicles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Graafian follicle 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Developing follicles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Medulla</a:t>
              </a:r>
            </a:p>
          </p:txBody>
        </p:sp>
        <p:sp>
          <p:nvSpPr>
            <p:cNvPr id="12317" name="Text Box 38"/>
            <p:cNvSpPr txBox="1">
              <a:spLocks noChangeArrowheads="1"/>
            </p:cNvSpPr>
            <p:nvPr/>
          </p:nvSpPr>
          <p:spPr bwMode="auto">
            <a:xfrm>
              <a:off x="311" y="6960"/>
              <a:ext cx="5785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Germinal epithelium-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simple cuboidal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Outer cortex &amp; inner medulla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Cortex - follicles in various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stages of development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Medulla- swirly appearance</a:t>
              </a:r>
            </a:p>
          </p:txBody>
        </p:sp>
        <p:sp>
          <p:nvSpPr>
            <p:cNvPr id="12318" name="Line 42"/>
            <p:cNvSpPr>
              <a:spLocks noChangeShapeType="1"/>
            </p:cNvSpPr>
            <p:nvPr/>
          </p:nvSpPr>
          <p:spPr bwMode="auto">
            <a:xfrm flipH="1" flipV="1">
              <a:off x="9648" y="3072"/>
              <a:ext cx="230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9" name="Text Box 44"/>
            <p:cNvSpPr txBox="1">
              <a:spLocks noChangeArrowheads="1"/>
            </p:cNvSpPr>
            <p:nvPr/>
          </p:nvSpPr>
          <p:spPr bwMode="auto">
            <a:xfrm>
              <a:off x="11886" y="249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2320" name="Text Box 45"/>
            <p:cNvSpPr txBox="1">
              <a:spLocks noChangeArrowheads="1"/>
            </p:cNvSpPr>
            <p:nvPr/>
          </p:nvSpPr>
          <p:spPr bwMode="auto">
            <a:xfrm>
              <a:off x="11886" y="292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2321" name="Text Box 46"/>
            <p:cNvSpPr txBox="1">
              <a:spLocks noChangeArrowheads="1"/>
            </p:cNvSpPr>
            <p:nvPr/>
          </p:nvSpPr>
          <p:spPr bwMode="auto">
            <a:xfrm>
              <a:off x="11952" y="35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2322" name="Text Box 47"/>
            <p:cNvSpPr txBox="1">
              <a:spLocks noChangeArrowheads="1"/>
            </p:cNvSpPr>
            <p:nvPr/>
          </p:nvSpPr>
          <p:spPr bwMode="auto">
            <a:xfrm>
              <a:off x="11904" y="47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2323" name="Text Box 49"/>
            <p:cNvSpPr txBox="1">
              <a:spLocks noChangeArrowheads="1"/>
            </p:cNvSpPr>
            <p:nvPr/>
          </p:nvSpPr>
          <p:spPr bwMode="auto">
            <a:xfrm>
              <a:off x="7584" y="5088"/>
              <a:ext cx="3508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Highly folded mucosa 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Muscle coat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Serosa</a:t>
              </a:r>
            </a:p>
          </p:txBody>
        </p:sp>
        <p:sp>
          <p:nvSpPr>
            <p:cNvPr id="12324" name="Text Box 50"/>
            <p:cNvSpPr txBox="1">
              <a:spLocks noChangeArrowheads="1"/>
            </p:cNvSpPr>
            <p:nvPr/>
          </p:nvSpPr>
          <p:spPr bwMode="auto">
            <a:xfrm>
              <a:off x="6240" y="6672"/>
              <a:ext cx="7261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Highly folded mucosa: primary, sec &amp;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tertiary folds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Cellular lamina propria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muscle coat</a:t>
              </a:r>
            </a:p>
          </p:txBody>
        </p:sp>
        <p:sp>
          <p:nvSpPr>
            <p:cNvPr id="12325" name="Line 53"/>
            <p:cNvSpPr>
              <a:spLocks noChangeShapeType="1"/>
            </p:cNvSpPr>
            <p:nvPr/>
          </p:nvSpPr>
          <p:spPr bwMode="auto">
            <a:xfrm flipH="1">
              <a:off x="16848" y="3840"/>
              <a:ext cx="24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6" name="Text Box 55"/>
            <p:cNvSpPr txBox="1">
              <a:spLocks noChangeArrowheads="1"/>
            </p:cNvSpPr>
            <p:nvPr/>
          </p:nvSpPr>
          <p:spPr bwMode="auto">
            <a:xfrm>
              <a:off x="18144" y="86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2327" name="Text Box 56"/>
            <p:cNvSpPr txBox="1">
              <a:spLocks noChangeArrowheads="1"/>
            </p:cNvSpPr>
            <p:nvPr/>
          </p:nvSpPr>
          <p:spPr bwMode="auto">
            <a:xfrm>
              <a:off x="19182" y="21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2328" name="Text Box 57"/>
            <p:cNvSpPr txBox="1">
              <a:spLocks noChangeArrowheads="1"/>
            </p:cNvSpPr>
            <p:nvPr/>
          </p:nvSpPr>
          <p:spPr bwMode="auto">
            <a:xfrm>
              <a:off x="19182" y="364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2329" name="Text Box 59"/>
            <p:cNvSpPr txBox="1">
              <a:spLocks noChangeArrowheads="1"/>
            </p:cNvSpPr>
            <p:nvPr/>
          </p:nvSpPr>
          <p:spPr bwMode="auto">
            <a:xfrm>
              <a:off x="14812" y="5232"/>
              <a:ext cx="4532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Surface epithelium: Columnar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Straight uterine glands 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Myometrium</a:t>
              </a:r>
            </a:p>
          </p:txBody>
        </p:sp>
        <p:sp>
          <p:nvSpPr>
            <p:cNvPr id="12330" name="Text Box 60"/>
            <p:cNvSpPr txBox="1">
              <a:spLocks noChangeArrowheads="1"/>
            </p:cNvSpPr>
            <p:nvPr/>
          </p:nvSpPr>
          <p:spPr bwMode="auto">
            <a:xfrm>
              <a:off x="13728" y="6432"/>
              <a:ext cx="6578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Shows endo, myo &amp; perimetrium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Few straight uterine glands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myometrium- muscle fibres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in all directions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2331" name="Line 61"/>
            <p:cNvSpPr>
              <a:spLocks noChangeShapeType="1"/>
            </p:cNvSpPr>
            <p:nvPr/>
          </p:nvSpPr>
          <p:spPr bwMode="auto">
            <a:xfrm flipH="1">
              <a:off x="23712" y="1248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2" name="Line 62"/>
            <p:cNvSpPr>
              <a:spLocks noChangeShapeType="1"/>
            </p:cNvSpPr>
            <p:nvPr/>
          </p:nvSpPr>
          <p:spPr bwMode="auto">
            <a:xfrm flipH="1">
              <a:off x="23328" y="2400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3" name="Line 63"/>
            <p:cNvSpPr>
              <a:spLocks noChangeShapeType="1"/>
            </p:cNvSpPr>
            <p:nvPr/>
          </p:nvSpPr>
          <p:spPr bwMode="auto">
            <a:xfrm flipH="1">
              <a:off x="22848" y="5136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4" name="Text Box 67"/>
            <p:cNvSpPr txBox="1">
              <a:spLocks noChangeArrowheads="1"/>
            </p:cNvSpPr>
            <p:nvPr/>
          </p:nvSpPr>
          <p:spPr bwMode="auto">
            <a:xfrm>
              <a:off x="24384" y="105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2335" name="Text Box 68"/>
            <p:cNvSpPr txBox="1">
              <a:spLocks noChangeArrowheads="1"/>
            </p:cNvSpPr>
            <p:nvPr/>
          </p:nvSpPr>
          <p:spPr bwMode="auto">
            <a:xfrm>
              <a:off x="25470" y="22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2336" name="Text Box 69"/>
            <p:cNvSpPr txBox="1">
              <a:spLocks noChangeArrowheads="1"/>
            </p:cNvSpPr>
            <p:nvPr/>
          </p:nvSpPr>
          <p:spPr bwMode="auto">
            <a:xfrm>
              <a:off x="25488" y="49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2337" name="Text Box 72"/>
            <p:cNvSpPr txBox="1">
              <a:spLocks noChangeArrowheads="1"/>
            </p:cNvSpPr>
            <p:nvPr/>
          </p:nvSpPr>
          <p:spPr bwMode="auto">
            <a:xfrm>
              <a:off x="21900" y="5364"/>
              <a:ext cx="4532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Surface epithelium: Columnar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Uterine glands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Myometrium</a:t>
              </a:r>
            </a:p>
          </p:txBody>
        </p:sp>
        <p:sp>
          <p:nvSpPr>
            <p:cNvPr id="12338" name="Text Box 73"/>
            <p:cNvSpPr txBox="1">
              <a:spLocks noChangeArrowheads="1"/>
            </p:cNvSpPr>
            <p:nvPr/>
          </p:nvSpPr>
          <p:spPr bwMode="auto">
            <a:xfrm>
              <a:off x="20640" y="6422"/>
              <a:ext cx="6438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Shows endo, myo &amp; perimetrium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Plenty of cork-screw shaped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glands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Highly vascular stroma</a:t>
              </a:r>
            </a:p>
          </p:txBody>
        </p:sp>
        <p:sp>
          <p:nvSpPr>
            <p:cNvPr id="12339" name="Text Box 74"/>
            <p:cNvSpPr txBox="1">
              <a:spLocks noChangeArrowheads="1"/>
            </p:cNvSpPr>
            <p:nvPr/>
          </p:nvSpPr>
          <p:spPr bwMode="auto">
            <a:xfrm>
              <a:off x="9498" y="9840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2340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296" y="8708"/>
              <a:ext cx="1488" cy="1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41" name="Line 76"/>
            <p:cNvSpPr>
              <a:spLocks noChangeShapeType="1"/>
            </p:cNvSpPr>
            <p:nvPr/>
          </p:nvSpPr>
          <p:spPr bwMode="auto">
            <a:xfrm flipV="1">
              <a:off x="3120" y="960"/>
              <a:ext cx="67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2" name="Line 77"/>
            <p:cNvSpPr>
              <a:spLocks noChangeShapeType="1"/>
            </p:cNvSpPr>
            <p:nvPr/>
          </p:nvSpPr>
          <p:spPr bwMode="auto">
            <a:xfrm>
              <a:off x="1824" y="2400"/>
              <a:ext cx="33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3" name="Line 78"/>
            <p:cNvSpPr>
              <a:spLocks noChangeShapeType="1"/>
            </p:cNvSpPr>
            <p:nvPr/>
          </p:nvSpPr>
          <p:spPr bwMode="auto">
            <a:xfrm flipH="1" flipV="1">
              <a:off x="3312" y="3168"/>
              <a:ext cx="576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4" name="Line 79"/>
            <p:cNvSpPr>
              <a:spLocks noChangeShapeType="1"/>
            </p:cNvSpPr>
            <p:nvPr/>
          </p:nvSpPr>
          <p:spPr bwMode="auto">
            <a:xfrm flipV="1">
              <a:off x="3072" y="3552"/>
              <a:ext cx="816" cy="4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5" name="Line 80"/>
            <p:cNvSpPr>
              <a:spLocks noChangeShapeType="1"/>
            </p:cNvSpPr>
            <p:nvPr/>
          </p:nvSpPr>
          <p:spPr bwMode="auto">
            <a:xfrm>
              <a:off x="9648" y="4896"/>
              <a:ext cx="23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6" name="Line 81"/>
            <p:cNvSpPr>
              <a:spLocks noChangeShapeType="1"/>
            </p:cNvSpPr>
            <p:nvPr/>
          </p:nvSpPr>
          <p:spPr bwMode="auto">
            <a:xfrm>
              <a:off x="9456" y="3696"/>
              <a:ext cx="25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7" name="Line 82"/>
            <p:cNvSpPr>
              <a:spLocks noChangeShapeType="1"/>
            </p:cNvSpPr>
            <p:nvPr/>
          </p:nvSpPr>
          <p:spPr bwMode="auto">
            <a:xfrm>
              <a:off x="10656" y="2688"/>
              <a:ext cx="12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8" name="Line 83"/>
            <p:cNvSpPr>
              <a:spLocks noChangeShapeType="1"/>
            </p:cNvSpPr>
            <p:nvPr/>
          </p:nvSpPr>
          <p:spPr bwMode="auto">
            <a:xfrm flipH="1" flipV="1">
              <a:off x="10704" y="1824"/>
              <a:ext cx="528" cy="8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49" name="Line 84"/>
            <p:cNvSpPr>
              <a:spLocks noChangeShapeType="1"/>
            </p:cNvSpPr>
            <p:nvPr/>
          </p:nvSpPr>
          <p:spPr bwMode="auto">
            <a:xfrm flipH="1" flipV="1">
              <a:off x="9984" y="1728"/>
              <a:ext cx="1248" cy="96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0" name="Line 85"/>
            <p:cNvSpPr>
              <a:spLocks noChangeShapeType="1"/>
            </p:cNvSpPr>
            <p:nvPr/>
          </p:nvSpPr>
          <p:spPr bwMode="auto">
            <a:xfrm flipV="1">
              <a:off x="11952" y="768"/>
              <a:ext cx="57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1" name="Line 86"/>
            <p:cNvSpPr>
              <a:spLocks noChangeShapeType="1"/>
            </p:cNvSpPr>
            <p:nvPr/>
          </p:nvSpPr>
          <p:spPr bwMode="auto">
            <a:xfrm flipH="1">
              <a:off x="12336" y="768"/>
              <a:ext cx="192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2" name="Line 87"/>
            <p:cNvSpPr>
              <a:spLocks noChangeShapeType="1"/>
            </p:cNvSpPr>
            <p:nvPr/>
          </p:nvSpPr>
          <p:spPr bwMode="auto">
            <a:xfrm flipV="1">
              <a:off x="12336" y="1536"/>
              <a:ext cx="288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3" name="Line 91"/>
            <p:cNvSpPr>
              <a:spLocks noChangeShapeType="1"/>
            </p:cNvSpPr>
            <p:nvPr/>
          </p:nvSpPr>
          <p:spPr bwMode="auto">
            <a:xfrm flipH="1" flipV="1">
              <a:off x="12480" y="1392"/>
              <a:ext cx="144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4" name="Line 92"/>
            <p:cNvSpPr>
              <a:spLocks noChangeShapeType="1"/>
            </p:cNvSpPr>
            <p:nvPr/>
          </p:nvSpPr>
          <p:spPr bwMode="auto">
            <a:xfrm>
              <a:off x="12624" y="1536"/>
              <a:ext cx="96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5" name="Text Box 93"/>
            <p:cNvSpPr txBox="1">
              <a:spLocks noChangeArrowheads="1"/>
            </p:cNvSpPr>
            <p:nvPr/>
          </p:nvSpPr>
          <p:spPr bwMode="auto">
            <a:xfrm>
              <a:off x="12473" y="617"/>
              <a:ext cx="173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Lamina propria</a:t>
              </a:r>
            </a:p>
          </p:txBody>
        </p:sp>
        <p:sp>
          <p:nvSpPr>
            <p:cNvPr id="12356" name="Line 94"/>
            <p:cNvSpPr>
              <a:spLocks noChangeShapeType="1"/>
            </p:cNvSpPr>
            <p:nvPr/>
          </p:nvSpPr>
          <p:spPr bwMode="auto">
            <a:xfrm flipV="1">
              <a:off x="12288" y="1872"/>
              <a:ext cx="384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7" name="Line 95"/>
            <p:cNvSpPr>
              <a:spLocks noChangeShapeType="1"/>
            </p:cNvSpPr>
            <p:nvPr/>
          </p:nvSpPr>
          <p:spPr bwMode="auto">
            <a:xfrm>
              <a:off x="12480" y="1776"/>
              <a:ext cx="192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58" name="Text Box 96"/>
            <p:cNvSpPr txBox="1">
              <a:spLocks noChangeArrowheads="1"/>
            </p:cNvSpPr>
            <p:nvPr/>
          </p:nvSpPr>
          <p:spPr bwMode="auto">
            <a:xfrm>
              <a:off x="12624" y="1708"/>
              <a:ext cx="1997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Ciliated columnar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epithelium</a:t>
              </a:r>
            </a:p>
          </p:txBody>
        </p:sp>
        <p:sp>
          <p:nvSpPr>
            <p:cNvPr id="12359" name="Line 97"/>
            <p:cNvSpPr>
              <a:spLocks noChangeShapeType="1"/>
            </p:cNvSpPr>
            <p:nvPr/>
          </p:nvSpPr>
          <p:spPr bwMode="auto">
            <a:xfrm>
              <a:off x="17232" y="1056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0" name="Line 98"/>
            <p:cNvSpPr>
              <a:spLocks noChangeShapeType="1"/>
            </p:cNvSpPr>
            <p:nvPr/>
          </p:nvSpPr>
          <p:spPr bwMode="auto">
            <a:xfrm>
              <a:off x="16128" y="2016"/>
              <a:ext cx="768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1" name="Line 99"/>
            <p:cNvSpPr>
              <a:spLocks noChangeShapeType="1"/>
            </p:cNvSpPr>
            <p:nvPr/>
          </p:nvSpPr>
          <p:spPr bwMode="auto">
            <a:xfrm>
              <a:off x="16896" y="2352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2" name="Line 100"/>
            <p:cNvSpPr>
              <a:spLocks noChangeShapeType="1"/>
            </p:cNvSpPr>
            <p:nvPr/>
          </p:nvSpPr>
          <p:spPr bwMode="auto">
            <a:xfrm flipH="1" flipV="1">
              <a:off x="16560" y="1776"/>
              <a:ext cx="336" cy="57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3" name="Line 102"/>
            <p:cNvSpPr>
              <a:spLocks noChangeShapeType="1"/>
            </p:cNvSpPr>
            <p:nvPr/>
          </p:nvSpPr>
          <p:spPr bwMode="auto">
            <a:xfrm>
              <a:off x="19344" y="1104"/>
              <a:ext cx="7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4" name="Line 103"/>
            <p:cNvSpPr>
              <a:spLocks noChangeShapeType="1"/>
            </p:cNvSpPr>
            <p:nvPr/>
          </p:nvSpPr>
          <p:spPr bwMode="auto">
            <a:xfrm>
              <a:off x="19536" y="1680"/>
              <a:ext cx="528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5" name="Line 104"/>
            <p:cNvSpPr>
              <a:spLocks noChangeShapeType="1"/>
            </p:cNvSpPr>
            <p:nvPr/>
          </p:nvSpPr>
          <p:spPr bwMode="auto">
            <a:xfrm flipH="1" flipV="1">
              <a:off x="23232" y="1920"/>
              <a:ext cx="624" cy="4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6" name="Line 105"/>
            <p:cNvSpPr>
              <a:spLocks noChangeShapeType="1"/>
            </p:cNvSpPr>
            <p:nvPr/>
          </p:nvSpPr>
          <p:spPr bwMode="auto">
            <a:xfrm>
              <a:off x="25488" y="1392"/>
              <a:ext cx="8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7" name="Line 106"/>
            <p:cNvSpPr>
              <a:spLocks noChangeShapeType="1"/>
            </p:cNvSpPr>
            <p:nvPr/>
          </p:nvSpPr>
          <p:spPr bwMode="auto">
            <a:xfrm flipV="1">
              <a:off x="25392" y="1392"/>
              <a:ext cx="432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68" name="Line 107"/>
            <p:cNvSpPr>
              <a:spLocks noChangeShapeType="1"/>
            </p:cNvSpPr>
            <p:nvPr/>
          </p:nvSpPr>
          <p:spPr bwMode="auto">
            <a:xfrm flipV="1">
              <a:off x="25728" y="1392"/>
              <a:ext cx="96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08"/>
          <p:cNvGrpSpPr>
            <a:grpSpLocks/>
          </p:cNvGrpSpPr>
          <p:nvPr/>
        </p:nvGrpSpPr>
        <p:grpSpPr bwMode="auto">
          <a:xfrm>
            <a:off x="304800" y="228600"/>
            <a:ext cx="42976800" cy="15844838"/>
            <a:chOff x="192" y="144"/>
            <a:chExt cx="27072" cy="9981"/>
          </a:xfrm>
        </p:grpSpPr>
        <p:sp>
          <p:nvSpPr>
            <p:cNvPr id="13315" name="Oval 2" descr="gallbladder-1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" name="Oval 3" descr="tongue"/>
            <p:cNvSpPr>
              <a:spLocks noChangeArrowheads="1"/>
            </p:cNvSpPr>
            <p:nvPr/>
          </p:nvSpPr>
          <p:spPr bwMode="auto">
            <a:xfrm rot="-1514866"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7" name="Oval 4" descr="liver-4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8" name="Oval 5" descr="taste bud-2"/>
            <p:cNvSpPr>
              <a:spLocks noChangeArrowheads="1"/>
            </p:cNvSpPr>
            <p:nvPr/>
          </p:nvSpPr>
          <p:spPr bwMode="auto">
            <a:xfrm>
              <a:off x="20751" y="1008"/>
              <a:ext cx="4320" cy="4176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9" name="Text Box 6"/>
            <p:cNvSpPr txBox="1">
              <a:spLocks noChangeArrowheads="1"/>
            </p:cNvSpPr>
            <p:nvPr/>
          </p:nvSpPr>
          <p:spPr bwMode="auto">
            <a:xfrm>
              <a:off x="2068" y="144"/>
              <a:ext cx="138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LIVER</a:t>
              </a:r>
            </a:p>
          </p:txBody>
        </p:sp>
        <p:sp>
          <p:nvSpPr>
            <p:cNvPr id="13320" name="Text Box 7"/>
            <p:cNvSpPr txBox="1">
              <a:spLocks noChangeArrowheads="1"/>
            </p:cNvSpPr>
            <p:nvPr/>
          </p:nvSpPr>
          <p:spPr bwMode="auto">
            <a:xfrm>
              <a:off x="7804" y="144"/>
              <a:ext cx="352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GALL BLADDER</a:t>
              </a:r>
            </a:p>
          </p:txBody>
        </p:sp>
        <p:sp>
          <p:nvSpPr>
            <p:cNvPr id="13321" name="Text Box 8"/>
            <p:cNvSpPr txBox="1">
              <a:spLocks noChangeArrowheads="1"/>
            </p:cNvSpPr>
            <p:nvPr/>
          </p:nvSpPr>
          <p:spPr bwMode="auto">
            <a:xfrm>
              <a:off x="15072" y="144"/>
              <a:ext cx="383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TONGUE: ANT 2/3</a:t>
              </a:r>
            </a:p>
          </p:txBody>
        </p:sp>
        <p:sp>
          <p:nvSpPr>
            <p:cNvPr id="13322" name="Text Box 9"/>
            <p:cNvSpPr txBox="1">
              <a:spLocks noChangeArrowheads="1"/>
            </p:cNvSpPr>
            <p:nvPr/>
          </p:nvSpPr>
          <p:spPr bwMode="auto">
            <a:xfrm>
              <a:off x="21120" y="144"/>
              <a:ext cx="412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TONGUE: POST 1/3</a:t>
              </a:r>
            </a:p>
          </p:txBody>
        </p:sp>
        <p:sp>
          <p:nvSpPr>
            <p:cNvPr id="13323" name="Oval 10" descr="Copy of taste bud-2"/>
            <p:cNvSpPr>
              <a:spLocks noChangeArrowheads="1"/>
            </p:cNvSpPr>
            <p:nvPr/>
          </p:nvSpPr>
          <p:spPr bwMode="auto">
            <a:xfrm>
              <a:off x="24528" y="672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4" name="Oval 11" descr="tng041he="/>
            <p:cNvSpPr>
              <a:spLocks noChangeArrowheads="1"/>
            </p:cNvSpPr>
            <p:nvPr/>
          </p:nvSpPr>
          <p:spPr bwMode="auto">
            <a:xfrm rot="262824">
              <a:off x="18576" y="672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5" name="Oval 12" descr="Picture14"/>
            <p:cNvSpPr>
              <a:spLocks noChangeArrowheads="1"/>
            </p:cNvSpPr>
            <p:nvPr/>
          </p:nvSpPr>
          <p:spPr bwMode="auto">
            <a:xfrm rot="10800000">
              <a:off x="4224" y="768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6" name="Oval 13" descr="16-Gallbladder Epithelium Homogeneous Columnar"/>
            <p:cNvSpPr>
              <a:spLocks noChangeArrowheads="1"/>
            </p:cNvSpPr>
            <p:nvPr/>
          </p:nvSpPr>
          <p:spPr bwMode="auto">
            <a:xfrm>
              <a:off x="11328" y="624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7" name="Line 14"/>
            <p:cNvSpPr>
              <a:spLocks noChangeShapeType="1"/>
            </p:cNvSpPr>
            <p:nvPr/>
          </p:nvSpPr>
          <p:spPr bwMode="auto">
            <a:xfrm flipH="1">
              <a:off x="5184" y="1344"/>
              <a:ext cx="6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Text Box 15"/>
            <p:cNvSpPr txBox="1">
              <a:spLocks noChangeArrowheads="1"/>
            </p:cNvSpPr>
            <p:nvPr/>
          </p:nvSpPr>
          <p:spPr bwMode="auto">
            <a:xfrm>
              <a:off x="5714" y="873"/>
              <a:ext cx="106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Bile duct</a:t>
              </a:r>
            </a:p>
          </p:txBody>
        </p:sp>
        <p:sp>
          <p:nvSpPr>
            <p:cNvPr id="13329" name="Line 16"/>
            <p:cNvSpPr>
              <a:spLocks noChangeShapeType="1"/>
            </p:cNvSpPr>
            <p:nvPr/>
          </p:nvSpPr>
          <p:spPr bwMode="auto">
            <a:xfrm flipH="1">
              <a:off x="12576" y="1392"/>
              <a:ext cx="2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Text Box 17"/>
            <p:cNvSpPr txBox="1">
              <a:spLocks noChangeArrowheads="1"/>
            </p:cNvSpPr>
            <p:nvPr/>
          </p:nvSpPr>
          <p:spPr bwMode="auto">
            <a:xfrm>
              <a:off x="12779" y="1228"/>
              <a:ext cx="1237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Columnar 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epithelium</a:t>
              </a:r>
            </a:p>
          </p:txBody>
        </p:sp>
        <p:sp>
          <p:nvSpPr>
            <p:cNvPr id="13331" name="Text Box 22"/>
            <p:cNvSpPr txBox="1">
              <a:spLocks noChangeArrowheads="1"/>
            </p:cNvSpPr>
            <p:nvPr/>
          </p:nvSpPr>
          <p:spPr bwMode="auto">
            <a:xfrm>
              <a:off x="20157" y="816"/>
              <a:ext cx="96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Papillae</a:t>
              </a:r>
            </a:p>
          </p:txBody>
        </p:sp>
        <p:sp>
          <p:nvSpPr>
            <p:cNvPr id="13332" name="Text Box 25"/>
            <p:cNvSpPr txBox="1">
              <a:spLocks noChangeArrowheads="1"/>
            </p:cNvSpPr>
            <p:nvPr/>
          </p:nvSpPr>
          <p:spPr bwMode="auto">
            <a:xfrm>
              <a:off x="26045" y="1190"/>
              <a:ext cx="1171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Taste buds</a:t>
              </a:r>
            </a:p>
          </p:txBody>
        </p:sp>
        <p:sp>
          <p:nvSpPr>
            <p:cNvPr id="13333" name="Line 30"/>
            <p:cNvSpPr>
              <a:spLocks noChangeShapeType="1"/>
            </p:cNvSpPr>
            <p:nvPr/>
          </p:nvSpPr>
          <p:spPr bwMode="auto">
            <a:xfrm flipH="1">
              <a:off x="3216" y="2880"/>
              <a:ext cx="18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Text Box 32"/>
            <p:cNvSpPr txBox="1">
              <a:spLocks noChangeArrowheads="1"/>
            </p:cNvSpPr>
            <p:nvPr/>
          </p:nvSpPr>
          <p:spPr bwMode="auto">
            <a:xfrm>
              <a:off x="5040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3335" name="Text Box 33"/>
            <p:cNvSpPr txBox="1">
              <a:spLocks noChangeArrowheads="1"/>
            </p:cNvSpPr>
            <p:nvPr/>
          </p:nvSpPr>
          <p:spPr bwMode="auto">
            <a:xfrm>
              <a:off x="5040" y="34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3336" name="Text Box 34"/>
            <p:cNvSpPr txBox="1">
              <a:spLocks noChangeArrowheads="1"/>
            </p:cNvSpPr>
            <p:nvPr/>
          </p:nvSpPr>
          <p:spPr bwMode="auto">
            <a:xfrm>
              <a:off x="5088" y="398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3337" name="Text Box 37"/>
            <p:cNvSpPr txBox="1">
              <a:spLocks noChangeArrowheads="1"/>
            </p:cNvSpPr>
            <p:nvPr/>
          </p:nvSpPr>
          <p:spPr bwMode="auto">
            <a:xfrm>
              <a:off x="854" y="5192"/>
              <a:ext cx="3380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Central vein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Cords of hepatocytes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Sinusoids</a:t>
              </a:r>
            </a:p>
          </p:txBody>
        </p:sp>
        <p:sp>
          <p:nvSpPr>
            <p:cNvPr id="13338" name="Text Box 38"/>
            <p:cNvSpPr txBox="1">
              <a:spLocks noChangeArrowheads="1"/>
            </p:cNvSpPr>
            <p:nvPr/>
          </p:nvSpPr>
          <p:spPr bwMode="auto">
            <a:xfrm>
              <a:off x="192" y="6336"/>
              <a:ext cx="5374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Cords of hepatocytes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radiating from central vein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Portal triads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Polygonal hepatic lobules</a:t>
              </a:r>
            </a:p>
          </p:txBody>
        </p:sp>
        <p:sp>
          <p:nvSpPr>
            <p:cNvPr id="13339" name="Line 42"/>
            <p:cNvSpPr>
              <a:spLocks noChangeShapeType="1"/>
            </p:cNvSpPr>
            <p:nvPr/>
          </p:nvSpPr>
          <p:spPr bwMode="auto">
            <a:xfrm flipH="1" flipV="1">
              <a:off x="9696" y="2208"/>
              <a:ext cx="25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Line 43"/>
            <p:cNvSpPr>
              <a:spLocks noChangeShapeType="1"/>
            </p:cNvSpPr>
            <p:nvPr/>
          </p:nvSpPr>
          <p:spPr bwMode="auto">
            <a:xfrm flipH="1">
              <a:off x="9072" y="3504"/>
              <a:ext cx="321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Text Box 44"/>
            <p:cNvSpPr txBox="1">
              <a:spLocks noChangeArrowheads="1"/>
            </p:cNvSpPr>
            <p:nvPr/>
          </p:nvSpPr>
          <p:spPr bwMode="auto">
            <a:xfrm>
              <a:off x="12222" y="20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3342" name="Text Box 45"/>
            <p:cNvSpPr txBox="1">
              <a:spLocks noChangeArrowheads="1"/>
            </p:cNvSpPr>
            <p:nvPr/>
          </p:nvSpPr>
          <p:spPr bwMode="auto">
            <a:xfrm>
              <a:off x="12192" y="264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3343" name="Text Box 46"/>
            <p:cNvSpPr txBox="1">
              <a:spLocks noChangeArrowheads="1"/>
            </p:cNvSpPr>
            <p:nvPr/>
          </p:nvSpPr>
          <p:spPr bwMode="auto">
            <a:xfrm>
              <a:off x="12222" y="33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3344" name="Text Box 47"/>
            <p:cNvSpPr txBox="1">
              <a:spLocks noChangeArrowheads="1"/>
            </p:cNvSpPr>
            <p:nvPr/>
          </p:nvSpPr>
          <p:spPr bwMode="auto">
            <a:xfrm>
              <a:off x="12366" y="462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3345" name="Text Box 49"/>
            <p:cNvSpPr txBox="1">
              <a:spLocks noChangeArrowheads="1"/>
            </p:cNvSpPr>
            <p:nvPr/>
          </p:nvSpPr>
          <p:spPr bwMode="auto">
            <a:xfrm>
              <a:off x="7872" y="5038"/>
              <a:ext cx="3108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Surface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Fibromuscular coat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Adventitia </a:t>
              </a:r>
            </a:p>
          </p:txBody>
        </p:sp>
        <p:sp>
          <p:nvSpPr>
            <p:cNvPr id="13346" name="Text Box 50"/>
            <p:cNvSpPr txBox="1">
              <a:spLocks noChangeArrowheads="1"/>
            </p:cNvSpPr>
            <p:nvPr/>
          </p:nvSpPr>
          <p:spPr bwMode="auto">
            <a:xfrm>
              <a:off x="5808" y="6480"/>
              <a:ext cx="7099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Simple columnar epithelium-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thrown into folds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Fibromuscular layer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No muscularis mucosa &amp; submucosa</a:t>
              </a:r>
            </a:p>
          </p:txBody>
        </p:sp>
        <p:sp>
          <p:nvSpPr>
            <p:cNvPr id="13347" name="Line 51"/>
            <p:cNvSpPr>
              <a:spLocks noChangeShapeType="1"/>
            </p:cNvSpPr>
            <p:nvPr/>
          </p:nvSpPr>
          <p:spPr bwMode="auto">
            <a:xfrm flipH="1">
              <a:off x="17760" y="2208"/>
              <a:ext cx="18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8" name="Line 53"/>
            <p:cNvSpPr>
              <a:spLocks noChangeShapeType="1"/>
            </p:cNvSpPr>
            <p:nvPr/>
          </p:nvSpPr>
          <p:spPr bwMode="auto">
            <a:xfrm flipH="1">
              <a:off x="17856" y="3696"/>
              <a:ext cx="17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49" name="Line 54"/>
            <p:cNvSpPr>
              <a:spLocks noChangeShapeType="1"/>
            </p:cNvSpPr>
            <p:nvPr/>
          </p:nvSpPr>
          <p:spPr bwMode="auto">
            <a:xfrm flipH="1">
              <a:off x="15456" y="3984"/>
              <a:ext cx="41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0" name="Text Box 55"/>
            <p:cNvSpPr txBox="1">
              <a:spLocks noChangeArrowheads="1"/>
            </p:cNvSpPr>
            <p:nvPr/>
          </p:nvSpPr>
          <p:spPr bwMode="auto">
            <a:xfrm>
              <a:off x="19584" y="20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3351" name="Text Box 56"/>
            <p:cNvSpPr txBox="1">
              <a:spLocks noChangeArrowheads="1"/>
            </p:cNvSpPr>
            <p:nvPr/>
          </p:nvSpPr>
          <p:spPr bwMode="auto">
            <a:xfrm>
              <a:off x="19566" y="273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3352" name="Text Box 57"/>
            <p:cNvSpPr txBox="1">
              <a:spLocks noChangeArrowheads="1"/>
            </p:cNvSpPr>
            <p:nvPr/>
          </p:nvSpPr>
          <p:spPr bwMode="auto">
            <a:xfrm>
              <a:off x="19518" y="352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3353" name="Text Box 58"/>
            <p:cNvSpPr txBox="1">
              <a:spLocks noChangeArrowheads="1"/>
            </p:cNvSpPr>
            <p:nvPr/>
          </p:nvSpPr>
          <p:spPr bwMode="auto">
            <a:xfrm>
              <a:off x="19536" y="379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3354" name="Text Box 59"/>
            <p:cNvSpPr txBox="1">
              <a:spLocks noChangeArrowheads="1"/>
            </p:cNvSpPr>
            <p:nvPr/>
          </p:nvSpPr>
          <p:spPr bwMode="auto">
            <a:xfrm>
              <a:off x="13968" y="5184"/>
              <a:ext cx="6516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Fungiform papilla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Filiform papillae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Lingual glands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Skeletal muscles fibres in various directions</a:t>
              </a:r>
            </a:p>
          </p:txBody>
        </p:sp>
        <p:sp>
          <p:nvSpPr>
            <p:cNvPr id="13355" name="Text Box 60"/>
            <p:cNvSpPr txBox="1">
              <a:spLocks noChangeArrowheads="1"/>
            </p:cNvSpPr>
            <p:nvPr/>
          </p:nvSpPr>
          <p:spPr bwMode="auto">
            <a:xfrm>
              <a:off x="13200" y="6998"/>
              <a:ext cx="6720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St Sq nonkeratinised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Presence of filiform &amp; fungiform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papillae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Striated muscle with mucous acini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3356" name="Line 61"/>
            <p:cNvSpPr>
              <a:spLocks noChangeShapeType="1"/>
            </p:cNvSpPr>
            <p:nvPr/>
          </p:nvSpPr>
          <p:spPr bwMode="auto">
            <a:xfrm flipH="1">
              <a:off x="22752" y="864"/>
              <a:ext cx="912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7" name="Line 63"/>
            <p:cNvSpPr>
              <a:spLocks noChangeShapeType="1"/>
            </p:cNvSpPr>
            <p:nvPr/>
          </p:nvSpPr>
          <p:spPr bwMode="auto">
            <a:xfrm flipH="1">
              <a:off x="23664" y="2736"/>
              <a:ext cx="19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58" name="Text Box 67"/>
            <p:cNvSpPr txBox="1">
              <a:spLocks noChangeArrowheads="1"/>
            </p:cNvSpPr>
            <p:nvPr/>
          </p:nvSpPr>
          <p:spPr bwMode="auto">
            <a:xfrm>
              <a:off x="23616" y="67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3359" name="Text Box 68"/>
            <p:cNvSpPr txBox="1">
              <a:spLocks noChangeArrowheads="1"/>
            </p:cNvSpPr>
            <p:nvPr/>
          </p:nvSpPr>
          <p:spPr bwMode="auto">
            <a:xfrm>
              <a:off x="25632" y="21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3360" name="Text Box 69"/>
            <p:cNvSpPr txBox="1">
              <a:spLocks noChangeArrowheads="1"/>
            </p:cNvSpPr>
            <p:nvPr/>
          </p:nvSpPr>
          <p:spPr bwMode="auto">
            <a:xfrm>
              <a:off x="25614" y="25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3361" name="Text Box 70"/>
            <p:cNvSpPr txBox="1">
              <a:spLocks noChangeArrowheads="1"/>
            </p:cNvSpPr>
            <p:nvPr/>
          </p:nvSpPr>
          <p:spPr bwMode="auto">
            <a:xfrm>
              <a:off x="25614" y="280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3362" name="Text Box 71"/>
            <p:cNvSpPr txBox="1">
              <a:spLocks noChangeArrowheads="1"/>
            </p:cNvSpPr>
            <p:nvPr/>
          </p:nvSpPr>
          <p:spPr bwMode="auto">
            <a:xfrm>
              <a:off x="25710" y="44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3363" name="Text Box 72"/>
            <p:cNvSpPr txBox="1">
              <a:spLocks noChangeArrowheads="1"/>
            </p:cNvSpPr>
            <p:nvPr/>
          </p:nvSpPr>
          <p:spPr bwMode="auto">
            <a:xfrm>
              <a:off x="21052" y="5232"/>
              <a:ext cx="5780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Stratified Sq nonkeratinised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Taste bud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Circular furrow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Skeletal muscles fibres</a:t>
              </a:r>
            </a:p>
          </p:txBody>
        </p:sp>
        <p:sp>
          <p:nvSpPr>
            <p:cNvPr id="13364" name="Text Box 73"/>
            <p:cNvSpPr txBox="1">
              <a:spLocks noChangeArrowheads="1"/>
            </p:cNvSpPr>
            <p:nvPr/>
          </p:nvSpPr>
          <p:spPr bwMode="auto">
            <a:xfrm>
              <a:off x="19983" y="7008"/>
              <a:ext cx="7281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Sunken inverted cone shaped vallate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papillae with flat top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Numerous taste buds in lateral wall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of papilla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Deep trench around papilla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von Ebnor (serous) glands</a:t>
              </a:r>
            </a:p>
          </p:txBody>
        </p:sp>
        <p:sp>
          <p:nvSpPr>
            <p:cNvPr id="13365" name="Text Box 74"/>
            <p:cNvSpPr txBox="1">
              <a:spLocks noChangeArrowheads="1"/>
            </p:cNvSpPr>
            <p:nvPr/>
          </p:nvSpPr>
          <p:spPr bwMode="auto">
            <a:xfrm>
              <a:off x="9594" y="9792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3366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920" y="9024"/>
              <a:ext cx="1200" cy="1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67" name="Line 76"/>
            <p:cNvSpPr>
              <a:spLocks noChangeShapeType="1"/>
            </p:cNvSpPr>
            <p:nvPr/>
          </p:nvSpPr>
          <p:spPr bwMode="auto">
            <a:xfrm>
              <a:off x="3264" y="3600"/>
              <a:ext cx="18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8" name="Line 77"/>
            <p:cNvSpPr>
              <a:spLocks noChangeShapeType="1"/>
            </p:cNvSpPr>
            <p:nvPr/>
          </p:nvSpPr>
          <p:spPr bwMode="auto">
            <a:xfrm flipV="1">
              <a:off x="3408" y="3600"/>
              <a:ext cx="432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69" name="Line 78"/>
            <p:cNvSpPr>
              <a:spLocks noChangeShapeType="1"/>
            </p:cNvSpPr>
            <p:nvPr/>
          </p:nvSpPr>
          <p:spPr bwMode="auto">
            <a:xfrm>
              <a:off x="2496" y="4176"/>
              <a:ext cx="26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0" name="Line 79"/>
            <p:cNvSpPr>
              <a:spLocks noChangeShapeType="1"/>
            </p:cNvSpPr>
            <p:nvPr/>
          </p:nvSpPr>
          <p:spPr bwMode="auto">
            <a:xfrm>
              <a:off x="4896" y="1056"/>
              <a:ext cx="8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1" name="Line 80"/>
            <p:cNvSpPr>
              <a:spLocks noChangeShapeType="1"/>
            </p:cNvSpPr>
            <p:nvPr/>
          </p:nvSpPr>
          <p:spPr bwMode="auto">
            <a:xfrm flipH="1">
              <a:off x="4992" y="1056"/>
              <a:ext cx="384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2" name="Text Box 81"/>
            <p:cNvSpPr txBox="1">
              <a:spLocks noChangeArrowheads="1"/>
            </p:cNvSpPr>
            <p:nvPr/>
          </p:nvSpPr>
          <p:spPr bwMode="auto">
            <a:xfrm>
              <a:off x="5808" y="1161"/>
              <a:ext cx="126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Portal vein</a:t>
              </a:r>
            </a:p>
          </p:txBody>
        </p:sp>
        <p:sp>
          <p:nvSpPr>
            <p:cNvPr id="13373" name="Line 82"/>
            <p:cNvSpPr>
              <a:spLocks noChangeShapeType="1"/>
            </p:cNvSpPr>
            <p:nvPr/>
          </p:nvSpPr>
          <p:spPr bwMode="auto">
            <a:xfrm>
              <a:off x="5040" y="1728"/>
              <a:ext cx="624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4" name="Text Box 83"/>
            <p:cNvSpPr txBox="1">
              <a:spLocks noChangeArrowheads="1"/>
            </p:cNvSpPr>
            <p:nvPr/>
          </p:nvSpPr>
          <p:spPr bwMode="auto">
            <a:xfrm>
              <a:off x="5616" y="1785"/>
              <a:ext cx="126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Portal vein</a:t>
              </a:r>
            </a:p>
          </p:txBody>
        </p:sp>
        <p:sp>
          <p:nvSpPr>
            <p:cNvPr id="13375" name="Line 84"/>
            <p:cNvSpPr>
              <a:spLocks noChangeShapeType="1"/>
            </p:cNvSpPr>
            <p:nvPr/>
          </p:nvSpPr>
          <p:spPr bwMode="auto">
            <a:xfrm>
              <a:off x="5376" y="1632"/>
              <a:ext cx="576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6" name="Line 85"/>
            <p:cNvSpPr>
              <a:spLocks noChangeShapeType="1"/>
            </p:cNvSpPr>
            <p:nvPr/>
          </p:nvSpPr>
          <p:spPr bwMode="auto">
            <a:xfrm>
              <a:off x="5520" y="1488"/>
              <a:ext cx="43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77" name="Text Box 86"/>
            <p:cNvSpPr txBox="1">
              <a:spLocks noChangeArrowheads="1"/>
            </p:cNvSpPr>
            <p:nvPr/>
          </p:nvSpPr>
          <p:spPr bwMode="auto">
            <a:xfrm>
              <a:off x="5904" y="1529"/>
              <a:ext cx="161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Hepatic artery</a:t>
              </a:r>
            </a:p>
          </p:txBody>
        </p:sp>
        <p:sp>
          <p:nvSpPr>
            <p:cNvPr id="13378" name="Text Box 87"/>
            <p:cNvSpPr txBox="1">
              <a:spLocks noChangeArrowheads="1"/>
            </p:cNvSpPr>
            <p:nvPr/>
          </p:nvSpPr>
          <p:spPr bwMode="auto">
            <a:xfrm>
              <a:off x="4512" y="2179"/>
              <a:ext cx="202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PORTAL TRIAD</a:t>
              </a:r>
            </a:p>
          </p:txBody>
        </p:sp>
        <p:sp>
          <p:nvSpPr>
            <p:cNvPr id="13379" name="Line 88"/>
            <p:cNvSpPr>
              <a:spLocks noChangeShapeType="1"/>
            </p:cNvSpPr>
            <p:nvPr/>
          </p:nvSpPr>
          <p:spPr bwMode="auto">
            <a:xfrm flipV="1">
              <a:off x="2352" y="4176"/>
              <a:ext cx="720" cy="6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0" name="Line 89"/>
            <p:cNvSpPr>
              <a:spLocks noChangeShapeType="1"/>
            </p:cNvSpPr>
            <p:nvPr/>
          </p:nvSpPr>
          <p:spPr bwMode="auto">
            <a:xfrm flipH="1" flipV="1">
              <a:off x="9552" y="1536"/>
              <a:ext cx="672" cy="6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1" name="Line 90"/>
            <p:cNvSpPr>
              <a:spLocks noChangeShapeType="1"/>
            </p:cNvSpPr>
            <p:nvPr/>
          </p:nvSpPr>
          <p:spPr bwMode="auto">
            <a:xfrm>
              <a:off x="10416" y="2832"/>
              <a:ext cx="18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2" name="Line 91"/>
            <p:cNvSpPr>
              <a:spLocks noChangeShapeType="1"/>
            </p:cNvSpPr>
            <p:nvPr/>
          </p:nvSpPr>
          <p:spPr bwMode="auto">
            <a:xfrm>
              <a:off x="9696" y="4848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3" name="Line 92"/>
            <p:cNvSpPr>
              <a:spLocks noChangeShapeType="1"/>
            </p:cNvSpPr>
            <p:nvPr/>
          </p:nvSpPr>
          <p:spPr bwMode="auto">
            <a:xfrm>
              <a:off x="16128" y="1920"/>
              <a:ext cx="1104" cy="100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4" name="Line 93"/>
            <p:cNvSpPr>
              <a:spLocks noChangeShapeType="1"/>
            </p:cNvSpPr>
            <p:nvPr/>
          </p:nvSpPr>
          <p:spPr bwMode="auto">
            <a:xfrm>
              <a:off x="16800" y="2208"/>
              <a:ext cx="432" cy="72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5" name="Line 94"/>
            <p:cNvSpPr>
              <a:spLocks noChangeShapeType="1"/>
            </p:cNvSpPr>
            <p:nvPr/>
          </p:nvSpPr>
          <p:spPr bwMode="auto">
            <a:xfrm>
              <a:off x="17232" y="2928"/>
              <a:ext cx="24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6" name="Line 95"/>
            <p:cNvSpPr>
              <a:spLocks noChangeShapeType="1"/>
            </p:cNvSpPr>
            <p:nvPr/>
          </p:nvSpPr>
          <p:spPr bwMode="auto">
            <a:xfrm>
              <a:off x="16368" y="4608"/>
              <a:ext cx="32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7" name="Line 96"/>
            <p:cNvSpPr>
              <a:spLocks noChangeShapeType="1"/>
            </p:cNvSpPr>
            <p:nvPr/>
          </p:nvSpPr>
          <p:spPr bwMode="auto">
            <a:xfrm flipV="1">
              <a:off x="16464" y="4608"/>
              <a:ext cx="432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88" name="Text Box 97"/>
            <p:cNvSpPr txBox="1">
              <a:spLocks noChangeArrowheads="1"/>
            </p:cNvSpPr>
            <p:nvPr/>
          </p:nvSpPr>
          <p:spPr bwMode="auto">
            <a:xfrm>
              <a:off x="19574" y="44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3389" name="Line 98"/>
            <p:cNvSpPr>
              <a:spLocks noChangeShapeType="1"/>
            </p:cNvSpPr>
            <p:nvPr/>
          </p:nvSpPr>
          <p:spPr bwMode="auto">
            <a:xfrm>
              <a:off x="19248" y="960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0" name="Line 99"/>
            <p:cNvSpPr>
              <a:spLocks noChangeShapeType="1"/>
            </p:cNvSpPr>
            <p:nvPr/>
          </p:nvSpPr>
          <p:spPr bwMode="auto">
            <a:xfrm flipV="1">
              <a:off x="19536" y="960"/>
              <a:ext cx="288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1" name="Line 100"/>
            <p:cNvSpPr>
              <a:spLocks noChangeShapeType="1"/>
            </p:cNvSpPr>
            <p:nvPr/>
          </p:nvSpPr>
          <p:spPr bwMode="auto">
            <a:xfrm>
              <a:off x="22800" y="2304"/>
              <a:ext cx="28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2" name="Line 101"/>
            <p:cNvSpPr>
              <a:spLocks noChangeShapeType="1"/>
            </p:cNvSpPr>
            <p:nvPr/>
          </p:nvSpPr>
          <p:spPr bwMode="auto">
            <a:xfrm>
              <a:off x="23808" y="2976"/>
              <a:ext cx="18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3" name="Line 103"/>
            <p:cNvSpPr>
              <a:spLocks noChangeShapeType="1"/>
            </p:cNvSpPr>
            <p:nvPr/>
          </p:nvSpPr>
          <p:spPr bwMode="auto">
            <a:xfrm>
              <a:off x="23424" y="4656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4" name="Line 104"/>
            <p:cNvSpPr>
              <a:spLocks noChangeShapeType="1"/>
            </p:cNvSpPr>
            <p:nvPr/>
          </p:nvSpPr>
          <p:spPr bwMode="auto">
            <a:xfrm flipH="1" flipV="1">
              <a:off x="24096" y="4272"/>
              <a:ext cx="576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5" name="Line 105"/>
            <p:cNvSpPr>
              <a:spLocks noChangeShapeType="1"/>
            </p:cNvSpPr>
            <p:nvPr/>
          </p:nvSpPr>
          <p:spPr bwMode="auto">
            <a:xfrm>
              <a:off x="25680" y="1344"/>
              <a:ext cx="4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96" name="Line 106"/>
            <p:cNvSpPr>
              <a:spLocks noChangeShapeType="1"/>
            </p:cNvSpPr>
            <p:nvPr/>
          </p:nvSpPr>
          <p:spPr bwMode="auto">
            <a:xfrm flipV="1">
              <a:off x="25680" y="1344"/>
              <a:ext cx="432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115"/>
          <p:cNvGrpSpPr>
            <a:grpSpLocks/>
          </p:cNvGrpSpPr>
          <p:nvPr/>
        </p:nvGrpSpPr>
        <p:grpSpPr bwMode="auto">
          <a:xfrm>
            <a:off x="304800" y="228600"/>
            <a:ext cx="42876788" cy="15870238"/>
            <a:chOff x="192" y="144"/>
            <a:chExt cx="27009" cy="9997"/>
          </a:xfrm>
        </p:grpSpPr>
        <p:sp>
          <p:nvSpPr>
            <p:cNvPr id="14339" name="Oval 2" descr="nerve-2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0" name="Oval 3" descr="spinal gang-3"/>
            <p:cNvSpPr>
              <a:spLocks noChangeArrowheads="1"/>
            </p:cNvSpPr>
            <p:nvPr/>
          </p:nvSpPr>
          <p:spPr bwMode="auto">
            <a:xfrm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" name="Oval 4" descr="nervls"/>
            <p:cNvSpPr>
              <a:spLocks noChangeArrowheads="1"/>
            </p:cNvSpPr>
            <p:nvPr/>
          </p:nvSpPr>
          <p:spPr bwMode="auto">
            <a:xfrm rot="-804360"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2" name="Oval 5" descr="sypm ganglion"/>
            <p:cNvSpPr>
              <a:spLocks noChangeArrowheads="1"/>
            </p:cNvSpPr>
            <p:nvPr/>
          </p:nvSpPr>
          <p:spPr bwMode="auto">
            <a:xfrm>
              <a:off x="20976" y="960"/>
              <a:ext cx="4224" cy="4320"/>
            </a:xfrm>
            <a:prstGeom prst="ellipse">
              <a:avLst/>
            </a:prstGeom>
            <a:blipFill dpi="0" rotWithShape="1">
              <a:blip r:embed="rId5" cstate="print">
                <a:lum contrast="4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3" name="Text Box 6"/>
            <p:cNvSpPr txBox="1">
              <a:spLocks noChangeArrowheads="1"/>
            </p:cNvSpPr>
            <p:nvPr/>
          </p:nvSpPr>
          <p:spPr bwMode="auto">
            <a:xfrm>
              <a:off x="1564" y="144"/>
              <a:ext cx="256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NERVE (LS)</a:t>
              </a:r>
            </a:p>
          </p:txBody>
        </p:sp>
        <p:sp>
          <p:nvSpPr>
            <p:cNvPr id="14344" name="Text Box 7"/>
            <p:cNvSpPr txBox="1">
              <a:spLocks noChangeArrowheads="1"/>
            </p:cNvSpPr>
            <p:nvPr/>
          </p:nvSpPr>
          <p:spPr bwMode="auto">
            <a:xfrm>
              <a:off x="8188" y="144"/>
              <a:ext cx="256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NERVE (TS)</a:t>
              </a:r>
            </a:p>
          </p:txBody>
        </p:sp>
        <p:sp>
          <p:nvSpPr>
            <p:cNvPr id="14345" name="Text Box 8"/>
            <p:cNvSpPr txBox="1">
              <a:spLocks noChangeArrowheads="1"/>
            </p:cNvSpPr>
            <p:nvPr/>
          </p:nvSpPr>
          <p:spPr bwMode="auto">
            <a:xfrm>
              <a:off x="14880" y="144"/>
              <a:ext cx="414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SPINAL GANGLION</a:t>
              </a:r>
            </a:p>
          </p:txBody>
        </p:sp>
        <p:sp>
          <p:nvSpPr>
            <p:cNvPr id="14346" name="Text Box 9"/>
            <p:cNvSpPr txBox="1">
              <a:spLocks noChangeArrowheads="1"/>
            </p:cNvSpPr>
            <p:nvPr/>
          </p:nvSpPr>
          <p:spPr bwMode="auto">
            <a:xfrm>
              <a:off x="21120" y="144"/>
              <a:ext cx="566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SYMPATHETIC GANGLION</a:t>
              </a:r>
            </a:p>
          </p:txBody>
        </p:sp>
        <p:sp>
          <p:nvSpPr>
            <p:cNvPr id="14347" name="Oval 10" descr="symp ganglion-2"/>
            <p:cNvSpPr>
              <a:spLocks noChangeArrowheads="1"/>
            </p:cNvSpPr>
            <p:nvPr/>
          </p:nvSpPr>
          <p:spPr bwMode="auto">
            <a:xfrm>
              <a:off x="24720" y="672"/>
              <a:ext cx="1488" cy="1440"/>
            </a:xfrm>
            <a:prstGeom prst="ellipse">
              <a:avLst/>
            </a:prstGeom>
            <a:blipFill dpi="0" rotWithShape="1">
              <a:blip r:embed="rId6" cstate="print">
                <a:lum bright="-6000" contrast="24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8" name="Oval 11" descr="spinal ganglion-2"/>
            <p:cNvSpPr>
              <a:spLocks noChangeArrowheads="1"/>
            </p:cNvSpPr>
            <p:nvPr/>
          </p:nvSpPr>
          <p:spPr bwMode="auto">
            <a:xfrm rot="5400000">
              <a:off x="18576" y="576"/>
              <a:ext cx="1440" cy="1440"/>
            </a:xfrm>
            <a:prstGeom prst="ellipse">
              <a:avLst/>
            </a:prstGeom>
            <a:blipFill dpi="0" rotWithShape="1">
              <a:blip r:embed="rId7" cstate="print">
                <a:lum contrast="24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9" name="Oval 12" descr="Picture16"/>
            <p:cNvSpPr>
              <a:spLocks noChangeArrowheads="1"/>
            </p:cNvSpPr>
            <p:nvPr/>
          </p:nvSpPr>
          <p:spPr bwMode="auto">
            <a:xfrm>
              <a:off x="4320" y="768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0" name="Oval 13" descr="nerve-4"/>
            <p:cNvSpPr>
              <a:spLocks noChangeArrowheads="1"/>
            </p:cNvSpPr>
            <p:nvPr/>
          </p:nvSpPr>
          <p:spPr bwMode="auto">
            <a:xfrm>
              <a:off x="11328" y="624"/>
              <a:ext cx="1440" cy="1440"/>
            </a:xfrm>
            <a:prstGeom prst="ellipse">
              <a:avLst/>
            </a:prstGeom>
            <a:blipFill dpi="0" rotWithShape="1">
              <a:blip r:embed="rId9" cstate="print">
                <a:lum contrast="12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1" name="Text Box 15"/>
            <p:cNvSpPr txBox="1">
              <a:spLocks noChangeArrowheads="1"/>
            </p:cNvSpPr>
            <p:nvPr/>
          </p:nvSpPr>
          <p:spPr bwMode="auto">
            <a:xfrm>
              <a:off x="5664" y="576"/>
              <a:ext cx="18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Node of Ranvier</a:t>
              </a:r>
            </a:p>
          </p:txBody>
        </p:sp>
        <p:sp>
          <p:nvSpPr>
            <p:cNvPr id="14352" name="Line 16"/>
            <p:cNvSpPr>
              <a:spLocks noChangeShapeType="1"/>
            </p:cNvSpPr>
            <p:nvPr/>
          </p:nvSpPr>
          <p:spPr bwMode="auto">
            <a:xfrm flipH="1">
              <a:off x="12432" y="1008"/>
              <a:ext cx="33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Text Box 17"/>
            <p:cNvSpPr txBox="1">
              <a:spLocks noChangeArrowheads="1"/>
            </p:cNvSpPr>
            <p:nvPr/>
          </p:nvSpPr>
          <p:spPr bwMode="auto">
            <a:xfrm>
              <a:off x="12768" y="864"/>
              <a:ext cx="134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Epineurium</a:t>
              </a:r>
            </a:p>
          </p:txBody>
        </p:sp>
        <p:sp>
          <p:nvSpPr>
            <p:cNvPr id="14354" name="Text Box 22"/>
            <p:cNvSpPr txBox="1">
              <a:spLocks noChangeArrowheads="1"/>
            </p:cNvSpPr>
            <p:nvPr/>
          </p:nvSpPr>
          <p:spPr bwMode="auto">
            <a:xfrm>
              <a:off x="19872" y="617"/>
              <a:ext cx="194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Myelinated fibres</a:t>
              </a:r>
            </a:p>
          </p:txBody>
        </p:sp>
        <p:sp>
          <p:nvSpPr>
            <p:cNvPr id="14355" name="Text Box 23"/>
            <p:cNvSpPr txBox="1">
              <a:spLocks noChangeArrowheads="1"/>
            </p:cNvSpPr>
            <p:nvPr/>
          </p:nvSpPr>
          <p:spPr bwMode="auto">
            <a:xfrm>
              <a:off x="20006" y="873"/>
              <a:ext cx="159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Central nuclei</a:t>
              </a:r>
            </a:p>
          </p:txBody>
        </p:sp>
        <p:sp>
          <p:nvSpPr>
            <p:cNvPr id="14356" name="Text Box 25"/>
            <p:cNvSpPr txBox="1">
              <a:spLocks noChangeArrowheads="1"/>
            </p:cNvSpPr>
            <p:nvPr/>
          </p:nvSpPr>
          <p:spPr bwMode="auto">
            <a:xfrm>
              <a:off x="26275" y="1134"/>
              <a:ext cx="926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Nucleus</a:t>
              </a:r>
            </a:p>
          </p:txBody>
        </p:sp>
        <p:sp>
          <p:nvSpPr>
            <p:cNvPr id="14357" name="Line 30"/>
            <p:cNvSpPr>
              <a:spLocks noChangeShapeType="1"/>
            </p:cNvSpPr>
            <p:nvPr/>
          </p:nvSpPr>
          <p:spPr bwMode="auto">
            <a:xfrm flipH="1" flipV="1">
              <a:off x="3168" y="2880"/>
              <a:ext cx="18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Text Box 32"/>
            <p:cNvSpPr txBox="1">
              <a:spLocks noChangeArrowheads="1"/>
            </p:cNvSpPr>
            <p:nvPr/>
          </p:nvSpPr>
          <p:spPr bwMode="auto">
            <a:xfrm>
              <a:off x="3456" y="73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4359" name="Text Box 33"/>
            <p:cNvSpPr txBox="1">
              <a:spLocks noChangeArrowheads="1"/>
            </p:cNvSpPr>
            <p:nvPr/>
          </p:nvSpPr>
          <p:spPr bwMode="auto">
            <a:xfrm>
              <a:off x="5040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4360" name="Text Box 34"/>
            <p:cNvSpPr txBox="1">
              <a:spLocks noChangeArrowheads="1"/>
            </p:cNvSpPr>
            <p:nvPr/>
          </p:nvSpPr>
          <p:spPr bwMode="auto">
            <a:xfrm>
              <a:off x="5022" y="33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4361" name="Text Box 37"/>
            <p:cNvSpPr txBox="1">
              <a:spLocks noChangeArrowheads="1"/>
            </p:cNvSpPr>
            <p:nvPr/>
          </p:nvSpPr>
          <p:spPr bwMode="auto">
            <a:xfrm>
              <a:off x="1148" y="5136"/>
              <a:ext cx="3172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Axon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Schwann cell nuclei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Node of Ranvier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Perineurium</a:t>
              </a:r>
            </a:p>
          </p:txBody>
        </p:sp>
        <p:sp>
          <p:nvSpPr>
            <p:cNvPr id="14362" name="Text Box 38"/>
            <p:cNvSpPr txBox="1">
              <a:spLocks noChangeArrowheads="1"/>
            </p:cNvSpPr>
            <p:nvPr/>
          </p:nvSpPr>
          <p:spPr bwMode="auto">
            <a:xfrm>
              <a:off x="192" y="6816"/>
              <a:ext cx="6431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Bundles of nerve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Perineurium around each bundle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Nodes of Ranvier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Nuclei of Schwann cells</a:t>
              </a:r>
            </a:p>
          </p:txBody>
        </p:sp>
        <p:sp>
          <p:nvSpPr>
            <p:cNvPr id="14363" name="Line 41"/>
            <p:cNvSpPr>
              <a:spLocks noChangeShapeType="1"/>
            </p:cNvSpPr>
            <p:nvPr/>
          </p:nvSpPr>
          <p:spPr bwMode="auto">
            <a:xfrm flipH="1">
              <a:off x="10992" y="2496"/>
              <a:ext cx="13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Line 42"/>
            <p:cNvSpPr>
              <a:spLocks noChangeShapeType="1"/>
            </p:cNvSpPr>
            <p:nvPr/>
          </p:nvSpPr>
          <p:spPr bwMode="auto">
            <a:xfrm flipH="1">
              <a:off x="10032" y="2784"/>
              <a:ext cx="23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Text Box 44"/>
            <p:cNvSpPr txBox="1">
              <a:spLocks noChangeArrowheads="1"/>
            </p:cNvSpPr>
            <p:nvPr/>
          </p:nvSpPr>
          <p:spPr bwMode="auto">
            <a:xfrm>
              <a:off x="12270" y="23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4366" name="Text Box 45"/>
            <p:cNvSpPr txBox="1">
              <a:spLocks noChangeArrowheads="1"/>
            </p:cNvSpPr>
            <p:nvPr/>
          </p:nvSpPr>
          <p:spPr bwMode="auto">
            <a:xfrm>
              <a:off x="12270" y="259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4367" name="Text Box 46"/>
            <p:cNvSpPr txBox="1">
              <a:spLocks noChangeArrowheads="1"/>
            </p:cNvSpPr>
            <p:nvPr/>
          </p:nvSpPr>
          <p:spPr bwMode="auto">
            <a:xfrm>
              <a:off x="12288" y="302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4368" name="Text Box 47"/>
            <p:cNvSpPr txBox="1">
              <a:spLocks noChangeArrowheads="1"/>
            </p:cNvSpPr>
            <p:nvPr/>
          </p:nvSpPr>
          <p:spPr bwMode="auto">
            <a:xfrm>
              <a:off x="12318" y="333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4369" name="Text Box 49"/>
            <p:cNvSpPr txBox="1">
              <a:spLocks noChangeArrowheads="1"/>
            </p:cNvSpPr>
            <p:nvPr/>
          </p:nvSpPr>
          <p:spPr bwMode="auto">
            <a:xfrm>
              <a:off x="8044" y="5172"/>
              <a:ext cx="2292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Epineurium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Perineurium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Endoneurium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Nerve fibres </a:t>
              </a:r>
            </a:p>
          </p:txBody>
        </p:sp>
        <p:sp>
          <p:nvSpPr>
            <p:cNvPr id="14370" name="Text Box 50"/>
            <p:cNvSpPr txBox="1">
              <a:spLocks noChangeArrowheads="1"/>
            </p:cNvSpPr>
            <p:nvPr/>
          </p:nvSpPr>
          <p:spPr bwMode="auto">
            <a:xfrm>
              <a:off x="6768" y="6768"/>
              <a:ext cx="6277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Bundles of nerve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CT layer of perineurium around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each bundle</a:t>
              </a:r>
            </a:p>
          </p:txBody>
        </p:sp>
        <p:sp>
          <p:nvSpPr>
            <p:cNvPr id="14371" name="Line 51"/>
            <p:cNvSpPr>
              <a:spLocks noChangeShapeType="1"/>
            </p:cNvSpPr>
            <p:nvPr/>
          </p:nvSpPr>
          <p:spPr bwMode="auto">
            <a:xfrm flipH="1">
              <a:off x="16752" y="2304"/>
              <a:ext cx="25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2" name="Line 52"/>
            <p:cNvSpPr>
              <a:spLocks noChangeShapeType="1"/>
            </p:cNvSpPr>
            <p:nvPr/>
          </p:nvSpPr>
          <p:spPr bwMode="auto">
            <a:xfrm flipH="1">
              <a:off x="16800" y="2688"/>
              <a:ext cx="24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3" name="Line 53"/>
            <p:cNvSpPr>
              <a:spLocks noChangeShapeType="1"/>
            </p:cNvSpPr>
            <p:nvPr/>
          </p:nvSpPr>
          <p:spPr bwMode="auto">
            <a:xfrm flipH="1">
              <a:off x="17568" y="3456"/>
              <a:ext cx="16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4" name="Line 54"/>
            <p:cNvSpPr>
              <a:spLocks noChangeShapeType="1"/>
            </p:cNvSpPr>
            <p:nvPr/>
          </p:nvSpPr>
          <p:spPr bwMode="auto">
            <a:xfrm flipH="1">
              <a:off x="16320" y="4032"/>
              <a:ext cx="29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5" name="Text Box 55"/>
            <p:cNvSpPr txBox="1">
              <a:spLocks noChangeArrowheads="1"/>
            </p:cNvSpPr>
            <p:nvPr/>
          </p:nvSpPr>
          <p:spPr bwMode="auto">
            <a:xfrm>
              <a:off x="17712" y="54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4376" name="Text Box 56"/>
            <p:cNvSpPr txBox="1">
              <a:spLocks noChangeArrowheads="1"/>
            </p:cNvSpPr>
            <p:nvPr/>
          </p:nvSpPr>
          <p:spPr bwMode="auto">
            <a:xfrm>
              <a:off x="19230" y="21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4377" name="Text Box 57"/>
            <p:cNvSpPr txBox="1">
              <a:spLocks noChangeArrowheads="1"/>
            </p:cNvSpPr>
            <p:nvPr/>
          </p:nvSpPr>
          <p:spPr bwMode="auto">
            <a:xfrm>
              <a:off x="19230" y="249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4378" name="Text Box 58"/>
            <p:cNvSpPr txBox="1">
              <a:spLocks noChangeArrowheads="1"/>
            </p:cNvSpPr>
            <p:nvPr/>
          </p:nvSpPr>
          <p:spPr bwMode="auto">
            <a:xfrm>
              <a:off x="19248" y="326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4379" name="Text Box 59"/>
            <p:cNvSpPr txBox="1">
              <a:spLocks noChangeArrowheads="1"/>
            </p:cNvSpPr>
            <p:nvPr/>
          </p:nvSpPr>
          <p:spPr bwMode="auto">
            <a:xfrm>
              <a:off x="14256" y="5220"/>
              <a:ext cx="5460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Myelinated fibres &amp; fibroblasts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Nucleus &amp; nucleolus of ganglion cell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Light &amp; dark ganglion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Fibroblasts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Satellite cells (nuclei)</a:t>
              </a:r>
            </a:p>
          </p:txBody>
        </p:sp>
        <p:sp>
          <p:nvSpPr>
            <p:cNvPr id="14380" name="Text Box 60"/>
            <p:cNvSpPr txBox="1">
              <a:spLocks noChangeArrowheads="1"/>
            </p:cNvSpPr>
            <p:nvPr/>
          </p:nvSpPr>
          <p:spPr bwMode="auto">
            <a:xfrm>
              <a:off x="13104" y="7046"/>
              <a:ext cx="7129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Groups of rounded pseudo-unipolar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neurons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Centrally placed nuclei in perikaryon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Well defined satellite cells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4381" name="Line 61"/>
            <p:cNvSpPr>
              <a:spLocks noChangeShapeType="1"/>
            </p:cNvSpPr>
            <p:nvPr/>
          </p:nvSpPr>
          <p:spPr bwMode="auto">
            <a:xfrm flipH="1" flipV="1">
              <a:off x="22512" y="2352"/>
              <a:ext cx="33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2" name="Line 62"/>
            <p:cNvSpPr>
              <a:spLocks noChangeShapeType="1"/>
            </p:cNvSpPr>
            <p:nvPr/>
          </p:nvSpPr>
          <p:spPr bwMode="auto">
            <a:xfrm flipH="1" flipV="1">
              <a:off x="23472" y="3312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3" name="Line 63"/>
            <p:cNvSpPr>
              <a:spLocks noChangeShapeType="1"/>
            </p:cNvSpPr>
            <p:nvPr/>
          </p:nvSpPr>
          <p:spPr bwMode="auto">
            <a:xfrm flipH="1">
              <a:off x="24576" y="3840"/>
              <a:ext cx="12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4" name="Text Box 67"/>
            <p:cNvSpPr txBox="1">
              <a:spLocks noChangeArrowheads="1"/>
            </p:cNvSpPr>
            <p:nvPr/>
          </p:nvSpPr>
          <p:spPr bwMode="auto">
            <a:xfrm>
              <a:off x="25758" y="21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4385" name="Text Box 68"/>
            <p:cNvSpPr txBox="1">
              <a:spLocks noChangeArrowheads="1"/>
            </p:cNvSpPr>
            <p:nvPr/>
          </p:nvSpPr>
          <p:spPr bwMode="auto">
            <a:xfrm>
              <a:off x="25758" y="31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4386" name="Text Box 69"/>
            <p:cNvSpPr txBox="1">
              <a:spLocks noChangeArrowheads="1"/>
            </p:cNvSpPr>
            <p:nvPr/>
          </p:nvSpPr>
          <p:spPr bwMode="auto">
            <a:xfrm>
              <a:off x="25758" y="366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4387" name="Text Box 70"/>
            <p:cNvSpPr txBox="1">
              <a:spLocks noChangeArrowheads="1"/>
            </p:cNvSpPr>
            <p:nvPr/>
          </p:nvSpPr>
          <p:spPr bwMode="auto">
            <a:xfrm>
              <a:off x="25776" y="398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4388" name="Text Box 72"/>
            <p:cNvSpPr txBox="1">
              <a:spLocks noChangeArrowheads="1"/>
            </p:cNvSpPr>
            <p:nvPr/>
          </p:nvSpPr>
          <p:spPr bwMode="auto">
            <a:xfrm>
              <a:off x="21900" y="5364"/>
              <a:ext cx="5188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Nucleus of ganglion cell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Satellite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Ganglion cells- multipolar neurons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Intercellular area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Blood vessel</a:t>
              </a:r>
            </a:p>
          </p:txBody>
        </p:sp>
        <p:sp>
          <p:nvSpPr>
            <p:cNvPr id="14389" name="Text Box 73"/>
            <p:cNvSpPr txBox="1">
              <a:spLocks noChangeArrowheads="1"/>
            </p:cNvSpPr>
            <p:nvPr/>
          </p:nvSpPr>
          <p:spPr bwMode="auto">
            <a:xfrm>
              <a:off x="20400" y="7190"/>
              <a:ext cx="6787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Small scattered, angular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multipolar neurons of uniform size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Poorly defined satellite cells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Eccentrically placed nuclei</a:t>
              </a:r>
            </a:p>
          </p:txBody>
        </p:sp>
        <p:sp>
          <p:nvSpPr>
            <p:cNvPr id="14390" name="Text Box 74"/>
            <p:cNvSpPr txBox="1">
              <a:spLocks noChangeArrowheads="1"/>
            </p:cNvSpPr>
            <p:nvPr/>
          </p:nvSpPr>
          <p:spPr bwMode="auto">
            <a:xfrm>
              <a:off x="9930" y="9792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4391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920" y="8996"/>
              <a:ext cx="1248" cy="1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92" name="Line 76"/>
            <p:cNvSpPr>
              <a:spLocks noChangeShapeType="1"/>
            </p:cNvSpPr>
            <p:nvPr/>
          </p:nvSpPr>
          <p:spPr bwMode="auto">
            <a:xfrm flipV="1">
              <a:off x="5280" y="768"/>
              <a:ext cx="192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3" name="Line 77"/>
            <p:cNvSpPr>
              <a:spLocks noChangeShapeType="1"/>
            </p:cNvSpPr>
            <p:nvPr/>
          </p:nvSpPr>
          <p:spPr bwMode="auto">
            <a:xfrm>
              <a:off x="5472" y="768"/>
              <a:ext cx="2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4" name="Line 78"/>
            <p:cNvSpPr>
              <a:spLocks noChangeShapeType="1"/>
            </p:cNvSpPr>
            <p:nvPr/>
          </p:nvSpPr>
          <p:spPr bwMode="auto">
            <a:xfrm flipV="1">
              <a:off x="5280" y="1056"/>
              <a:ext cx="43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5" name="Line 79"/>
            <p:cNvSpPr>
              <a:spLocks noChangeShapeType="1"/>
            </p:cNvSpPr>
            <p:nvPr/>
          </p:nvSpPr>
          <p:spPr bwMode="auto">
            <a:xfrm flipV="1">
              <a:off x="5376" y="1056"/>
              <a:ext cx="336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6" name="Line 80"/>
            <p:cNvSpPr>
              <a:spLocks noChangeShapeType="1"/>
            </p:cNvSpPr>
            <p:nvPr/>
          </p:nvSpPr>
          <p:spPr bwMode="auto">
            <a:xfrm>
              <a:off x="5712" y="1056"/>
              <a:ext cx="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7" name="Text Box 81"/>
            <p:cNvSpPr txBox="1">
              <a:spLocks noChangeArrowheads="1"/>
            </p:cNvSpPr>
            <p:nvPr/>
          </p:nvSpPr>
          <p:spPr bwMode="auto">
            <a:xfrm>
              <a:off x="5760" y="873"/>
              <a:ext cx="80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Axons</a:t>
              </a:r>
            </a:p>
          </p:txBody>
        </p:sp>
        <p:sp>
          <p:nvSpPr>
            <p:cNvPr id="14398" name="Line 82"/>
            <p:cNvSpPr>
              <a:spLocks noChangeShapeType="1"/>
            </p:cNvSpPr>
            <p:nvPr/>
          </p:nvSpPr>
          <p:spPr bwMode="auto">
            <a:xfrm flipV="1">
              <a:off x="5328" y="1440"/>
              <a:ext cx="480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9" name="Line 83"/>
            <p:cNvSpPr>
              <a:spLocks noChangeShapeType="1"/>
            </p:cNvSpPr>
            <p:nvPr/>
          </p:nvSpPr>
          <p:spPr bwMode="auto">
            <a:xfrm>
              <a:off x="5808" y="1440"/>
              <a:ext cx="1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0" name="Text Box 84"/>
            <p:cNvSpPr txBox="1">
              <a:spLocks noChangeArrowheads="1"/>
            </p:cNvSpPr>
            <p:nvPr/>
          </p:nvSpPr>
          <p:spPr bwMode="auto">
            <a:xfrm>
              <a:off x="5904" y="1257"/>
              <a:ext cx="160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Myelin sheath</a:t>
              </a:r>
            </a:p>
          </p:txBody>
        </p:sp>
        <p:sp>
          <p:nvSpPr>
            <p:cNvPr id="14401" name="Line 85"/>
            <p:cNvSpPr>
              <a:spLocks noChangeShapeType="1"/>
            </p:cNvSpPr>
            <p:nvPr/>
          </p:nvSpPr>
          <p:spPr bwMode="auto">
            <a:xfrm>
              <a:off x="10128" y="3216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2" name="Line 86"/>
            <p:cNvSpPr>
              <a:spLocks noChangeShapeType="1"/>
            </p:cNvSpPr>
            <p:nvPr/>
          </p:nvSpPr>
          <p:spPr bwMode="auto">
            <a:xfrm>
              <a:off x="10128" y="3552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3" name="Line 87"/>
            <p:cNvSpPr>
              <a:spLocks noChangeShapeType="1"/>
            </p:cNvSpPr>
            <p:nvPr/>
          </p:nvSpPr>
          <p:spPr bwMode="auto">
            <a:xfrm>
              <a:off x="12336" y="1440"/>
              <a:ext cx="5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4" name="Text Box 88"/>
            <p:cNvSpPr txBox="1">
              <a:spLocks noChangeArrowheads="1"/>
            </p:cNvSpPr>
            <p:nvPr/>
          </p:nvSpPr>
          <p:spPr bwMode="auto">
            <a:xfrm>
              <a:off x="12816" y="1296"/>
              <a:ext cx="142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Perineurium</a:t>
              </a:r>
            </a:p>
          </p:txBody>
        </p:sp>
        <p:sp>
          <p:nvSpPr>
            <p:cNvPr id="14405" name="Line 89"/>
            <p:cNvSpPr>
              <a:spLocks noChangeShapeType="1"/>
            </p:cNvSpPr>
            <p:nvPr/>
          </p:nvSpPr>
          <p:spPr bwMode="auto">
            <a:xfrm flipV="1">
              <a:off x="10080" y="3552"/>
              <a:ext cx="480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6" name="Line 90"/>
            <p:cNvSpPr>
              <a:spLocks noChangeShapeType="1"/>
            </p:cNvSpPr>
            <p:nvPr/>
          </p:nvSpPr>
          <p:spPr bwMode="auto">
            <a:xfrm flipV="1">
              <a:off x="2592" y="960"/>
              <a:ext cx="912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7" name="Line 91"/>
            <p:cNvSpPr>
              <a:spLocks noChangeShapeType="1"/>
            </p:cNvSpPr>
            <p:nvPr/>
          </p:nvSpPr>
          <p:spPr bwMode="auto">
            <a:xfrm>
              <a:off x="2208" y="3264"/>
              <a:ext cx="144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8" name="Line 92"/>
            <p:cNvSpPr>
              <a:spLocks noChangeShapeType="1"/>
            </p:cNvSpPr>
            <p:nvPr/>
          </p:nvSpPr>
          <p:spPr bwMode="auto">
            <a:xfrm>
              <a:off x="2352" y="3552"/>
              <a:ext cx="26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9" name="Line 93"/>
            <p:cNvSpPr>
              <a:spLocks noChangeShapeType="1"/>
            </p:cNvSpPr>
            <p:nvPr/>
          </p:nvSpPr>
          <p:spPr bwMode="auto">
            <a:xfrm flipH="1" flipV="1">
              <a:off x="3408" y="2544"/>
              <a:ext cx="432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0" name="Line 94"/>
            <p:cNvSpPr>
              <a:spLocks noChangeShapeType="1"/>
            </p:cNvSpPr>
            <p:nvPr/>
          </p:nvSpPr>
          <p:spPr bwMode="auto">
            <a:xfrm flipV="1">
              <a:off x="2928" y="4416"/>
              <a:ext cx="206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1" name="Text Box 95"/>
            <p:cNvSpPr txBox="1">
              <a:spLocks noChangeArrowheads="1"/>
            </p:cNvSpPr>
            <p:nvPr/>
          </p:nvSpPr>
          <p:spPr bwMode="auto">
            <a:xfrm>
              <a:off x="4982" y="423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4412" name="Line 96"/>
            <p:cNvSpPr>
              <a:spLocks noChangeShapeType="1"/>
            </p:cNvSpPr>
            <p:nvPr/>
          </p:nvSpPr>
          <p:spPr bwMode="auto">
            <a:xfrm flipV="1">
              <a:off x="16656" y="768"/>
              <a:ext cx="1152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3" name="Line 97"/>
            <p:cNvSpPr>
              <a:spLocks noChangeShapeType="1"/>
            </p:cNvSpPr>
            <p:nvPr/>
          </p:nvSpPr>
          <p:spPr bwMode="auto">
            <a:xfrm flipV="1">
              <a:off x="16800" y="1008"/>
              <a:ext cx="288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4" name="Line 99"/>
            <p:cNvSpPr>
              <a:spLocks noChangeShapeType="1"/>
            </p:cNvSpPr>
            <p:nvPr/>
          </p:nvSpPr>
          <p:spPr bwMode="auto">
            <a:xfrm flipV="1">
              <a:off x="16704" y="2304"/>
              <a:ext cx="288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5" name="Line 100"/>
            <p:cNvSpPr>
              <a:spLocks noChangeShapeType="1"/>
            </p:cNvSpPr>
            <p:nvPr/>
          </p:nvSpPr>
          <p:spPr bwMode="auto">
            <a:xfrm flipH="1" flipV="1">
              <a:off x="16992" y="2544"/>
              <a:ext cx="144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6" name="Line 101"/>
            <p:cNvSpPr>
              <a:spLocks noChangeShapeType="1"/>
            </p:cNvSpPr>
            <p:nvPr/>
          </p:nvSpPr>
          <p:spPr bwMode="auto">
            <a:xfrm flipH="1" flipV="1">
              <a:off x="17856" y="3216"/>
              <a:ext cx="240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7" name="Line 102"/>
            <p:cNvSpPr>
              <a:spLocks noChangeShapeType="1"/>
            </p:cNvSpPr>
            <p:nvPr/>
          </p:nvSpPr>
          <p:spPr bwMode="auto">
            <a:xfrm flipV="1">
              <a:off x="16464" y="4032"/>
              <a:ext cx="336" cy="6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8" name="Text Box 103"/>
            <p:cNvSpPr txBox="1">
              <a:spLocks noChangeArrowheads="1"/>
            </p:cNvSpPr>
            <p:nvPr/>
          </p:nvSpPr>
          <p:spPr bwMode="auto">
            <a:xfrm>
              <a:off x="19248" y="385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4419" name="Line 104"/>
            <p:cNvSpPr>
              <a:spLocks noChangeShapeType="1"/>
            </p:cNvSpPr>
            <p:nvPr/>
          </p:nvSpPr>
          <p:spPr bwMode="auto">
            <a:xfrm>
              <a:off x="19104" y="768"/>
              <a:ext cx="8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0" name="Line 105"/>
            <p:cNvSpPr>
              <a:spLocks noChangeShapeType="1"/>
            </p:cNvSpPr>
            <p:nvPr/>
          </p:nvSpPr>
          <p:spPr bwMode="auto">
            <a:xfrm>
              <a:off x="19488" y="1056"/>
              <a:ext cx="5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1" name="Line 106"/>
            <p:cNvSpPr>
              <a:spLocks noChangeShapeType="1"/>
            </p:cNvSpPr>
            <p:nvPr/>
          </p:nvSpPr>
          <p:spPr bwMode="auto">
            <a:xfrm flipV="1">
              <a:off x="19056" y="1056"/>
              <a:ext cx="1008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2" name="Line 107"/>
            <p:cNvSpPr>
              <a:spLocks noChangeShapeType="1"/>
            </p:cNvSpPr>
            <p:nvPr/>
          </p:nvSpPr>
          <p:spPr bwMode="auto">
            <a:xfrm>
              <a:off x="19104" y="1440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3" name="Text Box 108"/>
            <p:cNvSpPr txBox="1">
              <a:spLocks noChangeArrowheads="1"/>
            </p:cNvSpPr>
            <p:nvPr/>
          </p:nvSpPr>
          <p:spPr bwMode="auto">
            <a:xfrm>
              <a:off x="20016" y="1298"/>
              <a:ext cx="141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Satellite cell</a:t>
              </a:r>
            </a:p>
          </p:txBody>
        </p:sp>
        <p:sp>
          <p:nvSpPr>
            <p:cNvPr id="14424" name="Line 109"/>
            <p:cNvSpPr>
              <a:spLocks noChangeShapeType="1"/>
            </p:cNvSpPr>
            <p:nvPr/>
          </p:nvSpPr>
          <p:spPr bwMode="auto">
            <a:xfrm>
              <a:off x="25728" y="1296"/>
              <a:ext cx="5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5" name="Line 110"/>
            <p:cNvSpPr>
              <a:spLocks noChangeShapeType="1"/>
            </p:cNvSpPr>
            <p:nvPr/>
          </p:nvSpPr>
          <p:spPr bwMode="auto">
            <a:xfrm>
              <a:off x="25440" y="1824"/>
              <a:ext cx="7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6" name="Text Box 111"/>
            <p:cNvSpPr txBox="1">
              <a:spLocks noChangeArrowheads="1"/>
            </p:cNvSpPr>
            <p:nvPr/>
          </p:nvSpPr>
          <p:spPr bwMode="auto">
            <a:xfrm>
              <a:off x="26195" y="1640"/>
              <a:ext cx="973" cy="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Satellite </a:t>
              </a:r>
            </a:p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cell</a:t>
              </a:r>
            </a:p>
          </p:txBody>
        </p:sp>
        <p:sp>
          <p:nvSpPr>
            <p:cNvPr id="14427" name="Line 112"/>
            <p:cNvSpPr>
              <a:spLocks noChangeShapeType="1"/>
            </p:cNvSpPr>
            <p:nvPr/>
          </p:nvSpPr>
          <p:spPr bwMode="auto">
            <a:xfrm flipV="1">
              <a:off x="23280" y="3312"/>
              <a:ext cx="864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8" name="Line 113"/>
            <p:cNvSpPr>
              <a:spLocks noChangeShapeType="1"/>
            </p:cNvSpPr>
            <p:nvPr/>
          </p:nvSpPr>
          <p:spPr bwMode="auto">
            <a:xfrm>
              <a:off x="22752" y="4176"/>
              <a:ext cx="30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105"/>
          <p:cNvGrpSpPr>
            <a:grpSpLocks/>
          </p:cNvGrpSpPr>
          <p:nvPr/>
        </p:nvGrpSpPr>
        <p:grpSpPr bwMode="auto">
          <a:xfrm>
            <a:off x="381000" y="228600"/>
            <a:ext cx="43040300" cy="16079788"/>
            <a:chOff x="240" y="144"/>
            <a:chExt cx="27112" cy="10129"/>
          </a:xfrm>
        </p:grpSpPr>
        <p:sp>
          <p:nvSpPr>
            <p:cNvPr id="15363" name="Oval 2" descr="intra bronchus"/>
            <p:cNvSpPr>
              <a:spLocks noChangeArrowheads="1"/>
            </p:cNvSpPr>
            <p:nvPr/>
          </p:nvSpPr>
          <p:spPr bwMode="auto">
            <a:xfrm>
              <a:off x="7488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4" name="Oval 3" descr="lung-4"/>
            <p:cNvSpPr>
              <a:spLocks noChangeArrowheads="1"/>
            </p:cNvSpPr>
            <p:nvPr/>
          </p:nvSpPr>
          <p:spPr bwMode="auto">
            <a:xfrm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5" name="Oval 4" descr="trachea-1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6" name="Oval 5" descr="sc thoracic-3"/>
            <p:cNvSpPr>
              <a:spLocks noChangeArrowheads="1"/>
            </p:cNvSpPr>
            <p:nvPr/>
          </p:nvSpPr>
          <p:spPr bwMode="auto">
            <a:xfrm>
              <a:off x="20928" y="960"/>
              <a:ext cx="4272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7" name="Text Box 6"/>
            <p:cNvSpPr txBox="1">
              <a:spLocks noChangeArrowheads="1"/>
            </p:cNvSpPr>
            <p:nvPr/>
          </p:nvSpPr>
          <p:spPr bwMode="auto">
            <a:xfrm>
              <a:off x="1372" y="144"/>
              <a:ext cx="222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TRACHEA</a:t>
              </a:r>
            </a:p>
          </p:txBody>
        </p:sp>
        <p:sp>
          <p:nvSpPr>
            <p:cNvPr id="15368" name="Text Box 7"/>
            <p:cNvSpPr txBox="1">
              <a:spLocks noChangeArrowheads="1"/>
            </p:cNvSpPr>
            <p:nvPr/>
          </p:nvSpPr>
          <p:spPr bwMode="auto">
            <a:xfrm>
              <a:off x="7152" y="144"/>
              <a:ext cx="683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INTRAPULMONARY BRONCHUS</a:t>
              </a:r>
            </a:p>
          </p:txBody>
        </p:sp>
        <p:sp>
          <p:nvSpPr>
            <p:cNvPr id="15369" name="Text Box 8"/>
            <p:cNvSpPr txBox="1">
              <a:spLocks noChangeArrowheads="1"/>
            </p:cNvSpPr>
            <p:nvPr/>
          </p:nvSpPr>
          <p:spPr bwMode="auto">
            <a:xfrm>
              <a:off x="16084" y="144"/>
              <a:ext cx="134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LUNG</a:t>
              </a:r>
            </a:p>
          </p:txBody>
        </p:sp>
        <p:sp>
          <p:nvSpPr>
            <p:cNvPr id="15370" name="Text Box 9"/>
            <p:cNvSpPr txBox="1">
              <a:spLocks noChangeArrowheads="1"/>
            </p:cNvSpPr>
            <p:nvPr/>
          </p:nvSpPr>
          <p:spPr bwMode="auto">
            <a:xfrm>
              <a:off x="21408" y="144"/>
              <a:ext cx="30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SPINAL CORD</a:t>
              </a:r>
            </a:p>
          </p:txBody>
        </p:sp>
        <p:sp>
          <p:nvSpPr>
            <p:cNvPr id="15371" name="Oval 10" descr="ant horn cells"/>
            <p:cNvSpPr>
              <a:spLocks noChangeArrowheads="1"/>
            </p:cNvSpPr>
            <p:nvPr/>
          </p:nvSpPr>
          <p:spPr bwMode="auto">
            <a:xfrm rot="5827359">
              <a:off x="24672" y="672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2" name="Oval 11" descr="Copy of cc5695-4"/>
            <p:cNvSpPr>
              <a:spLocks noChangeArrowheads="1"/>
            </p:cNvSpPr>
            <p:nvPr/>
          </p:nvSpPr>
          <p:spPr bwMode="auto">
            <a:xfrm rot="5400000">
              <a:off x="18576" y="576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3" name="Oval 12" descr="Copy of trachea-1"/>
            <p:cNvSpPr>
              <a:spLocks noChangeArrowheads="1"/>
            </p:cNvSpPr>
            <p:nvPr/>
          </p:nvSpPr>
          <p:spPr bwMode="auto">
            <a:xfrm>
              <a:off x="4032" y="432"/>
              <a:ext cx="1440" cy="1440"/>
            </a:xfrm>
            <a:prstGeom prst="ellipse">
              <a:avLst/>
            </a:prstGeom>
            <a:blipFill dpi="0" rotWithShape="1">
              <a:blip r:embed="rId8" cstate="print">
                <a:lum contrast="12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4" name="Oval 13" descr="Copy of intrapul bronchus"/>
            <p:cNvSpPr>
              <a:spLocks noChangeArrowheads="1"/>
            </p:cNvSpPr>
            <p:nvPr/>
          </p:nvSpPr>
          <p:spPr bwMode="auto">
            <a:xfrm>
              <a:off x="11328" y="624"/>
              <a:ext cx="1440" cy="1440"/>
            </a:xfrm>
            <a:prstGeom prst="ellipse">
              <a:avLst/>
            </a:prstGeom>
            <a:blipFill dpi="0" rotWithShape="1">
              <a:blip r:embed="rId9" cstate="print">
                <a:lum contrast="30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5" name="Line 14"/>
            <p:cNvSpPr>
              <a:spLocks noChangeShapeType="1"/>
            </p:cNvSpPr>
            <p:nvPr/>
          </p:nvSpPr>
          <p:spPr bwMode="auto">
            <a:xfrm flipH="1">
              <a:off x="5232" y="768"/>
              <a:ext cx="2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Text Box 15"/>
            <p:cNvSpPr txBox="1">
              <a:spLocks noChangeArrowheads="1"/>
            </p:cNvSpPr>
            <p:nvPr/>
          </p:nvSpPr>
          <p:spPr bwMode="auto">
            <a:xfrm>
              <a:off x="5424" y="624"/>
              <a:ext cx="2931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Pseudostratified ciliated 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columnar with goblet cells</a:t>
              </a:r>
            </a:p>
          </p:txBody>
        </p:sp>
        <p:sp>
          <p:nvSpPr>
            <p:cNvPr id="15377" name="Line 16"/>
            <p:cNvSpPr>
              <a:spLocks noChangeShapeType="1"/>
            </p:cNvSpPr>
            <p:nvPr/>
          </p:nvSpPr>
          <p:spPr bwMode="auto">
            <a:xfrm flipH="1">
              <a:off x="12432" y="1728"/>
              <a:ext cx="3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8" name="Text Box 17"/>
            <p:cNvSpPr txBox="1">
              <a:spLocks noChangeArrowheads="1"/>
            </p:cNvSpPr>
            <p:nvPr/>
          </p:nvSpPr>
          <p:spPr bwMode="auto">
            <a:xfrm>
              <a:off x="12768" y="1564"/>
              <a:ext cx="1949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Isolated plates of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hyaline cartilage</a:t>
              </a:r>
            </a:p>
          </p:txBody>
        </p:sp>
        <p:sp>
          <p:nvSpPr>
            <p:cNvPr id="15379" name="Text Box 22"/>
            <p:cNvSpPr txBox="1">
              <a:spLocks noChangeArrowheads="1"/>
            </p:cNvSpPr>
            <p:nvPr/>
          </p:nvSpPr>
          <p:spPr bwMode="auto">
            <a:xfrm>
              <a:off x="20016" y="700"/>
              <a:ext cx="2034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Simple squamous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epithelium</a:t>
              </a:r>
            </a:p>
          </p:txBody>
        </p:sp>
        <p:sp>
          <p:nvSpPr>
            <p:cNvPr id="15380" name="Text Box 23"/>
            <p:cNvSpPr txBox="1">
              <a:spLocks noChangeArrowheads="1"/>
            </p:cNvSpPr>
            <p:nvPr/>
          </p:nvSpPr>
          <p:spPr bwMode="auto">
            <a:xfrm>
              <a:off x="20016" y="1392"/>
              <a:ext cx="142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Lung alveoli</a:t>
              </a:r>
            </a:p>
          </p:txBody>
        </p:sp>
        <p:sp>
          <p:nvSpPr>
            <p:cNvPr id="15381" name="Text Box 25"/>
            <p:cNvSpPr txBox="1">
              <a:spLocks noChangeArrowheads="1"/>
            </p:cNvSpPr>
            <p:nvPr/>
          </p:nvSpPr>
          <p:spPr bwMode="auto">
            <a:xfrm>
              <a:off x="25872" y="624"/>
              <a:ext cx="1329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White matter</a:t>
              </a:r>
            </a:p>
          </p:txBody>
        </p:sp>
        <p:sp>
          <p:nvSpPr>
            <p:cNvPr id="15382" name="Line 30"/>
            <p:cNvSpPr>
              <a:spLocks noChangeShapeType="1"/>
            </p:cNvSpPr>
            <p:nvPr/>
          </p:nvSpPr>
          <p:spPr bwMode="auto">
            <a:xfrm flipH="1">
              <a:off x="3408" y="2784"/>
              <a:ext cx="17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3" name="Line 31"/>
            <p:cNvSpPr>
              <a:spLocks noChangeShapeType="1"/>
            </p:cNvSpPr>
            <p:nvPr/>
          </p:nvSpPr>
          <p:spPr bwMode="auto">
            <a:xfrm flipH="1">
              <a:off x="3024" y="3792"/>
              <a:ext cx="21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4" name="Text Box 32"/>
            <p:cNvSpPr txBox="1">
              <a:spLocks noChangeArrowheads="1"/>
            </p:cNvSpPr>
            <p:nvPr/>
          </p:nvSpPr>
          <p:spPr bwMode="auto">
            <a:xfrm>
              <a:off x="3774" y="93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5385" name="Text Box 33"/>
            <p:cNvSpPr txBox="1">
              <a:spLocks noChangeArrowheads="1"/>
            </p:cNvSpPr>
            <p:nvPr/>
          </p:nvSpPr>
          <p:spPr bwMode="auto">
            <a:xfrm>
              <a:off x="5136" y="187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5386" name="Text Box 34"/>
            <p:cNvSpPr txBox="1">
              <a:spLocks noChangeArrowheads="1"/>
            </p:cNvSpPr>
            <p:nvPr/>
          </p:nvSpPr>
          <p:spPr bwMode="auto">
            <a:xfrm>
              <a:off x="5118" y="23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5387" name="Text Box 35"/>
            <p:cNvSpPr txBox="1">
              <a:spLocks noChangeArrowheads="1"/>
            </p:cNvSpPr>
            <p:nvPr/>
          </p:nvSpPr>
          <p:spPr bwMode="auto">
            <a:xfrm>
              <a:off x="5118" y="25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5388" name="Text Box 37"/>
            <p:cNvSpPr txBox="1">
              <a:spLocks noChangeArrowheads="1"/>
            </p:cNvSpPr>
            <p:nvPr/>
          </p:nvSpPr>
          <p:spPr bwMode="auto">
            <a:xfrm>
              <a:off x="288" y="5268"/>
              <a:ext cx="6676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Pseudostratified ciliated columnar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Deep part of lamina propria with elastic fibres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Submucosa with tracheal glands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Hyaline cartilage</a:t>
              </a:r>
            </a:p>
          </p:txBody>
        </p:sp>
        <p:sp>
          <p:nvSpPr>
            <p:cNvPr id="15389" name="Text Box 38"/>
            <p:cNvSpPr txBox="1">
              <a:spLocks noChangeArrowheads="1"/>
            </p:cNvSpPr>
            <p:nvPr/>
          </p:nvSpPr>
          <p:spPr bwMode="auto">
            <a:xfrm>
              <a:off x="240" y="7286"/>
              <a:ext cx="6821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Pseudostratified ciliated columnar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epithelium with goblet cells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Hyaline cartilage (C shaped)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Tracheal glands (mixed)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in submucosa</a:t>
              </a:r>
            </a:p>
          </p:txBody>
        </p:sp>
        <p:sp>
          <p:nvSpPr>
            <p:cNvPr id="15390" name="Line 41"/>
            <p:cNvSpPr>
              <a:spLocks noChangeShapeType="1"/>
            </p:cNvSpPr>
            <p:nvPr/>
          </p:nvSpPr>
          <p:spPr bwMode="auto">
            <a:xfrm flipH="1">
              <a:off x="10416" y="2544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1" name="Line 42"/>
            <p:cNvSpPr>
              <a:spLocks noChangeShapeType="1"/>
            </p:cNvSpPr>
            <p:nvPr/>
          </p:nvSpPr>
          <p:spPr bwMode="auto">
            <a:xfrm flipH="1">
              <a:off x="10656" y="2880"/>
              <a:ext cx="17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2" name="Line 43"/>
            <p:cNvSpPr>
              <a:spLocks noChangeShapeType="1"/>
            </p:cNvSpPr>
            <p:nvPr/>
          </p:nvSpPr>
          <p:spPr bwMode="auto">
            <a:xfrm flipH="1" flipV="1">
              <a:off x="10704" y="3312"/>
              <a:ext cx="17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93" name="Text Box 44"/>
            <p:cNvSpPr txBox="1">
              <a:spLocks noChangeArrowheads="1"/>
            </p:cNvSpPr>
            <p:nvPr/>
          </p:nvSpPr>
          <p:spPr bwMode="auto">
            <a:xfrm>
              <a:off x="12384" y="237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5394" name="Text Box 45"/>
            <p:cNvSpPr txBox="1">
              <a:spLocks noChangeArrowheads="1"/>
            </p:cNvSpPr>
            <p:nvPr/>
          </p:nvSpPr>
          <p:spPr bwMode="auto">
            <a:xfrm>
              <a:off x="12414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5395" name="Text Box 46"/>
            <p:cNvSpPr txBox="1">
              <a:spLocks noChangeArrowheads="1"/>
            </p:cNvSpPr>
            <p:nvPr/>
          </p:nvSpPr>
          <p:spPr bwMode="auto">
            <a:xfrm>
              <a:off x="12432" y="31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5396" name="Text Box 47"/>
            <p:cNvSpPr txBox="1">
              <a:spLocks noChangeArrowheads="1"/>
            </p:cNvSpPr>
            <p:nvPr/>
          </p:nvSpPr>
          <p:spPr bwMode="auto">
            <a:xfrm>
              <a:off x="12432" y="384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5397" name="Text Box 48"/>
            <p:cNvSpPr txBox="1">
              <a:spLocks noChangeArrowheads="1"/>
            </p:cNvSpPr>
            <p:nvPr/>
          </p:nvSpPr>
          <p:spPr bwMode="auto">
            <a:xfrm>
              <a:off x="12432" y="453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5398" name="Text Box 49"/>
            <p:cNvSpPr txBox="1">
              <a:spLocks noChangeArrowheads="1"/>
            </p:cNvSpPr>
            <p:nvPr/>
          </p:nvSpPr>
          <p:spPr bwMode="auto">
            <a:xfrm>
              <a:off x="8044" y="5136"/>
              <a:ext cx="4980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Wavy mucous membrane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Bundles of smooth muscle fibres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Serous glands in submucosa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Plate of hyaline cartilage</a:t>
              </a:r>
            </a:p>
          </p:txBody>
        </p:sp>
        <p:sp>
          <p:nvSpPr>
            <p:cNvPr id="15399" name="Text Box 50"/>
            <p:cNvSpPr txBox="1">
              <a:spLocks noChangeArrowheads="1"/>
            </p:cNvSpPr>
            <p:nvPr/>
          </p:nvSpPr>
          <p:spPr bwMode="auto">
            <a:xfrm>
              <a:off x="7008" y="7046"/>
              <a:ext cx="6805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Wavy mm- pseudostratified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ciliated columnar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Isolated plates of hyaline cartilage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Discontinuous bundles of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smooth muscle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Glands in submucosa</a:t>
              </a:r>
            </a:p>
          </p:txBody>
        </p:sp>
        <p:sp>
          <p:nvSpPr>
            <p:cNvPr id="15400" name="Line 51"/>
            <p:cNvSpPr>
              <a:spLocks noChangeShapeType="1"/>
            </p:cNvSpPr>
            <p:nvPr/>
          </p:nvSpPr>
          <p:spPr bwMode="auto">
            <a:xfrm flipH="1">
              <a:off x="18000" y="2544"/>
              <a:ext cx="16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1" name="Line 52"/>
            <p:cNvSpPr>
              <a:spLocks noChangeShapeType="1"/>
            </p:cNvSpPr>
            <p:nvPr/>
          </p:nvSpPr>
          <p:spPr bwMode="auto">
            <a:xfrm flipH="1">
              <a:off x="18480" y="3552"/>
              <a:ext cx="12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2" name="Line 54"/>
            <p:cNvSpPr>
              <a:spLocks noChangeShapeType="1"/>
            </p:cNvSpPr>
            <p:nvPr/>
          </p:nvSpPr>
          <p:spPr bwMode="auto">
            <a:xfrm flipH="1">
              <a:off x="17328" y="4560"/>
              <a:ext cx="24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3" name="Text Box 55"/>
            <p:cNvSpPr txBox="1">
              <a:spLocks noChangeArrowheads="1"/>
            </p:cNvSpPr>
            <p:nvPr/>
          </p:nvSpPr>
          <p:spPr bwMode="auto">
            <a:xfrm>
              <a:off x="19614" y="235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5404" name="Text Box 56"/>
            <p:cNvSpPr txBox="1">
              <a:spLocks noChangeArrowheads="1"/>
            </p:cNvSpPr>
            <p:nvPr/>
          </p:nvSpPr>
          <p:spPr bwMode="auto">
            <a:xfrm>
              <a:off x="19632" y="33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5405" name="Text Box 57"/>
            <p:cNvSpPr txBox="1">
              <a:spLocks noChangeArrowheads="1"/>
            </p:cNvSpPr>
            <p:nvPr/>
          </p:nvSpPr>
          <p:spPr bwMode="auto">
            <a:xfrm>
              <a:off x="19680" y="436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5406" name="Text Box 59"/>
            <p:cNvSpPr txBox="1">
              <a:spLocks noChangeArrowheads="1"/>
            </p:cNvSpPr>
            <p:nvPr/>
          </p:nvSpPr>
          <p:spPr bwMode="auto">
            <a:xfrm>
              <a:off x="15408" y="5184"/>
              <a:ext cx="3188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Terminal bronchiole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Lung alveoli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Blood vessel</a:t>
              </a:r>
            </a:p>
          </p:txBody>
        </p:sp>
        <p:sp>
          <p:nvSpPr>
            <p:cNvPr id="15407" name="Text Box 60"/>
            <p:cNvSpPr txBox="1">
              <a:spLocks noChangeArrowheads="1"/>
            </p:cNvSpPr>
            <p:nvPr/>
          </p:nvSpPr>
          <p:spPr bwMode="auto">
            <a:xfrm>
              <a:off x="13728" y="6336"/>
              <a:ext cx="7248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Lung alveoli- honeycomb appearance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Simple squamous epithelium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lining alveoli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Presence of bronchioles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5408" name="Line 62"/>
            <p:cNvSpPr>
              <a:spLocks noChangeShapeType="1"/>
            </p:cNvSpPr>
            <p:nvPr/>
          </p:nvSpPr>
          <p:spPr bwMode="auto">
            <a:xfrm flipH="1">
              <a:off x="23184" y="2784"/>
              <a:ext cx="24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9" name="Line 63"/>
            <p:cNvSpPr>
              <a:spLocks noChangeShapeType="1"/>
            </p:cNvSpPr>
            <p:nvPr/>
          </p:nvSpPr>
          <p:spPr bwMode="auto">
            <a:xfrm flipH="1">
              <a:off x="24048" y="3552"/>
              <a:ext cx="15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0" name="Text Box 67"/>
            <p:cNvSpPr txBox="1">
              <a:spLocks noChangeArrowheads="1"/>
            </p:cNvSpPr>
            <p:nvPr/>
          </p:nvSpPr>
          <p:spPr bwMode="auto">
            <a:xfrm>
              <a:off x="24318" y="97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5411" name="Text Box 68"/>
            <p:cNvSpPr txBox="1">
              <a:spLocks noChangeArrowheads="1"/>
            </p:cNvSpPr>
            <p:nvPr/>
          </p:nvSpPr>
          <p:spPr bwMode="auto">
            <a:xfrm>
              <a:off x="25584" y="21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5412" name="Text Box 69"/>
            <p:cNvSpPr txBox="1">
              <a:spLocks noChangeArrowheads="1"/>
            </p:cNvSpPr>
            <p:nvPr/>
          </p:nvSpPr>
          <p:spPr bwMode="auto">
            <a:xfrm>
              <a:off x="25566" y="259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5413" name="Text Box 70"/>
            <p:cNvSpPr txBox="1">
              <a:spLocks noChangeArrowheads="1"/>
            </p:cNvSpPr>
            <p:nvPr/>
          </p:nvSpPr>
          <p:spPr bwMode="auto">
            <a:xfrm>
              <a:off x="25584" y="33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5414" name="Text Box 71"/>
            <p:cNvSpPr txBox="1">
              <a:spLocks noChangeArrowheads="1"/>
            </p:cNvSpPr>
            <p:nvPr/>
          </p:nvSpPr>
          <p:spPr bwMode="auto">
            <a:xfrm>
              <a:off x="25566" y="38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5415" name="Text Box 72"/>
            <p:cNvSpPr txBox="1">
              <a:spLocks noChangeArrowheads="1"/>
            </p:cNvSpPr>
            <p:nvPr/>
          </p:nvSpPr>
          <p:spPr bwMode="auto">
            <a:xfrm>
              <a:off x="21360" y="5280"/>
              <a:ext cx="4308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Posterior horn (Grey matter)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Posterior median septum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Central canal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Anterior horn (Grey matter)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White matter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Anterior median sulcus</a:t>
              </a:r>
            </a:p>
          </p:txBody>
        </p:sp>
        <p:sp>
          <p:nvSpPr>
            <p:cNvPr id="15416" name="Text Box 73"/>
            <p:cNvSpPr txBox="1">
              <a:spLocks noChangeArrowheads="1"/>
            </p:cNvSpPr>
            <p:nvPr/>
          </p:nvSpPr>
          <p:spPr bwMode="auto">
            <a:xfrm>
              <a:off x="19776" y="7478"/>
              <a:ext cx="7437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Roughly H- shaped grey matter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White matter containing nerve fibres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Central canal lined by ependymal cells</a:t>
              </a:r>
            </a:p>
          </p:txBody>
        </p:sp>
        <p:sp>
          <p:nvSpPr>
            <p:cNvPr id="15417" name="Text Box 74"/>
            <p:cNvSpPr txBox="1">
              <a:spLocks noChangeArrowheads="1"/>
            </p:cNvSpPr>
            <p:nvPr/>
          </p:nvSpPr>
          <p:spPr bwMode="auto">
            <a:xfrm>
              <a:off x="10218" y="9888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5418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872" y="9216"/>
              <a:ext cx="1152" cy="1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419" name="Line 76"/>
            <p:cNvSpPr>
              <a:spLocks noChangeShapeType="1"/>
            </p:cNvSpPr>
            <p:nvPr/>
          </p:nvSpPr>
          <p:spPr bwMode="auto">
            <a:xfrm>
              <a:off x="3216" y="1440"/>
              <a:ext cx="768" cy="6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0" name="Line 77"/>
            <p:cNvSpPr>
              <a:spLocks noChangeShapeType="1"/>
            </p:cNvSpPr>
            <p:nvPr/>
          </p:nvSpPr>
          <p:spPr bwMode="auto">
            <a:xfrm>
              <a:off x="3984" y="2064"/>
              <a:ext cx="12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1" name="Line 78"/>
            <p:cNvSpPr>
              <a:spLocks noChangeShapeType="1"/>
            </p:cNvSpPr>
            <p:nvPr/>
          </p:nvSpPr>
          <p:spPr bwMode="auto">
            <a:xfrm>
              <a:off x="3360" y="1152"/>
              <a:ext cx="4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2" name="Line 79"/>
            <p:cNvSpPr>
              <a:spLocks noChangeShapeType="1"/>
            </p:cNvSpPr>
            <p:nvPr/>
          </p:nvSpPr>
          <p:spPr bwMode="auto">
            <a:xfrm flipV="1">
              <a:off x="3792" y="2784"/>
              <a:ext cx="480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3" name="Line 80"/>
            <p:cNvSpPr>
              <a:spLocks noChangeShapeType="1"/>
            </p:cNvSpPr>
            <p:nvPr/>
          </p:nvSpPr>
          <p:spPr bwMode="auto">
            <a:xfrm>
              <a:off x="3792" y="2496"/>
              <a:ext cx="13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4" name="Text Box 81"/>
            <p:cNvSpPr txBox="1">
              <a:spLocks noChangeArrowheads="1"/>
            </p:cNvSpPr>
            <p:nvPr/>
          </p:nvSpPr>
          <p:spPr bwMode="auto">
            <a:xfrm>
              <a:off x="5126" y="361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5425" name="Line 83"/>
            <p:cNvSpPr>
              <a:spLocks noChangeShapeType="1"/>
            </p:cNvSpPr>
            <p:nvPr/>
          </p:nvSpPr>
          <p:spPr bwMode="auto">
            <a:xfrm flipV="1">
              <a:off x="12096" y="1728"/>
              <a:ext cx="720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6" name="Line 84"/>
            <p:cNvSpPr>
              <a:spLocks noChangeShapeType="1"/>
            </p:cNvSpPr>
            <p:nvPr/>
          </p:nvSpPr>
          <p:spPr bwMode="auto">
            <a:xfrm>
              <a:off x="10560" y="4032"/>
              <a:ext cx="19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7" name="Line 85"/>
            <p:cNvSpPr>
              <a:spLocks noChangeShapeType="1"/>
            </p:cNvSpPr>
            <p:nvPr/>
          </p:nvSpPr>
          <p:spPr bwMode="auto">
            <a:xfrm>
              <a:off x="9840" y="4752"/>
              <a:ext cx="26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8" name="Line 86"/>
            <p:cNvSpPr>
              <a:spLocks noChangeShapeType="1"/>
            </p:cNvSpPr>
            <p:nvPr/>
          </p:nvSpPr>
          <p:spPr bwMode="auto">
            <a:xfrm>
              <a:off x="19104" y="864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9" name="Line 87"/>
            <p:cNvSpPr>
              <a:spLocks noChangeShapeType="1"/>
            </p:cNvSpPr>
            <p:nvPr/>
          </p:nvSpPr>
          <p:spPr bwMode="auto">
            <a:xfrm>
              <a:off x="19152" y="1536"/>
              <a:ext cx="9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0" name="Line 88"/>
            <p:cNvSpPr>
              <a:spLocks noChangeShapeType="1"/>
            </p:cNvSpPr>
            <p:nvPr/>
          </p:nvSpPr>
          <p:spPr bwMode="auto">
            <a:xfrm flipH="1">
              <a:off x="19584" y="1536"/>
              <a:ext cx="192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1" name="Line 90"/>
            <p:cNvSpPr>
              <a:spLocks noChangeShapeType="1"/>
            </p:cNvSpPr>
            <p:nvPr/>
          </p:nvSpPr>
          <p:spPr bwMode="auto">
            <a:xfrm flipV="1">
              <a:off x="18096" y="3552"/>
              <a:ext cx="1152" cy="6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2" name="Line 92"/>
            <p:cNvSpPr>
              <a:spLocks noChangeShapeType="1"/>
            </p:cNvSpPr>
            <p:nvPr/>
          </p:nvSpPr>
          <p:spPr bwMode="auto">
            <a:xfrm flipV="1">
              <a:off x="25584" y="768"/>
              <a:ext cx="336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3" name="Line 93"/>
            <p:cNvSpPr>
              <a:spLocks noChangeShapeType="1"/>
            </p:cNvSpPr>
            <p:nvPr/>
          </p:nvSpPr>
          <p:spPr bwMode="auto">
            <a:xfrm>
              <a:off x="25488" y="1440"/>
              <a:ext cx="6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4" name="Text Box 94"/>
            <p:cNvSpPr txBox="1">
              <a:spLocks noChangeArrowheads="1"/>
            </p:cNvSpPr>
            <p:nvPr/>
          </p:nvSpPr>
          <p:spPr bwMode="auto">
            <a:xfrm>
              <a:off x="26112" y="1286"/>
              <a:ext cx="1240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Grey matter</a:t>
              </a:r>
            </a:p>
          </p:txBody>
        </p:sp>
        <p:sp>
          <p:nvSpPr>
            <p:cNvPr id="15435" name="Line 95"/>
            <p:cNvSpPr>
              <a:spLocks noChangeShapeType="1"/>
            </p:cNvSpPr>
            <p:nvPr/>
          </p:nvSpPr>
          <p:spPr bwMode="auto">
            <a:xfrm>
              <a:off x="25584" y="1728"/>
              <a:ext cx="43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6" name="Line 96"/>
            <p:cNvSpPr>
              <a:spLocks noChangeShapeType="1"/>
            </p:cNvSpPr>
            <p:nvPr/>
          </p:nvSpPr>
          <p:spPr bwMode="auto">
            <a:xfrm>
              <a:off x="25392" y="1920"/>
              <a:ext cx="62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7" name="Text Box 97"/>
            <p:cNvSpPr txBox="1">
              <a:spLocks noChangeArrowheads="1"/>
            </p:cNvSpPr>
            <p:nvPr/>
          </p:nvSpPr>
          <p:spPr bwMode="auto">
            <a:xfrm>
              <a:off x="26006" y="1792"/>
              <a:ext cx="1061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Anterior 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horn cells</a:t>
              </a:r>
            </a:p>
          </p:txBody>
        </p:sp>
        <p:sp>
          <p:nvSpPr>
            <p:cNvPr id="15438" name="Line 98"/>
            <p:cNvSpPr>
              <a:spLocks noChangeShapeType="1"/>
            </p:cNvSpPr>
            <p:nvPr/>
          </p:nvSpPr>
          <p:spPr bwMode="auto">
            <a:xfrm flipV="1">
              <a:off x="23856" y="1200"/>
              <a:ext cx="528" cy="6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9" name="Line 99"/>
            <p:cNvSpPr>
              <a:spLocks noChangeShapeType="1"/>
            </p:cNvSpPr>
            <p:nvPr/>
          </p:nvSpPr>
          <p:spPr bwMode="auto">
            <a:xfrm>
              <a:off x="23136" y="2352"/>
              <a:ext cx="24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0" name="Line 101"/>
            <p:cNvSpPr>
              <a:spLocks noChangeShapeType="1"/>
            </p:cNvSpPr>
            <p:nvPr/>
          </p:nvSpPr>
          <p:spPr bwMode="auto">
            <a:xfrm>
              <a:off x="24096" y="4080"/>
              <a:ext cx="14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1" name="Line 102"/>
            <p:cNvSpPr>
              <a:spLocks noChangeShapeType="1"/>
            </p:cNvSpPr>
            <p:nvPr/>
          </p:nvSpPr>
          <p:spPr bwMode="auto">
            <a:xfrm>
              <a:off x="23136" y="4464"/>
              <a:ext cx="24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2" name="Text Box 103"/>
            <p:cNvSpPr txBox="1">
              <a:spLocks noChangeArrowheads="1"/>
            </p:cNvSpPr>
            <p:nvPr/>
          </p:nvSpPr>
          <p:spPr bwMode="auto">
            <a:xfrm>
              <a:off x="25536" y="428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109"/>
          <p:cNvGrpSpPr>
            <a:grpSpLocks/>
          </p:cNvGrpSpPr>
          <p:nvPr/>
        </p:nvGrpSpPr>
        <p:grpSpPr bwMode="auto">
          <a:xfrm>
            <a:off x="381000" y="228600"/>
            <a:ext cx="42900600" cy="16098838"/>
            <a:chOff x="240" y="144"/>
            <a:chExt cx="27024" cy="10141"/>
          </a:xfrm>
        </p:grpSpPr>
        <p:sp>
          <p:nvSpPr>
            <p:cNvPr id="16387" name="Oval 2" descr="KIDNEY MEDULLA"/>
            <p:cNvSpPr>
              <a:spLocks noChangeArrowheads="1"/>
            </p:cNvSpPr>
            <p:nvPr/>
          </p:nvSpPr>
          <p:spPr bwMode="auto">
            <a:xfrm>
              <a:off x="7296" y="768"/>
              <a:ext cx="4320" cy="4224"/>
            </a:xfrm>
            <a:prstGeom prst="ellipse">
              <a:avLst/>
            </a:prstGeom>
            <a:blipFill dpi="0" rotWithShape="1">
              <a:blip r:embed="rId2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88" name="Oval 3" descr="bladder"/>
            <p:cNvSpPr>
              <a:spLocks noChangeArrowheads="1"/>
            </p:cNvSpPr>
            <p:nvPr/>
          </p:nvSpPr>
          <p:spPr bwMode="auto">
            <a:xfrm>
              <a:off x="14496" y="864"/>
              <a:ext cx="4512" cy="4320"/>
            </a:xfrm>
            <a:prstGeom prst="ellipse">
              <a:avLst/>
            </a:prstGeom>
            <a:blipFill dpi="0" rotWithShape="1">
              <a:blip r:embed="rId3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3422650"/>
              <a:endParaRPr lang="en-US"/>
            </a:p>
          </p:txBody>
        </p:sp>
        <p:sp>
          <p:nvSpPr>
            <p:cNvPr id="16389" name="Oval 4" descr="cortex-kidney"/>
            <p:cNvSpPr>
              <a:spLocks noChangeArrowheads="1"/>
            </p:cNvSpPr>
            <p:nvPr/>
          </p:nvSpPr>
          <p:spPr bwMode="auto">
            <a:xfrm>
              <a:off x="384" y="864"/>
              <a:ext cx="4224" cy="4176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0" name="Oval 5" descr="ureter_tif"/>
            <p:cNvSpPr>
              <a:spLocks noChangeArrowheads="1"/>
            </p:cNvSpPr>
            <p:nvPr/>
          </p:nvSpPr>
          <p:spPr bwMode="auto">
            <a:xfrm>
              <a:off x="20832" y="960"/>
              <a:ext cx="4368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1" name="Text Box 6"/>
            <p:cNvSpPr txBox="1">
              <a:spLocks noChangeArrowheads="1"/>
            </p:cNvSpPr>
            <p:nvPr/>
          </p:nvSpPr>
          <p:spPr bwMode="auto">
            <a:xfrm>
              <a:off x="1056" y="144"/>
              <a:ext cx="381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KIDNEY: CORTEX</a:t>
              </a:r>
            </a:p>
          </p:txBody>
        </p:sp>
        <p:sp>
          <p:nvSpPr>
            <p:cNvPr id="16392" name="Text Box 7"/>
            <p:cNvSpPr txBox="1">
              <a:spLocks noChangeArrowheads="1"/>
            </p:cNvSpPr>
            <p:nvPr/>
          </p:nvSpPr>
          <p:spPr bwMode="auto">
            <a:xfrm>
              <a:off x="7584" y="144"/>
              <a:ext cx="412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KIDNEY: MEDULLA</a:t>
              </a:r>
            </a:p>
          </p:txBody>
        </p:sp>
        <p:sp>
          <p:nvSpPr>
            <p:cNvPr id="16393" name="Text Box 8"/>
            <p:cNvSpPr txBox="1">
              <a:spLocks noChangeArrowheads="1"/>
            </p:cNvSpPr>
            <p:nvPr/>
          </p:nvSpPr>
          <p:spPr bwMode="auto">
            <a:xfrm>
              <a:off x="14596" y="144"/>
              <a:ext cx="431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URINARY BLADDER</a:t>
              </a:r>
            </a:p>
          </p:txBody>
        </p:sp>
        <p:sp>
          <p:nvSpPr>
            <p:cNvPr id="16394" name="Text Box 9"/>
            <p:cNvSpPr txBox="1">
              <a:spLocks noChangeArrowheads="1"/>
            </p:cNvSpPr>
            <p:nvPr/>
          </p:nvSpPr>
          <p:spPr bwMode="auto">
            <a:xfrm>
              <a:off x="21936" y="144"/>
              <a:ext cx="189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URETER</a:t>
              </a:r>
            </a:p>
          </p:txBody>
        </p:sp>
        <p:sp>
          <p:nvSpPr>
            <p:cNvPr id="16395" name="Oval 10" descr="ureter-3"/>
            <p:cNvSpPr>
              <a:spLocks noChangeArrowheads="1"/>
            </p:cNvSpPr>
            <p:nvPr/>
          </p:nvSpPr>
          <p:spPr bwMode="auto">
            <a:xfrm>
              <a:off x="24576" y="576"/>
              <a:ext cx="1488" cy="1440"/>
            </a:xfrm>
            <a:prstGeom prst="ellipse">
              <a:avLst/>
            </a:prstGeom>
            <a:blipFill dpi="0" rotWithShape="1">
              <a:blip r:embed="rId6" cstate="print">
                <a:lum contrast="30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6" name="Oval 11" descr="transitional-stretched"/>
            <p:cNvSpPr>
              <a:spLocks noChangeArrowheads="1"/>
            </p:cNvSpPr>
            <p:nvPr/>
          </p:nvSpPr>
          <p:spPr bwMode="auto">
            <a:xfrm rot="274658">
              <a:off x="18528" y="624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7" name="Oval 12" descr="kidney-2"/>
            <p:cNvSpPr>
              <a:spLocks noChangeArrowheads="1"/>
            </p:cNvSpPr>
            <p:nvPr/>
          </p:nvSpPr>
          <p:spPr bwMode="auto">
            <a:xfrm>
              <a:off x="4272" y="768"/>
              <a:ext cx="1536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8" name="Oval 13" descr="Copy of MEDULLA"/>
            <p:cNvSpPr>
              <a:spLocks noChangeArrowheads="1"/>
            </p:cNvSpPr>
            <p:nvPr/>
          </p:nvSpPr>
          <p:spPr bwMode="auto">
            <a:xfrm>
              <a:off x="11328" y="624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9" name="Line 14"/>
            <p:cNvSpPr>
              <a:spLocks noChangeShapeType="1"/>
            </p:cNvSpPr>
            <p:nvPr/>
          </p:nvSpPr>
          <p:spPr bwMode="auto">
            <a:xfrm flipH="1">
              <a:off x="4992" y="1440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Text Box 15"/>
            <p:cNvSpPr txBox="1">
              <a:spLocks noChangeArrowheads="1"/>
            </p:cNvSpPr>
            <p:nvPr/>
          </p:nvSpPr>
          <p:spPr bwMode="auto">
            <a:xfrm>
              <a:off x="5935" y="1257"/>
              <a:ext cx="136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Glomerulus</a:t>
              </a:r>
            </a:p>
          </p:txBody>
        </p:sp>
        <p:sp>
          <p:nvSpPr>
            <p:cNvPr id="16401" name="Line 16"/>
            <p:cNvSpPr>
              <a:spLocks noChangeShapeType="1"/>
            </p:cNvSpPr>
            <p:nvPr/>
          </p:nvSpPr>
          <p:spPr bwMode="auto">
            <a:xfrm flipH="1">
              <a:off x="12192" y="1056"/>
              <a:ext cx="6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2" name="Text Box 17"/>
            <p:cNvSpPr txBox="1">
              <a:spLocks noChangeArrowheads="1"/>
            </p:cNvSpPr>
            <p:nvPr/>
          </p:nvSpPr>
          <p:spPr bwMode="auto">
            <a:xfrm>
              <a:off x="12768" y="873"/>
              <a:ext cx="172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Thin segment</a:t>
              </a:r>
            </a:p>
          </p:txBody>
        </p:sp>
        <p:sp>
          <p:nvSpPr>
            <p:cNvPr id="16403" name="Text Box 22"/>
            <p:cNvSpPr txBox="1">
              <a:spLocks noChangeArrowheads="1"/>
            </p:cNvSpPr>
            <p:nvPr/>
          </p:nvSpPr>
          <p:spPr bwMode="auto">
            <a:xfrm>
              <a:off x="20055" y="700"/>
              <a:ext cx="1449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Transitional 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epithelium</a:t>
              </a:r>
            </a:p>
          </p:txBody>
        </p:sp>
        <p:sp>
          <p:nvSpPr>
            <p:cNvPr id="16404" name="Text Box 25"/>
            <p:cNvSpPr txBox="1">
              <a:spLocks noChangeArrowheads="1"/>
            </p:cNvSpPr>
            <p:nvPr/>
          </p:nvSpPr>
          <p:spPr bwMode="auto">
            <a:xfrm>
              <a:off x="26064" y="998"/>
              <a:ext cx="771" cy="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Lumen</a:t>
              </a:r>
            </a:p>
          </p:txBody>
        </p:sp>
        <p:sp>
          <p:nvSpPr>
            <p:cNvPr id="16405" name="Line 30"/>
            <p:cNvSpPr>
              <a:spLocks noChangeShapeType="1"/>
            </p:cNvSpPr>
            <p:nvPr/>
          </p:nvSpPr>
          <p:spPr bwMode="auto">
            <a:xfrm flipH="1">
              <a:off x="1680" y="2880"/>
              <a:ext cx="32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Text Box 32"/>
            <p:cNvSpPr txBox="1">
              <a:spLocks noChangeArrowheads="1"/>
            </p:cNvSpPr>
            <p:nvPr/>
          </p:nvSpPr>
          <p:spPr bwMode="auto">
            <a:xfrm>
              <a:off x="2976" y="54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6407" name="Text Box 33"/>
            <p:cNvSpPr txBox="1">
              <a:spLocks noChangeArrowheads="1"/>
            </p:cNvSpPr>
            <p:nvPr/>
          </p:nvSpPr>
          <p:spPr bwMode="auto">
            <a:xfrm>
              <a:off x="4896" y="21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6408" name="Text Box 34"/>
            <p:cNvSpPr txBox="1">
              <a:spLocks noChangeArrowheads="1"/>
            </p:cNvSpPr>
            <p:nvPr/>
          </p:nvSpPr>
          <p:spPr bwMode="auto">
            <a:xfrm>
              <a:off x="4896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6409" name="Text Box 35"/>
            <p:cNvSpPr txBox="1">
              <a:spLocks noChangeArrowheads="1"/>
            </p:cNvSpPr>
            <p:nvPr/>
          </p:nvSpPr>
          <p:spPr bwMode="auto">
            <a:xfrm>
              <a:off x="4974" y="342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6410" name="Text Box 36"/>
            <p:cNvSpPr txBox="1">
              <a:spLocks noChangeArrowheads="1"/>
            </p:cNvSpPr>
            <p:nvPr/>
          </p:nvSpPr>
          <p:spPr bwMode="auto">
            <a:xfrm>
              <a:off x="4992" y="384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6411" name="Text Box 37"/>
            <p:cNvSpPr txBox="1">
              <a:spLocks noChangeArrowheads="1"/>
            </p:cNvSpPr>
            <p:nvPr/>
          </p:nvSpPr>
          <p:spPr bwMode="auto">
            <a:xfrm>
              <a:off x="924" y="5028"/>
              <a:ext cx="2820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Renal capsule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Renal corpuscles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Medullary rays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DCT</a:t>
              </a:r>
            </a:p>
          </p:txBody>
        </p:sp>
        <p:sp>
          <p:nvSpPr>
            <p:cNvPr id="16412" name="Text Box 38"/>
            <p:cNvSpPr txBox="1">
              <a:spLocks noChangeArrowheads="1"/>
            </p:cNvSpPr>
            <p:nvPr/>
          </p:nvSpPr>
          <p:spPr bwMode="auto">
            <a:xfrm>
              <a:off x="240" y="6912"/>
              <a:ext cx="5992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Melpighian (Renal) corpuscles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Darkly stained PCTs with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brush border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Lightly stained DCTs without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brush border</a:t>
              </a:r>
            </a:p>
          </p:txBody>
        </p:sp>
        <p:sp>
          <p:nvSpPr>
            <p:cNvPr id="16413" name="Line 39"/>
            <p:cNvSpPr>
              <a:spLocks noChangeShapeType="1"/>
            </p:cNvSpPr>
            <p:nvPr/>
          </p:nvSpPr>
          <p:spPr bwMode="auto">
            <a:xfrm flipV="1">
              <a:off x="9168" y="1008"/>
              <a:ext cx="1584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4" name="Line 40"/>
            <p:cNvSpPr>
              <a:spLocks noChangeShapeType="1"/>
            </p:cNvSpPr>
            <p:nvPr/>
          </p:nvSpPr>
          <p:spPr bwMode="auto">
            <a:xfrm flipH="1">
              <a:off x="8448" y="1392"/>
              <a:ext cx="2640" cy="72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5" name="Line 41"/>
            <p:cNvSpPr>
              <a:spLocks noChangeShapeType="1"/>
            </p:cNvSpPr>
            <p:nvPr/>
          </p:nvSpPr>
          <p:spPr bwMode="auto">
            <a:xfrm flipH="1">
              <a:off x="9360" y="3120"/>
              <a:ext cx="27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6" name="Text Box 44"/>
            <p:cNvSpPr txBox="1">
              <a:spLocks noChangeArrowheads="1"/>
            </p:cNvSpPr>
            <p:nvPr/>
          </p:nvSpPr>
          <p:spPr bwMode="auto">
            <a:xfrm>
              <a:off x="10656" y="8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6417" name="Text Box 45"/>
            <p:cNvSpPr txBox="1">
              <a:spLocks noChangeArrowheads="1"/>
            </p:cNvSpPr>
            <p:nvPr/>
          </p:nvSpPr>
          <p:spPr bwMode="auto">
            <a:xfrm>
              <a:off x="11022" y="117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6418" name="Text Box 46"/>
            <p:cNvSpPr txBox="1">
              <a:spLocks noChangeArrowheads="1"/>
            </p:cNvSpPr>
            <p:nvPr/>
          </p:nvSpPr>
          <p:spPr bwMode="auto">
            <a:xfrm>
              <a:off x="12096" y="292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6419" name="Text Box 49"/>
            <p:cNvSpPr txBox="1">
              <a:spLocks noChangeArrowheads="1"/>
            </p:cNvSpPr>
            <p:nvPr/>
          </p:nvSpPr>
          <p:spPr bwMode="auto">
            <a:xfrm>
              <a:off x="7004" y="5040"/>
              <a:ext cx="6676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Loop of Henle: thick segment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Loop of Henle: thin segment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Collecting ducts (terminal collecting tubules) </a:t>
              </a:r>
            </a:p>
          </p:txBody>
        </p:sp>
        <p:sp>
          <p:nvSpPr>
            <p:cNvPr id="16420" name="Text Box 50"/>
            <p:cNvSpPr txBox="1">
              <a:spLocks noChangeArrowheads="1"/>
            </p:cNvSpPr>
            <p:nvPr/>
          </p:nvSpPr>
          <p:spPr bwMode="auto">
            <a:xfrm>
              <a:off x="6240" y="6144"/>
              <a:ext cx="7464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Collecting tubules-cuboidal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Loop of Henle (thin segment)-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simple squamous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Loop of Henle (thick segment)-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cuboidal epithelium</a:t>
              </a:r>
            </a:p>
          </p:txBody>
        </p:sp>
        <p:sp>
          <p:nvSpPr>
            <p:cNvPr id="16421" name="Line 51"/>
            <p:cNvSpPr>
              <a:spLocks noChangeShapeType="1"/>
            </p:cNvSpPr>
            <p:nvPr/>
          </p:nvSpPr>
          <p:spPr bwMode="auto">
            <a:xfrm flipH="1">
              <a:off x="17088" y="2592"/>
              <a:ext cx="24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Line 53"/>
            <p:cNvSpPr>
              <a:spLocks noChangeShapeType="1"/>
            </p:cNvSpPr>
            <p:nvPr/>
          </p:nvSpPr>
          <p:spPr bwMode="auto">
            <a:xfrm flipH="1">
              <a:off x="16944" y="4272"/>
              <a:ext cx="25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Text Box 55"/>
            <p:cNvSpPr txBox="1">
              <a:spLocks noChangeArrowheads="1"/>
            </p:cNvSpPr>
            <p:nvPr/>
          </p:nvSpPr>
          <p:spPr bwMode="auto">
            <a:xfrm>
              <a:off x="19392" y="237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6424" name="Text Box 56"/>
            <p:cNvSpPr txBox="1">
              <a:spLocks noChangeArrowheads="1"/>
            </p:cNvSpPr>
            <p:nvPr/>
          </p:nvSpPr>
          <p:spPr bwMode="auto">
            <a:xfrm>
              <a:off x="19470" y="304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6425" name="Text Box 57"/>
            <p:cNvSpPr txBox="1">
              <a:spLocks noChangeArrowheads="1"/>
            </p:cNvSpPr>
            <p:nvPr/>
          </p:nvSpPr>
          <p:spPr bwMode="auto">
            <a:xfrm>
              <a:off x="19470" y="409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6426" name="Text Box 59"/>
            <p:cNvSpPr txBox="1">
              <a:spLocks noChangeArrowheads="1"/>
            </p:cNvSpPr>
            <p:nvPr/>
          </p:nvSpPr>
          <p:spPr bwMode="auto">
            <a:xfrm>
              <a:off x="15004" y="5136"/>
              <a:ext cx="3764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Surface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Smooth muscle bundles</a:t>
              </a:r>
            </a:p>
          </p:txBody>
        </p:sp>
        <p:sp>
          <p:nvSpPr>
            <p:cNvPr id="16427" name="Text Box 60"/>
            <p:cNvSpPr txBox="1">
              <a:spLocks noChangeArrowheads="1"/>
            </p:cNvSpPr>
            <p:nvPr/>
          </p:nvSpPr>
          <p:spPr bwMode="auto">
            <a:xfrm>
              <a:off x="13849" y="6240"/>
              <a:ext cx="6983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Transitional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muscle coat- discrete bundles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of smooth muscle separated by CT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Glands are absent</a:t>
              </a:r>
              <a:endParaRPr lang="en-US" sz="4000">
                <a:latin typeface="Verdana" pitchFamily="34" charset="0"/>
              </a:endParaRPr>
            </a:p>
          </p:txBody>
        </p:sp>
        <p:sp>
          <p:nvSpPr>
            <p:cNvPr id="16428" name="Line 61"/>
            <p:cNvSpPr>
              <a:spLocks noChangeShapeType="1"/>
            </p:cNvSpPr>
            <p:nvPr/>
          </p:nvSpPr>
          <p:spPr bwMode="auto">
            <a:xfrm flipH="1">
              <a:off x="23232" y="2400"/>
              <a:ext cx="30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9" name="Line 62"/>
            <p:cNvSpPr>
              <a:spLocks noChangeShapeType="1"/>
            </p:cNvSpPr>
            <p:nvPr/>
          </p:nvSpPr>
          <p:spPr bwMode="auto">
            <a:xfrm flipH="1">
              <a:off x="23952" y="2736"/>
              <a:ext cx="23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0" name="Text Box 67"/>
            <p:cNvSpPr txBox="1">
              <a:spLocks noChangeArrowheads="1"/>
            </p:cNvSpPr>
            <p:nvPr/>
          </p:nvSpPr>
          <p:spPr bwMode="auto">
            <a:xfrm>
              <a:off x="26208" y="22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6431" name="Text Box 68"/>
            <p:cNvSpPr txBox="1">
              <a:spLocks noChangeArrowheads="1"/>
            </p:cNvSpPr>
            <p:nvPr/>
          </p:nvSpPr>
          <p:spPr bwMode="auto">
            <a:xfrm>
              <a:off x="26238" y="25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6432" name="Text Box 69"/>
            <p:cNvSpPr txBox="1">
              <a:spLocks noChangeArrowheads="1"/>
            </p:cNvSpPr>
            <p:nvPr/>
          </p:nvSpPr>
          <p:spPr bwMode="auto">
            <a:xfrm>
              <a:off x="26238" y="304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6433" name="Text Box 70"/>
            <p:cNvSpPr txBox="1">
              <a:spLocks noChangeArrowheads="1"/>
            </p:cNvSpPr>
            <p:nvPr/>
          </p:nvSpPr>
          <p:spPr bwMode="auto">
            <a:xfrm>
              <a:off x="26286" y="384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6434" name="Text Box 71"/>
            <p:cNvSpPr txBox="1">
              <a:spLocks noChangeArrowheads="1"/>
            </p:cNvSpPr>
            <p:nvPr/>
          </p:nvSpPr>
          <p:spPr bwMode="auto">
            <a:xfrm>
              <a:off x="26286" y="422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6435" name="Text Box 72"/>
            <p:cNvSpPr txBox="1">
              <a:spLocks noChangeArrowheads="1"/>
            </p:cNvSpPr>
            <p:nvPr/>
          </p:nvSpPr>
          <p:spPr bwMode="auto">
            <a:xfrm>
              <a:off x="21312" y="5184"/>
              <a:ext cx="4676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Lumen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Urothelium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Inner longitudinal muscle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Outer circular muscle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Adventitia</a:t>
              </a:r>
            </a:p>
          </p:txBody>
        </p:sp>
        <p:sp>
          <p:nvSpPr>
            <p:cNvPr id="16436" name="Text Box 73"/>
            <p:cNvSpPr txBox="1">
              <a:spLocks noChangeArrowheads="1"/>
            </p:cNvSpPr>
            <p:nvPr/>
          </p:nvSpPr>
          <p:spPr bwMode="auto">
            <a:xfrm>
              <a:off x="20948" y="7382"/>
              <a:ext cx="6191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Transitional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Star shaped lumen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Muscle coat: inner longitudinal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&amp; outer circular</a:t>
              </a:r>
            </a:p>
          </p:txBody>
        </p:sp>
        <p:sp>
          <p:nvSpPr>
            <p:cNvPr id="16437" name="Text Box 74"/>
            <p:cNvSpPr txBox="1">
              <a:spLocks noChangeArrowheads="1"/>
            </p:cNvSpPr>
            <p:nvPr/>
          </p:nvSpPr>
          <p:spPr bwMode="auto">
            <a:xfrm>
              <a:off x="9168" y="9792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sp>
          <p:nvSpPr>
            <p:cNvPr id="16438" name="Line 75"/>
            <p:cNvSpPr>
              <a:spLocks noChangeShapeType="1"/>
            </p:cNvSpPr>
            <p:nvPr/>
          </p:nvSpPr>
          <p:spPr bwMode="auto">
            <a:xfrm>
              <a:off x="12192" y="1344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9" name="Text Box 76"/>
            <p:cNvSpPr txBox="1">
              <a:spLocks noChangeArrowheads="1"/>
            </p:cNvSpPr>
            <p:nvPr/>
          </p:nvSpPr>
          <p:spPr bwMode="auto">
            <a:xfrm>
              <a:off x="12761" y="1209"/>
              <a:ext cx="168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Thick segment</a:t>
              </a:r>
            </a:p>
          </p:txBody>
        </p:sp>
        <p:pic>
          <p:nvPicPr>
            <p:cNvPr id="16440" name="Picture 77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6064" y="9360"/>
              <a:ext cx="1008" cy="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441" name="Line 79"/>
            <p:cNvSpPr>
              <a:spLocks noChangeShapeType="1"/>
            </p:cNvSpPr>
            <p:nvPr/>
          </p:nvSpPr>
          <p:spPr bwMode="auto">
            <a:xfrm>
              <a:off x="2784" y="3648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2" name="Line 83"/>
            <p:cNvSpPr>
              <a:spLocks noChangeShapeType="1"/>
            </p:cNvSpPr>
            <p:nvPr/>
          </p:nvSpPr>
          <p:spPr bwMode="auto">
            <a:xfrm>
              <a:off x="2640" y="4032"/>
              <a:ext cx="24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3" name="Line 84"/>
            <p:cNvSpPr>
              <a:spLocks noChangeShapeType="1"/>
            </p:cNvSpPr>
            <p:nvPr/>
          </p:nvSpPr>
          <p:spPr bwMode="auto">
            <a:xfrm flipV="1">
              <a:off x="2688" y="768"/>
              <a:ext cx="384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4" name="Line 85"/>
            <p:cNvSpPr>
              <a:spLocks noChangeShapeType="1"/>
            </p:cNvSpPr>
            <p:nvPr/>
          </p:nvSpPr>
          <p:spPr bwMode="auto">
            <a:xfrm>
              <a:off x="2784" y="2352"/>
              <a:ext cx="21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5" name="Line 86"/>
            <p:cNvSpPr>
              <a:spLocks noChangeShapeType="1"/>
            </p:cNvSpPr>
            <p:nvPr/>
          </p:nvSpPr>
          <p:spPr bwMode="auto">
            <a:xfrm flipH="1" flipV="1">
              <a:off x="2688" y="1968"/>
              <a:ext cx="672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6" name="Line 87"/>
            <p:cNvSpPr>
              <a:spLocks noChangeShapeType="1"/>
            </p:cNvSpPr>
            <p:nvPr/>
          </p:nvSpPr>
          <p:spPr bwMode="auto">
            <a:xfrm>
              <a:off x="5088" y="1680"/>
              <a:ext cx="8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7" name="Text Box 88"/>
            <p:cNvSpPr txBox="1">
              <a:spLocks noChangeArrowheads="1"/>
            </p:cNvSpPr>
            <p:nvPr/>
          </p:nvSpPr>
          <p:spPr bwMode="auto">
            <a:xfrm>
              <a:off x="5856" y="1545"/>
              <a:ext cx="158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JG Apparatus</a:t>
              </a:r>
            </a:p>
          </p:txBody>
        </p:sp>
        <p:sp>
          <p:nvSpPr>
            <p:cNvPr id="16448" name="Line 89"/>
            <p:cNvSpPr>
              <a:spLocks noChangeShapeType="1"/>
            </p:cNvSpPr>
            <p:nvPr/>
          </p:nvSpPr>
          <p:spPr bwMode="auto">
            <a:xfrm>
              <a:off x="5136" y="912"/>
              <a:ext cx="6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9" name="Text Box 90"/>
            <p:cNvSpPr txBox="1">
              <a:spLocks noChangeArrowheads="1"/>
            </p:cNvSpPr>
            <p:nvPr/>
          </p:nvSpPr>
          <p:spPr bwMode="auto">
            <a:xfrm>
              <a:off x="5760" y="777"/>
              <a:ext cx="56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PCT</a:t>
              </a:r>
            </a:p>
          </p:txBody>
        </p:sp>
        <p:sp>
          <p:nvSpPr>
            <p:cNvPr id="16450" name="Line 91"/>
            <p:cNvSpPr>
              <a:spLocks noChangeShapeType="1"/>
            </p:cNvSpPr>
            <p:nvPr/>
          </p:nvSpPr>
          <p:spPr bwMode="auto">
            <a:xfrm>
              <a:off x="9600" y="2256"/>
              <a:ext cx="768" cy="8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1" name="Line 92"/>
            <p:cNvSpPr>
              <a:spLocks noChangeShapeType="1"/>
            </p:cNvSpPr>
            <p:nvPr/>
          </p:nvSpPr>
          <p:spPr bwMode="auto">
            <a:xfrm flipV="1">
              <a:off x="9792" y="3120"/>
              <a:ext cx="576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2" name="Text Box 93"/>
            <p:cNvSpPr txBox="1">
              <a:spLocks noChangeArrowheads="1"/>
            </p:cNvSpPr>
            <p:nvPr/>
          </p:nvSpPr>
          <p:spPr bwMode="auto">
            <a:xfrm>
              <a:off x="11522" y="2016"/>
              <a:ext cx="220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LOOP OF HENLE</a:t>
              </a:r>
            </a:p>
          </p:txBody>
        </p:sp>
        <p:sp>
          <p:nvSpPr>
            <p:cNvPr id="16453" name="Line 94"/>
            <p:cNvSpPr>
              <a:spLocks noChangeShapeType="1"/>
            </p:cNvSpPr>
            <p:nvPr/>
          </p:nvSpPr>
          <p:spPr bwMode="auto">
            <a:xfrm>
              <a:off x="16560" y="3264"/>
              <a:ext cx="29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4" name="Line 95"/>
            <p:cNvSpPr>
              <a:spLocks noChangeShapeType="1"/>
            </p:cNvSpPr>
            <p:nvPr/>
          </p:nvSpPr>
          <p:spPr bwMode="auto">
            <a:xfrm>
              <a:off x="19680" y="864"/>
              <a:ext cx="4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5" name="Text Box 97"/>
            <p:cNvSpPr txBox="1">
              <a:spLocks noChangeArrowheads="1"/>
            </p:cNvSpPr>
            <p:nvPr/>
          </p:nvSpPr>
          <p:spPr bwMode="auto">
            <a:xfrm>
              <a:off x="16320" y="1721"/>
              <a:ext cx="80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 b="0"/>
                <a:t>Lumen</a:t>
              </a:r>
            </a:p>
          </p:txBody>
        </p:sp>
        <p:sp>
          <p:nvSpPr>
            <p:cNvPr id="16456" name="Line 98"/>
            <p:cNvSpPr>
              <a:spLocks noChangeShapeType="1"/>
            </p:cNvSpPr>
            <p:nvPr/>
          </p:nvSpPr>
          <p:spPr bwMode="auto">
            <a:xfrm>
              <a:off x="23328" y="3216"/>
              <a:ext cx="29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7" name="Line 99"/>
            <p:cNvSpPr>
              <a:spLocks noChangeShapeType="1"/>
            </p:cNvSpPr>
            <p:nvPr/>
          </p:nvSpPr>
          <p:spPr bwMode="auto">
            <a:xfrm>
              <a:off x="23856" y="4032"/>
              <a:ext cx="24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8" name="Line 101"/>
            <p:cNvSpPr>
              <a:spLocks noChangeShapeType="1"/>
            </p:cNvSpPr>
            <p:nvPr/>
          </p:nvSpPr>
          <p:spPr bwMode="auto">
            <a:xfrm>
              <a:off x="23856" y="4416"/>
              <a:ext cx="24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59" name="Line 102"/>
            <p:cNvSpPr>
              <a:spLocks noChangeShapeType="1"/>
            </p:cNvSpPr>
            <p:nvPr/>
          </p:nvSpPr>
          <p:spPr bwMode="auto">
            <a:xfrm>
              <a:off x="22752" y="5040"/>
              <a:ext cx="36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0" name="Text Box 103"/>
            <p:cNvSpPr txBox="1">
              <a:spLocks noChangeArrowheads="1"/>
            </p:cNvSpPr>
            <p:nvPr/>
          </p:nvSpPr>
          <p:spPr bwMode="auto">
            <a:xfrm>
              <a:off x="26390" y="486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16461" name="Line 104"/>
            <p:cNvSpPr>
              <a:spLocks noChangeShapeType="1"/>
            </p:cNvSpPr>
            <p:nvPr/>
          </p:nvSpPr>
          <p:spPr bwMode="auto">
            <a:xfrm>
              <a:off x="25344" y="1152"/>
              <a:ext cx="7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2" name="Line 105"/>
            <p:cNvSpPr>
              <a:spLocks noChangeShapeType="1"/>
            </p:cNvSpPr>
            <p:nvPr/>
          </p:nvSpPr>
          <p:spPr bwMode="auto">
            <a:xfrm>
              <a:off x="25824" y="1488"/>
              <a:ext cx="2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3" name="Text Box 106"/>
            <p:cNvSpPr txBox="1">
              <a:spLocks noChangeArrowheads="1"/>
            </p:cNvSpPr>
            <p:nvPr/>
          </p:nvSpPr>
          <p:spPr bwMode="auto">
            <a:xfrm>
              <a:off x="26063" y="1306"/>
              <a:ext cx="120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Inner </a:t>
              </a:r>
            </a:p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longitudinal</a:t>
              </a:r>
            </a:p>
          </p:txBody>
        </p:sp>
        <p:sp>
          <p:nvSpPr>
            <p:cNvPr id="16464" name="Line 107"/>
            <p:cNvSpPr>
              <a:spLocks noChangeShapeType="1"/>
            </p:cNvSpPr>
            <p:nvPr/>
          </p:nvSpPr>
          <p:spPr bwMode="auto">
            <a:xfrm>
              <a:off x="25872" y="1728"/>
              <a:ext cx="144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65" name="Text Box 108"/>
            <p:cNvSpPr txBox="1">
              <a:spLocks noChangeArrowheads="1"/>
            </p:cNvSpPr>
            <p:nvPr/>
          </p:nvSpPr>
          <p:spPr bwMode="auto">
            <a:xfrm>
              <a:off x="25968" y="1766"/>
              <a:ext cx="839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Outer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circular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135"/>
          <p:cNvGrpSpPr>
            <a:grpSpLocks/>
          </p:cNvGrpSpPr>
          <p:nvPr/>
        </p:nvGrpSpPr>
        <p:grpSpPr bwMode="auto">
          <a:xfrm>
            <a:off x="533400" y="228600"/>
            <a:ext cx="42748200" cy="16022638"/>
            <a:chOff x="336" y="144"/>
            <a:chExt cx="26928" cy="10093"/>
          </a:xfrm>
        </p:grpSpPr>
        <p:sp>
          <p:nvSpPr>
            <p:cNvPr id="17411" name="Oval 2" descr="Picture2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2" name="Oval 3" descr="3 coats"/>
            <p:cNvSpPr>
              <a:spLocks noChangeArrowheads="1"/>
            </p:cNvSpPr>
            <p:nvPr/>
          </p:nvSpPr>
          <p:spPr bwMode="auto">
            <a:xfrm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3422650"/>
              <a:endParaRPr lang="en-US"/>
            </a:p>
          </p:txBody>
        </p:sp>
        <p:sp>
          <p:nvSpPr>
            <p:cNvPr id="17413" name="Oval 4" descr="Picture1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4" name="Oval 5" descr="retina-1"/>
            <p:cNvSpPr>
              <a:spLocks noChangeArrowheads="1"/>
            </p:cNvSpPr>
            <p:nvPr/>
          </p:nvSpPr>
          <p:spPr bwMode="auto">
            <a:xfrm>
              <a:off x="21024" y="960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5" name="Text Box 6"/>
            <p:cNvSpPr txBox="1">
              <a:spLocks noChangeArrowheads="1"/>
            </p:cNvSpPr>
            <p:nvPr/>
          </p:nvSpPr>
          <p:spPr bwMode="auto">
            <a:xfrm>
              <a:off x="1287" y="144"/>
              <a:ext cx="261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CEREBRUM</a:t>
              </a:r>
            </a:p>
          </p:txBody>
        </p:sp>
        <p:sp>
          <p:nvSpPr>
            <p:cNvPr id="17416" name="Text Box 7"/>
            <p:cNvSpPr txBox="1">
              <a:spLocks noChangeArrowheads="1"/>
            </p:cNvSpPr>
            <p:nvPr/>
          </p:nvSpPr>
          <p:spPr bwMode="auto">
            <a:xfrm>
              <a:off x="7876" y="144"/>
              <a:ext cx="311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CEREBELLUM</a:t>
              </a:r>
            </a:p>
          </p:txBody>
        </p:sp>
        <p:sp>
          <p:nvSpPr>
            <p:cNvPr id="17417" name="Text Box 8"/>
            <p:cNvSpPr txBox="1">
              <a:spLocks noChangeArrowheads="1"/>
            </p:cNvSpPr>
            <p:nvPr/>
          </p:nvSpPr>
          <p:spPr bwMode="auto">
            <a:xfrm>
              <a:off x="14160" y="144"/>
              <a:ext cx="491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THREE COATS OF EYE</a:t>
              </a:r>
            </a:p>
          </p:txBody>
        </p:sp>
        <p:sp>
          <p:nvSpPr>
            <p:cNvPr id="17418" name="Text Box 9"/>
            <p:cNvSpPr txBox="1">
              <a:spLocks noChangeArrowheads="1"/>
            </p:cNvSpPr>
            <p:nvPr/>
          </p:nvSpPr>
          <p:spPr bwMode="auto">
            <a:xfrm>
              <a:off x="22272" y="192"/>
              <a:ext cx="172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RETINA</a:t>
              </a:r>
            </a:p>
          </p:txBody>
        </p:sp>
        <p:sp>
          <p:nvSpPr>
            <p:cNvPr id="17419" name="Oval 10" descr="Copy of retina2"/>
            <p:cNvSpPr>
              <a:spLocks noChangeArrowheads="1"/>
            </p:cNvSpPr>
            <p:nvPr/>
          </p:nvSpPr>
          <p:spPr bwMode="auto">
            <a:xfrm>
              <a:off x="24624" y="576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0" name="Oval 11" descr="SS jn-2"/>
            <p:cNvSpPr>
              <a:spLocks noChangeArrowheads="1"/>
            </p:cNvSpPr>
            <p:nvPr/>
          </p:nvSpPr>
          <p:spPr bwMode="auto">
            <a:xfrm rot="610737">
              <a:off x="18576" y="672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defTabSz="3422650"/>
              <a:endParaRPr lang="en-US"/>
            </a:p>
          </p:txBody>
        </p:sp>
        <p:sp>
          <p:nvSpPr>
            <p:cNvPr id="17421" name="Oval 12" descr="Betz cells"/>
            <p:cNvSpPr>
              <a:spLocks noChangeArrowheads="1"/>
            </p:cNvSpPr>
            <p:nvPr/>
          </p:nvSpPr>
          <p:spPr bwMode="auto">
            <a:xfrm>
              <a:off x="4320" y="768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2" name="Oval 13" descr="CEREBELLUM-1"/>
            <p:cNvSpPr>
              <a:spLocks noChangeArrowheads="1"/>
            </p:cNvSpPr>
            <p:nvPr/>
          </p:nvSpPr>
          <p:spPr bwMode="auto">
            <a:xfrm rot="-6129082">
              <a:off x="11184" y="624"/>
              <a:ext cx="1440" cy="1440"/>
            </a:xfrm>
            <a:prstGeom prst="ellipse">
              <a:avLst/>
            </a:prstGeom>
            <a:blipFill dpi="0" rotWithShape="1">
              <a:blip r:embed="rId9" cstate="print">
                <a:lum bright="-12000" contrast="24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3" name="Line 14"/>
            <p:cNvSpPr>
              <a:spLocks noChangeShapeType="1"/>
            </p:cNvSpPr>
            <p:nvPr/>
          </p:nvSpPr>
          <p:spPr bwMode="auto">
            <a:xfrm flipH="1" flipV="1">
              <a:off x="4992" y="1392"/>
              <a:ext cx="9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Text Box 15"/>
            <p:cNvSpPr txBox="1">
              <a:spLocks noChangeArrowheads="1"/>
            </p:cNvSpPr>
            <p:nvPr/>
          </p:nvSpPr>
          <p:spPr bwMode="auto">
            <a:xfrm>
              <a:off x="5857" y="1200"/>
              <a:ext cx="115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Betz cells</a:t>
              </a:r>
            </a:p>
          </p:txBody>
        </p:sp>
        <p:sp>
          <p:nvSpPr>
            <p:cNvPr id="17425" name="Line 16"/>
            <p:cNvSpPr>
              <a:spLocks noChangeShapeType="1"/>
            </p:cNvSpPr>
            <p:nvPr/>
          </p:nvSpPr>
          <p:spPr bwMode="auto">
            <a:xfrm flipH="1">
              <a:off x="12096" y="1152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Text Box 17"/>
            <p:cNvSpPr txBox="1">
              <a:spLocks noChangeArrowheads="1"/>
            </p:cNvSpPr>
            <p:nvPr/>
          </p:nvSpPr>
          <p:spPr bwMode="auto">
            <a:xfrm>
              <a:off x="12672" y="969"/>
              <a:ext cx="174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Molecular layer</a:t>
              </a:r>
            </a:p>
          </p:txBody>
        </p:sp>
        <p:sp>
          <p:nvSpPr>
            <p:cNvPr id="17427" name="Text Box 22"/>
            <p:cNvSpPr txBox="1">
              <a:spLocks noChangeArrowheads="1"/>
            </p:cNvSpPr>
            <p:nvPr/>
          </p:nvSpPr>
          <p:spPr bwMode="auto">
            <a:xfrm>
              <a:off x="19440" y="480"/>
              <a:ext cx="6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000">
                  <a:solidFill>
                    <a:srgbClr val="FFFF00"/>
                  </a:solidFill>
                </a:rPr>
                <a:t>Cornea</a:t>
              </a:r>
            </a:p>
          </p:txBody>
        </p:sp>
        <p:sp>
          <p:nvSpPr>
            <p:cNvPr id="17428" name="Text Box 23"/>
            <p:cNvSpPr txBox="1">
              <a:spLocks noChangeArrowheads="1"/>
            </p:cNvSpPr>
            <p:nvPr/>
          </p:nvSpPr>
          <p:spPr bwMode="auto">
            <a:xfrm>
              <a:off x="19824" y="1862"/>
              <a:ext cx="5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000">
                  <a:solidFill>
                    <a:srgbClr val="FFFF00"/>
                  </a:solidFill>
                </a:rPr>
                <a:t>Sclera</a:t>
              </a:r>
            </a:p>
          </p:txBody>
        </p:sp>
        <p:sp>
          <p:nvSpPr>
            <p:cNvPr id="17429" name="Line 28"/>
            <p:cNvSpPr>
              <a:spLocks noChangeShapeType="1"/>
            </p:cNvSpPr>
            <p:nvPr/>
          </p:nvSpPr>
          <p:spPr bwMode="auto">
            <a:xfrm flipV="1">
              <a:off x="3312" y="1104"/>
              <a:ext cx="38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Line 29"/>
            <p:cNvSpPr>
              <a:spLocks noChangeShapeType="1"/>
            </p:cNvSpPr>
            <p:nvPr/>
          </p:nvSpPr>
          <p:spPr bwMode="auto">
            <a:xfrm flipH="1">
              <a:off x="3648" y="1296"/>
              <a:ext cx="288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1" name="Line 30"/>
            <p:cNvSpPr>
              <a:spLocks noChangeShapeType="1"/>
            </p:cNvSpPr>
            <p:nvPr/>
          </p:nvSpPr>
          <p:spPr bwMode="auto">
            <a:xfrm flipH="1">
              <a:off x="3408" y="2448"/>
              <a:ext cx="153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Line 31"/>
            <p:cNvSpPr>
              <a:spLocks noChangeShapeType="1"/>
            </p:cNvSpPr>
            <p:nvPr/>
          </p:nvSpPr>
          <p:spPr bwMode="auto">
            <a:xfrm flipH="1">
              <a:off x="2880" y="2832"/>
              <a:ext cx="201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33" name="Text Box 32"/>
            <p:cNvSpPr txBox="1">
              <a:spLocks noChangeArrowheads="1"/>
            </p:cNvSpPr>
            <p:nvPr/>
          </p:nvSpPr>
          <p:spPr bwMode="auto">
            <a:xfrm>
              <a:off x="3600" y="86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7434" name="Text Box 33"/>
            <p:cNvSpPr txBox="1">
              <a:spLocks noChangeArrowheads="1"/>
            </p:cNvSpPr>
            <p:nvPr/>
          </p:nvSpPr>
          <p:spPr bwMode="auto">
            <a:xfrm>
              <a:off x="3888" y="11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7435" name="Text Box 34"/>
            <p:cNvSpPr txBox="1">
              <a:spLocks noChangeArrowheads="1"/>
            </p:cNvSpPr>
            <p:nvPr/>
          </p:nvSpPr>
          <p:spPr bwMode="auto">
            <a:xfrm>
              <a:off x="4848" y="225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7436" name="Text Box 35"/>
            <p:cNvSpPr txBox="1">
              <a:spLocks noChangeArrowheads="1"/>
            </p:cNvSpPr>
            <p:nvPr/>
          </p:nvSpPr>
          <p:spPr bwMode="auto">
            <a:xfrm>
              <a:off x="4848" y="264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7437" name="Text Box 36"/>
            <p:cNvSpPr txBox="1">
              <a:spLocks noChangeArrowheads="1"/>
            </p:cNvSpPr>
            <p:nvPr/>
          </p:nvSpPr>
          <p:spPr bwMode="auto">
            <a:xfrm>
              <a:off x="4848" y="355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7438" name="Text Box 37"/>
            <p:cNvSpPr txBox="1">
              <a:spLocks noChangeArrowheads="1"/>
            </p:cNvSpPr>
            <p:nvPr/>
          </p:nvSpPr>
          <p:spPr bwMode="auto">
            <a:xfrm>
              <a:off x="768" y="5210"/>
              <a:ext cx="5044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Molecular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External granular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External pyramidal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Inner granular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Inner pyramidal (ganglionic)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Polymorphic (multiform) layer</a:t>
              </a:r>
            </a:p>
          </p:txBody>
        </p:sp>
        <p:sp>
          <p:nvSpPr>
            <p:cNvPr id="17439" name="Text Box 38"/>
            <p:cNvSpPr txBox="1">
              <a:spLocks noChangeArrowheads="1"/>
            </p:cNvSpPr>
            <p:nvPr/>
          </p:nvSpPr>
          <p:spPr bwMode="auto">
            <a:xfrm>
              <a:off x="336" y="7440"/>
              <a:ext cx="5636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Lightly stained superficial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molecular layer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Pyramidal cells &amp;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granular cells in deep layers</a:t>
              </a:r>
            </a:p>
          </p:txBody>
        </p:sp>
        <p:sp>
          <p:nvSpPr>
            <p:cNvPr id="17440" name="Line 41"/>
            <p:cNvSpPr>
              <a:spLocks noChangeShapeType="1"/>
            </p:cNvSpPr>
            <p:nvPr/>
          </p:nvSpPr>
          <p:spPr bwMode="auto">
            <a:xfrm flipH="1">
              <a:off x="9744" y="2352"/>
              <a:ext cx="268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1" name="Line 42"/>
            <p:cNvSpPr>
              <a:spLocks noChangeShapeType="1"/>
            </p:cNvSpPr>
            <p:nvPr/>
          </p:nvSpPr>
          <p:spPr bwMode="auto">
            <a:xfrm flipH="1">
              <a:off x="9792" y="2880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2" name="Line 43"/>
            <p:cNvSpPr>
              <a:spLocks noChangeShapeType="1"/>
            </p:cNvSpPr>
            <p:nvPr/>
          </p:nvSpPr>
          <p:spPr bwMode="auto">
            <a:xfrm flipH="1" flipV="1">
              <a:off x="9936" y="3360"/>
              <a:ext cx="25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3" name="Text Box 44"/>
            <p:cNvSpPr txBox="1">
              <a:spLocks noChangeArrowheads="1"/>
            </p:cNvSpPr>
            <p:nvPr/>
          </p:nvSpPr>
          <p:spPr bwMode="auto">
            <a:xfrm>
              <a:off x="12384" y="21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7444" name="Text Box 45"/>
            <p:cNvSpPr txBox="1">
              <a:spLocks noChangeArrowheads="1"/>
            </p:cNvSpPr>
            <p:nvPr/>
          </p:nvSpPr>
          <p:spPr bwMode="auto">
            <a:xfrm>
              <a:off x="12432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7445" name="Text Box 46"/>
            <p:cNvSpPr txBox="1">
              <a:spLocks noChangeArrowheads="1"/>
            </p:cNvSpPr>
            <p:nvPr/>
          </p:nvSpPr>
          <p:spPr bwMode="auto">
            <a:xfrm>
              <a:off x="12432" y="316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7446" name="Text Box 47"/>
            <p:cNvSpPr txBox="1">
              <a:spLocks noChangeArrowheads="1"/>
            </p:cNvSpPr>
            <p:nvPr/>
          </p:nvSpPr>
          <p:spPr bwMode="auto">
            <a:xfrm>
              <a:off x="12462" y="453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7447" name="Text Box 49"/>
            <p:cNvSpPr txBox="1">
              <a:spLocks noChangeArrowheads="1"/>
            </p:cNvSpPr>
            <p:nvPr/>
          </p:nvSpPr>
          <p:spPr bwMode="auto">
            <a:xfrm>
              <a:off x="7824" y="5172"/>
              <a:ext cx="3396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Outer molecular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Purkinje cell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Inner granular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White matter </a:t>
              </a:r>
            </a:p>
          </p:txBody>
        </p:sp>
        <p:sp>
          <p:nvSpPr>
            <p:cNvPr id="17448" name="Text Box 50"/>
            <p:cNvSpPr txBox="1">
              <a:spLocks noChangeArrowheads="1"/>
            </p:cNvSpPr>
            <p:nvPr/>
          </p:nvSpPr>
          <p:spPr bwMode="auto">
            <a:xfrm>
              <a:off x="6427" y="6720"/>
              <a:ext cx="5525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Lightly stained superficial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molecular layer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Flask shaped Purkinje cells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Well defined deep granular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cell layer</a:t>
              </a:r>
            </a:p>
          </p:txBody>
        </p:sp>
        <p:sp>
          <p:nvSpPr>
            <p:cNvPr id="17449" name="Text Box 55"/>
            <p:cNvSpPr txBox="1">
              <a:spLocks noChangeArrowheads="1"/>
            </p:cNvSpPr>
            <p:nvPr/>
          </p:nvSpPr>
          <p:spPr bwMode="auto">
            <a:xfrm>
              <a:off x="17712" y="67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7450" name="Text Box 57"/>
            <p:cNvSpPr txBox="1">
              <a:spLocks noChangeArrowheads="1"/>
            </p:cNvSpPr>
            <p:nvPr/>
          </p:nvSpPr>
          <p:spPr bwMode="auto">
            <a:xfrm>
              <a:off x="19278" y="34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7451" name="Text Box 59"/>
            <p:cNvSpPr txBox="1">
              <a:spLocks noChangeArrowheads="1"/>
            </p:cNvSpPr>
            <p:nvPr/>
          </p:nvSpPr>
          <p:spPr bwMode="auto">
            <a:xfrm>
              <a:off x="15408" y="5232"/>
              <a:ext cx="1540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Sclera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Choroid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Retina</a:t>
              </a:r>
            </a:p>
          </p:txBody>
        </p:sp>
        <p:sp>
          <p:nvSpPr>
            <p:cNvPr id="17452" name="Text Box 60"/>
            <p:cNvSpPr txBox="1">
              <a:spLocks noChangeArrowheads="1"/>
            </p:cNvSpPr>
            <p:nvPr/>
          </p:nvSpPr>
          <p:spPr bwMode="auto">
            <a:xfrm>
              <a:off x="12568" y="6422"/>
              <a:ext cx="8360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Sclera- composed of collagen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Choroid- composed of BVs &amp; pigment cells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Retina- composed of pigment epithelium &amp;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nervous layer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7453" name="Line 62"/>
            <p:cNvSpPr>
              <a:spLocks noChangeShapeType="1"/>
            </p:cNvSpPr>
            <p:nvPr/>
          </p:nvSpPr>
          <p:spPr bwMode="auto">
            <a:xfrm flipH="1">
              <a:off x="24672" y="2784"/>
              <a:ext cx="10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4" name="Line 63"/>
            <p:cNvSpPr>
              <a:spLocks noChangeShapeType="1"/>
            </p:cNvSpPr>
            <p:nvPr/>
          </p:nvSpPr>
          <p:spPr bwMode="auto">
            <a:xfrm flipH="1">
              <a:off x="24048" y="3312"/>
              <a:ext cx="16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5" name="Text Box 67"/>
            <p:cNvSpPr txBox="1">
              <a:spLocks noChangeArrowheads="1"/>
            </p:cNvSpPr>
            <p:nvPr/>
          </p:nvSpPr>
          <p:spPr bwMode="auto">
            <a:xfrm>
              <a:off x="25584" y="20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7456" name="Text Box 68"/>
            <p:cNvSpPr txBox="1">
              <a:spLocks noChangeArrowheads="1"/>
            </p:cNvSpPr>
            <p:nvPr/>
          </p:nvSpPr>
          <p:spPr bwMode="auto">
            <a:xfrm>
              <a:off x="25632" y="225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7457" name="Text Box 69"/>
            <p:cNvSpPr txBox="1">
              <a:spLocks noChangeArrowheads="1"/>
            </p:cNvSpPr>
            <p:nvPr/>
          </p:nvSpPr>
          <p:spPr bwMode="auto">
            <a:xfrm>
              <a:off x="25632" y="259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7458" name="Text Box 70"/>
            <p:cNvSpPr txBox="1">
              <a:spLocks noChangeArrowheads="1"/>
            </p:cNvSpPr>
            <p:nvPr/>
          </p:nvSpPr>
          <p:spPr bwMode="auto">
            <a:xfrm>
              <a:off x="25662" y="31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7459" name="Text Box 71"/>
            <p:cNvSpPr txBox="1">
              <a:spLocks noChangeArrowheads="1"/>
            </p:cNvSpPr>
            <p:nvPr/>
          </p:nvSpPr>
          <p:spPr bwMode="auto">
            <a:xfrm>
              <a:off x="25680" y="347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7460" name="Text Box 72"/>
            <p:cNvSpPr txBox="1">
              <a:spLocks noChangeArrowheads="1"/>
            </p:cNvSpPr>
            <p:nvPr/>
          </p:nvSpPr>
          <p:spPr bwMode="auto">
            <a:xfrm>
              <a:off x="19488" y="5424"/>
              <a:ext cx="3844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Rods &amp; Cones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Outer limiting membrane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Outer nuclear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Outer plexiform layer</a:t>
              </a:r>
            </a:p>
          </p:txBody>
        </p:sp>
        <p:sp>
          <p:nvSpPr>
            <p:cNvPr id="17461" name="Text Box 73"/>
            <p:cNvSpPr txBox="1">
              <a:spLocks noChangeArrowheads="1"/>
            </p:cNvSpPr>
            <p:nvPr/>
          </p:nvSpPr>
          <p:spPr bwMode="auto">
            <a:xfrm>
              <a:off x="21120" y="6912"/>
              <a:ext cx="6024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Pigment epithelium-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simple cuboidal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Layer of Rods &amp; Cones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Outer &amp; inner nuclear layers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Outer &amp; inner plexiform layers</a:t>
              </a:r>
            </a:p>
          </p:txBody>
        </p:sp>
        <p:sp>
          <p:nvSpPr>
            <p:cNvPr id="17462" name="Text Box 74"/>
            <p:cNvSpPr txBox="1">
              <a:spLocks noChangeArrowheads="1"/>
            </p:cNvSpPr>
            <p:nvPr/>
          </p:nvSpPr>
          <p:spPr bwMode="auto">
            <a:xfrm>
              <a:off x="9738" y="9801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7463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6160" y="9312"/>
              <a:ext cx="1008" cy="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64" name="Line 78"/>
            <p:cNvSpPr>
              <a:spLocks noChangeShapeType="1"/>
            </p:cNvSpPr>
            <p:nvPr/>
          </p:nvSpPr>
          <p:spPr bwMode="auto">
            <a:xfrm flipV="1">
              <a:off x="4752" y="1392"/>
              <a:ext cx="624" cy="57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5" name="Line 79"/>
            <p:cNvSpPr>
              <a:spLocks noChangeShapeType="1"/>
            </p:cNvSpPr>
            <p:nvPr/>
          </p:nvSpPr>
          <p:spPr bwMode="auto">
            <a:xfrm>
              <a:off x="12000" y="1392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6" name="Text Box 80"/>
            <p:cNvSpPr txBox="1">
              <a:spLocks noChangeArrowheads="1"/>
            </p:cNvSpPr>
            <p:nvPr/>
          </p:nvSpPr>
          <p:spPr bwMode="auto">
            <a:xfrm>
              <a:off x="12672" y="1209"/>
              <a:ext cx="202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Purkinje cell layer</a:t>
              </a:r>
            </a:p>
          </p:txBody>
        </p:sp>
        <p:sp>
          <p:nvSpPr>
            <p:cNvPr id="17467" name="Line 81"/>
            <p:cNvSpPr>
              <a:spLocks noChangeShapeType="1"/>
            </p:cNvSpPr>
            <p:nvPr/>
          </p:nvSpPr>
          <p:spPr bwMode="auto">
            <a:xfrm>
              <a:off x="12048" y="1728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8" name="Text Box 82"/>
            <p:cNvSpPr txBox="1">
              <a:spLocks noChangeArrowheads="1"/>
            </p:cNvSpPr>
            <p:nvPr/>
          </p:nvSpPr>
          <p:spPr bwMode="auto">
            <a:xfrm>
              <a:off x="12624" y="1545"/>
              <a:ext cx="20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Granular cell layer</a:t>
              </a:r>
            </a:p>
          </p:txBody>
        </p:sp>
        <p:sp>
          <p:nvSpPr>
            <p:cNvPr id="17469" name="Line 83"/>
            <p:cNvSpPr>
              <a:spLocks noChangeShapeType="1"/>
            </p:cNvSpPr>
            <p:nvPr/>
          </p:nvSpPr>
          <p:spPr bwMode="auto">
            <a:xfrm flipV="1">
              <a:off x="9264" y="4704"/>
              <a:ext cx="321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70" name="Line 84"/>
            <p:cNvSpPr>
              <a:spLocks noChangeShapeType="1"/>
            </p:cNvSpPr>
            <p:nvPr/>
          </p:nvSpPr>
          <p:spPr bwMode="auto">
            <a:xfrm>
              <a:off x="2496" y="3744"/>
              <a:ext cx="24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71" name="Line 85"/>
            <p:cNvSpPr>
              <a:spLocks noChangeShapeType="1"/>
            </p:cNvSpPr>
            <p:nvPr/>
          </p:nvSpPr>
          <p:spPr bwMode="auto">
            <a:xfrm>
              <a:off x="2544" y="5040"/>
              <a:ext cx="23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72" name="Text Box 86"/>
            <p:cNvSpPr txBox="1">
              <a:spLocks noChangeArrowheads="1"/>
            </p:cNvSpPr>
            <p:nvPr/>
          </p:nvSpPr>
          <p:spPr bwMode="auto">
            <a:xfrm>
              <a:off x="4800" y="486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17473" name="Line 100"/>
            <p:cNvSpPr>
              <a:spLocks noChangeShapeType="1"/>
            </p:cNvSpPr>
            <p:nvPr/>
          </p:nvSpPr>
          <p:spPr bwMode="auto">
            <a:xfrm flipV="1">
              <a:off x="16896" y="864"/>
              <a:ext cx="864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74" name="AutoShape 101"/>
            <p:cNvSpPr>
              <a:spLocks/>
            </p:cNvSpPr>
            <p:nvPr/>
          </p:nvSpPr>
          <p:spPr bwMode="auto">
            <a:xfrm rot="2816635">
              <a:off x="15062" y="694"/>
              <a:ext cx="367" cy="1284"/>
            </a:xfrm>
            <a:prstGeom prst="leftBrace">
              <a:avLst>
                <a:gd name="adj1" fmla="val 29155"/>
                <a:gd name="adj2" fmla="val 50000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75" name="Text Box 102"/>
            <p:cNvSpPr txBox="1">
              <a:spLocks noChangeArrowheads="1"/>
            </p:cNvSpPr>
            <p:nvPr/>
          </p:nvSpPr>
          <p:spPr bwMode="auto">
            <a:xfrm>
              <a:off x="14862" y="97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7476" name="AutoShape 103"/>
            <p:cNvSpPr>
              <a:spLocks/>
            </p:cNvSpPr>
            <p:nvPr/>
          </p:nvSpPr>
          <p:spPr bwMode="auto">
            <a:xfrm>
              <a:off x="18864" y="2160"/>
              <a:ext cx="432" cy="2832"/>
            </a:xfrm>
            <a:prstGeom prst="rightBrace">
              <a:avLst>
                <a:gd name="adj1" fmla="val 54630"/>
                <a:gd name="adj2" fmla="val 50000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77" name="Line 105"/>
            <p:cNvSpPr>
              <a:spLocks noChangeShapeType="1"/>
            </p:cNvSpPr>
            <p:nvPr/>
          </p:nvSpPr>
          <p:spPr bwMode="auto">
            <a:xfrm flipV="1">
              <a:off x="19200" y="624"/>
              <a:ext cx="288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78" name="Line 107"/>
            <p:cNvSpPr>
              <a:spLocks noChangeShapeType="1"/>
            </p:cNvSpPr>
            <p:nvPr/>
          </p:nvSpPr>
          <p:spPr bwMode="auto">
            <a:xfrm>
              <a:off x="19344" y="912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79" name="Text Box 108"/>
            <p:cNvSpPr txBox="1">
              <a:spLocks noChangeArrowheads="1"/>
            </p:cNvSpPr>
            <p:nvPr/>
          </p:nvSpPr>
          <p:spPr bwMode="auto">
            <a:xfrm>
              <a:off x="19920" y="768"/>
              <a:ext cx="11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000">
                  <a:solidFill>
                    <a:srgbClr val="FFFF00"/>
                  </a:solidFill>
                </a:rPr>
                <a:t>Ant. chamber</a:t>
              </a:r>
            </a:p>
          </p:txBody>
        </p:sp>
        <p:sp>
          <p:nvSpPr>
            <p:cNvPr id="17480" name="Line 109"/>
            <p:cNvSpPr>
              <a:spLocks noChangeShapeType="1"/>
            </p:cNvSpPr>
            <p:nvPr/>
          </p:nvSpPr>
          <p:spPr bwMode="auto">
            <a:xfrm>
              <a:off x="19392" y="1104"/>
              <a:ext cx="6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81" name="Text Box 110"/>
            <p:cNvSpPr txBox="1">
              <a:spLocks noChangeArrowheads="1"/>
            </p:cNvSpPr>
            <p:nvPr/>
          </p:nvSpPr>
          <p:spPr bwMode="auto">
            <a:xfrm>
              <a:off x="20016" y="960"/>
              <a:ext cx="35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000">
                  <a:solidFill>
                    <a:srgbClr val="FFFF00"/>
                  </a:solidFill>
                </a:rPr>
                <a:t>Iris</a:t>
              </a:r>
            </a:p>
          </p:txBody>
        </p:sp>
        <p:sp>
          <p:nvSpPr>
            <p:cNvPr id="17482" name="Line 112"/>
            <p:cNvSpPr>
              <a:spLocks noChangeShapeType="1"/>
            </p:cNvSpPr>
            <p:nvPr/>
          </p:nvSpPr>
          <p:spPr bwMode="auto">
            <a:xfrm>
              <a:off x="19392" y="1200"/>
              <a:ext cx="96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83" name="Line 113"/>
            <p:cNvSpPr>
              <a:spLocks noChangeShapeType="1"/>
            </p:cNvSpPr>
            <p:nvPr/>
          </p:nvSpPr>
          <p:spPr bwMode="auto">
            <a:xfrm>
              <a:off x="19488" y="1440"/>
              <a:ext cx="5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84" name="Text Box 114"/>
            <p:cNvSpPr txBox="1">
              <a:spLocks noChangeArrowheads="1"/>
            </p:cNvSpPr>
            <p:nvPr/>
          </p:nvSpPr>
          <p:spPr bwMode="auto">
            <a:xfrm>
              <a:off x="20016" y="1334"/>
              <a:ext cx="121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000">
                  <a:solidFill>
                    <a:srgbClr val="FFFF00"/>
                  </a:solidFill>
                </a:rPr>
                <a:t>Post. chamber</a:t>
              </a:r>
            </a:p>
          </p:txBody>
        </p:sp>
        <p:sp>
          <p:nvSpPr>
            <p:cNvPr id="17485" name="Line 115"/>
            <p:cNvSpPr>
              <a:spLocks noChangeShapeType="1"/>
            </p:cNvSpPr>
            <p:nvPr/>
          </p:nvSpPr>
          <p:spPr bwMode="auto">
            <a:xfrm>
              <a:off x="19632" y="1680"/>
              <a:ext cx="3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86" name="Text Box 116"/>
            <p:cNvSpPr txBox="1">
              <a:spLocks noChangeArrowheads="1"/>
            </p:cNvSpPr>
            <p:nvPr/>
          </p:nvSpPr>
          <p:spPr bwMode="auto">
            <a:xfrm>
              <a:off x="19968" y="1574"/>
              <a:ext cx="49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000">
                  <a:solidFill>
                    <a:srgbClr val="FFFF00"/>
                  </a:solidFill>
                </a:rPr>
                <a:t>Lens</a:t>
              </a:r>
            </a:p>
          </p:txBody>
        </p:sp>
        <p:sp>
          <p:nvSpPr>
            <p:cNvPr id="17487" name="Text Box 120"/>
            <p:cNvSpPr txBox="1">
              <a:spLocks noChangeArrowheads="1"/>
            </p:cNvSpPr>
            <p:nvPr/>
          </p:nvSpPr>
          <p:spPr bwMode="auto">
            <a:xfrm>
              <a:off x="18796" y="1584"/>
              <a:ext cx="6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1800"/>
                <a:t>Vitreous</a:t>
              </a:r>
            </a:p>
          </p:txBody>
        </p:sp>
        <p:sp>
          <p:nvSpPr>
            <p:cNvPr id="17488" name="Line 121"/>
            <p:cNvSpPr>
              <a:spLocks noChangeShapeType="1"/>
            </p:cNvSpPr>
            <p:nvPr/>
          </p:nvSpPr>
          <p:spPr bwMode="auto">
            <a:xfrm>
              <a:off x="18720" y="1536"/>
              <a:ext cx="288" cy="43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89" name="Line 122"/>
            <p:cNvSpPr>
              <a:spLocks noChangeShapeType="1"/>
            </p:cNvSpPr>
            <p:nvPr/>
          </p:nvSpPr>
          <p:spPr bwMode="auto">
            <a:xfrm>
              <a:off x="19008" y="1968"/>
              <a:ext cx="8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90" name="Text Box 123"/>
            <p:cNvSpPr txBox="1">
              <a:spLocks noChangeArrowheads="1"/>
            </p:cNvSpPr>
            <p:nvPr/>
          </p:nvSpPr>
          <p:spPr bwMode="auto">
            <a:xfrm>
              <a:off x="19190" y="2089"/>
              <a:ext cx="1866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SCLEROCORNEAL</a:t>
              </a:r>
            </a:p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JUNCTION</a:t>
              </a:r>
            </a:p>
          </p:txBody>
        </p:sp>
        <p:sp>
          <p:nvSpPr>
            <p:cNvPr id="17491" name="Line 124"/>
            <p:cNvSpPr>
              <a:spLocks noChangeShapeType="1"/>
            </p:cNvSpPr>
            <p:nvPr/>
          </p:nvSpPr>
          <p:spPr bwMode="auto">
            <a:xfrm>
              <a:off x="24096" y="3696"/>
              <a:ext cx="15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92" name="Line 125"/>
            <p:cNvSpPr>
              <a:spLocks noChangeShapeType="1"/>
            </p:cNvSpPr>
            <p:nvPr/>
          </p:nvSpPr>
          <p:spPr bwMode="auto">
            <a:xfrm>
              <a:off x="23664" y="4320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93" name="Line 126"/>
            <p:cNvSpPr>
              <a:spLocks noChangeShapeType="1"/>
            </p:cNvSpPr>
            <p:nvPr/>
          </p:nvSpPr>
          <p:spPr bwMode="auto">
            <a:xfrm>
              <a:off x="23232" y="4848"/>
              <a:ext cx="24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94" name="Line 127"/>
            <p:cNvSpPr>
              <a:spLocks noChangeShapeType="1"/>
            </p:cNvSpPr>
            <p:nvPr/>
          </p:nvSpPr>
          <p:spPr bwMode="auto">
            <a:xfrm>
              <a:off x="24480" y="2208"/>
              <a:ext cx="11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95" name="Text Box 128"/>
            <p:cNvSpPr txBox="1">
              <a:spLocks noChangeArrowheads="1"/>
            </p:cNvSpPr>
            <p:nvPr/>
          </p:nvSpPr>
          <p:spPr bwMode="auto">
            <a:xfrm>
              <a:off x="25632" y="412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17496" name="Line 129"/>
            <p:cNvSpPr>
              <a:spLocks noChangeShapeType="1"/>
            </p:cNvSpPr>
            <p:nvPr/>
          </p:nvSpPr>
          <p:spPr bwMode="auto">
            <a:xfrm>
              <a:off x="24624" y="2448"/>
              <a:ext cx="10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97" name="Text Box 130"/>
            <p:cNvSpPr txBox="1">
              <a:spLocks noChangeArrowheads="1"/>
            </p:cNvSpPr>
            <p:nvPr/>
          </p:nvSpPr>
          <p:spPr bwMode="auto">
            <a:xfrm>
              <a:off x="25632" y="467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7</a:t>
              </a:r>
            </a:p>
          </p:txBody>
        </p:sp>
        <p:sp>
          <p:nvSpPr>
            <p:cNvPr id="17498" name="Line 131"/>
            <p:cNvSpPr>
              <a:spLocks noChangeShapeType="1"/>
            </p:cNvSpPr>
            <p:nvPr/>
          </p:nvSpPr>
          <p:spPr bwMode="auto">
            <a:xfrm>
              <a:off x="23424" y="4992"/>
              <a:ext cx="432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99" name="Line 132"/>
            <p:cNvSpPr>
              <a:spLocks noChangeShapeType="1"/>
            </p:cNvSpPr>
            <p:nvPr/>
          </p:nvSpPr>
          <p:spPr bwMode="auto">
            <a:xfrm flipV="1">
              <a:off x="23856" y="5280"/>
              <a:ext cx="17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500" name="Text Box 133"/>
            <p:cNvSpPr txBox="1">
              <a:spLocks noChangeArrowheads="1"/>
            </p:cNvSpPr>
            <p:nvPr/>
          </p:nvSpPr>
          <p:spPr bwMode="auto">
            <a:xfrm>
              <a:off x="25632" y="510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8</a:t>
              </a:r>
            </a:p>
          </p:txBody>
        </p:sp>
        <p:sp>
          <p:nvSpPr>
            <p:cNvPr id="17501" name="Rectangle 134"/>
            <p:cNvSpPr>
              <a:spLocks noChangeArrowheads="1"/>
            </p:cNvSpPr>
            <p:nvPr/>
          </p:nvSpPr>
          <p:spPr bwMode="auto">
            <a:xfrm>
              <a:off x="23424" y="5424"/>
              <a:ext cx="3840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defTabSz="3422650"/>
              <a:r>
                <a:rPr lang="en-US">
                  <a:solidFill>
                    <a:srgbClr val="FFFF00"/>
                  </a:solidFill>
                </a:rPr>
                <a:t>5. Inner nuclear layer</a:t>
              </a:r>
            </a:p>
            <a:p>
              <a:pPr marL="342900" indent="-342900" defTabSz="3422650"/>
              <a:r>
                <a:rPr lang="en-US">
                  <a:solidFill>
                    <a:srgbClr val="FFFF00"/>
                  </a:solidFill>
                </a:rPr>
                <a:t>6. Inner plexiform layer</a:t>
              </a:r>
            </a:p>
            <a:p>
              <a:pPr marL="342900" indent="-342900" defTabSz="3422650"/>
              <a:r>
                <a:rPr lang="en-US">
                  <a:solidFill>
                    <a:srgbClr val="FFFF00"/>
                  </a:solidFill>
                </a:rPr>
                <a:t>7. Ganglion cell layer</a:t>
              </a:r>
            </a:p>
            <a:p>
              <a:pPr marL="342900" indent="-342900" defTabSz="3422650"/>
              <a:r>
                <a:rPr lang="en-US">
                  <a:solidFill>
                    <a:srgbClr val="FFFF00"/>
                  </a:solidFill>
                </a:rPr>
                <a:t>8. Inner limiting membrane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04"/>
          <p:cNvGrpSpPr>
            <a:grpSpLocks/>
          </p:cNvGrpSpPr>
          <p:nvPr/>
        </p:nvGrpSpPr>
        <p:grpSpPr bwMode="auto">
          <a:xfrm>
            <a:off x="790575" y="228600"/>
            <a:ext cx="42667238" cy="15940088"/>
            <a:chOff x="498" y="144"/>
            <a:chExt cx="26877" cy="10041"/>
          </a:xfrm>
        </p:grpSpPr>
        <p:sp>
          <p:nvSpPr>
            <p:cNvPr id="18435" name="Oval 2" descr="Copy of art cart-1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6" name="Oval 3" descr="elastic cartilage "/>
            <p:cNvSpPr>
              <a:spLocks noChangeArrowheads="1"/>
            </p:cNvSpPr>
            <p:nvPr/>
          </p:nvSpPr>
          <p:spPr bwMode="auto">
            <a:xfrm rot="-1206735"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7" name="Oval 4" descr="hyaline cart-3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8" name="Oval 5" descr="fibrocartilage"/>
            <p:cNvSpPr>
              <a:spLocks noChangeArrowheads="1"/>
            </p:cNvSpPr>
            <p:nvPr/>
          </p:nvSpPr>
          <p:spPr bwMode="auto">
            <a:xfrm>
              <a:off x="21024" y="960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864" y="144"/>
              <a:ext cx="453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COSTAL CARTILAGE</a:t>
              </a: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7584" y="144"/>
              <a:ext cx="527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ARTICULAR CARTILAGE</a:t>
              </a:r>
            </a:p>
          </p:txBody>
        </p:sp>
        <p:sp>
          <p:nvSpPr>
            <p:cNvPr id="18441" name="Text Box 8"/>
            <p:cNvSpPr txBox="1">
              <a:spLocks noChangeArrowheads="1"/>
            </p:cNvSpPr>
            <p:nvPr/>
          </p:nvSpPr>
          <p:spPr bwMode="auto">
            <a:xfrm>
              <a:off x="14688" y="144"/>
              <a:ext cx="460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ELASTIC CARTILAGE</a:t>
              </a:r>
            </a:p>
          </p:txBody>
        </p:sp>
        <p:sp>
          <p:nvSpPr>
            <p:cNvPr id="18442" name="Text Box 9"/>
            <p:cNvSpPr txBox="1">
              <a:spLocks noChangeArrowheads="1"/>
            </p:cNvSpPr>
            <p:nvPr/>
          </p:nvSpPr>
          <p:spPr bwMode="auto">
            <a:xfrm>
              <a:off x="21408" y="144"/>
              <a:ext cx="398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FIBROCARTILAGE</a:t>
              </a:r>
            </a:p>
          </p:txBody>
        </p:sp>
        <p:sp>
          <p:nvSpPr>
            <p:cNvPr id="18443" name="Oval 10" descr="FIBROCARTILAGE-2"/>
            <p:cNvSpPr>
              <a:spLocks noChangeArrowheads="1"/>
            </p:cNvSpPr>
            <p:nvPr/>
          </p:nvSpPr>
          <p:spPr bwMode="auto">
            <a:xfrm>
              <a:off x="24672" y="672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4" name="Oval 11" descr="Elastic Cartilage - 2"/>
            <p:cNvSpPr>
              <a:spLocks noChangeArrowheads="1"/>
            </p:cNvSpPr>
            <p:nvPr/>
          </p:nvSpPr>
          <p:spPr bwMode="auto">
            <a:xfrm rot="868506">
              <a:off x="18672" y="720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5" name="Oval 12" descr="hyaline cart-2"/>
            <p:cNvSpPr>
              <a:spLocks noChangeArrowheads="1"/>
            </p:cNvSpPr>
            <p:nvPr/>
          </p:nvSpPr>
          <p:spPr bwMode="auto">
            <a:xfrm>
              <a:off x="4320" y="768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6" name="Oval 13" descr="Copy of art cart-3"/>
            <p:cNvSpPr>
              <a:spLocks noChangeArrowheads="1"/>
            </p:cNvSpPr>
            <p:nvPr/>
          </p:nvSpPr>
          <p:spPr bwMode="auto">
            <a:xfrm>
              <a:off x="11232" y="624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7" name="Line 14"/>
            <p:cNvSpPr>
              <a:spLocks noChangeShapeType="1"/>
            </p:cNvSpPr>
            <p:nvPr/>
          </p:nvSpPr>
          <p:spPr bwMode="auto">
            <a:xfrm flipH="1">
              <a:off x="5136" y="912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Text Box 15"/>
            <p:cNvSpPr txBox="1">
              <a:spLocks noChangeArrowheads="1"/>
            </p:cNvSpPr>
            <p:nvPr/>
          </p:nvSpPr>
          <p:spPr bwMode="auto">
            <a:xfrm>
              <a:off x="5839" y="744"/>
              <a:ext cx="1585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Perichondrium</a:t>
              </a:r>
            </a:p>
          </p:txBody>
        </p:sp>
        <p:sp>
          <p:nvSpPr>
            <p:cNvPr id="18449" name="Line 16"/>
            <p:cNvSpPr>
              <a:spLocks noChangeShapeType="1"/>
            </p:cNvSpPr>
            <p:nvPr/>
          </p:nvSpPr>
          <p:spPr bwMode="auto">
            <a:xfrm flipH="1">
              <a:off x="12192" y="768"/>
              <a:ext cx="5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Text Box 17"/>
            <p:cNvSpPr txBox="1">
              <a:spLocks noChangeArrowheads="1"/>
            </p:cNvSpPr>
            <p:nvPr/>
          </p:nvSpPr>
          <p:spPr bwMode="auto">
            <a:xfrm>
              <a:off x="12720" y="624"/>
              <a:ext cx="167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Horizontal layer</a:t>
              </a:r>
            </a:p>
          </p:txBody>
        </p:sp>
        <p:sp>
          <p:nvSpPr>
            <p:cNvPr id="18451" name="Text Box 22"/>
            <p:cNvSpPr txBox="1">
              <a:spLocks noChangeArrowheads="1"/>
            </p:cNvSpPr>
            <p:nvPr/>
          </p:nvSpPr>
          <p:spPr bwMode="auto">
            <a:xfrm>
              <a:off x="20059" y="681"/>
              <a:ext cx="226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Large chondrocytes</a:t>
              </a:r>
            </a:p>
          </p:txBody>
        </p:sp>
        <p:sp>
          <p:nvSpPr>
            <p:cNvPr id="18452" name="Text Box 23"/>
            <p:cNvSpPr txBox="1">
              <a:spLocks noChangeArrowheads="1"/>
            </p:cNvSpPr>
            <p:nvPr/>
          </p:nvSpPr>
          <p:spPr bwMode="auto">
            <a:xfrm>
              <a:off x="20160" y="1152"/>
              <a:ext cx="151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Elastic fibres</a:t>
              </a:r>
            </a:p>
          </p:txBody>
        </p:sp>
        <p:sp>
          <p:nvSpPr>
            <p:cNvPr id="18453" name="Text Box 25"/>
            <p:cNvSpPr txBox="1">
              <a:spLocks noChangeArrowheads="1"/>
            </p:cNvSpPr>
            <p:nvPr/>
          </p:nvSpPr>
          <p:spPr bwMode="auto">
            <a:xfrm>
              <a:off x="26056" y="614"/>
              <a:ext cx="1016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Collagen 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fibres</a:t>
              </a:r>
            </a:p>
          </p:txBody>
        </p:sp>
        <p:sp>
          <p:nvSpPr>
            <p:cNvPr id="18454" name="Line 27"/>
            <p:cNvSpPr>
              <a:spLocks noChangeShapeType="1"/>
            </p:cNvSpPr>
            <p:nvPr/>
          </p:nvSpPr>
          <p:spPr bwMode="auto">
            <a:xfrm flipV="1">
              <a:off x="3264" y="816"/>
              <a:ext cx="288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Line 30"/>
            <p:cNvSpPr>
              <a:spLocks noChangeShapeType="1"/>
            </p:cNvSpPr>
            <p:nvPr/>
          </p:nvSpPr>
          <p:spPr bwMode="auto">
            <a:xfrm flipH="1">
              <a:off x="2976" y="2544"/>
              <a:ext cx="20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Text Box 32"/>
            <p:cNvSpPr txBox="1">
              <a:spLocks noChangeArrowheads="1"/>
            </p:cNvSpPr>
            <p:nvPr/>
          </p:nvSpPr>
          <p:spPr bwMode="auto">
            <a:xfrm>
              <a:off x="3504" y="62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8457" name="Text Box 33"/>
            <p:cNvSpPr txBox="1">
              <a:spLocks noChangeArrowheads="1"/>
            </p:cNvSpPr>
            <p:nvPr/>
          </p:nvSpPr>
          <p:spPr bwMode="auto">
            <a:xfrm>
              <a:off x="3696" y="8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8458" name="Text Box 34"/>
            <p:cNvSpPr txBox="1">
              <a:spLocks noChangeArrowheads="1"/>
            </p:cNvSpPr>
            <p:nvPr/>
          </p:nvSpPr>
          <p:spPr bwMode="auto">
            <a:xfrm>
              <a:off x="4992" y="237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8459" name="Text Box 35"/>
            <p:cNvSpPr txBox="1">
              <a:spLocks noChangeArrowheads="1"/>
            </p:cNvSpPr>
            <p:nvPr/>
          </p:nvSpPr>
          <p:spPr bwMode="auto">
            <a:xfrm>
              <a:off x="5040" y="299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8460" name="Text Box 36"/>
            <p:cNvSpPr txBox="1">
              <a:spLocks noChangeArrowheads="1"/>
            </p:cNvSpPr>
            <p:nvPr/>
          </p:nvSpPr>
          <p:spPr bwMode="auto">
            <a:xfrm>
              <a:off x="5040" y="400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8461" name="Text Box 37"/>
            <p:cNvSpPr txBox="1">
              <a:spLocks noChangeArrowheads="1"/>
            </p:cNvSpPr>
            <p:nvPr/>
          </p:nvSpPr>
          <p:spPr bwMode="auto">
            <a:xfrm>
              <a:off x="854" y="5192"/>
              <a:ext cx="4484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Perichondrium: fibrous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Perichondrium:  cellular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Ground substance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Chondrocytes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Cell nest</a:t>
              </a:r>
            </a:p>
          </p:txBody>
        </p:sp>
        <p:sp>
          <p:nvSpPr>
            <p:cNvPr id="18462" name="Text Box 38"/>
            <p:cNvSpPr txBox="1">
              <a:spLocks noChangeArrowheads="1"/>
            </p:cNvSpPr>
            <p:nvPr/>
          </p:nvSpPr>
          <p:spPr bwMode="auto">
            <a:xfrm>
              <a:off x="498" y="7104"/>
              <a:ext cx="5358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Perichondrium present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Ground glass appearance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of intercellular substance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Presence of cell-nests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Size of cells increase from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periphery to centre</a:t>
              </a:r>
            </a:p>
          </p:txBody>
        </p:sp>
        <p:sp>
          <p:nvSpPr>
            <p:cNvPr id="18463" name="Line 39"/>
            <p:cNvSpPr>
              <a:spLocks noChangeShapeType="1"/>
            </p:cNvSpPr>
            <p:nvPr/>
          </p:nvSpPr>
          <p:spPr bwMode="auto">
            <a:xfrm flipV="1">
              <a:off x="9072" y="864"/>
              <a:ext cx="1584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4" name="Line 40"/>
            <p:cNvSpPr>
              <a:spLocks noChangeShapeType="1"/>
            </p:cNvSpPr>
            <p:nvPr/>
          </p:nvSpPr>
          <p:spPr bwMode="auto">
            <a:xfrm flipH="1">
              <a:off x="8736" y="1104"/>
              <a:ext cx="2160" cy="8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5" name="Line 42"/>
            <p:cNvSpPr>
              <a:spLocks noChangeShapeType="1"/>
            </p:cNvSpPr>
            <p:nvPr/>
          </p:nvSpPr>
          <p:spPr bwMode="auto">
            <a:xfrm flipH="1" flipV="1">
              <a:off x="9504" y="3072"/>
              <a:ext cx="244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6" name="Text Box 44"/>
            <p:cNvSpPr txBox="1">
              <a:spLocks noChangeArrowheads="1"/>
            </p:cNvSpPr>
            <p:nvPr/>
          </p:nvSpPr>
          <p:spPr bwMode="auto">
            <a:xfrm>
              <a:off x="10608" y="64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8467" name="Text Box 45"/>
            <p:cNvSpPr txBox="1">
              <a:spLocks noChangeArrowheads="1"/>
            </p:cNvSpPr>
            <p:nvPr/>
          </p:nvSpPr>
          <p:spPr bwMode="auto">
            <a:xfrm>
              <a:off x="10848" y="9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8468" name="Text Box 46"/>
            <p:cNvSpPr txBox="1">
              <a:spLocks noChangeArrowheads="1"/>
            </p:cNvSpPr>
            <p:nvPr/>
          </p:nvSpPr>
          <p:spPr bwMode="auto">
            <a:xfrm>
              <a:off x="11934" y="21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8469" name="Text Box 47"/>
            <p:cNvSpPr txBox="1">
              <a:spLocks noChangeArrowheads="1"/>
            </p:cNvSpPr>
            <p:nvPr/>
          </p:nvSpPr>
          <p:spPr bwMode="auto">
            <a:xfrm>
              <a:off x="11934" y="292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8470" name="Text Box 48"/>
            <p:cNvSpPr txBox="1">
              <a:spLocks noChangeArrowheads="1"/>
            </p:cNvSpPr>
            <p:nvPr/>
          </p:nvSpPr>
          <p:spPr bwMode="auto">
            <a:xfrm>
              <a:off x="11904" y="395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18471" name="Text Box 49"/>
            <p:cNvSpPr txBox="1">
              <a:spLocks noChangeArrowheads="1"/>
            </p:cNvSpPr>
            <p:nvPr/>
          </p:nvSpPr>
          <p:spPr bwMode="auto">
            <a:xfrm>
              <a:off x="7296" y="5088"/>
              <a:ext cx="4116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Horizontally arranged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Obliquely arranged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Ground substance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Vertically arranged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Cancellous bone </a:t>
              </a:r>
            </a:p>
          </p:txBody>
        </p:sp>
        <p:sp>
          <p:nvSpPr>
            <p:cNvPr id="18472" name="Text Box 50"/>
            <p:cNvSpPr txBox="1">
              <a:spLocks noChangeArrowheads="1"/>
            </p:cNvSpPr>
            <p:nvPr/>
          </p:nvSpPr>
          <p:spPr bwMode="auto">
            <a:xfrm>
              <a:off x="6634" y="7056"/>
              <a:ext cx="6806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Perichondrium is absent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Ground glass appearance of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intercellular substance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Small cells arranged in horizontal,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oblique &amp; vertical layers</a:t>
              </a:r>
            </a:p>
          </p:txBody>
        </p:sp>
        <p:sp>
          <p:nvSpPr>
            <p:cNvPr id="18473" name="Line 52"/>
            <p:cNvSpPr>
              <a:spLocks noChangeShapeType="1"/>
            </p:cNvSpPr>
            <p:nvPr/>
          </p:nvSpPr>
          <p:spPr bwMode="auto">
            <a:xfrm flipH="1">
              <a:off x="16896" y="3168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4" name="Line 53"/>
            <p:cNvSpPr>
              <a:spLocks noChangeShapeType="1"/>
            </p:cNvSpPr>
            <p:nvPr/>
          </p:nvSpPr>
          <p:spPr bwMode="auto">
            <a:xfrm flipH="1">
              <a:off x="17712" y="3792"/>
              <a:ext cx="18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5" name="Line 54"/>
            <p:cNvSpPr>
              <a:spLocks noChangeShapeType="1"/>
            </p:cNvSpPr>
            <p:nvPr/>
          </p:nvSpPr>
          <p:spPr bwMode="auto">
            <a:xfrm flipH="1">
              <a:off x="17232" y="4608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6" name="Text Box 55"/>
            <p:cNvSpPr txBox="1">
              <a:spLocks noChangeArrowheads="1"/>
            </p:cNvSpPr>
            <p:nvPr/>
          </p:nvSpPr>
          <p:spPr bwMode="auto">
            <a:xfrm>
              <a:off x="19470" y="21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8477" name="Text Box 56"/>
            <p:cNvSpPr txBox="1">
              <a:spLocks noChangeArrowheads="1"/>
            </p:cNvSpPr>
            <p:nvPr/>
          </p:nvSpPr>
          <p:spPr bwMode="auto">
            <a:xfrm>
              <a:off x="19518" y="297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8478" name="Text Box 57"/>
            <p:cNvSpPr txBox="1">
              <a:spLocks noChangeArrowheads="1"/>
            </p:cNvSpPr>
            <p:nvPr/>
          </p:nvSpPr>
          <p:spPr bwMode="auto">
            <a:xfrm>
              <a:off x="19536" y="361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8479" name="Text Box 58"/>
            <p:cNvSpPr txBox="1">
              <a:spLocks noChangeArrowheads="1"/>
            </p:cNvSpPr>
            <p:nvPr/>
          </p:nvSpPr>
          <p:spPr bwMode="auto">
            <a:xfrm>
              <a:off x="19536" y="44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8480" name="Text Box 59"/>
            <p:cNvSpPr txBox="1">
              <a:spLocks noChangeArrowheads="1"/>
            </p:cNvSpPr>
            <p:nvPr/>
          </p:nvSpPr>
          <p:spPr bwMode="auto">
            <a:xfrm>
              <a:off x="15360" y="5280"/>
              <a:ext cx="3508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Perichondrium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Chondrocytes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Elastic fibres in matrix</a:t>
              </a:r>
            </a:p>
          </p:txBody>
        </p:sp>
        <p:sp>
          <p:nvSpPr>
            <p:cNvPr id="18481" name="Text Box 60"/>
            <p:cNvSpPr txBox="1">
              <a:spLocks noChangeArrowheads="1"/>
            </p:cNvSpPr>
            <p:nvPr/>
          </p:nvSpPr>
          <p:spPr bwMode="auto">
            <a:xfrm>
              <a:off x="13840" y="6528"/>
              <a:ext cx="5840" cy="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Perichondrium is present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Intercellular substance has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elastic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Eccentrically placed nuclei in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chondrocytes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 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8482" name="Line 61"/>
            <p:cNvSpPr>
              <a:spLocks noChangeShapeType="1"/>
            </p:cNvSpPr>
            <p:nvPr/>
          </p:nvSpPr>
          <p:spPr bwMode="auto">
            <a:xfrm flipH="1">
              <a:off x="23808" y="2448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3" name="Line 63"/>
            <p:cNvSpPr>
              <a:spLocks noChangeShapeType="1"/>
            </p:cNvSpPr>
            <p:nvPr/>
          </p:nvSpPr>
          <p:spPr bwMode="auto">
            <a:xfrm flipH="1">
              <a:off x="23808" y="2976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4" name="Text Box 67"/>
            <p:cNvSpPr txBox="1">
              <a:spLocks noChangeArrowheads="1"/>
            </p:cNvSpPr>
            <p:nvPr/>
          </p:nvSpPr>
          <p:spPr bwMode="auto">
            <a:xfrm>
              <a:off x="25758" y="225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8485" name="Text Box 68"/>
            <p:cNvSpPr txBox="1">
              <a:spLocks noChangeArrowheads="1"/>
            </p:cNvSpPr>
            <p:nvPr/>
          </p:nvSpPr>
          <p:spPr bwMode="auto">
            <a:xfrm>
              <a:off x="25776" y="280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8486" name="Text Box 69"/>
            <p:cNvSpPr txBox="1">
              <a:spLocks noChangeArrowheads="1"/>
            </p:cNvSpPr>
            <p:nvPr/>
          </p:nvSpPr>
          <p:spPr bwMode="auto">
            <a:xfrm>
              <a:off x="25776" y="32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8487" name="Text Box 70"/>
            <p:cNvSpPr txBox="1">
              <a:spLocks noChangeArrowheads="1"/>
            </p:cNvSpPr>
            <p:nvPr/>
          </p:nvSpPr>
          <p:spPr bwMode="auto">
            <a:xfrm>
              <a:off x="25806" y="414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8488" name="Text Box 72"/>
            <p:cNvSpPr txBox="1">
              <a:spLocks noChangeArrowheads="1"/>
            </p:cNvSpPr>
            <p:nvPr/>
          </p:nvSpPr>
          <p:spPr bwMode="auto">
            <a:xfrm>
              <a:off x="21600" y="5364"/>
              <a:ext cx="3620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Nuclei of chondrocytes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Collagen fibre bundles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Lacuna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Row of chondrocytes</a:t>
              </a:r>
            </a:p>
          </p:txBody>
        </p:sp>
        <p:sp>
          <p:nvSpPr>
            <p:cNvPr id="18489" name="Text Box 73"/>
            <p:cNvSpPr txBox="1">
              <a:spLocks noChangeArrowheads="1"/>
            </p:cNvSpPr>
            <p:nvPr/>
          </p:nvSpPr>
          <p:spPr bwMode="auto">
            <a:xfrm>
              <a:off x="20304" y="6960"/>
              <a:ext cx="6171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Perichondrium absent in adults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Intercellular substance has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plenty of collagen fibres-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feathery appearance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Few scattered chondrocytes</a:t>
              </a:r>
            </a:p>
          </p:txBody>
        </p:sp>
        <p:sp>
          <p:nvSpPr>
            <p:cNvPr id="18490" name="Text Box 74"/>
            <p:cNvSpPr txBox="1">
              <a:spLocks noChangeArrowheads="1"/>
            </p:cNvSpPr>
            <p:nvPr/>
          </p:nvSpPr>
          <p:spPr bwMode="auto">
            <a:xfrm>
              <a:off x="9690" y="9801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8491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6064" y="9216"/>
              <a:ext cx="1056" cy="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92" name="Line 76"/>
            <p:cNvSpPr>
              <a:spLocks noChangeShapeType="1"/>
            </p:cNvSpPr>
            <p:nvPr/>
          </p:nvSpPr>
          <p:spPr bwMode="auto">
            <a:xfrm flipV="1">
              <a:off x="3024" y="1056"/>
              <a:ext cx="720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3" name="Line 77"/>
            <p:cNvSpPr>
              <a:spLocks noChangeShapeType="1"/>
            </p:cNvSpPr>
            <p:nvPr/>
          </p:nvSpPr>
          <p:spPr bwMode="auto">
            <a:xfrm>
              <a:off x="3120" y="3168"/>
              <a:ext cx="19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4" name="Line 78"/>
            <p:cNvSpPr>
              <a:spLocks noChangeShapeType="1"/>
            </p:cNvSpPr>
            <p:nvPr/>
          </p:nvSpPr>
          <p:spPr bwMode="auto">
            <a:xfrm flipH="1" flipV="1">
              <a:off x="3504" y="3024"/>
              <a:ext cx="192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5" name="Line 79"/>
            <p:cNvSpPr>
              <a:spLocks noChangeShapeType="1"/>
            </p:cNvSpPr>
            <p:nvPr/>
          </p:nvSpPr>
          <p:spPr bwMode="auto">
            <a:xfrm>
              <a:off x="2112" y="4176"/>
              <a:ext cx="29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6" name="Line 81"/>
            <p:cNvSpPr>
              <a:spLocks noChangeShapeType="1"/>
            </p:cNvSpPr>
            <p:nvPr/>
          </p:nvSpPr>
          <p:spPr bwMode="auto">
            <a:xfrm>
              <a:off x="5136" y="1536"/>
              <a:ext cx="7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7" name="Line 82"/>
            <p:cNvSpPr>
              <a:spLocks noChangeShapeType="1"/>
            </p:cNvSpPr>
            <p:nvPr/>
          </p:nvSpPr>
          <p:spPr bwMode="auto">
            <a:xfrm flipV="1">
              <a:off x="5376" y="1536"/>
              <a:ext cx="144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8" name="Text Box 83"/>
            <p:cNvSpPr txBox="1">
              <a:spLocks noChangeArrowheads="1"/>
            </p:cNvSpPr>
            <p:nvPr/>
          </p:nvSpPr>
          <p:spPr bwMode="auto">
            <a:xfrm>
              <a:off x="5856" y="1372"/>
              <a:ext cx="1515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Chondrocytes</a:t>
              </a:r>
            </a:p>
          </p:txBody>
        </p:sp>
        <p:sp>
          <p:nvSpPr>
            <p:cNvPr id="18499" name="Line 84"/>
            <p:cNvSpPr>
              <a:spLocks noChangeShapeType="1"/>
            </p:cNvSpPr>
            <p:nvPr/>
          </p:nvSpPr>
          <p:spPr bwMode="auto">
            <a:xfrm>
              <a:off x="9360" y="2352"/>
              <a:ext cx="26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0" name="Line 85"/>
            <p:cNvSpPr>
              <a:spLocks noChangeShapeType="1"/>
            </p:cNvSpPr>
            <p:nvPr/>
          </p:nvSpPr>
          <p:spPr bwMode="auto">
            <a:xfrm>
              <a:off x="10272" y="4128"/>
              <a:ext cx="16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1" name="Line 86"/>
            <p:cNvSpPr>
              <a:spLocks noChangeShapeType="1"/>
            </p:cNvSpPr>
            <p:nvPr/>
          </p:nvSpPr>
          <p:spPr bwMode="auto">
            <a:xfrm>
              <a:off x="12000" y="1008"/>
              <a:ext cx="7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2" name="Text Box 87"/>
            <p:cNvSpPr txBox="1">
              <a:spLocks noChangeArrowheads="1"/>
            </p:cNvSpPr>
            <p:nvPr/>
          </p:nvSpPr>
          <p:spPr bwMode="auto">
            <a:xfrm>
              <a:off x="12758" y="824"/>
              <a:ext cx="1436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Oblique layer</a:t>
              </a:r>
            </a:p>
          </p:txBody>
        </p:sp>
        <p:sp>
          <p:nvSpPr>
            <p:cNvPr id="18503" name="Line 88"/>
            <p:cNvSpPr>
              <a:spLocks noChangeShapeType="1"/>
            </p:cNvSpPr>
            <p:nvPr/>
          </p:nvSpPr>
          <p:spPr bwMode="auto">
            <a:xfrm>
              <a:off x="11856" y="1440"/>
              <a:ext cx="9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4" name="Text Box 89"/>
            <p:cNvSpPr txBox="1">
              <a:spLocks noChangeArrowheads="1"/>
            </p:cNvSpPr>
            <p:nvPr/>
          </p:nvSpPr>
          <p:spPr bwMode="auto">
            <a:xfrm>
              <a:off x="12720" y="1276"/>
              <a:ext cx="141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600">
                  <a:solidFill>
                    <a:srgbClr val="FFFF00"/>
                  </a:solidFill>
                </a:rPr>
                <a:t>Vertical layer</a:t>
              </a:r>
            </a:p>
          </p:txBody>
        </p:sp>
        <p:sp>
          <p:nvSpPr>
            <p:cNvPr id="18505" name="Line 90"/>
            <p:cNvSpPr>
              <a:spLocks noChangeShapeType="1"/>
            </p:cNvSpPr>
            <p:nvPr/>
          </p:nvSpPr>
          <p:spPr bwMode="auto">
            <a:xfrm>
              <a:off x="17520" y="2304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6" name="Line 91"/>
            <p:cNvSpPr>
              <a:spLocks noChangeShapeType="1"/>
            </p:cNvSpPr>
            <p:nvPr/>
          </p:nvSpPr>
          <p:spPr bwMode="auto">
            <a:xfrm flipH="1" flipV="1">
              <a:off x="17232" y="2880"/>
              <a:ext cx="288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7" name="Line 92"/>
            <p:cNvSpPr>
              <a:spLocks noChangeShapeType="1"/>
            </p:cNvSpPr>
            <p:nvPr/>
          </p:nvSpPr>
          <p:spPr bwMode="auto">
            <a:xfrm flipV="1">
              <a:off x="19632" y="864"/>
              <a:ext cx="480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8" name="Line 93"/>
            <p:cNvSpPr>
              <a:spLocks noChangeShapeType="1"/>
            </p:cNvSpPr>
            <p:nvPr/>
          </p:nvSpPr>
          <p:spPr bwMode="auto">
            <a:xfrm flipH="1">
              <a:off x="19728" y="864"/>
              <a:ext cx="384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9" name="Line 94"/>
            <p:cNvSpPr>
              <a:spLocks noChangeShapeType="1"/>
            </p:cNvSpPr>
            <p:nvPr/>
          </p:nvSpPr>
          <p:spPr bwMode="auto">
            <a:xfrm>
              <a:off x="19056" y="1344"/>
              <a:ext cx="11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0" name="Line 95"/>
            <p:cNvSpPr>
              <a:spLocks noChangeShapeType="1"/>
            </p:cNvSpPr>
            <p:nvPr/>
          </p:nvSpPr>
          <p:spPr bwMode="auto">
            <a:xfrm flipV="1">
              <a:off x="24192" y="2448"/>
              <a:ext cx="19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1" name="Line 96"/>
            <p:cNvSpPr>
              <a:spLocks noChangeShapeType="1"/>
            </p:cNvSpPr>
            <p:nvPr/>
          </p:nvSpPr>
          <p:spPr bwMode="auto">
            <a:xfrm>
              <a:off x="23136" y="2928"/>
              <a:ext cx="624" cy="4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2" name="Line 97"/>
            <p:cNvSpPr>
              <a:spLocks noChangeShapeType="1"/>
            </p:cNvSpPr>
            <p:nvPr/>
          </p:nvSpPr>
          <p:spPr bwMode="auto">
            <a:xfrm>
              <a:off x="23760" y="3408"/>
              <a:ext cx="20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3" name="Line 98"/>
            <p:cNvSpPr>
              <a:spLocks noChangeShapeType="1"/>
            </p:cNvSpPr>
            <p:nvPr/>
          </p:nvSpPr>
          <p:spPr bwMode="auto">
            <a:xfrm>
              <a:off x="22416" y="4368"/>
              <a:ext cx="34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4" name="Line 99"/>
            <p:cNvSpPr>
              <a:spLocks noChangeShapeType="1"/>
            </p:cNvSpPr>
            <p:nvPr/>
          </p:nvSpPr>
          <p:spPr bwMode="auto">
            <a:xfrm flipV="1">
              <a:off x="25488" y="768"/>
              <a:ext cx="576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5" name="Line 100"/>
            <p:cNvSpPr>
              <a:spLocks noChangeShapeType="1"/>
            </p:cNvSpPr>
            <p:nvPr/>
          </p:nvSpPr>
          <p:spPr bwMode="auto">
            <a:xfrm>
              <a:off x="25632" y="1344"/>
              <a:ext cx="48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6" name="Line 101"/>
            <p:cNvSpPr>
              <a:spLocks noChangeShapeType="1"/>
            </p:cNvSpPr>
            <p:nvPr/>
          </p:nvSpPr>
          <p:spPr bwMode="auto">
            <a:xfrm flipH="1" flipV="1">
              <a:off x="25872" y="1344"/>
              <a:ext cx="24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7" name="Line 102"/>
            <p:cNvSpPr>
              <a:spLocks noChangeShapeType="1"/>
            </p:cNvSpPr>
            <p:nvPr/>
          </p:nvSpPr>
          <p:spPr bwMode="auto">
            <a:xfrm flipH="1" flipV="1">
              <a:off x="25296" y="1296"/>
              <a:ext cx="816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8" name="Text Box 103"/>
            <p:cNvSpPr txBox="1">
              <a:spLocks noChangeArrowheads="1"/>
            </p:cNvSpPr>
            <p:nvPr/>
          </p:nvSpPr>
          <p:spPr bwMode="auto">
            <a:xfrm>
              <a:off x="25968" y="1632"/>
              <a:ext cx="140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Chondrocytes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07"/>
          <p:cNvGrpSpPr>
            <a:grpSpLocks/>
          </p:cNvGrpSpPr>
          <p:nvPr/>
        </p:nvGrpSpPr>
        <p:grpSpPr bwMode="auto">
          <a:xfrm>
            <a:off x="304800" y="152400"/>
            <a:ext cx="42900600" cy="14706600"/>
            <a:chOff x="192" y="96"/>
            <a:chExt cx="27024" cy="9264"/>
          </a:xfrm>
        </p:grpSpPr>
        <p:sp>
          <p:nvSpPr>
            <p:cNvPr id="3075" name="Oval 3" descr="sublingual-2"/>
            <p:cNvSpPr>
              <a:spLocks noChangeArrowheads="1"/>
            </p:cNvSpPr>
            <p:nvPr/>
          </p:nvSpPr>
          <p:spPr bwMode="auto">
            <a:xfrm>
              <a:off x="7296" y="816"/>
              <a:ext cx="4320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" name="Oval 4" descr="submandibular-1"/>
            <p:cNvSpPr>
              <a:spLocks noChangeArrowheads="1"/>
            </p:cNvSpPr>
            <p:nvPr/>
          </p:nvSpPr>
          <p:spPr bwMode="auto">
            <a:xfrm>
              <a:off x="14448" y="912"/>
              <a:ext cx="4560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" name="Oval 5" descr="parotid-1"/>
            <p:cNvSpPr>
              <a:spLocks noChangeArrowheads="1"/>
            </p:cNvSpPr>
            <p:nvPr/>
          </p:nvSpPr>
          <p:spPr bwMode="auto">
            <a:xfrm>
              <a:off x="528" y="912"/>
              <a:ext cx="4080" cy="4128"/>
            </a:xfrm>
            <a:prstGeom prst="ellipse">
              <a:avLst/>
            </a:prstGeom>
            <a:blipFill dpi="0" rotWithShape="1">
              <a:blip r:embed="rId4" cstate="print">
                <a:lum contrast="18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8" name="Oval 6" descr="PANCREAS"/>
            <p:cNvSpPr>
              <a:spLocks noChangeArrowheads="1"/>
            </p:cNvSpPr>
            <p:nvPr/>
          </p:nvSpPr>
          <p:spPr bwMode="auto">
            <a:xfrm>
              <a:off x="20880" y="1008"/>
              <a:ext cx="4320" cy="4320"/>
            </a:xfrm>
            <a:prstGeom prst="ellipse">
              <a:avLst/>
            </a:prstGeom>
            <a:blipFill dpi="0" rotWithShape="1">
              <a:blip r:embed="rId5" cstate="print">
                <a:lum contrast="24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624" y="192"/>
              <a:ext cx="590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SEROUS SALIVARY GLAND</a:t>
              </a:r>
            </a:p>
          </p:txBody>
        </p:sp>
        <p:sp>
          <p:nvSpPr>
            <p:cNvPr id="3080" name="Text Box 8"/>
            <p:cNvSpPr txBox="1">
              <a:spLocks noChangeArrowheads="1"/>
            </p:cNvSpPr>
            <p:nvPr/>
          </p:nvSpPr>
          <p:spPr bwMode="auto">
            <a:xfrm>
              <a:off x="7344" y="144"/>
              <a:ext cx="599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MUCOUS SALIVARY GLAND</a:t>
              </a:r>
            </a:p>
          </p:txBody>
        </p:sp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14208" y="96"/>
              <a:ext cx="544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MIXED SALIVARY GLAND</a:t>
              </a:r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21984" y="192"/>
              <a:ext cx="254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PANCREAS</a:t>
              </a:r>
            </a:p>
          </p:txBody>
        </p:sp>
        <p:sp>
          <p:nvSpPr>
            <p:cNvPr id="3083" name="Oval 11" descr="pancreas-2"/>
            <p:cNvSpPr>
              <a:spLocks noChangeArrowheads="1"/>
            </p:cNvSpPr>
            <p:nvPr/>
          </p:nvSpPr>
          <p:spPr bwMode="auto">
            <a:xfrm>
              <a:off x="24624" y="624"/>
              <a:ext cx="1440" cy="1440"/>
            </a:xfrm>
            <a:prstGeom prst="ellipse">
              <a:avLst/>
            </a:prstGeom>
            <a:blipFill dpi="0" rotWithShape="1">
              <a:blip r:embed="rId6" cstate="print">
                <a:lum contrast="18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4" name="Oval 12" descr="Copy of submandibular-1"/>
            <p:cNvSpPr>
              <a:spLocks noChangeArrowheads="1"/>
            </p:cNvSpPr>
            <p:nvPr/>
          </p:nvSpPr>
          <p:spPr bwMode="auto">
            <a:xfrm rot="5400000">
              <a:off x="18576" y="624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Oval 13" descr="Picture1"/>
            <p:cNvSpPr>
              <a:spLocks noChangeArrowheads="1"/>
            </p:cNvSpPr>
            <p:nvPr/>
          </p:nvSpPr>
          <p:spPr bwMode="auto">
            <a:xfrm>
              <a:off x="4224" y="720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6" name="Oval 14" descr="Picture="/>
            <p:cNvSpPr>
              <a:spLocks noChangeArrowheads="1"/>
            </p:cNvSpPr>
            <p:nvPr/>
          </p:nvSpPr>
          <p:spPr bwMode="auto">
            <a:xfrm>
              <a:off x="11328" y="672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7" name="Line 20"/>
            <p:cNvSpPr>
              <a:spLocks noChangeShapeType="1"/>
            </p:cNvSpPr>
            <p:nvPr/>
          </p:nvSpPr>
          <p:spPr bwMode="auto">
            <a:xfrm flipV="1">
              <a:off x="19488" y="864"/>
              <a:ext cx="432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21"/>
            <p:cNvSpPr>
              <a:spLocks noChangeShapeType="1"/>
            </p:cNvSpPr>
            <p:nvPr/>
          </p:nvSpPr>
          <p:spPr bwMode="auto">
            <a:xfrm>
              <a:off x="19104" y="1296"/>
              <a:ext cx="105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22"/>
            <p:cNvSpPr>
              <a:spLocks noChangeShapeType="1"/>
            </p:cNvSpPr>
            <p:nvPr/>
          </p:nvSpPr>
          <p:spPr bwMode="auto">
            <a:xfrm>
              <a:off x="19296" y="1104"/>
              <a:ext cx="864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Text Box 23"/>
            <p:cNvSpPr txBox="1">
              <a:spLocks noChangeArrowheads="1"/>
            </p:cNvSpPr>
            <p:nvPr/>
          </p:nvSpPr>
          <p:spPr bwMode="auto">
            <a:xfrm>
              <a:off x="19872" y="665"/>
              <a:ext cx="192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Serous demilune</a:t>
              </a:r>
            </a:p>
          </p:txBody>
        </p:sp>
        <p:sp>
          <p:nvSpPr>
            <p:cNvPr id="3091" name="Text Box 24"/>
            <p:cNvSpPr txBox="1">
              <a:spLocks noChangeArrowheads="1"/>
            </p:cNvSpPr>
            <p:nvPr/>
          </p:nvSpPr>
          <p:spPr bwMode="auto">
            <a:xfrm>
              <a:off x="20093" y="1180"/>
              <a:ext cx="1411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Intralobular 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ducts</a:t>
              </a:r>
            </a:p>
          </p:txBody>
        </p:sp>
        <p:sp>
          <p:nvSpPr>
            <p:cNvPr id="3092" name="Text Box 26"/>
            <p:cNvSpPr txBox="1">
              <a:spLocks noChangeArrowheads="1"/>
            </p:cNvSpPr>
            <p:nvPr/>
          </p:nvSpPr>
          <p:spPr bwMode="auto">
            <a:xfrm>
              <a:off x="25968" y="614"/>
              <a:ext cx="1248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Islets of 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Langerhans</a:t>
              </a:r>
            </a:p>
          </p:txBody>
        </p:sp>
        <p:sp>
          <p:nvSpPr>
            <p:cNvPr id="3093" name="Line 31"/>
            <p:cNvSpPr>
              <a:spLocks noChangeShapeType="1"/>
            </p:cNvSpPr>
            <p:nvPr/>
          </p:nvSpPr>
          <p:spPr bwMode="auto">
            <a:xfrm flipH="1">
              <a:off x="3312" y="2784"/>
              <a:ext cx="13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Line 32"/>
            <p:cNvSpPr>
              <a:spLocks noChangeShapeType="1"/>
            </p:cNvSpPr>
            <p:nvPr/>
          </p:nvSpPr>
          <p:spPr bwMode="auto">
            <a:xfrm flipH="1">
              <a:off x="2880" y="3936"/>
              <a:ext cx="1680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5" name="Text Box 36"/>
            <p:cNvSpPr txBox="1">
              <a:spLocks noChangeArrowheads="1"/>
            </p:cNvSpPr>
            <p:nvPr/>
          </p:nvSpPr>
          <p:spPr bwMode="auto">
            <a:xfrm>
              <a:off x="4656" y="261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3096" name="Text Box 37"/>
            <p:cNvSpPr txBox="1">
              <a:spLocks noChangeArrowheads="1"/>
            </p:cNvSpPr>
            <p:nvPr/>
          </p:nvSpPr>
          <p:spPr bwMode="auto">
            <a:xfrm>
              <a:off x="4512" y="37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3097" name="Text Box 38"/>
            <p:cNvSpPr txBox="1">
              <a:spLocks noChangeArrowheads="1"/>
            </p:cNvSpPr>
            <p:nvPr/>
          </p:nvSpPr>
          <p:spPr bwMode="auto">
            <a:xfrm>
              <a:off x="972" y="5040"/>
              <a:ext cx="2868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Serous acini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ducts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Arteriole 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Interlobar CT</a:t>
              </a:r>
            </a:p>
          </p:txBody>
        </p:sp>
        <p:sp>
          <p:nvSpPr>
            <p:cNvPr id="3098" name="Text Box 39"/>
            <p:cNvSpPr txBox="1">
              <a:spLocks noChangeArrowheads="1"/>
            </p:cNvSpPr>
            <p:nvPr/>
          </p:nvSpPr>
          <p:spPr bwMode="auto">
            <a:xfrm>
              <a:off x="400" y="6998"/>
              <a:ext cx="6608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Serous acini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Acini: small, basophilic stain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Nuclei: Round &amp; basal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Large number of ducts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including striated ducts</a:t>
              </a:r>
            </a:p>
          </p:txBody>
        </p:sp>
        <p:sp>
          <p:nvSpPr>
            <p:cNvPr id="3099" name="Line 42"/>
            <p:cNvSpPr>
              <a:spLocks noChangeShapeType="1"/>
            </p:cNvSpPr>
            <p:nvPr/>
          </p:nvSpPr>
          <p:spPr bwMode="auto">
            <a:xfrm flipH="1">
              <a:off x="9840" y="2688"/>
              <a:ext cx="1872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Line 44"/>
            <p:cNvSpPr>
              <a:spLocks noChangeShapeType="1"/>
            </p:cNvSpPr>
            <p:nvPr/>
          </p:nvSpPr>
          <p:spPr bwMode="auto">
            <a:xfrm flipH="1">
              <a:off x="9600" y="3648"/>
              <a:ext cx="206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1" name="Text Box 47"/>
            <p:cNvSpPr txBox="1">
              <a:spLocks noChangeArrowheads="1"/>
            </p:cNvSpPr>
            <p:nvPr/>
          </p:nvSpPr>
          <p:spPr bwMode="auto">
            <a:xfrm>
              <a:off x="11664" y="251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3102" name="Text Box 49"/>
            <p:cNvSpPr txBox="1">
              <a:spLocks noChangeArrowheads="1"/>
            </p:cNvSpPr>
            <p:nvPr/>
          </p:nvSpPr>
          <p:spPr bwMode="auto">
            <a:xfrm>
              <a:off x="11654" y="347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3103" name="Text Box 50"/>
            <p:cNvSpPr txBox="1">
              <a:spLocks noChangeArrowheads="1"/>
            </p:cNvSpPr>
            <p:nvPr/>
          </p:nvSpPr>
          <p:spPr bwMode="auto">
            <a:xfrm>
              <a:off x="8044" y="5220"/>
              <a:ext cx="3508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duct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Mucous acini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Serous demilunes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Scanty intralobular CT</a:t>
              </a:r>
            </a:p>
          </p:txBody>
        </p:sp>
        <p:sp>
          <p:nvSpPr>
            <p:cNvPr id="3104" name="Text Box 51"/>
            <p:cNvSpPr txBox="1">
              <a:spLocks noChangeArrowheads="1"/>
            </p:cNvSpPr>
            <p:nvPr/>
          </p:nvSpPr>
          <p:spPr bwMode="auto">
            <a:xfrm>
              <a:off x="6399" y="6912"/>
              <a:ext cx="6849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Larger lightly stained mucous acini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Nuclei: flattened &amp; peripheral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Cytoplasm: pale &amp; vacuolated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Serous demilunes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Few striated ducts</a:t>
              </a:r>
            </a:p>
          </p:txBody>
        </p:sp>
        <p:sp>
          <p:nvSpPr>
            <p:cNvPr id="3105" name="Line 52"/>
            <p:cNvSpPr>
              <a:spLocks noChangeShapeType="1"/>
            </p:cNvSpPr>
            <p:nvPr/>
          </p:nvSpPr>
          <p:spPr bwMode="auto">
            <a:xfrm flipH="1">
              <a:off x="16560" y="2208"/>
              <a:ext cx="254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Line 53"/>
            <p:cNvSpPr>
              <a:spLocks noChangeShapeType="1"/>
            </p:cNvSpPr>
            <p:nvPr/>
          </p:nvSpPr>
          <p:spPr bwMode="auto">
            <a:xfrm flipH="1">
              <a:off x="17376" y="2688"/>
              <a:ext cx="17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7" name="Line 54"/>
            <p:cNvSpPr>
              <a:spLocks noChangeShapeType="1"/>
            </p:cNvSpPr>
            <p:nvPr/>
          </p:nvSpPr>
          <p:spPr bwMode="auto">
            <a:xfrm flipH="1">
              <a:off x="17808" y="3600"/>
              <a:ext cx="12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Line 55"/>
            <p:cNvSpPr>
              <a:spLocks noChangeShapeType="1"/>
            </p:cNvSpPr>
            <p:nvPr/>
          </p:nvSpPr>
          <p:spPr bwMode="auto">
            <a:xfrm flipH="1">
              <a:off x="17712" y="4800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9" name="Text Box 56"/>
            <p:cNvSpPr txBox="1">
              <a:spLocks noChangeArrowheads="1"/>
            </p:cNvSpPr>
            <p:nvPr/>
          </p:nvSpPr>
          <p:spPr bwMode="auto">
            <a:xfrm>
              <a:off x="19056" y="20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3110" name="Text Box 57"/>
            <p:cNvSpPr txBox="1">
              <a:spLocks noChangeArrowheads="1"/>
            </p:cNvSpPr>
            <p:nvPr/>
          </p:nvSpPr>
          <p:spPr bwMode="auto">
            <a:xfrm>
              <a:off x="19086" y="249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3111" name="Text Box 58"/>
            <p:cNvSpPr txBox="1">
              <a:spLocks noChangeArrowheads="1"/>
            </p:cNvSpPr>
            <p:nvPr/>
          </p:nvSpPr>
          <p:spPr bwMode="auto">
            <a:xfrm>
              <a:off x="19008" y="34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3112" name="Text Box 59"/>
            <p:cNvSpPr txBox="1">
              <a:spLocks noChangeArrowheads="1"/>
            </p:cNvSpPr>
            <p:nvPr/>
          </p:nvSpPr>
          <p:spPr bwMode="auto">
            <a:xfrm>
              <a:off x="18654" y="462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3113" name="Text Box 60"/>
            <p:cNvSpPr txBox="1">
              <a:spLocks noChangeArrowheads="1"/>
            </p:cNvSpPr>
            <p:nvPr/>
          </p:nvSpPr>
          <p:spPr bwMode="auto">
            <a:xfrm>
              <a:off x="15452" y="5374"/>
              <a:ext cx="2868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Serous acini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ducts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Mucous acini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Interlobular CT</a:t>
              </a:r>
            </a:p>
          </p:txBody>
        </p:sp>
        <p:sp>
          <p:nvSpPr>
            <p:cNvPr id="3114" name="Text Box 61"/>
            <p:cNvSpPr txBox="1">
              <a:spLocks noChangeArrowheads="1"/>
            </p:cNvSpPr>
            <p:nvPr/>
          </p:nvSpPr>
          <p:spPr bwMode="auto">
            <a:xfrm>
              <a:off x="13392" y="6864"/>
              <a:ext cx="7141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Many serous acini, few mucous acini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Mucous acini with serous demilunes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of Gianuzzi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Many striated ducts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3115" name="Line 62"/>
            <p:cNvSpPr>
              <a:spLocks noChangeShapeType="1"/>
            </p:cNvSpPr>
            <p:nvPr/>
          </p:nvSpPr>
          <p:spPr bwMode="auto">
            <a:xfrm flipH="1">
              <a:off x="24624" y="2496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6" name="Line 63"/>
            <p:cNvSpPr>
              <a:spLocks noChangeShapeType="1"/>
            </p:cNvSpPr>
            <p:nvPr/>
          </p:nvSpPr>
          <p:spPr bwMode="auto">
            <a:xfrm flipH="1">
              <a:off x="24672" y="2496"/>
              <a:ext cx="720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7" name="Line 64"/>
            <p:cNvSpPr>
              <a:spLocks noChangeShapeType="1"/>
            </p:cNvSpPr>
            <p:nvPr/>
          </p:nvSpPr>
          <p:spPr bwMode="auto">
            <a:xfrm flipH="1">
              <a:off x="23952" y="3696"/>
              <a:ext cx="153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8" name="Text Box 68"/>
            <p:cNvSpPr txBox="1">
              <a:spLocks noChangeArrowheads="1"/>
            </p:cNvSpPr>
            <p:nvPr/>
          </p:nvSpPr>
          <p:spPr bwMode="auto">
            <a:xfrm>
              <a:off x="25536" y="232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3119" name="Text Box 70"/>
            <p:cNvSpPr txBox="1">
              <a:spLocks noChangeArrowheads="1"/>
            </p:cNvSpPr>
            <p:nvPr/>
          </p:nvSpPr>
          <p:spPr bwMode="auto">
            <a:xfrm>
              <a:off x="25422" y="352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3120" name="Text Box 72"/>
            <p:cNvSpPr txBox="1">
              <a:spLocks noChangeArrowheads="1"/>
            </p:cNvSpPr>
            <p:nvPr/>
          </p:nvSpPr>
          <p:spPr bwMode="auto">
            <a:xfrm>
              <a:off x="25182" y="448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3121" name="Text Box 73"/>
            <p:cNvSpPr txBox="1">
              <a:spLocks noChangeArrowheads="1"/>
            </p:cNvSpPr>
            <p:nvPr/>
          </p:nvSpPr>
          <p:spPr bwMode="auto">
            <a:xfrm>
              <a:off x="21900" y="5412"/>
              <a:ext cx="3236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Serous acini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Islets of Langerhans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Centroacinar cell</a:t>
              </a:r>
            </a:p>
          </p:txBody>
        </p:sp>
        <p:sp>
          <p:nvSpPr>
            <p:cNvPr id="3122" name="Text Box 74"/>
            <p:cNvSpPr txBox="1">
              <a:spLocks noChangeArrowheads="1"/>
            </p:cNvSpPr>
            <p:nvPr/>
          </p:nvSpPr>
          <p:spPr bwMode="auto">
            <a:xfrm>
              <a:off x="21036" y="6672"/>
              <a:ext cx="5412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Darkly stained serous acini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Lightly stained islets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of Langerhans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Centroacinar cells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Absence of striated ducts</a:t>
              </a:r>
            </a:p>
          </p:txBody>
        </p:sp>
        <p:sp>
          <p:nvSpPr>
            <p:cNvPr id="3123" name="Line 76"/>
            <p:cNvSpPr>
              <a:spLocks noChangeShapeType="1"/>
            </p:cNvSpPr>
            <p:nvPr/>
          </p:nvSpPr>
          <p:spPr bwMode="auto">
            <a:xfrm flipV="1">
              <a:off x="3360" y="2784"/>
              <a:ext cx="432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4" name="Line 77"/>
            <p:cNvSpPr>
              <a:spLocks noChangeShapeType="1"/>
            </p:cNvSpPr>
            <p:nvPr/>
          </p:nvSpPr>
          <p:spPr bwMode="auto">
            <a:xfrm>
              <a:off x="2496" y="3696"/>
              <a:ext cx="912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5" name="Line 78"/>
            <p:cNvSpPr>
              <a:spLocks noChangeShapeType="1"/>
            </p:cNvSpPr>
            <p:nvPr/>
          </p:nvSpPr>
          <p:spPr bwMode="auto">
            <a:xfrm>
              <a:off x="528" y="2400"/>
              <a:ext cx="6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6" name="Line 79"/>
            <p:cNvSpPr>
              <a:spLocks noChangeShapeType="1"/>
            </p:cNvSpPr>
            <p:nvPr/>
          </p:nvSpPr>
          <p:spPr bwMode="auto">
            <a:xfrm>
              <a:off x="432" y="3360"/>
              <a:ext cx="7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Text Box 80"/>
            <p:cNvSpPr txBox="1">
              <a:spLocks noChangeArrowheads="1"/>
            </p:cNvSpPr>
            <p:nvPr/>
          </p:nvSpPr>
          <p:spPr bwMode="auto">
            <a:xfrm>
              <a:off x="288" y="2188"/>
              <a:ext cx="27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3128" name="Text Box 81"/>
            <p:cNvSpPr txBox="1">
              <a:spLocks noChangeArrowheads="1"/>
            </p:cNvSpPr>
            <p:nvPr/>
          </p:nvSpPr>
          <p:spPr bwMode="auto">
            <a:xfrm>
              <a:off x="192" y="3148"/>
              <a:ext cx="27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3129" name="Line 82"/>
            <p:cNvSpPr>
              <a:spLocks noChangeShapeType="1"/>
            </p:cNvSpPr>
            <p:nvPr/>
          </p:nvSpPr>
          <p:spPr bwMode="auto">
            <a:xfrm flipH="1">
              <a:off x="3504" y="4272"/>
              <a:ext cx="8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0" name="Text Box 83"/>
            <p:cNvSpPr txBox="1">
              <a:spLocks noChangeArrowheads="1"/>
            </p:cNvSpPr>
            <p:nvPr/>
          </p:nvSpPr>
          <p:spPr bwMode="auto">
            <a:xfrm>
              <a:off x="4320" y="4060"/>
              <a:ext cx="27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3131" name="Line 84"/>
            <p:cNvSpPr>
              <a:spLocks noChangeShapeType="1"/>
            </p:cNvSpPr>
            <p:nvPr/>
          </p:nvSpPr>
          <p:spPr bwMode="auto">
            <a:xfrm flipH="1">
              <a:off x="5184" y="1392"/>
              <a:ext cx="5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2" name="Text Box 85"/>
            <p:cNvSpPr txBox="1">
              <a:spLocks noChangeArrowheads="1"/>
            </p:cNvSpPr>
            <p:nvPr/>
          </p:nvSpPr>
          <p:spPr bwMode="auto">
            <a:xfrm>
              <a:off x="5750" y="1162"/>
              <a:ext cx="1323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Zymogen </a:t>
              </a:r>
            </a:p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granules</a:t>
              </a:r>
            </a:p>
          </p:txBody>
        </p:sp>
        <p:sp>
          <p:nvSpPr>
            <p:cNvPr id="3133" name="Text Box 86"/>
            <p:cNvSpPr txBox="1">
              <a:spLocks noChangeArrowheads="1"/>
            </p:cNvSpPr>
            <p:nvPr/>
          </p:nvSpPr>
          <p:spPr bwMode="auto">
            <a:xfrm>
              <a:off x="4560" y="2131"/>
              <a:ext cx="225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SEROUS ACINUS</a:t>
              </a:r>
            </a:p>
          </p:txBody>
        </p:sp>
        <p:sp>
          <p:nvSpPr>
            <p:cNvPr id="3134" name="Line 87"/>
            <p:cNvSpPr>
              <a:spLocks noChangeShapeType="1"/>
            </p:cNvSpPr>
            <p:nvPr/>
          </p:nvSpPr>
          <p:spPr bwMode="auto">
            <a:xfrm>
              <a:off x="9792" y="3120"/>
              <a:ext cx="768" cy="57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5" name="Line 88"/>
            <p:cNvSpPr>
              <a:spLocks noChangeShapeType="1"/>
            </p:cNvSpPr>
            <p:nvPr/>
          </p:nvSpPr>
          <p:spPr bwMode="auto">
            <a:xfrm flipV="1">
              <a:off x="10464" y="2688"/>
              <a:ext cx="528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6" name="Line 89"/>
            <p:cNvSpPr>
              <a:spLocks noChangeShapeType="1"/>
            </p:cNvSpPr>
            <p:nvPr/>
          </p:nvSpPr>
          <p:spPr bwMode="auto">
            <a:xfrm>
              <a:off x="9024" y="2160"/>
              <a:ext cx="254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7" name="Text Box 90"/>
            <p:cNvSpPr txBox="1">
              <a:spLocks noChangeArrowheads="1"/>
            </p:cNvSpPr>
            <p:nvPr/>
          </p:nvSpPr>
          <p:spPr bwMode="auto">
            <a:xfrm>
              <a:off x="11520" y="20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3138" name="Line 92"/>
            <p:cNvSpPr>
              <a:spLocks noChangeShapeType="1"/>
            </p:cNvSpPr>
            <p:nvPr/>
          </p:nvSpPr>
          <p:spPr bwMode="auto">
            <a:xfrm>
              <a:off x="10080" y="4224"/>
              <a:ext cx="12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9" name="Text Box 93"/>
            <p:cNvSpPr txBox="1">
              <a:spLocks noChangeArrowheads="1"/>
            </p:cNvSpPr>
            <p:nvPr/>
          </p:nvSpPr>
          <p:spPr bwMode="auto">
            <a:xfrm>
              <a:off x="11366" y="405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3140" name="Line 94"/>
            <p:cNvSpPr>
              <a:spLocks noChangeShapeType="1"/>
            </p:cNvSpPr>
            <p:nvPr/>
          </p:nvSpPr>
          <p:spPr bwMode="auto">
            <a:xfrm flipV="1">
              <a:off x="12336" y="816"/>
              <a:ext cx="432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1" name="Text Box 95"/>
            <p:cNvSpPr txBox="1">
              <a:spLocks noChangeArrowheads="1"/>
            </p:cNvSpPr>
            <p:nvPr/>
          </p:nvSpPr>
          <p:spPr bwMode="auto">
            <a:xfrm>
              <a:off x="12745" y="634"/>
              <a:ext cx="1223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Mucigen </a:t>
              </a:r>
            </a:p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droplets</a:t>
              </a:r>
            </a:p>
          </p:txBody>
        </p:sp>
        <p:sp>
          <p:nvSpPr>
            <p:cNvPr id="3142" name="Text Box 96"/>
            <p:cNvSpPr txBox="1">
              <a:spLocks noChangeArrowheads="1"/>
            </p:cNvSpPr>
            <p:nvPr/>
          </p:nvSpPr>
          <p:spPr bwMode="auto">
            <a:xfrm>
              <a:off x="11808" y="2083"/>
              <a:ext cx="230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MUCOUS ACINUS</a:t>
              </a:r>
            </a:p>
          </p:txBody>
        </p:sp>
        <p:sp>
          <p:nvSpPr>
            <p:cNvPr id="3143" name="Line 97"/>
            <p:cNvSpPr>
              <a:spLocks noChangeShapeType="1"/>
            </p:cNvSpPr>
            <p:nvPr/>
          </p:nvSpPr>
          <p:spPr bwMode="auto">
            <a:xfrm flipH="1" flipV="1">
              <a:off x="16608" y="1872"/>
              <a:ext cx="288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4" name="Line 98"/>
            <p:cNvSpPr>
              <a:spLocks noChangeShapeType="1"/>
            </p:cNvSpPr>
            <p:nvPr/>
          </p:nvSpPr>
          <p:spPr bwMode="auto">
            <a:xfrm flipV="1">
              <a:off x="17616" y="2688"/>
              <a:ext cx="288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5" name="Line 99"/>
            <p:cNvSpPr>
              <a:spLocks noChangeShapeType="1"/>
            </p:cNvSpPr>
            <p:nvPr/>
          </p:nvSpPr>
          <p:spPr bwMode="auto">
            <a:xfrm>
              <a:off x="18480" y="2928"/>
              <a:ext cx="6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6" name="Text Box 100"/>
            <p:cNvSpPr txBox="1">
              <a:spLocks noChangeArrowheads="1"/>
            </p:cNvSpPr>
            <p:nvPr/>
          </p:nvSpPr>
          <p:spPr bwMode="auto">
            <a:xfrm>
              <a:off x="19134" y="275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3147" name="Line 101"/>
            <p:cNvSpPr>
              <a:spLocks noChangeShapeType="1"/>
            </p:cNvSpPr>
            <p:nvPr/>
          </p:nvSpPr>
          <p:spPr bwMode="auto">
            <a:xfrm flipV="1">
              <a:off x="18480" y="2928"/>
              <a:ext cx="288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8" name="Line 102"/>
            <p:cNvSpPr>
              <a:spLocks noChangeShapeType="1"/>
            </p:cNvSpPr>
            <p:nvPr/>
          </p:nvSpPr>
          <p:spPr bwMode="auto">
            <a:xfrm flipV="1">
              <a:off x="25104" y="816"/>
              <a:ext cx="864" cy="6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9" name="Line 103"/>
            <p:cNvSpPr>
              <a:spLocks noChangeShapeType="1"/>
            </p:cNvSpPr>
            <p:nvPr/>
          </p:nvSpPr>
          <p:spPr bwMode="auto">
            <a:xfrm>
              <a:off x="23280" y="4656"/>
              <a:ext cx="19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13"/>
          <p:cNvGrpSpPr>
            <a:grpSpLocks/>
          </p:cNvGrpSpPr>
          <p:nvPr/>
        </p:nvGrpSpPr>
        <p:grpSpPr bwMode="auto">
          <a:xfrm>
            <a:off x="533400" y="228600"/>
            <a:ext cx="42721213" cy="15697200"/>
            <a:chOff x="336" y="144"/>
            <a:chExt cx="26911" cy="9888"/>
          </a:xfrm>
        </p:grpSpPr>
        <p:sp>
          <p:nvSpPr>
            <p:cNvPr id="4099" name="Oval 2" descr="skeletal muscle-2"/>
            <p:cNvSpPr>
              <a:spLocks noChangeArrowheads="1"/>
            </p:cNvSpPr>
            <p:nvPr/>
          </p:nvSpPr>
          <p:spPr bwMode="auto">
            <a:xfrm>
              <a:off x="7518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" name="Oval 3" descr="cardiac muscle-1"/>
            <p:cNvSpPr>
              <a:spLocks noChangeArrowheads="1"/>
            </p:cNvSpPr>
            <p:nvPr/>
          </p:nvSpPr>
          <p:spPr bwMode="auto">
            <a:xfrm>
              <a:off x="14862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" name="Oval 4" descr="VOLUNTARY MUSCLE LS"/>
            <p:cNvSpPr>
              <a:spLocks noChangeArrowheads="1"/>
            </p:cNvSpPr>
            <p:nvPr/>
          </p:nvSpPr>
          <p:spPr bwMode="auto">
            <a:xfrm>
              <a:off x="462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" name="Oval 5" descr="SMOOTH MUSCLE LS"/>
            <p:cNvSpPr>
              <a:spLocks noChangeArrowheads="1"/>
            </p:cNvSpPr>
            <p:nvPr/>
          </p:nvSpPr>
          <p:spPr bwMode="auto">
            <a:xfrm>
              <a:off x="21360" y="912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" name="Text Box 6"/>
            <p:cNvSpPr txBox="1">
              <a:spLocks noChangeArrowheads="1"/>
            </p:cNvSpPr>
            <p:nvPr/>
          </p:nvSpPr>
          <p:spPr bwMode="auto">
            <a:xfrm>
              <a:off x="462" y="192"/>
              <a:ext cx="530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SKELETAL MUSCLE (LS)</a:t>
              </a:r>
            </a:p>
          </p:txBody>
        </p:sp>
        <p:sp>
          <p:nvSpPr>
            <p:cNvPr id="4104" name="Text Box 7"/>
            <p:cNvSpPr txBox="1">
              <a:spLocks noChangeArrowheads="1"/>
            </p:cNvSpPr>
            <p:nvPr/>
          </p:nvSpPr>
          <p:spPr bwMode="auto">
            <a:xfrm>
              <a:off x="7566" y="144"/>
              <a:ext cx="530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SKELETAL MUSCLE (TS)</a:t>
              </a:r>
            </a:p>
          </p:txBody>
        </p:sp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15294" y="144"/>
              <a:ext cx="405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CARDIAC MUSCLE</a:t>
              </a:r>
            </a:p>
          </p:txBody>
        </p:sp>
        <p:sp>
          <p:nvSpPr>
            <p:cNvPr id="4106" name="Text Box 9"/>
            <p:cNvSpPr txBox="1">
              <a:spLocks noChangeArrowheads="1"/>
            </p:cNvSpPr>
            <p:nvPr/>
          </p:nvSpPr>
          <p:spPr bwMode="auto">
            <a:xfrm>
              <a:off x="21552" y="192"/>
              <a:ext cx="395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SMOOTH MUSCLE</a:t>
              </a:r>
            </a:p>
          </p:txBody>
        </p:sp>
        <p:sp>
          <p:nvSpPr>
            <p:cNvPr id="4107" name="Line 30"/>
            <p:cNvSpPr>
              <a:spLocks noChangeShapeType="1"/>
            </p:cNvSpPr>
            <p:nvPr/>
          </p:nvSpPr>
          <p:spPr bwMode="auto">
            <a:xfrm flipH="1">
              <a:off x="3630" y="2064"/>
              <a:ext cx="11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Text Box 32"/>
            <p:cNvSpPr txBox="1">
              <a:spLocks noChangeArrowheads="1"/>
            </p:cNvSpPr>
            <p:nvPr/>
          </p:nvSpPr>
          <p:spPr bwMode="auto">
            <a:xfrm>
              <a:off x="4686" y="187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4109" name="Text Box 33"/>
            <p:cNvSpPr txBox="1">
              <a:spLocks noChangeArrowheads="1"/>
            </p:cNvSpPr>
            <p:nvPr/>
          </p:nvSpPr>
          <p:spPr bwMode="auto">
            <a:xfrm>
              <a:off x="4830" y="25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4110" name="Text Box 35"/>
            <p:cNvSpPr txBox="1">
              <a:spLocks noChangeArrowheads="1"/>
            </p:cNvSpPr>
            <p:nvPr/>
          </p:nvSpPr>
          <p:spPr bwMode="auto">
            <a:xfrm>
              <a:off x="4800" y="288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4111" name="Text Box 36"/>
            <p:cNvSpPr txBox="1">
              <a:spLocks noChangeArrowheads="1"/>
            </p:cNvSpPr>
            <p:nvPr/>
          </p:nvSpPr>
          <p:spPr bwMode="auto">
            <a:xfrm>
              <a:off x="4782" y="34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4112" name="Text Box 37"/>
            <p:cNvSpPr txBox="1">
              <a:spLocks noChangeArrowheads="1"/>
            </p:cNvSpPr>
            <p:nvPr/>
          </p:nvSpPr>
          <p:spPr bwMode="auto">
            <a:xfrm>
              <a:off x="1228" y="5192"/>
              <a:ext cx="2756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Myofibril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 Cross striations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Peripheral nuclei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Endomysium</a:t>
              </a:r>
            </a:p>
          </p:txBody>
        </p:sp>
        <p:sp>
          <p:nvSpPr>
            <p:cNvPr id="4113" name="Text Box 38"/>
            <p:cNvSpPr txBox="1">
              <a:spLocks noChangeArrowheads="1"/>
            </p:cNvSpPr>
            <p:nvPr/>
          </p:nvSpPr>
          <p:spPr bwMode="auto">
            <a:xfrm>
              <a:off x="336" y="6998"/>
              <a:ext cx="5694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Long, parallel,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cylindrical fibres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without branching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Cross striations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Many, flat, peripheral nuclei </a:t>
              </a:r>
            </a:p>
          </p:txBody>
        </p:sp>
        <p:sp>
          <p:nvSpPr>
            <p:cNvPr id="4114" name="Line 41"/>
            <p:cNvSpPr>
              <a:spLocks noChangeShapeType="1"/>
            </p:cNvSpPr>
            <p:nvPr/>
          </p:nvSpPr>
          <p:spPr bwMode="auto">
            <a:xfrm flipH="1">
              <a:off x="10158" y="2496"/>
              <a:ext cx="1920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Line 42"/>
            <p:cNvSpPr>
              <a:spLocks noChangeShapeType="1"/>
            </p:cNvSpPr>
            <p:nvPr/>
          </p:nvSpPr>
          <p:spPr bwMode="auto">
            <a:xfrm flipH="1">
              <a:off x="10446" y="2880"/>
              <a:ext cx="16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Line 43"/>
            <p:cNvSpPr>
              <a:spLocks noChangeShapeType="1"/>
            </p:cNvSpPr>
            <p:nvPr/>
          </p:nvSpPr>
          <p:spPr bwMode="auto">
            <a:xfrm flipH="1">
              <a:off x="10110" y="4320"/>
              <a:ext cx="1920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Text Box 45"/>
            <p:cNvSpPr txBox="1">
              <a:spLocks noChangeArrowheads="1"/>
            </p:cNvSpPr>
            <p:nvPr/>
          </p:nvSpPr>
          <p:spPr bwMode="auto">
            <a:xfrm>
              <a:off x="11550" y="97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4118" name="Text Box 46"/>
            <p:cNvSpPr txBox="1">
              <a:spLocks noChangeArrowheads="1"/>
            </p:cNvSpPr>
            <p:nvPr/>
          </p:nvSpPr>
          <p:spPr bwMode="auto">
            <a:xfrm>
              <a:off x="12060" y="232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4119" name="Text Box 47"/>
            <p:cNvSpPr txBox="1">
              <a:spLocks noChangeArrowheads="1"/>
            </p:cNvSpPr>
            <p:nvPr/>
          </p:nvSpPr>
          <p:spPr bwMode="auto">
            <a:xfrm>
              <a:off x="12108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4120" name="Text Box 48"/>
            <p:cNvSpPr txBox="1">
              <a:spLocks noChangeArrowheads="1"/>
            </p:cNvSpPr>
            <p:nvPr/>
          </p:nvSpPr>
          <p:spPr bwMode="auto">
            <a:xfrm>
              <a:off x="11982" y="414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4121" name="Text Box 49"/>
            <p:cNvSpPr txBox="1">
              <a:spLocks noChangeArrowheads="1"/>
            </p:cNvSpPr>
            <p:nvPr/>
          </p:nvSpPr>
          <p:spPr bwMode="auto">
            <a:xfrm>
              <a:off x="8026" y="5172"/>
              <a:ext cx="4324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Epimysium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Perimysium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Myofibrils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Peripheral nuclei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Blood vessel in perimysium </a:t>
              </a:r>
            </a:p>
          </p:txBody>
        </p:sp>
        <p:sp>
          <p:nvSpPr>
            <p:cNvPr id="4122" name="Text Box 50"/>
            <p:cNvSpPr txBox="1">
              <a:spLocks noChangeArrowheads="1"/>
            </p:cNvSpPr>
            <p:nvPr/>
          </p:nvSpPr>
          <p:spPr bwMode="auto">
            <a:xfrm>
              <a:off x="6041" y="6950"/>
              <a:ext cx="7909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Skeletal muscles fibres cut transversely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Muscles fibres aggregated into fascicles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CT framework of epi, peri &amp; endomysium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Blood vessels in CT framework</a:t>
              </a:r>
            </a:p>
          </p:txBody>
        </p:sp>
        <p:sp>
          <p:nvSpPr>
            <p:cNvPr id="4123" name="Line 51"/>
            <p:cNvSpPr>
              <a:spLocks noChangeShapeType="1"/>
            </p:cNvSpPr>
            <p:nvPr/>
          </p:nvSpPr>
          <p:spPr bwMode="auto">
            <a:xfrm flipH="1">
              <a:off x="18270" y="2640"/>
              <a:ext cx="153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Line 52"/>
            <p:cNvSpPr>
              <a:spLocks noChangeShapeType="1"/>
            </p:cNvSpPr>
            <p:nvPr/>
          </p:nvSpPr>
          <p:spPr bwMode="auto">
            <a:xfrm flipH="1" flipV="1">
              <a:off x="16734" y="2736"/>
              <a:ext cx="312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5" name="Line 53"/>
            <p:cNvSpPr>
              <a:spLocks noChangeShapeType="1"/>
            </p:cNvSpPr>
            <p:nvPr/>
          </p:nvSpPr>
          <p:spPr bwMode="auto">
            <a:xfrm flipH="1" flipV="1">
              <a:off x="17454" y="3168"/>
              <a:ext cx="240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Line 54"/>
            <p:cNvSpPr>
              <a:spLocks noChangeShapeType="1"/>
            </p:cNvSpPr>
            <p:nvPr/>
          </p:nvSpPr>
          <p:spPr bwMode="auto">
            <a:xfrm flipH="1" flipV="1">
              <a:off x="16446" y="3840"/>
              <a:ext cx="3408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Text Box 55"/>
            <p:cNvSpPr txBox="1">
              <a:spLocks noChangeArrowheads="1"/>
            </p:cNvSpPr>
            <p:nvPr/>
          </p:nvSpPr>
          <p:spPr bwMode="auto">
            <a:xfrm>
              <a:off x="19710" y="177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4128" name="Text Box 56"/>
            <p:cNvSpPr txBox="1">
              <a:spLocks noChangeArrowheads="1"/>
            </p:cNvSpPr>
            <p:nvPr/>
          </p:nvSpPr>
          <p:spPr bwMode="auto">
            <a:xfrm>
              <a:off x="19758" y="22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4129" name="Text Box 57"/>
            <p:cNvSpPr txBox="1">
              <a:spLocks noChangeArrowheads="1"/>
            </p:cNvSpPr>
            <p:nvPr/>
          </p:nvSpPr>
          <p:spPr bwMode="auto">
            <a:xfrm>
              <a:off x="19758" y="244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4130" name="Text Box 58"/>
            <p:cNvSpPr txBox="1">
              <a:spLocks noChangeArrowheads="1"/>
            </p:cNvSpPr>
            <p:nvPr/>
          </p:nvSpPr>
          <p:spPr bwMode="auto">
            <a:xfrm>
              <a:off x="19806" y="288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4131" name="Text Box 59"/>
            <p:cNvSpPr txBox="1">
              <a:spLocks noChangeArrowheads="1"/>
            </p:cNvSpPr>
            <p:nvPr/>
          </p:nvSpPr>
          <p:spPr bwMode="auto">
            <a:xfrm>
              <a:off x="15246" y="5162"/>
              <a:ext cx="4100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Endomysium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Fibroblast in endomysium 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Cardiac muscle fibre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Nucleus of muscle fibre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Branching of muscle fibre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Intercalated disc</a:t>
              </a:r>
            </a:p>
          </p:txBody>
        </p:sp>
        <p:sp>
          <p:nvSpPr>
            <p:cNvPr id="4132" name="Text Box 60"/>
            <p:cNvSpPr txBox="1">
              <a:spLocks noChangeArrowheads="1"/>
            </p:cNvSpPr>
            <p:nvPr/>
          </p:nvSpPr>
          <p:spPr bwMode="auto">
            <a:xfrm>
              <a:off x="14408" y="7286"/>
              <a:ext cx="6118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Branching muscles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Faint longitudinal &amp; transverse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striations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Single central nucleus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Intercalated discs 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4133" name="Line 61"/>
            <p:cNvSpPr>
              <a:spLocks noChangeShapeType="1"/>
            </p:cNvSpPr>
            <p:nvPr/>
          </p:nvSpPr>
          <p:spPr bwMode="auto">
            <a:xfrm flipH="1">
              <a:off x="23712" y="2016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4" name="Line 62"/>
            <p:cNvSpPr>
              <a:spLocks noChangeShapeType="1"/>
            </p:cNvSpPr>
            <p:nvPr/>
          </p:nvSpPr>
          <p:spPr bwMode="auto">
            <a:xfrm flipH="1">
              <a:off x="23328" y="2016"/>
              <a:ext cx="1488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5" name="Line 63"/>
            <p:cNvSpPr>
              <a:spLocks noChangeShapeType="1"/>
            </p:cNvSpPr>
            <p:nvPr/>
          </p:nvSpPr>
          <p:spPr bwMode="auto">
            <a:xfrm flipH="1">
              <a:off x="23808" y="2736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6" name="Text Box 67"/>
            <p:cNvSpPr txBox="1">
              <a:spLocks noChangeArrowheads="1"/>
            </p:cNvSpPr>
            <p:nvPr/>
          </p:nvSpPr>
          <p:spPr bwMode="auto">
            <a:xfrm>
              <a:off x="25662" y="182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4137" name="Text Box 68"/>
            <p:cNvSpPr txBox="1">
              <a:spLocks noChangeArrowheads="1"/>
            </p:cNvSpPr>
            <p:nvPr/>
          </p:nvSpPr>
          <p:spPr bwMode="auto">
            <a:xfrm>
              <a:off x="25776" y="25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4138" name="Text Box 72"/>
            <p:cNvSpPr txBox="1">
              <a:spLocks noChangeArrowheads="1"/>
            </p:cNvSpPr>
            <p:nvPr/>
          </p:nvSpPr>
          <p:spPr bwMode="auto">
            <a:xfrm>
              <a:off x="21978" y="5280"/>
              <a:ext cx="3588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Smooth muscle fibres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Nuclei of muscle fibres</a:t>
              </a:r>
            </a:p>
          </p:txBody>
        </p:sp>
        <p:sp>
          <p:nvSpPr>
            <p:cNvPr id="4139" name="Text Box 73"/>
            <p:cNvSpPr txBox="1">
              <a:spLocks noChangeArrowheads="1"/>
            </p:cNvSpPr>
            <p:nvPr/>
          </p:nvSpPr>
          <p:spPr bwMode="auto">
            <a:xfrm>
              <a:off x="20622" y="6144"/>
              <a:ext cx="6625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Elongated spindle shaped cells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No striations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Single elongated centrally placed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nucleus</a:t>
              </a:r>
            </a:p>
          </p:txBody>
        </p:sp>
        <p:sp>
          <p:nvSpPr>
            <p:cNvPr id="4140" name="Line 76"/>
            <p:cNvSpPr>
              <a:spLocks noChangeShapeType="1"/>
            </p:cNvSpPr>
            <p:nvPr/>
          </p:nvSpPr>
          <p:spPr bwMode="auto">
            <a:xfrm>
              <a:off x="3390" y="3600"/>
              <a:ext cx="141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1" name="Line 77"/>
            <p:cNvSpPr>
              <a:spLocks noChangeShapeType="1"/>
            </p:cNvSpPr>
            <p:nvPr/>
          </p:nvSpPr>
          <p:spPr bwMode="auto">
            <a:xfrm>
              <a:off x="2862" y="2736"/>
              <a:ext cx="203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2" name="Line 78"/>
            <p:cNvSpPr>
              <a:spLocks noChangeShapeType="1"/>
            </p:cNvSpPr>
            <p:nvPr/>
          </p:nvSpPr>
          <p:spPr bwMode="auto">
            <a:xfrm flipV="1">
              <a:off x="3150" y="2736"/>
              <a:ext cx="480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3" name="Line 80"/>
            <p:cNvSpPr>
              <a:spLocks noChangeShapeType="1"/>
            </p:cNvSpPr>
            <p:nvPr/>
          </p:nvSpPr>
          <p:spPr bwMode="auto">
            <a:xfrm>
              <a:off x="9966" y="1152"/>
              <a:ext cx="16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4" name="Line 81"/>
            <p:cNvSpPr>
              <a:spLocks noChangeShapeType="1"/>
            </p:cNvSpPr>
            <p:nvPr/>
          </p:nvSpPr>
          <p:spPr bwMode="auto">
            <a:xfrm flipV="1">
              <a:off x="10542" y="2880"/>
              <a:ext cx="336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5" name="Line 82"/>
            <p:cNvSpPr>
              <a:spLocks noChangeShapeType="1"/>
            </p:cNvSpPr>
            <p:nvPr/>
          </p:nvSpPr>
          <p:spPr bwMode="auto">
            <a:xfrm flipV="1">
              <a:off x="10398" y="3504"/>
              <a:ext cx="17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6" name="Text Box 83"/>
            <p:cNvSpPr txBox="1">
              <a:spLocks noChangeArrowheads="1"/>
            </p:cNvSpPr>
            <p:nvPr/>
          </p:nvSpPr>
          <p:spPr bwMode="auto">
            <a:xfrm>
              <a:off x="12116" y="328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4147" name="Line 84"/>
            <p:cNvSpPr>
              <a:spLocks noChangeShapeType="1"/>
            </p:cNvSpPr>
            <p:nvPr/>
          </p:nvSpPr>
          <p:spPr bwMode="auto">
            <a:xfrm flipV="1">
              <a:off x="10542" y="3504"/>
              <a:ext cx="288" cy="192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8" name="Line 90"/>
            <p:cNvSpPr>
              <a:spLocks noChangeShapeType="1"/>
            </p:cNvSpPr>
            <p:nvPr/>
          </p:nvSpPr>
          <p:spPr bwMode="auto">
            <a:xfrm flipV="1">
              <a:off x="17358" y="3264"/>
              <a:ext cx="67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9" name="Line 91"/>
            <p:cNvSpPr>
              <a:spLocks noChangeShapeType="1"/>
            </p:cNvSpPr>
            <p:nvPr/>
          </p:nvSpPr>
          <p:spPr bwMode="auto">
            <a:xfrm>
              <a:off x="17454" y="2400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50" name="Line 92"/>
            <p:cNvSpPr>
              <a:spLocks noChangeShapeType="1"/>
            </p:cNvSpPr>
            <p:nvPr/>
          </p:nvSpPr>
          <p:spPr bwMode="auto">
            <a:xfrm flipV="1">
              <a:off x="18270" y="1968"/>
              <a:ext cx="1488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51" name="Text Box 93"/>
            <p:cNvSpPr txBox="1">
              <a:spLocks noChangeArrowheads="1"/>
            </p:cNvSpPr>
            <p:nvPr/>
          </p:nvSpPr>
          <p:spPr bwMode="auto">
            <a:xfrm>
              <a:off x="19806" y="33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4152" name="Text Box 94"/>
            <p:cNvSpPr txBox="1">
              <a:spLocks noChangeArrowheads="1"/>
            </p:cNvSpPr>
            <p:nvPr/>
          </p:nvSpPr>
          <p:spPr bwMode="auto">
            <a:xfrm>
              <a:off x="19806" y="375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4153" name="Line 95"/>
            <p:cNvSpPr>
              <a:spLocks noChangeShapeType="1"/>
            </p:cNvSpPr>
            <p:nvPr/>
          </p:nvSpPr>
          <p:spPr bwMode="auto">
            <a:xfrm flipV="1">
              <a:off x="23952" y="2736"/>
              <a:ext cx="480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54" name="Oval 98" descr="CARDIAC MUSCLE LS"/>
            <p:cNvSpPr>
              <a:spLocks noChangeArrowheads="1"/>
            </p:cNvSpPr>
            <p:nvPr/>
          </p:nvSpPr>
          <p:spPr bwMode="auto">
            <a:xfrm>
              <a:off x="18750" y="672"/>
              <a:ext cx="1296" cy="1200"/>
            </a:xfrm>
            <a:prstGeom prst="ellipse">
              <a:avLst/>
            </a:prstGeom>
            <a:blipFill dpi="0" rotWithShape="1">
              <a:blip r:embed="rId6" cstate="print">
                <a:lum contrast="18000"/>
              </a:blip>
              <a:srcRect/>
              <a:stretch>
                <a:fillRect/>
              </a:stretch>
            </a:blipFill>
            <a:ln w="76200" cmpd="tri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5" name="Oval 102" descr="SMOOTH MUSCLE TS"/>
            <p:cNvSpPr>
              <a:spLocks noChangeArrowheads="1"/>
            </p:cNvSpPr>
            <p:nvPr/>
          </p:nvSpPr>
          <p:spPr bwMode="auto">
            <a:xfrm>
              <a:off x="25248" y="672"/>
              <a:ext cx="1152" cy="1200"/>
            </a:xfrm>
            <a:prstGeom prst="ellipse">
              <a:avLst/>
            </a:prstGeom>
            <a:blipFill dpi="0" rotWithShape="1">
              <a:blip r:embed="rId7" cstate="print">
                <a:lum contrast="24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6" name="Text Box 103"/>
            <p:cNvSpPr txBox="1">
              <a:spLocks noChangeArrowheads="1"/>
            </p:cNvSpPr>
            <p:nvPr/>
          </p:nvSpPr>
          <p:spPr bwMode="auto">
            <a:xfrm>
              <a:off x="26246" y="1625"/>
              <a:ext cx="46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T S</a:t>
              </a:r>
            </a:p>
          </p:txBody>
        </p:sp>
        <p:sp>
          <p:nvSpPr>
            <p:cNvPr id="4157" name="Oval 104" descr="Copy of VOLUNTARY MUSCLE LS"/>
            <p:cNvSpPr>
              <a:spLocks noChangeArrowheads="1"/>
            </p:cNvSpPr>
            <p:nvPr/>
          </p:nvSpPr>
          <p:spPr bwMode="auto">
            <a:xfrm>
              <a:off x="4800" y="768"/>
              <a:ext cx="1728" cy="1680"/>
            </a:xfrm>
            <a:prstGeom prst="ellipse">
              <a:avLst/>
            </a:prstGeom>
            <a:blipFill dpi="0" rotWithShape="1">
              <a:blip r:embed="rId8" cstate="print">
                <a:lum contrast="30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58" name="Line 106"/>
            <p:cNvSpPr>
              <a:spLocks noChangeShapeType="1"/>
            </p:cNvSpPr>
            <p:nvPr/>
          </p:nvSpPr>
          <p:spPr bwMode="auto">
            <a:xfrm flipH="1">
              <a:off x="5472" y="1248"/>
              <a:ext cx="1104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59" name="Line 107"/>
            <p:cNvSpPr>
              <a:spLocks noChangeShapeType="1"/>
            </p:cNvSpPr>
            <p:nvPr/>
          </p:nvSpPr>
          <p:spPr bwMode="auto">
            <a:xfrm flipV="1">
              <a:off x="5568" y="1296"/>
              <a:ext cx="528" cy="72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60" name="Text Box 108"/>
            <p:cNvSpPr txBox="1">
              <a:spLocks noChangeArrowheads="1"/>
            </p:cNvSpPr>
            <p:nvPr/>
          </p:nvSpPr>
          <p:spPr bwMode="auto">
            <a:xfrm>
              <a:off x="6528" y="1097"/>
              <a:ext cx="115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Striations</a:t>
              </a:r>
            </a:p>
          </p:txBody>
        </p:sp>
        <p:sp>
          <p:nvSpPr>
            <p:cNvPr id="4161" name="Line 111"/>
            <p:cNvSpPr>
              <a:spLocks noChangeShapeType="1"/>
            </p:cNvSpPr>
            <p:nvPr/>
          </p:nvSpPr>
          <p:spPr bwMode="auto">
            <a:xfrm flipV="1">
              <a:off x="2448" y="3072"/>
              <a:ext cx="2400" cy="43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62" name="Line 112"/>
            <p:cNvSpPr>
              <a:spLocks noChangeShapeType="1"/>
            </p:cNvSpPr>
            <p:nvPr/>
          </p:nvSpPr>
          <p:spPr bwMode="auto">
            <a:xfrm flipV="1">
              <a:off x="4128" y="3168"/>
              <a:ext cx="240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95"/>
          <p:cNvGrpSpPr>
            <a:grpSpLocks/>
          </p:cNvGrpSpPr>
          <p:nvPr/>
        </p:nvGrpSpPr>
        <p:grpSpPr bwMode="auto">
          <a:xfrm>
            <a:off x="228600" y="228600"/>
            <a:ext cx="42976800" cy="16002000"/>
            <a:chOff x="144" y="144"/>
            <a:chExt cx="27072" cy="10080"/>
          </a:xfrm>
        </p:grpSpPr>
        <p:sp>
          <p:nvSpPr>
            <p:cNvPr id="5123" name="Oval 2" descr="hairy skin-1"/>
            <p:cNvSpPr>
              <a:spLocks noChangeArrowheads="1"/>
            </p:cNvSpPr>
            <p:nvPr/>
          </p:nvSpPr>
          <p:spPr bwMode="auto">
            <a:xfrm>
              <a:off x="7680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4" name="Oval 3" descr="mammary gland-inactive"/>
            <p:cNvSpPr>
              <a:spLocks noChangeArrowheads="1"/>
            </p:cNvSpPr>
            <p:nvPr/>
          </p:nvSpPr>
          <p:spPr bwMode="auto">
            <a:xfrm>
              <a:off x="14640" y="768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5" name="Oval 4" descr="thick skin-1"/>
            <p:cNvSpPr>
              <a:spLocks noChangeArrowheads="1"/>
            </p:cNvSpPr>
            <p:nvPr/>
          </p:nvSpPr>
          <p:spPr bwMode="auto">
            <a:xfrm>
              <a:off x="480" y="816"/>
              <a:ext cx="4128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" name="Oval 5" descr="breast-1"/>
            <p:cNvSpPr>
              <a:spLocks noChangeArrowheads="1"/>
            </p:cNvSpPr>
            <p:nvPr/>
          </p:nvSpPr>
          <p:spPr bwMode="auto">
            <a:xfrm rot="10800000">
              <a:off x="22080" y="816"/>
              <a:ext cx="4272" cy="4128"/>
            </a:xfrm>
            <a:prstGeom prst="ellipse">
              <a:avLst/>
            </a:prstGeom>
            <a:blipFill dpi="0" rotWithShape="1">
              <a:blip r:embed="rId5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Text Box 6"/>
            <p:cNvSpPr txBox="1">
              <a:spLocks noChangeArrowheads="1"/>
            </p:cNvSpPr>
            <p:nvPr/>
          </p:nvSpPr>
          <p:spPr bwMode="auto">
            <a:xfrm>
              <a:off x="1287" y="144"/>
              <a:ext cx="258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THICK SKIN</a:t>
              </a:r>
            </a:p>
          </p:txBody>
        </p:sp>
        <p:sp>
          <p:nvSpPr>
            <p:cNvPr id="5128" name="Text Box 7"/>
            <p:cNvSpPr txBox="1">
              <a:spLocks noChangeArrowheads="1"/>
            </p:cNvSpPr>
            <p:nvPr/>
          </p:nvSpPr>
          <p:spPr bwMode="auto">
            <a:xfrm>
              <a:off x="8668" y="144"/>
              <a:ext cx="227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THIN SKIN</a:t>
              </a:r>
            </a:p>
          </p:txBody>
        </p:sp>
        <p:sp>
          <p:nvSpPr>
            <p:cNvPr id="5129" name="Text Box 8"/>
            <p:cNvSpPr txBox="1">
              <a:spLocks noChangeArrowheads="1"/>
            </p:cNvSpPr>
            <p:nvPr/>
          </p:nvSpPr>
          <p:spPr bwMode="auto">
            <a:xfrm>
              <a:off x="13920" y="144"/>
              <a:ext cx="621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INACTIVE MAMMARY GLAND</a:t>
              </a:r>
            </a:p>
          </p:txBody>
        </p:sp>
        <p:sp>
          <p:nvSpPr>
            <p:cNvPr id="5130" name="Text Box 9"/>
            <p:cNvSpPr txBox="1">
              <a:spLocks noChangeArrowheads="1"/>
            </p:cNvSpPr>
            <p:nvPr/>
          </p:nvSpPr>
          <p:spPr bwMode="auto">
            <a:xfrm>
              <a:off x="20832" y="144"/>
              <a:ext cx="578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ACTIVE MAMMARY GLAND</a:t>
              </a:r>
            </a:p>
          </p:txBody>
        </p:sp>
        <p:sp>
          <p:nvSpPr>
            <p:cNvPr id="5131" name="Line 28"/>
            <p:cNvSpPr>
              <a:spLocks noChangeShapeType="1"/>
            </p:cNvSpPr>
            <p:nvPr/>
          </p:nvSpPr>
          <p:spPr bwMode="auto">
            <a:xfrm flipV="1">
              <a:off x="3456" y="1200"/>
              <a:ext cx="105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Line 30"/>
            <p:cNvSpPr>
              <a:spLocks noChangeShapeType="1"/>
            </p:cNvSpPr>
            <p:nvPr/>
          </p:nvSpPr>
          <p:spPr bwMode="auto">
            <a:xfrm flipH="1">
              <a:off x="3936" y="1872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Line 31"/>
            <p:cNvSpPr>
              <a:spLocks noChangeShapeType="1"/>
            </p:cNvSpPr>
            <p:nvPr/>
          </p:nvSpPr>
          <p:spPr bwMode="auto">
            <a:xfrm flipH="1">
              <a:off x="3024" y="3744"/>
              <a:ext cx="1680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Text Box 32"/>
            <p:cNvSpPr txBox="1">
              <a:spLocks noChangeArrowheads="1"/>
            </p:cNvSpPr>
            <p:nvPr/>
          </p:nvSpPr>
          <p:spPr bwMode="auto">
            <a:xfrm>
              <a:off x="4464" y="10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5135" name="Text Box 33"/>
            <p:cNvSpPr txBox="1">
              <a:spLocks noChangeArrowheads="1"/>
            </p:cNvSpPr>
            <p:nvPr/>
          </p:nvSpPr>
          <p:spPr bwMode="auto">
            <a:xfrm>
              <a:off x="4608" y="169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5136" name="Text Box 34"/>
            <p:cNvSpPr txBox="1">
              <a:spLocks noChangeArrowheads="1"/>
            </p:cNvSpPr>
            <p:nvPr/>
          </p:nvSpPr>
          <p:spPr bwMode="auto">
            <a:xfrm>
              <a:off x="4656" y="20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5137" name="Text Box 35"/>
            <p:cNvSpPr txBox="1">
              <a:spLocks noChangeArrowheads="1"/>
            </p:cNvSpPr>
            <p:nvPr/>
          </p:nvSpPr>
          <p:spPr bwMode="auto">
            <a:xfrm>
              <a:off x="4704" y="25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5138" name="Text Box 36"/>
            <p:cNvSpPr txBox="1">
              <a:spLocks noChangeArrowheads="1"/>
            </p:cNvSpPr>
            <p:nvPr/>
          </p:nvSpPr>
          <p:spPr bwMode="auto">
            <a:xfrm>
              <a:off x="4656" y="357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5139" name="Text Box 37"/>
            <p:cNvSpPr txBox="1">
              <a:spLocks noChangeArrowheads="1"/>
            </p:cNvSpPr>
            <p:nvPr/>
          </p:nvSpPr>
          <p:spPr bwMode="auto">
            <a:xfrm>
              <a:off x="624" y="5162"/>
              <a:ext cx="4292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St Sq keratinised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Stratum corneum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Dermal papilla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Papillary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Reticular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Hypodermis</a:t>
              </a:r>
            </a:p>
          </p:txBody>
        </p:sp>
        <p:sp>
          <p:nvSpPr>
            <p:cNvPr id="5140" name="Text Box 38"/>
            <p:cNvSpPr txBox="1">
              <a:spLocks noChangeArrowheads="1"/>
            </p:cNvSpPr>
            <p:nvPr/>
          </p:nvSpPr>
          <p:spPr bwMode="auto">
            <a:xfrm>
              <a:off x="144" y="7478"/>
              <a:ext cx="7773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epidermis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St Sq keratinised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Very thick stratum corneum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Absent hair follicles &amp; sebaceous glands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Sweat glands in dermis</a:t>
              </a:r>
            </a:p>
          </p:txBody>
        </p:sp>
        <p:sp>
          <p:nvSpPr>
            <p:cNvPr id="5141" name="Line 39"/>
            <p:cNvSpPr>
              <a:spLocks noChangeShapeType="1"/>
            </p:cNvSpPr>
            <p:nvPr/>
          </p:nvSpPr>
          <p:spPr bwMode="auto">
            <a:xfrm flipV="1">
              <a:off x="10464" y="1008"/>
              <a:ext cx="16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2" name="Line 41"/>
            <p:cNvSpPr>
              <a:spLocks noChangeShapeType="1"/>
            </p:cNvSpPr>
            <p:nvPr/>
          </p:nvSpPr>
          <p:spPr bwMode="auto">
            <a:xfrm flipH="1">
              <a:off x="9840" y="2400"/>
              <a:ext cx="2352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Line 42"/>
            <p:cNvSpPr>
              <a:spLocks noChangeShapeType="1"/>
            </p:cNvSpPr>
            <p:nvPr/>
          </p:nvSpPr>
          <p:spPr bwMode="auto">
            <a:xfrm flipH="1">
              <a:off x="9504" y="2928"/>
              <a:ext cx="273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Line 43"/>
            <p:cNvSpPr>
              <a:spLocks noChangeShapeType="1"/>
            </p:cNvSpPr>
            <p:nvPr/>
          </p:nvSpPr>
          <p:spPr bwMode="auto">
            <a:xfrm flipH="1">
              <a:off x="10560" y="3552"/>
              <a:ext cx="172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Text Box 44"/>
            <p:cNvSpPr txBox="1">
              <a:spLocks noChangeArrowheads="1"/>
            </p:cNvSpPr>
            <p:nvPr/>
          </p:nvSpPr>
          <p:spPr bwMode="auto">
            <a:xfrm>
              <a:off x="12048" y="8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5146" name="Text Box 45"/>
            <p:cNvSpPr txBox="1">
              <a:spLocks noChangeArrowheads="1"/>
            </p:cNvSpPr>
            <p:nvPr/>
          </p:nvSpPr>
          <p:spPr bwMode="auto">
            <a:xfrm>
              <a:off x="12048" y="107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5147" name="Text Box 46"/>
            <p:cNvSpPr txBox="1">
              <a:spLocks noChangeArrowheads="1"/>
            </p:cNvSpPr>
            <p:nvPr/>
          </p:nvSpPr>
          <p:spPr bwMode="auto">
            <a:xfrm>
              <a:off x="12096" y="19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5148" name="Text Box 47"/>
            <p:cNvSpPr txBox="1">
              <a:spLocks noChangeArrowheads="1"/>
            </p:cNvSpPr>
            <p:nvPr/>
          </p:nvSpPr>
          <p:spPr bwMode="auto">
            <a:xfrm>
              <a:off x="12174" y="22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5149" name="Text Box 48"/>
            <p:cNvSpPr txBox="1">
              <a:spLocks noChangeArrowheads="1"/>
            </p:cNvSpPr>
            <p:nvPr/>
          </p:nvSpPr>
          <p:spPr bwMode="auto">
            <a:xfrm>
              <a:off x="12192" y="273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5150" name="Text Box 49"/>
            <p:cNvSpPr txBox="1">
              <a:spLocks noChangeArrowheads="1"/>
            </p:cNvSpPr>
            <p:nvPr/>
          </p:nvSpPr>
          <p:spPr bwMode="auto">
            <a:xfrm>
              <a:off x="7728" y="5040"/>
              <a:ext cx="4292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St Sq keratinised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Papillary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Reticular layer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Sweat gland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Hair follicles (cut sections)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Sebaceous gland </a:t>
              </a:r>
            </a:p>
          </p:txBody>
        </p:sp>
        <p:sp>
          <p:nvSpPr>
            <p:cNvPr id="5151" name="Text Box 50"/>
            <p:cNvSpPr txBox="1">
              <a:spLocks noChangeArrowheads="1"/>
            </p:cNvSpPr>
            <p:nvPr/>
          </p:nvSpPr>
          <p:spPr bwMode="auto">
            <a:xfrm>
              <a:off x="6937" y="7094"/>
              <a:ext cx="6455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Thin epidermis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Stratum corneum is thin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Hair follicles &amp; sebaceous glands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Sweat glands in dermis</a:t>
              </a:r>
            </a:p>
          </p:txBody>
        </p:sp>
        <p:sp>
          <p:nvSpPr>
            <p:cNvPr id="5152" name="Line 51"/>
            <p:cNvSpPr>
              <a:spLocks noChangeShapeType="1"/>
            </p:cNvSpPr>
            <p:nvPr/>
          </p:nvSpPr>
          <p:spPr bwMode="auto">
            <a:xfrm flipH="1">
              <a:off x="17232" y="1440"/>
              <a:ext cx="225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3" name="Line 52"/>
            <p:cNvSpPr>
              <a:spLocks noChangeShapeType="1"/>
            </p:cNvSpPr>
            <p:nvPr/>
          </p:nvSpPr>
          <p:spPr bwMode="auto">
            <a:xfrm flipH="1">
              <a:off x="16848" y="2736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4" name="Line 53"/>
            <p:cNvSpPr>
              <a:spLocks noChangeShapeType="1"/>
            </p:cNvSpPr>
            <p:nvPr/>
          </p:nvSpPr>
          <p:spPr bwMode="auto">
            <a:xfrm flipH="1">
              <a:off x="17712" y="3984"/>
              <a:ext cx="17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55" name="Text Box 55"/>
            <p:cNvSpPr txBox="1">
              <a:spLocks noChangeArrowheads="1"/>
            </p:cNvSpPr>
            <p:nvPr/>
          </p:nvSpPr>
          <p:spPr bwMode="auto">
            <a:xfrm>
              <a:off x="19392" y="8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5156" name="Text Box 56"/>
            <p:cNvSpPr txBox="1">
              <a:spLocks noChangeArrowheads="1"/>
            </p:cNvSpPr>
            <p:nvPr/>
          </p:nvSpPr>
          <p:spPr bwMode="auto">
            <a:xfrm>
              <a:off x="19440" y="124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5157" name="Text Box 57"/>
            <p:cNvSpPr txBox="1">
              <a:spLocks noChangeArrowheads="1"/>
            </p:cNvSpPr>
            <p:nvPr/>
          </p:nvSpPr>
          <p:spPr bwMode="auto">
            <a:xfrm>
              <a:off x="19488" y="25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5158" name="Text Box 58"/>
            <p:cNvSpPr txBox="1">
              <a:spLocks noChangeArrowheads="1"/>
            </p:cNvSpPr>
            <p:nvPr/>
          </p:nvSpPr>
          <p:spPr bwMode="auto">
            <a:xfrm>
              <a:off x="19422" y="379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5159" name="Text Box 59"/>
            <p:cNvSpPr txBox="1">
              <a:spLocks noChangeArrowheads="1"/>
            </p:cNvSpPr>
            <p:nvPr/>
          </p:nvSpPr>
          <p:spPr bwMode="auto">
            <a:xfrm>
              <a:off x="15216" y="5040"/>
              <a:ext cx="3076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Interlobar 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ducts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Tubules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Solid cords of cells</a:t>
              </a:r>
            </a:p>
          </p:txBody>
        </p:sp>
        <p:sp>
          <p:nvSpPr>
            <p:cNvPr id="5160" name="Text Box 60"/>
            <p:cNvSpPr txBox="1">
              <a:spLocks noChangeArrowheads="1"/>
            </p:cNvSpPr>
            <p:nvPr/>
          </p:nvSpPr>
          <p:spPr bwMode="auto">
            <a:xfrm>
              <a:off x="13488" y="6854"/>
              <a:ext cx="6947" cy="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Less glandular tissue, more CT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Underdeveloped alveoli,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represented by solid cords of cells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Extensive branching of duct system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Ducts of different sizes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Plenty of fat cells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5161" name="Line 61"/>
            <p:cNvSpPr>
              <a:spLocks noChangeShapeType="1"/>
            </p:cNvSpPr>
            <p:nvPr/>
          </p:nvSpPr>
          <p:spPr bwMode="auto">
            <a:xfrm flipH="1">
              <a:off x="25296" y="1344"/>
              <a:ext cx="12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2" name="Line 62"/>
            <p:cNvSpPr>
              <a:spLocks noChangeShapeType="1"/>
            </p:cNvSpPr>
            <p:nvPr/>
          </p:nvSpPr>
          <p:spPr bwMode="auto">
            <a:xfrm flipH="1">
              <a:off x="25584" y="2208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3" name="Line 63"/>
            <p:cNvSpPr>
              <a:spLocks noChangeShapeType="1"/>
            </p:cNvSpPr>
            <p:nvPr/>
          </p:nvSpPr>
          <p:spPr bwMode="auto">
            <a:xfrm flipH="1">
              <a:off x="23952" y="2928"/>
              <a:ext cx="26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4" name="Line 66"/>
            <p:cNvSpPr>
              <a:spLocks noChangeShapeType="1"/>
            </p:cNvSpPr>
            <p:nvPr/>
          </p:nvSpPr>
          <p:spPr bwMode="auto">
            <a:xfrm flipV="1">
              <a:off x="23328" y="3648"/>
              <a:ext cx="326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5" name="Text Box 67"/>
            <p:cNvSpPr txBox="1">
              <a:spLocks noChangeArrowheads="1"/>
            </p:cNvSpPr>
            <p:nvPr/>
          </p:nvSpPr>
          <p:spPr bwMode="auto">
            <a:xfrm>
              <a:off x="26448" y="115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5166" name="Text Box 68"/>
            <p:cNvSpPr txBox="1">
              <a:spLocks noChangeArrowheads="1"/>
            </p:cNvSpPr>
            <p:nvPr/>
          </p:nvSpPr>
          <p:spPr bwMode="auto">
            <a:xfrm>
              <a:off x="26478" y="153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5167" name="Text Box 69"/>
            <p:cNvSpPr txBox="1">
              <a:spLocks noChangeArrowheads="1"/>
            </p:cNvSpPr>
            <p:nvPr/>
          </p:nvSpPr>
          <p:spPr bwMode="auto">
            <a:xfrm>
              <a:off x="26496" y="20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5168" name="Text Box 70"/>
            <p:cNvSpPr txBox="1">
              <a:spLocks noChangeArrowheads="1"/>
            </p:cNvSpPr>
            <p:nvPr/>
          </p:nvSpPr>
          <p:spPr bwMode="auto">
            <a:xfrm>
              <a:off x="26544" y="273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5169" name="Text Box 71"/>
            <p:cNvSpPr txBox="1">
              <a:spLocks noChangeArrowheads="1"/>
            </p:cNvSpPr>
            <p:nvPr/>
          </p:nvSpPr>
          <p:spPr bwMode="auto">
            <a:xfrm>
              <a:off x="26544" y="345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5170" name="Text Box 72"/>
            <p:cNvSpPr txBox="1">
              <a:spLocks noChangeArrowheads="1"/>
            </p:cNvSpPr>
            <p:nvPr/>
          </p:nvSpPr>
          <p:spPr bwMode="auto">
            <a:xfrm>
              <a:off x="22460" y="4992"/>
              <a:ext cx="3316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Glandular alveoli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duct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Intralobular 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Interlobar CT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Large interlobar duct</a:t>
              </a:r>
            </a:p>
          </p:txBody>
        </p:sp>
        <p:sp>
          <p:nvSpPr>
            <p:cNvPr id="5171" name="Text Box 73"/>
            <p:cNvSpPr txBox="1">
              <a:spLocks noChangeArrowheads="1"/>
            </p:cNvSpPr>
            <p:nvPr/>
          </p:nvSpPr>
          <p:spPr bwMode="auto">
            <a:xfrm>
              <a:off x="20481" y="6864"/>
              <a:ext cx="6735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More glandular tissue, less CT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Compactly packed, well developed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alveoli with distended lumen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Irregular branching pattern</a:t>
              </a:r>
            </a:p>
          </p:txBody>
        </p:sp>
        <p:sp>
          <p:nvSpPr>
            <p:cNvPr id="5172" name="Text Box 74"/>
            <p:cNvSpPr txBox="1">
              <a:spLocks noChangeArrowheads="1"/>
            </p:cNvSpPr>
            <p:nvPr/>
          </p:nvSpPr>
          <p:spPr bwMode="auto">
            <a:xfrm>
              <a:off x="9690" y="9897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5173" name="Picture 75" descr="aLogo dept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584" y="8880"/>
              <a:ext cx="1440" cy="1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74" name="Oval 76" descr="hair folicle-3"/>
            <p:cNvSpPr>
              <a:spLocks noChangeArrowheads="1"/>
            </p:cNvSpPr>
            <p:nvPr/>
          </p:nvSpPr>
          <p:spPr bwMode="auto">
            <a:xfrm>
              <a:off x="6528" y="528"/>
              <a:ext cx="1536" cy="1536"/>
            </a:xfrm>
            <a:prstGeom prst="ellipse">
              <a:avLst/>
            </a:prstGeom>
            <a:blipFill dpi="0" rotWithShape="1">
              <a:blip r:embed="rId7" cstate="print">
                <a:lum contrast="12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5" name="Line 77"/>
            <p:cNvSpPr>
              <a:spLocks noChangeShapeType="1"/>
            </p:cNvSpPr>
            <p:nvPr/>
          </p:nvSpPr>
          <p:spPr bwMode="auto">
            <a:xfrm>
              <a:off x="3456" y="2208"/>
              <a:ext cx="12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6" name="Line 78"/>
            <p:cNvSpPr>
              <a:spLocks noChangeShapeType="1"/>
            </p:cNvSpPr>
            <p:nvPr/>
          </p:nvSpPr>
          <p:spPr bwMode="auto">
            <a:xfrm>
              <a:off x="3216" y="2736"/>
              <a:ext cx="153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77" name="AutoShape 79"/>
            <p:cNvSpPr>
              <a:spLocks/>
            </p:cNvSpPr>
            <p:nvPr/>
          </p:nvSpPr>
          <p:spPr bwMode="auto">
            <a:xfrm>
              <a:off x="720" y="864"/>
              <a:ext cx="96" cy="864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8" name="Text Box 80"/>
            <p:cNvSpPr txBox="1">
              <a:spLocks noChangeArrowheads="1"/>
            </p:cNvSpPr>
            <p:nvPr/>
          </p:nvSpPr>
          <p:spPr bwMode="auto">
            <a:xfrm>
              <a:off x="510" y="112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5179" name="Text Box 81"/>
            <p:cNvSpPr txBox="1">
              <a:spLocks noChangeArrowheads="1"/>
            </p:cNvSpPr>
            <p:nvPr/>
          </p:nvSpPr>
          <p:spPr bwMode="auto">
            <a:xfrm>
              <a:off x="5942" y="2025"/>
              <a:ext cx="182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HAIR FOLLICLE</a:t>
              </a:r>
            </a:p>
          </p:txBody>
        </p:sp>
        <p:sp>
          <p:nvSpPr>
            <p:cNvPr id="5180" name="Line 82"/>
            <p:cNvSpPr>
              <a:spLocks noChangeShapeType="1"/>
            </p:cNvSpPr>
            <p:nvPr/>
          </p:nvSpPr>
          <p:spPr bwMode="auto">
            <a:xfrm>
              <a:off x="10704" y="1248"/>
              <a:ext cx="13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1" name="Line 83"/>
            <p:cNvSpPr>
              <a:spLocks noChangeShapeType="1"/>
            </p:cNvSpPr>
            <p:nvPr/>
          </p:nvSpPr>
          <p:spPr bwMode="auto">
            <a:xfrm>
              <a:off x="11040" y="2112"/>
              <a:ext cx="11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2" name="Line 84"/>
            <p:cNvSpPr>
              <a:spLocks noChangeShapeType="1"/>
            </p:cNvSpPr>
            <p:nvPr/>
          </p:nvSpPr>
          <p:spPr bwMode="auto">
            <a:xfrm flipV="1">
              <a:off x="10944" y="2928"/>
              <a:ext cx="240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3" name="Text Box 85"/>
            <p:cNvSpPr txBox="1">
              <a:spLocks noChangeArrowheads="1"/>
            </p:cNvSpPr>
            <p:nvPr/>
          </p:nvSpPr>
          <p:spPr bwMode="auto">
            <a:xfrm>
              <a:off x="12278" y="337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5184" name="Line 86"/>
            <p:cNvSpPr>
              <a:spLocks noChangeShapeType="1"/>
            </p:cNvSpPr>
            <p:nvPr/>
          </p:nvSpPr>
          <p:spPr bwMode="auto">
            <a:xfrm flipV="1">
              <a:off x="17328" y="1440"/>
              <a:ext cx="672" cy="62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5" name="Line 87"/>
            <p:cNvSpPr>
              <a:spLocks noChangeShapeType="1"/>
            </p:cNvSpPr>
            <p:nvPr/>
          </p:nvSpPr>
          <p:spPr bwMode="auto">
            <a:xfrm>
              <a:off x="16800" y="1008"/>
              <a:ext cx="26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6" name="Oval 88" descr="Lactating Mammary Gland sec"/>
            <p:cNvSpPr>
              <a:spLocks noChangeArrowheads="1"/>
            </p:cNvSpPr>
            <p:nvPr/>
          </p:nvSpPr>
          <p:spPr bwMode="auto">
            <a:xfrm>
              <a:off x="20928" y="672"/>
              <a:ext cx="1488" cy="1440"/>
            </a:xfrm>
            <a:prstGeom prst="ellipse">
              <a:avLst/>
            </a:prstGeom>
            <a:blipFill dpi="0" rotWithShape="1">
              <a:blip r:embed="rId8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7" name="Line 89"/>
            <p:cNvSpPr>
              <a:spLocks noChangeShapeType="1"/>
            </p:cNvSpPr>
            <p:nvPr/>
          </p:nvSpPr>
          <p:spPr bwMode="auto">
            <a:xfrm>
              <a:off x="18336" y="3264"/>
              <a:ext cx="12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8" name="Line 90"/>
            <p:cNvSpPr>
              <a:spLocks noChangeShapeType="1"/>
            </p:cNvSpPr>
            <p:nvPr/>
          </p:nvSpPr>
          <p:spPr bwMode="auto">
            <a:xfrm flipV="1">
              <a:off x="18672" y="3264"/>
              <a:ext cx="240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9" name="Text Box 91"/>
            <p:cNvSpPr txBox="1">
              <a:spLocks noChangeArrowheads="1"/>
            </p:cNvSpPr>
            <p:nvPr/>
          </p:nvSpPr>
          <p:spPr bwMode="auto">
            <a:xfrm>
              <a:off x="19526" y="309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5190" name="Line 92"/>
            <p:cNvSpPr>
              <a:spLocks noChangeShapeType="1"/>
            </p:cNvSpPr>
            <p:nvPr/>
          </p:nvSpPr>
          <p:spPr bwMode="auto">
            <a:xfrm>
              <a:off x="25152" y="1728"/>
              <a:ext cx="13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91" name="Line 93"/>
            <p:cNvSpPr>
              <a:spLocks noChangeShapeType="1"/>
            </p:cNvSpPr>
            <p:nvPr/>
          </p:nvSpPr>
          <p:spPr bwMode="auto">
            <a:xfrm flipV="1">
              <a:off x="25440" y="1344"/>
              <a:ext cx="288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93"/>
          <p:cNvGrpSpPr>
            <a:grpSpLocks/>
          </p:cNvGrpSpPr>
          <p:nvPr/>
        </p:nvGrpSpPr>
        <p:grpSpPr bwMode="auto">
          <a:xfrm>
            <a:off x="381000" y="228600"/>
            <a:ext cx="41992550" cy="15987713"/>
            <a:chOff x="240" y="144"/>
            <a:chExt cx="26452" cy="10071"/>
          </a:xfrm>
        </p:grpSpPr>
        <p:sp>
          <p:nvSpPr>
            <p:cNvPr id="6147" name="Oval 2" descr="testis-2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8" name="Oval 3" descr="epididymis-4"/>
            <p:cNvSpPr>
              <a:spLocks noChangeArrowheads="1"/>
            </p:cNvSpPr>
            <p:nvPr/>
          </p:nvSpPr>
          <p:spPr bwMode="auto">
            <a:xfrm rot="10800000"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9" name="Oval 4" descr="prostate-1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0" name="Oval 5" descr="vas2"/>
            <p:cNvSpPr>
              <a:spLocks noChangeArrowheads="1"/>
            </p:cNvSpPr>
            <p:nvPr/>
          </p:nvSpPr>
          <p:spPr bwMode="auto">
            <a:xfrm>
              <a:off x="21024" y="960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1" name="Text Box 6"/>
            <p:cNvSpPr txBox="1">
              <a:spLocks noChangeArrowheads="1"/>
            </p:cNvSpPr>
            <p:nvPr/>
          </p:nvSpPr>
          <p:spPr bwMode="auto">
            <a:xfrm>
              <a:off x="1420" y="192"/>
              <a:ext cx="246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PROSTATE</a:t>
              </a:r>
            </a:p>
          </p:txBody>
        </p:sp>
        <p:sp>
          <p:nvSpPr>
            <p:cNvPr id="6152" name="Text Box 7"/>
            <p:cNvSpPr txBox="1">
              <a:spLocks noChangeArrowheads="1"/>
            </p:cNvSpPr>
            <p:nvPr/>
          </p:nvSpPr>
          <p:spPr bwMode="auto">
            <a:xfrm>
              <a:off x="8596" y="144"/>
              <a:ext cx="162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TESTIS</a:t>
              </a:r>
            </a:p>
          </p:txBody>
        </p:sp>
        <p:sp>
          <p:nvSpPr>
            <p:cNvPr id="6153" name="Text Box 8"/>
            <p:cNvSpPr txBox="1">
              <a:spLocks noChangeArrowheads="1"/>
            </p:cNvSpPr>
            <p:nvPr/>
          </p:nvSpPr>
          <p:spPr bwMode="auto">
            <a:xfrm>
              <a:off x="15292" y="192"/>
              <a:ext cx="261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EPIDIDYMIS</a:t>
              </a:r>
            </a:p>
          </p:txBody>
        </p:sp>
        <p:sp>
          <p:nvSpPr>
            <p:cNvPr id="6154" name="Text Box 9"/>
            <p:cNvSpPr txBox="1">
              <a:spLocks noChangeArrowheads="1"/>
            </p:cNvSpPr>
            <p:nvPr/>
          </p:nvSpPr>
          <p:spPr bwMode="auto">
            <a:xfrm>
              <a:off x="21024" y="240"/>
              <a:ext cx="438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DUCTUS DEFERENS</a:t>
              </a:r>
            </a:p>
          </p:txBody>
        </p:sp>
        <p:sp>
          <p:nvSpPr>
            <p:cNvPr id="6155" name="Oval 10" descr="Copy of VAS DEFERENS 1"/>
            <p:cNvSpPr>
              <a:spLocks noChangeArrowheads="1"/>
            </p:cNvSpPr>
            <p:nvPr/>
          </p:nvSpPr>
          <p:spPr bwMode="auto">
            <a:xfrm>
              <a:off x="25056" y="768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6" name="Oval 11" descr="EPIDIDYMIS"/>
            <p:cNvSpPr>
              <a:spLocks noChangeArrowheads="1"/>
            </p:cNvSpPr>
            <p:nvPr/>
          </p:nvSpPr>
          <p:spPr bwMode="auto">
            <a:xfrm rot="5400000">
              <a:off x="18336" y="288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7" name="Oval 12" descr="PROSTATE 1"/>
            <p:cNvSpPr>
              <a:spLocks noChangeArrowheads="1"/>
            </p:cNvSpPr>
            <p:nvPr/>
          </p:nvSpPr>
          <p:spPr bwMode="auto">
            <a:xfrm>
              <a:off x="4320" y="768"/>
              <a:ext cx="1440" cy="1440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8" name="Oval 13" descr="TESTIS 1"/>
            <p:cNvSpPr>
              <a:spLocks noChangeArrowheads="1"/>
            </p:cNvSpPr>
            <p:nvPr/>
          </p:nvSpPr>
          <p:spPr bwMode="auto">
            <a:xfrm>
              <a:off x="10992" y="288"/>
              <a:ext cx="1536" cy="1440"/>
            </a:xfrm>
            <a:prstGeom prst="ellipse">
              <a:avLst/>
            </a:prstGeom>
            <a:blipFill dpi="0" rotWithShape="1">
              <a:blip r:embed="rId9" cstate="print">
                <a:lum contrast="48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9" name="Line 14"/>
            <p:cNvSpPr>
              <a:spLocks noChangeShapeType="1"/>
            </p:cNvSpPr>
            <p:nvPr/>
          </p:nvSpPr>
          <p:spPr bwMode="auto">
            <a:xfrm flipH="1">
              <a:off x="5136" y="1008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Text Box 15"/>
            <p:cNvSpPr txBox="1">
              <a:spLocks noChangeArrowheads="1"/>
            </p:cNvSpPr>
            <p:nvPr/>
          </p:nvSpPr>
          <p:spPr bwMode="auto">
            <a:xfrm>
              <a:off x="5750" y="857"/>
              <a:ext cx="1388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Prostatic 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concretions</a:t>
              </a:r>
            </a:p>
          </p:txBody>
        </p:sp>
        <p:sp>
          <p:nvSpPr>
            <p:cNvPr id="6161" name="Text Box 17"/>
            <p:cNvSpPr txBox="1">
              <a:spLocks noChangeArrowheads="1"/>
            </p:cNvSpPr>
            <p:nvPr/>
          </p:nvSpPr>
          <p:spPr bwMode="auto">
            <a:xfrm>
              <a:off x="11376" y="1680"/>
              <a:ext cx="279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SEMINIFEROUS TUBULE</a:t>
              </a:r>
            </a:p>
          </p:txBody>
        </p:sp>
        <p:sp>
          <p:nvSpPr>
            <p:cNvPr id="6162" name="Text Box 23"/>
            <p:cNvSpPr txBox="1">
              <a:spLocks noChangeArrowheads="1"/>
            </p:cNvSpPr>
            <p:nvPr/>
          </p:nvSpPr>
          <p:spPr bwMode="auto">
            <a:xfrm>
              <a:off x="18672" y="1689"/>
              <a:ext cx="240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DUCTUS EPIDIDYMIS</a:t>
              </a:r>
            </a:p>
          </p:txBody>
        </p:sp>
        <p:sp>
          <p:nvSpPr>
            <p:cNvPr id="6163" name="Line 30"/>
            <p:cNvSpPr>
              <a:spLocks noChangeShapeType="1"/>
            </p:cNvSpPr>
            <p:nvPr/>
          </p:nvSpPr>
          <p:spPr bwMode="auto">
            <a:xfrm flipH="1">
              <a:off x="3072" y="2688"/>
              <a:ext cx="17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Line 31"/>
            <p:cNvSpPr>
              <a:spLocks noChangeShapeType="1"/>
            </p:cNvSpPr>
            <p:nvPr/>
          </p:nvSpPr>
          <p:spPr bwMode="auto">
            <a:xfrm flipH="1">
              <a:off x="3024" y="3696"/>
              <a:ext cx="18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Text Box 32"/>
            <p:cNvSpPr txBox="1">
              <a:spLocks noChangeArrowheads="1"/>
            </p:cNvSpPr>
            <p:nvPr/>
          </p:nvSpPr>
          <p:spPr bwMode="auto">
            <a:xfrm>
              <a:off x="4800" y="249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6166" name="Text Box 33"/>
            <p:cNvSpPr txBox="1">
              <a:spLocks noChangeArrowheads="1"/>
            </p:cNvSpPr>
            <p:nvPr/>
          </p:nvSpPr>
          <p:spPr bwMode="auto">
            <a:xfrm>
              <a:off x="4800" y="352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6167" name="Text Box 37"/>
            <p:cNvSpPr txBox="1">
              <a:spLocks noChangeArrowheads="1"/>
            </p:cNvSpPr>
            <p:nvPr/>
          </p:nvSpPr>
          <p:spPr bwMode="auto">
            <a:xfrm>
              <a:off x="854" y="5192"/>
              <a:ext cx="3972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Prostatic glands (alveoli)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Fibromuscular stroma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Smooth muscle of stroma</a:t>
              </a:r>
            </a:p>
          </p:txBody>
        </p:sp>
        <p:sp>
          <p:nvSpPr>
            <p:cNvPr id="6168" name="Text Box 38"/>
            <p:cNvSpPr txBox="1">
              <a:spLocks noChangeArrowheads="1"/>
            </p:cNvSpPr>
            <p:nvPr/>
          </p:nvSpPr>
          <p:spPr bwMode="auto">
            <a:xfrm>
              <a:off x="240" y="6384"/>
              <a:ext cx="6172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Large irregular alveoli lined by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simple columnar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Fibromuscular stroma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Corpora amylacea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Prostatic urethra lined by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transitional epithelium</a:t>
              </a:r>
            </a:p>
          </p:txBody>
        </p:sp>
        <p:sp>
          <p:nvSpPr>
            <p:cNvPr id="6169" name="Line 40"/>
            <p:cNvSpPr>
              <a:spLocks noChangeShapeType="1"/>
            </p:cNvSpPr>
            <p:nvPr/>
          </p:nvSpPr>
          <p:spPr bwMode="auto">
            <a:xfrm flipH="1">
              <a:off x="10176" y="2256"/>
              <a:ext cx="182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Line 41"/>
            <p:cNvSpPr>
              <a:spLocks noChangeShapeType="1"/>
            </p:cNvSpPr>
            <p:nvPr/>
          </p:nvSpPr>
          <p:spPr bwMode="auto">
            <a:xfrm flipH="1">
              <a:off x="10032" y="2496"/>
              <a:ext cx="196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Line 42"/>
            <p:cNvSpPr>
              <a:spLocks noChangeShapeType="1"/>
            </p:cNvSpPr>
            <p:nvPr/>
          </p:nvSpPr>
          <p:spPr bwMode="auto">
            <a:xfrm flipH="1">
              <a:off x="9072" y="3216"/>
              <a:ext cx="29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Line 43"/>
            <p:cNvSpPr>
              <a:spLocks noChangeShapeType="1"/>
            </p:cNvSpPr>
            <p:nvPr/>
          </p:nvSpPr>
          <p:spPr bwMode="auto">
            <a:xfrm flipH="1">
              <a:off x="9216" y="4176"/>
              <a:ext cx="27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Text Box 44"/>
            <p:cNvSpPr txBox="1">
              <a:spLocks noChangeArrowheads="1"/>
            </p:cNvSpPr>
            <p:nvPr/>
          </p:nvSpPr>
          <p:spPr bwMode="auto">
            <a:xfrm>
              <a:off x="11904" y="206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6174" name="Text Box 45"/>
            <p:cNvSpPr txBox="1">
              <a:spLocks noChangeArrowheads="1"/>
            </p:cNvSpPr>
            <p:nvPr/>
          </p:nvSpPr>
          <p:spPr bwMode="auto">
            <a:xfrm>
              <a:off x="11952" y="232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6175" name="Text Box 46"/>
            <p:cNvSpPr txBox="1">
              <a:spLocks noChangeArrowheads="1"/>
            </p:cNvSpPr>
            <p:nvPr/>
          </p:nvSpPr>
          <p:spPr bwMode="auto">
            <a:xfrm>
              <a:off x="11952" y="280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6176" name="Text Box 47"/>
            <p:cNvSpPr txBox="1">
              <a:spLocks noChangeArrowheads="1"/>
            </p:cNvSpPr>
            <p:nvPr/>
          </p:nvSpPr>
          <p:spPr bwMode="auto">
            <a:xfrm>
              <a:off x="11952" y="304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6177" name="Text Box 48"/>
            <p:cNvSpPr txBox="1">
              <a:spLocks noChangeArrowheads="1"/>
            </p:cNvSpPr>
            <p:nvPr/>
          </p:nvSpPr>
          <p:spPr bwMode="auto">
            <a:xfrm>
              <a:off x="11952" y="333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6178" name="Text Box 49"/>
            <p:cNvSpPr txBox="1">
              <a:spLocks noChangeArrowheads="1"/>
            </p:cNvSpPr>
            <p:nvPr/>
          </p:nvSpPr>
          <p:spPr bwMode="auto">
            <a:xfrm>
              <a:off x="7728" y="5040"/>
              <a:ext cx="3892" cy="2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Seminiferous tubules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Spermatogonia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Sertoli cell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Spermatozoa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Spermatids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Spermatocytes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Interstitial cells of Leydig</a:t>
              </a:r>
            </a:p>
          </p:txBody>
        </p:sp>
        <p:sp>
          <p:nvSpPr>
            <p:cNvPr id="6179" name="Text Box 50"/>
            <p:cNvSpPr txBox="1">
              <a:spLocks noChangeArrowheads="1"/>
            </p:cNvSpPr>
            <p:nvPr/>
          </p:nvSpPr>
          <p:spPr bwMode="auto">
            <a:xfrm>
              <a:off x="6048" y="7526"/>
              <a:ext cx="7465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Seminiferous tubules (cut sections)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Spermatogenic cells at various stages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of maturation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Interstitial cells of Leydig</a:t>
              </a:r>
            </a:p>
          </p:txBody>
        </p:sp>
        <p:sp>
          <p:nvSpPr>
            <p:cNvPr id="6180" name="Line 51"/>
            <p:cNvSpPr>
              <a:spLocks noChangeShapeType="1"/>
            </p:cNvSpPr>
            <p:nvPr/>
          </p:nvSpPr>
          <p:spPr bwMode="auto">
            <a:xfrm flipH="1">
              <a:off x="16080" y="2160"/>
              <a:ext cx="33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1" name="Line 52"/>
            <p:cNvSpPr>
              <a:spLocks noChangeShapeType="1"/>
            </p:cNvSpPr>
            <p:nvPr/>
          </p:nvSpPr>
          <p:spPr bwMode="auto">
            <a:xfrm flipH="1">
              <a:off x="18720" y="3072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Line 53"/>
            <p:cNvSpPr>
              <a:spLocks noChangeShapeType="1"/>
            </p:cNvSpPr>
            <p:nvPr/>
          </p:nvSpPr>
          <p:spPr bwMode="auto">
            <a:xfrm flipH="1">
              <a:off x="18000" y="3456"/>
              <a:ext cx="14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3" name="Line 54"/>
            <p:cNvSpPr>
              <a:spLocks noChangeShapeType="1"/>
            </p:cNvSpPr>
            <p:nvPr/>
          </p:nvSpPr>
          <p:spPr bwMode="auto">
            <a:xfrm flipH="1">
              <a:off x="16992" y="3936"/>
              <a:ext cx="24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4" name="Text Box 55"/>
            <p:cNvSpPr txBox="1">
              <a:spLocks noChangeArrowheads="1"/>
            </p:cNvSpPr>
            <p:nvPr/>
          </p:nvSpPr>
          <p:spPr bwMode="auto">
            <a:xfrm>
              <a:off x="19344" y="196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6185" name="Text Box 56"/>
            <p:cNvSpPr txBox="1">
              <a:spLocks noChangeArrowheads="1"/>
            </p:cNvSpPr>
            <p:nvPr/>
          </p:nvSpPr>
          <p:spPr bwMode="auto">
            <a:xfrm>
              <a:off x="19392" y="285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6186" name="Text Box 57"/>
            <p:cNvSpPr txBox="1">
              <a:spLocks noChangeArrowheads="1"/>
            </p:cNvSpPr>
            <p:nvPr/>
          </p:nvSpPr>
          <p:spPr bwMode="auto">
            <a:xfrm>
              <a:off x="19392" y="326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6187" name="Text Box 58"/>
            <p:cNvSpPr txBox="1">
              <a:spLocks noChangeArrowheads="1"/>
            </p:cNvSpPr>
            <p:nvPr/>
          </p:nvSpPr>
          <p:spPr bwMode="auto">
            <a:xfrm>
              <a:off x="19422" y="37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6188" name="Text Box 59"/>
            <p:cNvSpPr txBox="1">
              <a:spLocks noChangeArrowheads="1"/>
            </p:cNvSpPr>
            <p:nvPr/>
          </p:nvSpPr>
          <p:spPr bwMode="auto">
            <a:xfrm>
              <a:off x="14592" y="5136"/>
              <a:ext cx="5588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Ductus epididymis (cut sections)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Pseudostratified columnar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Sperms in lumen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Connective tissue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Blood vessels</a:t>
              </a:r>
            </a:p>
          </p:txBody>
        </p:sp>
        <p:sp>
          <p:nvSpPr>
            <p:cNvPr id="6189" name="Text Box 60"/>
            <p:cNvSpPr txBox="1">
              <a:spLocks noChangeArrowheads="1"/>
            </p:cNvSpPr>
            <p:nvPr/>
          </p:nvSpPr>
          <p:spPr bwMode="auto">
            <a:xfrm>
              <a:off x="13440" y="6950"/>
              <a:ext cx="7498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Lining epithelium: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Pseudostratified epithelium with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stereocilia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Sperms in the lumen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Smooth muscle surrounds each ductus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6190" name="Line 61"/>
            <p:cNvSpPr>
              <a:spLocks noChangeShapeType="1"/>
            </p:cNvSpPr>
            <p:nvPr/>
          </p:nvSpPr>
          <p:spPr bwMode="auto">
            <a:xfrm flipH="1">
              <a:off x="23712" y="2592"/>
              <a:ext cx="18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1" name="Line 63"/>
            <p:cNvSpPr>
              <a:spLocks noChangeShapeType="1"/>
            </p:cNvSpPr>
            <p:nvPr/>
          </p:nvSpPr>
          <p:spPr bwMode="auto">
            <a:xfrm flipH="1">
              <a:off x="22752" y="3168"/>
              <a:ext cx="28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2" name="Text Box 67"/>
            <p:cNvSpPr txBox="1">
              <a:spLocks noChangeArrowheads="1"/>
            </p:cNvSpPr>
            <p:nvPr/>
          </p:nvSpPr>
          <p:spPr bwMode="auto">
            <a:xfrm>
              <a:off x="25536" y="240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6193" name="Text Box 68"/>
            <p:cNvSpPr txBox="1">
              <a:spLocks noChangeArrowheads="1"/>
            </p:cNvSpPr>
            <p:nvPr/>
          </p:nvSpPr>
          <p:spPr bwMode="auto">
            <a:xfrm>
              <a:off x="25536" y="299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6194" name="Text Box 69"/>
            <p:cNvSpPr txBox="1">
              <a:spLocks noChangeArrowheads="1"/>
            </p:cNvSpPr>
            <p:nvPr/>
          </p:nvSpPr>
          <p:spPr bwMode="auto">
            <a:xfrm>
              <a:off x="25536" y="355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6195" name="Text Box 72"/>
            <p:cNvSpPr txBox="1">
              <a:spLocks noChangeArrowheads="1"/>
            </p:cNvSpPr>
            <p:nvPr/>
          </p:nvSpPr>
          <p:spPr bwMode="auto">
            <a:xfrm>
              <a:off x="21024" y="5278"/>
              <a:ext cx="5668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Pseudostratified columnar epithelium </a:t>
              </a:r>
            </a:p>
            <a:p>
              <a:pPr marL="342900" indent="-342900" defTabSz="3422650"/>
              <a:r>
                <a:rPr lang="en-US">
                  <a:solidFill>
                    <a:srgbClr val="FFFF00"/>
                  </a:solidFill>
                </a:rPr>
                <a:t>    with stereocilia</a:t>
              </a:r>
            </a:p>
            <a:p>
              <a:pPr marL="342900" indent="-342900" defTabSz="3422650"/>
              <a:r>
                <a:rPr lang="en-US">
                  <a:solidFill>
                    <a:srgbClr val="FFFF00"/>
                  </a:solidFill>
                </a:rPr>
                <a:t>2. Lumen</a:t>
              </a:r>
            </a:p>
            <a:p>
              <a:pPr marL="342900" indent="-342900" defTabSz="3422650"/>
              <a:r>
                <a:rPr lang="en-US">
                  <a:solidFill>
                    <a:srgbClr val="FFFF00"/>
                  </a:solidFill>
                </a:rPr>
                <a:t>3. Muscle coat (smooth muscle)</a:t>
              </a:r>
            </a:p>
          </p:txBody>
        </p:sp>
        <p:sp>
          <p:nvSpPr>
            <p:cNvPr id="6196" name="Text Box 73"/>
            <p:cNvSpPr txBox="1">
              <a:spLocks noChangeArrowheads="1"/>
            </p:cNvSpPr>
            <p:nvPr/>
          </p:nvSpPr>
          <p:spPr bwMode="auto">
            <a:xfrm>
              <a:off x="20540" y="6806"/>
              <a:ext cx="6052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Small stellate lumen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muscle coat arranged in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three layers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</a:t>
              </a:r>
            </a:p>
          </p:txBody>
        </p:sp>
        <p:sp>
          <p:nvSpPr>
            <p:cNvPr id="6197" name="Text Box 74"/>
            <p:cNvSpPr txBox="1">
              <a:spLocks noChangeArrowheads="1"/>
            </p:cNvSpPr>
            <p:nvPr/>
          </p:nvSpPr>
          <p:spPr bwMode="auto">
            <a:xfrm>
              <a:off x="9690" y="9888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sp>
          <p:nvSpPr>
            <p:cNvPr id="6198" name="Line 75"/>
            <p:cNvSpPr>
              <a:spLocks noChangeShapeType="1"/>
            </p:cNvSpPr>
            <p:nvPr/>
          </p:nvSpPr>
          <p:spPr bwMode="auto">
            <a:xfrm flipH="1" flipV="1">
              <a:off x="3072" y="2160"/>
              <a:ext cx="624" cy="52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99" name="Line 76"/>
            <p:cNvSpPr>
              <a:spLocks noChangeShapeType="1"/>
            </p:cNvSpPr>
            <p:nvPr/>
          </p:nvSpPr>
          <p:spPr bwMode="auto">
            <a:xfrm>
              <a:off x="1632" y="4320"/>
              <a:ext cx="31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0" name="Text Box 77"/>
            <p:cNvSpPr txBox="1">
              <a:spLocks noChangeArrowheads="1"/>
            </p:cNvSpPr>
            <p:nvPr/>
          </p:nvSpPr>
          <p:spPr bwMode="auto">
            <a:xfrm>
              <a:off x="4752" y="413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6201" name="Line 78"/>
            <p:cNvSpPr>
              <a:spLocks noChangeShapeType="1"/>
            </p:cNvSpPr>
            <p:nvPr/>
          </p:nvSpPr>
          <p:spPr bwMode="auto">
            <a:xfrm flipV="1">
              <a:off x="5328" y="1008"/>
              <a:ext cx="432" cy="4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2" name="Line 79"/>
            <p:cNvSpPr>
              <a:spLocks noChangeShapeType="1"/>
            </p:cNvSpPr>
            <p:nvPr/>
          </p:nvSpPr>
          <p:spPr bwMode="auto">
            <a:xfrm>
              <a:off x="10416" y="1584"/>
              <a:ext cx="576" cy="72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3" name="Line 80"/>
            <p:cNvSpPr>
              <a:spLocks noChangeShapeType="1"/>
            </p:cNvSpPr>
            <p:nvPr/>
          </p:nvSpPr>
          <p:spPr bwMode="auto">
            <a:xfrm>
              <a:off x="10752" y="2976"/>
              <a:ext cx="12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4" name="Line 81"/>
            <p:cNvSpPr>
              <a:spLocks noChangeShapeType="1"/>
            </p:cNvSpPr>
            <p:nvPr/>
          </p:nvSpPr>
          <p:spPr bwMode="auto">
            <a:xfrm>
              <a:off x="10320" y="3504"/>
              <a:ext cx="16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5" name="Line 82"/>
            <p:cNvSpPr>
              <a:spLocks noChangeShapeType="1"/>
            </p:cNvSpPr>
            <p:nvPr/>
          </p:nvSpPr>
          <p:spPr bwMode="auto">
            <a:xfrm>
              <a:off x="10704" y="3792"/>
              <a:ext cx="12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6" name="Text Box 83"/>
            <p:cNvSpPr txBox="1">
              <a:spLocks noChangeArrowheads="1"/>
            </p:cNvSpPr>
            <p:nvPr/>
          </p:nvSpPr>
          <p:spPr bwMode="auto">
            <a:xfrm>
              <a:off x="11952" y="361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6207" name="Text Box 84"/>
            <p:cNvSpPr txBox="1">
              <a:spLocks noChangeArrowheads="1"/>
            </p:cNvSpPr>
            <p:nvPr/>
          </p:nvSpPr>
          <p:spPr bwMode="auto">
            <a:xfrm>
              <a:off x="11952" y="400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7</a:t>
              </a:r>
            </a:p>
          </p:txBody>
        </p:sp>
        <p:sp>
          <p:nvSpPr>
            <p:cNvPr id="6208" name="Line 85"/>
            <p:cNvSpPr>
              <a:spLocks noChangeShapeType="1"/>
            </p:cNvSpPr>
            <p:nvPr/>
          </p:nvSpPr>
          <p:spPr bwMode="auto">
            <a:xfrm flipV="1">
              <a:off x="17904" y="2160"/>
              <a:ext cx="43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09" name="Line 86"/>
            <p:cNvSpPr>
              <a:spLocks noChangeShapeType="1"/>
            </p:cNvSpPr>
            <p:nvPr/>
          </p:nvSpPr>
          <p:spPr bwMode="auto">
            <a:xfrm>
              <a:off x="17136" y="4752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0" name="Line 87"/>
            <p:cNvSpPr>
              <a:spLocks noChangeShapeType="1"/>
            </p:cNvSpPr>
            <p:nvPr/>
          </p:nvSpPr>
          <p:spPr bwMode="auto">
            <a:xfrm>
              <a:off x="15696" y="3888"/>
              <a:ext cx="2064" cy="8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1" name="Text Box 88"/>
            <p:cNvSpPr txBox="1">
              <a:spLocks noChangeArrowheads="1"/>
            </p:cNvSpPr>
            <p:nvPr/>
          </p:nvSpPr>
          <p:spPr bwMode="auto">
            <a:xfrm>
              <a:off x="19334" y="457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6212" name="Line 90"/>
            <p:cNvSpPr>
              <a:spLocks noChangeShapeType="1"/>
            </p:cNvSpPr>
            <p:nvPr/>
          </p:nvSpPr>
          <p:spPr bwMode="auto">
            <a:xfrm>
              <a:off x="24384" y="3744"/>
              <a:ext cx="12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6213" name="Picture 91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4816" y="8533"/>
              <a:ext cx="1632" cy="1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05"/>
          <p:cNvGrpSpPr>
            <a:grpSpLocks/>
          </p:cNvGrpSpPr>
          <p:nvPr/>
        </p:nvGrpSpPr>
        <p:grpSpPr bwMode="auto">
          <a:xfrm>
            <a:off x="555625" y="228600"/>
            <a:ext cx="42268775" cy="16170275"/>
            <a:chOff x="350" y="144"/>
            <a:chExt cx="26626" cy="10186"/>
          </a:xfrm>
        </p:grpSpPr>
        <p:sp>
          <p:nvSpPr>
            <p:cNvPr id="7171" name="Oval 2" descr="ileum-1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2" name="Oval 3" descr="colon"/>
            <p:cNvSpPr>
              <a:spLocks noChangeArrowheads="1"/>
            </p:cNvSpPr>
            <p:nvPr/>
          </p:nvSpPr>
          <p:spPr bwMode="auto">
            <a:xfrm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3" name="Oval 4" descr="duodenum-1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4" name="Oval 5" descr="appendix-1"/>
            <p:cNvSpPr>
              <a:spLocks noChangeArrowheads="1"/>
            </p:cNvSpPr>
            <p:nvPr/>
          </p:nvSpPr>
          <p:spPr bwMode="auto">
            <a:xfrm>
              <a:off x="20832" y="960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3422650"/>
              <a:r>
                <a:rPr lang="en-US" sz="3200"/>
                <a:t>Lumen</a:t>
              </a:r>
            </a:p>
          </p:txBody>
        </p:sp>
        <p:sp>
          <p:nvSpPr>
            <p:cNvPr id="7175" name="Text Box 6"/>
            <p:cNvSpPr txBox="1">
              <a:spLocks noChangeArrowheads="1"/>
            </p:cNvSpPr>
            <p:nvPr/>
          </p:nvSpPr>
          <p:spPr bwMode="auto">
            <a:xfrm>
              <a:off x="1287" y="144"/>
              <a:ext cx="266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DUODENUM</a:t>
              </a:r>
            </a:p>
          </p:txBody>
        </p:sp>
        <p:sp>
          <p:nvSpPr>
            <p:cNvPr id="7176" name="Text Box 7"/>
            <p:cNvSpPr txBox="1">
              <a:spLocks noChangeArrowheads="1"/>
            </p:cNvSpPr>
            <p:nvPr/>
          </p:nvSpPr>
          <p:spPr bwMode="auto">
            <a:xfrm>
              <a:off x="7584" y="144"/>
              <a:ext cx="398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SMALL INTESTINE</a:t>
              </a:r>
            </a:p>
          </p:txBody>
        </p:sp>
        <p:sp>
          <p:nvSpPr>
            <p:cNvPr id="7177" name="Text Box 8"/>
            <p:cNvSpPr txBox="1">
              <a:spLocks noChangeArrowheads="1"/>
            </p:cNvSpPr>
            <p:nvPr/>
          </p:nvSpPr>
          <p:spPr bwMode="auto">
            <a:xfrm>
              <a:off x="14640" y="192"/>
              <a:ext cx="400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LARGE INTESTINE</a:t>
              </a:r>
            </a:p>
          </p:txBody>
        </p:sp>
        <p:sp>
          <p:nvSpPr>
            <p:cNvPr id="7178" name="Text Box 9"/>
            <p:cNvSpPr txBox="1">
              <a:spLocks noChangeArrowheads="1"/>
            </p:cNvSpPr>
            <p:nvPr/>
          </p:nvSpPr>
          <p:spPr bwMode="auto">
            <a:xfrm>
              <a:off x="21648" y="192"/>
              <a:ext cx="232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APPENDIX</a:t>
              </a:r>
            </a:p>
          </p:txBody>
        </p:sp>
        <p:sp>
          <p:nvSpPr>
            <p:cNvPr id="7179" name="Oval 10" descr="Copy of appendix-1"/>
            <p:cNvSpPr>
              <a:spLocks noChangeArrowheads="1"/>
            </p:cNvSpPr>
            <p:nvPr/>
          </p:nvSpPr>
          <p:spPr bwMode="auto">
            <a:xfrm>
              <a:off x="24384" y="432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0" name="Oval 11" descr="Copy of colon"/>
            <p:cNvSpPr>
              <a:spLocks noChangeArrowheads="1"/>
            </p:cNvSpPr>
            <p:nvPr/>
          </p:nvSpPr>
          <p:spPr bwMode="auto">
            <a:xfrm>
              <a:off x="18576" y="576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Oval 12" descr="Copy of DUODENUM SMALL"/>
            <p:cNvSpPr>
              <a:spLocks noChangeArrowheads="1"/>
            </p:cNvSpPr>
            <p:nvPr/>
          </p:nvSpPr>
          <p:spPr bwMode="auto">
            <a:xfrm>
              <a:off x="4176" y="480"/>
              <a:ext cx="1584" cy="1584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Oval 13" descr="Copy of ileum-1"/>
            <p:cNvSpPr>
              <a:spLocks noChangeArrowheads="1"/>
            </p:cNvSpPr>
            <p:nvPr/>
          </p:nvSpPr>
          <p:spPr bwMode="auto">
            <a:xfrm>
              <a:off x="11328" y="624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Line 14"/>
            <p:cNvSpPr>
              <a:spLocks noChangeShapeType="1"/>
            </p:cNvSpPr>
            <p:nvPr/>
          </p:nvSpPr>
          <p:spPr bwMode="auto">
            <a:xfrm flipH="1">
              <a:off x="5040" y="1728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4" name="Text Box 15"/>
            <p:cNvSpPr txBox="1">
              <a:spLocks noChangeArrowheads="1"/>
            </p:cNvSpPr>
            <p:nvPr/>
          </p:nvSpPr>
          <p:spPr bwMode="auto">
            <a:xfrm>
              <a:off x="5750" y="1536"/>
              <a:ext cx="1175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Brunner’s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glands</a:t>
              </a:r>
            </a:p>
          </p:txBody>
        </p:sp>
        <p:sp>
          <p:nvSpPr>
            <p:cNvPr id="7185" name="Line 16"/>
            <p:cNvSpPr>
              <a:spLocks noChangeShapeType="1"/>
            </p:cNvSpPr>
            <p:nvPr/>
          </p:nvSpPr>
          <p:spPr bwMode="auto">
            <a:xfrm flipH="1">
              <a:off x="11712" y="960"/>
              <a:ext cx="11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6" name="Text Box 17"/>
            <p:cNvSpPr txBox="1">
              <a:spLocks noChangeArrowheads="1"/>
            </p:cNvSpPr>
            <p:nvPr/>
          </p:nvSpPr>
          <p:spPr bwMode="auto">
            <a:xfrm>
              <a:off x="12768" y="816"/>
              <a:ext cx="51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Villi</a:t>
              </a:r>
            </a:p>
          </p:txBody>
        </p:sp>
        <p:sp>
          <p:nvSpPr>
            <p:cNvPr id="7187" name="Text Box 22"/>
            <p:cNvSpPr txBox="1">
              <a:spLocks noChangeArrowheads="1"/>
            </p:cNvSpPr>
            <p:nvPr/>
          </p:nvSpPr>
          <p:spPr bwMode="auto">
            <a:xfrm>
              <a:off x="20064" y="969"/>
              <a:ext cx="138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Goblet cells</a:t>
              </a:r>
            </a:p>
          </p:txBody>
        </p:sp>
        <p:sp>
          <p:nvSpPr>
            <p:cNvPr id="7188" name="Text Box 23"/>
            <p:cNvSpPr txBox="1">
              <a:spLocks noChangeArrowheads="1"/>
            </p:cNvSpPr>
            <p:nvPr/>
          </p:nvSpPr>
          <p:spPr bwMode="auto">
            <a:xfrm>
              <a:off x="20003" y="1440"/>
              <a:ext cx="8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Crypts</a:t>
              </a:r>
            </a:p>
          </p:txBody>
        </p:sp>
        <p:sp>
          <p:nvSpPr>
            <p:cNvPr id="7189" name="Text Box 25"/>
            <p:cNvSpPr txBox="1">
              <a:spLocks noChangeArrowheads="1"/>
            </p:cNvSpPr>
            <p:nvPr/>
          </p:nvSpPr>
          <p:spPr bwMode="auto">
            <a:xfrm>
              <a:off x="24945" y="1824"/>
              <a:ext cx="1983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Disrupted </a:t>
              </a:r>
            </a:p>
            <a:p>
              <a:pPr defTabSz="3422650"/>
              <a:r>
                <a:rPr lang="en-US" sz="2500">
                  <a:solidFill>
                    <a:srgbClr val="FFFF00"/>
                  </a:solidFill>
                </a:rPr>
                <a:t>muscularis mucosa</a:t>
              </a:r>
            </a:p>
          </p:txBody>
        </p:sp>
        <p:sp>
          <p:nvSpPr>
            <p:cNvPr id="7190" name="Line 30"/>
            <p:cNvSpPr>
              <a:spLocks noChangeShapeType="1"/>
            </p:cNvSpPr>
            <p:nvPr/>
          </p:nvSpPr>
          <p:spPr bwMode="auto">
            <a:xfrm flipH="1" flipV="1">
              <a:off x="1632" y="2352"/>
              <a:ext cx="345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1" name="Line 31"/>
            <p:cNvSpPr>
              <a:spLocks noChangeShapeType="1"/>
            </p:cNvSpPr>
            <p:nvPr/>
          </p:nvSpPr>
          <p:spPr bwMode="auto">
            <a:xfrm flipH="1">
              <a:off x="3024" y="3696"/>
              <a:ext cx="19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Text Box 32"/>
            <p:cNvSpPr txBox="1">
              <a:spLocks noChangeArrowheads="1"/>
            </p:cNvSpPr>
            <p:nvPr/>
          </p:nvSpPr>
          <p:spPr bwMode="auto">
            <a:xfrm>
              <a:off x="5040" y="22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7193" name="Text Box 33"/>
            <p:cNvSpPr txBox="1">
              <a:spLocks noChangeArrowheads="1"/>
            </p:cNvSpPr>
            <p:nvPr/>
          </p:nvSpPr>
          <p:spPr bwMode="auto">
            <a:xfrm>
              <a:off x="4944" y="32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7194" name="Text Box 34"/>
            <p:cNvSpPr txBox="1">
              <a:spLocks noChangeArrowheads="1"/>
            </p:cNvSpPr>
            <p:nvPr/>
          </p:nvSpPr>
          <p:spPr bwMode="auto">
            <a:xfrm>
              <a:off x="4944" y="35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7195" name="Text Box 35"/>
            <p:cNvSpPr txBox="1">
              <a:spLocks noChangeArrowheads="1"/>
            </p:cNvSpPr>
            <p:nvPr/>
          </p:nvSpPr>
          <p:spPr bwMode="auto">
            <a:xfrm>
              <a:off x="4944" y="385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7196" name="Text Box 36"/>
            <p:cNvSpPr txBox="1">
              <a:spLocks noChangeArrowheads="1"/>
            </p:cNvSpPr>
            <p:nvPr/>
          </p:nvSpPr>
          <p:spPr bwMode="auto">
            <a:xfrm>
              <a:off x="4944" y="45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7197" name="Text Box 37"/>
            <p:cNvSpPr txBox="1">
              <a:spLocks noChangeArrowheads="1"/>
            </p:cNvSpPr>
            <p:nvPr/>
          </p:nvSpPr>
          <p:spPr bwMode="auto">
            <a:xfrm>
              <a:off x="854" y="5192"/>
              <a:ext cx="4388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Intestinal villi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Intestinal crypts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Duodenal (Brunner’s) glands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Muscularis externa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Adventitia</a:t>
              </a:r>
            </a:p>
          </p:txBody>
        </p:sp>
        <p:sp>
          <p:nvSpPr>
            <p:cNvPr id="7198" name="Text Box 38"/>
            <p:cNvSpPr txBox="1">
              <a:spLocks noChangeArrowheads="1"/>
            </p:cNvSpPr>
            <p:nvPr/>
          </p:nvSpPr>
          <p:spPr bwMode="auto">
            <a:xfrm>
              <a:off x="350" y="7334"/>
              <a:ext cx="5554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Short leaf-like villi lined by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columnar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Crypts of Lieberkuhn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Brunner’s (mucous) glands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in submucosa</a:t>
              </a:r>
            </a:p>
          </p:txBody>
        </p:sp>
        <p:sp>
          <p:nvSpPr>
            <p:cNvPr id="7199" name="Line 41"/>
            <p:cNvSpPr>
              <a:spLocks noChangeShapeType="1"/>
            </p:cNvSpPr>
            <p:nvPr/>
          </p:nvSpPr>
          <p:spPr bwMode="auto">
            <a:xfrm flipH="1" flipV="1">
              <a:off x="9552" y="2352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0" name="Line 42"/>
            <p:cNvSpPr>
              <a:spLocks noChangeShapeType="1"/>
            </p:cNvSpPr>
            <p:nvPr/>
          </p:nvSpPr>
          <p:spPr bwMode="auto">
            <a:xfrm flipH="1">
              <a:off x="10608" y="3984"/>
              <a:ext cx="16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1" name="Line 43"/>
            <p:cNvSpPr>
              <a:spLocks noChangeShapeType="1"/>
            </p:cNvSpPr>
            <p:nvPr/>
          </p:nvSpPr>
          <p:spPr bwMode="auto">
            <a:xfrm flipH="1">
              <a:off x="10176" y="4464"/>
              <a:ext cx="21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2" name="Text Box 44"/>
            <p:cNvSpPr txBox="1">
              <a:spLocks noChangeArrowheads="1"/>
            </p:cNvSpPr>
            <p:nvPr/>
          </p:nvSpPr>
          <p:spPr bwMode="auto">
            <a:xfrm>
              <a:off x="12192" y="213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7203" name="Text Box 45"/>
            <p:cNvSpPr txBox="1">
              <a:spLocks noChangeArrowheads="1"/>
            </p:cNvSpPr>
            <p:nvPr/>
          </p:nvSpPr>
          <p:spPr bwMode="auto">
            <a:xfrm>
              <a:off x="12240" y="265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7204" name="Text Box 46"/>
            <p:cNvSpPr txBox="1">
              <a:spLocks noChangeArrowheads="1"/>
            </p:cNvSpPr>
            <p:nvPr/>
          </p:nvSpPr>
          <p:spPr bwMode="auto">
            <a:xfrm>
              <a:off x="12240" y="381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7205" name="Text Box 47"/>
            <p:cNvSpPr txBox="1">
              <a:spLocks noChangeArrowheads="1"/>
            </p:cNvSpPr>
            <p:nvPr/>
          </p:nvSpPr>
          <p:spPr bwMode="auto">
            <a:xfrm>
              <a:off x="12240" y="429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7206" name="Text Box 48"/>
            <p:cNvSpPr txBox="1">
              <a:spLocks noChangeArrowheads="1"/>
            </p:cNvSpPr>
            <p:nvPr/>
          </p:nvSpPr>
          <p:spPr bwMode="auto">
            <a:xfrm>
              <a:off x="12270" y="47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7207" name="Text Box 49"/>
            <p:cNvSpPr txBox="1">
              <a:spLocks noChangeArrowheads="1"/>
            </p:cNvSpPr>
            <p:nvPr/>
          </p:nvSpPr>
          <p:spPr bwMode="auto">
            <a:xfrm>
              <a:off x="7628" y="5088"/>
              <a:ext cx="3508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Intestinal villi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Core of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Crypts of Lieberkuhn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Muscularis mucosa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Submucosa </a:t>
              </a:r>
            </a:p>
          </p:txBody>
        </p:sp>
        <p:sp>
          <p:nvSpPr>
            <p:cNvPr id="7208" name="Text Box 50"/>
            <p:cNvSpPr txBox="1">
              <a:spLocks noChangeArrowheads="1"/>
            </p:cNvSpPr>
            <p:nvPr/>
          </p:nvSpPr>
          <p:spPr bwMode="auto">
            <a:xfrm>
              <a:off x="6144" y="6950"/>
              <a:ext cx="6627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Finger like villi lined by columnar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epithelium with striated border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No submucosal glands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Peyer’s patches in submucosa</a:t>
              </a:r>
            </a:p>
          </p:txBody>
        </p:sp>
        <p:sp>
          <p:nvSpPr>
            <p:cNvPr id="7209" name="Line 51"/>
            <p:cNvSpPr>
              <a:spLocks noChangeShapeType="1"/>
            </p:cNvSpPr>
            <p:nvPr/>
          </p:nvSpPr>
          <p:spPr bwMode="auto">
            <a:xfrm flipH="1" flipV="1">
              <a:off x="16608" y="2160"/>
              <a:ext cx="278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0" name="Line 53"/>
            <p:cNvSpPr>
              <a:spLocks noChangeShapeType="1"/>
            </p:cNvSpPr>
            <p:nvPr/>
          </p:nvSpPr>
          <p:spPr bwMode="auto">
            <a:xfrm flipH="1">
              <a:off x="17376" y="3840"/>
              <a:ext cx="19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1" name="Line 54"/>
            <p:cNvSpPr>
              <a:spLocks noChangeShapeType="1"/>
            </p:cNvSpPr>
            <p:nvPr/>
          </p:nvSpPr>
          <p:spPr bwMode="auto">
            <a:xfrm flipH="1">
              <a:off x="16848" y="4608"/>
              <a:ext cx="24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2" name="Text Box 55"/>
            <p:cNvSpPr txBox="1">
              <a:spLocks noChangeArrowheads="1"/>
            </p:cNvSpPr>
            <p:nvPr/>
          </p:nvSpPr>
          <p:spPr bwMode="auto">
            <a:xfrm>
              <a:off x="19344" y="20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7213" name="Text Box 56"/>
            <p:cNvSpPr txBox="1">
              <a:spLocks noChangeArrowheads="1"/>
            </p:cNvSpPr>
            <p:nvPr/>
          </p:nvSpPr>
          <p:spPr bwMode="auto">
            <a:xfrm>
              <a:off x="19296" y="361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7214" name="Text Box 57"/>
            <p:cNvSpPr txBox="1">
              <a:spLocks noChangeArrowheads="1"/>
            </p:cNvSpPr>
            <p:nvPr/>
          </p:nvSpPr>
          <p:spPr bwMode="auto">
            <a:xfrm>
              <a:off x="19296" y="405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7215" name="Text Box 58"/>
            <p:cNvSpPr txBox="1">
              <a:spLocks noChangeArrowheads="1"/>
            </p:cNvSpPr>
            <p:nvPr/>
          </p:nvSpPr>
          <p:spPr bwMode="auto">
            <a:xfrm>
              <a:off x="19296" y="438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7216" name="Text Box 59"/>
            <p:cNvSpPr txBox="1">
              <a:spLocks noChangeArrowheads="1"/>
            </p:cNvSpPr>
            <p:nvPr/>
          </p:nvSpPr>
          <p:spPr bwMode="auto">
            <a:xfrm>
              <a:off x="15312" y="5184"/>
              <a:ext cx="3332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Crypts of Lieberkuhn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Muscularis mucosa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Submucosa</a:t>
              </a:r>
            </a:p>
          </p:txBody>
        </p:sp>
        <p:sp>
          <p:nvSpPr>
            <p:cNvPr id="7217" name="Text Box 60"/>
            <p:cNvSpPr txBox="1">
              <a:spLocks noChangeArrowheads="1"/>
            </p:cNvSpPr>
            <p:nvPr/>
          </p:nvSpPr>
          <p:spPr bwMode="auto">
            <a:xfrm>
              <a:off x="13296" y="6614"/>
              <a:ext cx="6406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No villi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Distance between surface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epithelium &amp; muscularis mucosa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remains constant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Plenty of goblet cells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7218" name="Line 61"/>
            <p:cNvSpPr>
              <a:spLocks noChangeShapeType="1"/>
            </p:cNvSpPr>
            <p:nvPr/>
          </p:nvSpPr>
          <p:spPr bwMode="auto">
            <a:xfrm flipH="1">
              <a:off x="23376" y="2784"/>
              <a:ext cx="2160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9" name="Line 62"/>
            <p:cNvSpPr>
              <a:spLocks noChangeShapeType="1"/>
            </p:cNvSpPr>
            <p:nvPr/>
          </p:nvSpPr>
          <p:spPr bwMode="auto">
            <a:xfrm flipH="1">
              <a:off x="23760" y="3120"/>
              <a:ext cx="1776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0" name="Line 63"/>
            <p:cNvSpPr>
              <a:spLocks noChangeShapeType="1"/>
            </p:cNvSpPr>
            <p:nvPr/>
          </p:nvSpPr>
          <p:spPr bwMode="auto">
            <a:xfrm flipH="1" flipV="1">
              <a:off x="24048" y="3408"/>
              <a:ext cx="14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1" name="Text Box 67"/>
            <p:cNvSpPr txBox="1">
              <a:spLocks noChangeArrowheads="1"/>
            </p:cNvSpPr>
            <p:nvPr/>
          </p:nvSpPr>
          <p:spPr bwMode="auto">
            <a:xfrm>
              <a:off x="25488" y="259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7222" name="Text Box 68"/>
            <p:cNvSpPr txBox="1">
              <a:spLocks noChangeArrowheads="1"/>
            </p:cNvSpPr>
            <p:nvPr/>
          </p:nvSpPr>
          <p:spPr bwMode="auto">
            <a:xfrm>
              <a:off x="25488" y="292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7223" name="Text Box 69"/>
            <p:cNvSpPr txBox="1">
              <a:spLocks noChangeArrowheads="1"/>
            </p:cNvSpPr>
            <p:nvPr/>
          </p:nvSpPr>
          <p:spPr bwMode="auto">
            <a:xfrm>
              <a:off x="25488" y="321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7224" name="Text Box 70"/>
            <p:cNvSpPr txBox="1">
              <a:spLocks noChangeArrowheads="1"/>
            </p:cNvSpPr>
            <p:nvPr/>
          </p:nvSpPr>
          <p:spPr bwMode="auto">
            <a:xfrm>
              <a:off x="25518" y="38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7225" name="Text Box 71"/>
            <p:cNvSpPr txBox="1">
              <a:spLocks noChangeArrowheads="1"/>
            </p:cNvSpPr>
            <p:nvPr/>
          </p:nvSpPr>
          <p:spPr bwMode="auto">
            <a:xfrm>
              <a:off x="25536" y="44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7226" name="Text Box 72"/>
            <p:cNvSpPr txBox="1">
              <a:spLocks noChangeArrowheads="1"/>
            </p:cNvSpPr>
            <p:nvPr/>
          </p:nvSpPr>
          <p:spPr bwMode="auto">
            <a:xfrm>
              <a:off x="21072" y="5280"/>
              <a:ext cx="4548" cy="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Lining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Crypt of Lieberkuhn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Disrupted muscularis mucosa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Lymphatic nodule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Muscularis externa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Adventitia</a:t>
              </a:r>
            </a:p>
          </p:txBody>
        </p:sp>
        <p:sp>
          <p:nvSpPr>
            <p:cNvPr id="7227" name="Text Box 73"/>
            <p:cNvSpPr txBox="1">
              <a:spLocks noChangeArrowheads="1"/>
            </p:cNvSpPr>
            <p:nvPr/>
          </p:nvSpPr>
          <p:spPr bwMode="auto">
            <a:xfrm>
              <a:off x="19867" y="7334"/>
              <a:ext cx="7109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Crypts lined by simple columnar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epithelium with goblet cells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Absence of intestinal villi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Lymphatic nodules in lamina propria</a:t>
              </a:r>
            </a:p>
          </p:txBody>
        </p:sp>
        <p:sp>
          <p:nvSpPr>
            <p:cNvPr id="7228" name="Text Box 74"/>
            <p:cNvSpPr txBox="1">
              <a:spLocks noChangeArrowheads="1"/>
            </p:cNvSpPr>
            <p:nvPr/>
          </p:nvSpPr>
          <p:spPr bwMode="auto">
            <a:xfrm>
              <a:off x="9738" y="9840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7229" name="Picture 75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728" y="9360"/>
              <a:ext cx="1056" cy="9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0" name="Line 76"/>
            <p:cNvSpPr>
              <a:spLocks noChangeShapeType="1"/>
            </p:cNvSpPr>
            <p:nvPr/>
          </p:nvSpPr>
          <p:spPr bwMode="auto">
            <a:xfrm>
              <a:off x="1680" y="1728"/>
              <a:ext cx="672" cy="62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1" name="Line 77"/>
            <p:cNvSpPr>
              <a:spLocks noChangeShapeType="1"/>
            </p:cNvSpPr>
            <p:nvPr/>
          </p:nvSpPr>
          <p:spPr bwMode="auto">
            <a:xfrm>
              <a:off x="2736" y="4080"/>
              <a:ext cx="225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2" name="Line 78"/>
            <p:cNvSpPr>
              <a:spLocks noChangeShapeType="1"/>
            </p:cNvSpPr>
            <p:nvPr/>
          </p:nvSpPr>
          <p:spPr bwMode="auto">
            <a:xfrm>
              <a:off x="3120" y="4704"/>
              <a:ext cx="18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3" name="Line 79"/>
            <p:cNvSpPr>
              <a:spLocks noChangeShapeType="1"/>
            </p:cNvSpPr>
            <p:nvPr/>
          </p:nvSpPr>
          <p:spPr bwMode="auto">
            <a:xfrm>
              <a:off x="2304" y="5040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4" name="Line 80"/>
            <p:cNvSpPr>
              <a:spLocks noChangeShapeType="1"/>
            </p:cNvSpPr>
            <p:nvPr/>
          </p:nvSpPr>
          <p:spPr bwMode="auto">
            <a:xfrm flipH="1">
              <a:off x="3744" y="3408"/>
              <a:ext cx="12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5" name="Line 81"/>
            <p:cNvSpPr>
              <a:spLocks noChangeShapeType="1"/>
            </p:cNvSpPr>
            <p:nvPr/>
          </p:nvSpPr>
          <p:spPr bwMode="auto">
            <a:xfrm flipV="1">
              <a:off x="3744" y="3408"/>
              <a:ext cx="336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6" name="Text Box 82"/>
            <p:cNvSpPr txBox="1">
              <a:spLocks noChangeArrowheads="1"/>
            </p:cNvSpPr>
            <p:nvPr/>
          </p:nvSpPr>
          <p:spPr bwMode="auto">
            <a:xfrm>
              <a:off x="4944" y="481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7237" name="Line 83"/>
            <p:cNvSpPr>
              <a:spLocks noChangeShapeType="1"/>
            </p:cNvSpPr>
            <p:nvPr/>
          </p:nvSpPr>
          <p:spPr bwMode="auto">
            <a:xfrm>
              <a:off x="12336" y="1824"/>
              <a:ext cx="4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8" name="Text Box 84"/>
            <p:cNvSpPr txBox="1">
              <a:spLocks noChangeArrowheads="1"/>
            </p:cNvSpPr>
            <p:nvPr/>
          </p:nvSpPr>
          <p:spPr bwMode="auto">
            <a:xfrm>
              <a:off x="12806" y="1625"/>
              <a:ext cx="8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Crypts</a:t>
              </a:r>
            </a:p>
          </p:txBody>
        </p:sp>
        <p:sp>
          <p:nvSpPr>
            <p:cNvPr id="7239" name="Line 85"/>
            <p:cNvSpPr>
              <a:spLocks noChangeShapeType="1"/>
            </p:cNvSpPr>
            <p:nvPr/>
          </p:nvSpPr>
          <p:spPr bwMode="auto">
            <a:xfrm flipV="1">
              <a:off x="12288" y="960"/>
              <a:ext cx="240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0" name="Line 86"/>
            <p:cNvSpPr>
              <a:spLocks noChangeShapeType="1"/>
            </p:cNvSpPr>
            <p:nvPr/>
          </p:nvSpPr>
          <p:spPr bwMode="auto">
            <a:xfrm flipH="1" flipV="1">
              <a:off x="12432" y="1632"/>
              <a:ext cx="192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1" name="Line 87"/>
            <p:cNvSpPr>
              <a:spLocks noChangeShapeType="1"/>
            </p:cNvSpPr>
            <p:nvPr/>
          </p:nvSpPr>
          <p:spPr bwMode="auto">
            <a:xfrm>
              <a:off x="9936" y="1680"/>
              <a:ext cx="816" cy="6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2" name="Line 88"/>
            <p:cNvSpPr>
              <a:spLocks noChangeShapeType="1"/>
            </p:cNvSpPr>
            <p:nvPr/>
          </p:nvSpPr>
          <p:spPr bwMode="auto">
            <a:xfrm>
              <a:off x="9600" y="2832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3" name="Line 89"/>
            <p:cNvSpPr>
              <a:spLocks noChangeShapeType="1"/>
            </p:cNvSpPr>
            <p:nvPr/>
          </p:nvSpPr>
          <p:spPr bwMode="auto">
            <a:xfrm>
              <a:off x="10944" y="3552"/>
              <a:ext cx="384" cy="43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4" name="Line 90"/>
            <p:cNvSpPr>
              <a:spLocks noChangeShapeType="1"/>
            </p:cNvSpPr>
            <p:nvPr/>
          </p:nvSpPr>
          <p:spPr bwMode="auto">
            <a:xfrm>
              <a:off x="10032" y="4896"/>
              <a:ext cx="225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5" name="Line 92"/>
            <p:cNvSpPr>
              <a:spLocks noChangeShapeType="1"/>
            </p:cNvSpPr>
            <p:nvPr/>
          </p:nvSpPr>
          <p:spPr bwMode="auto">
            <a:xfrm>
              <a:off x="19248" y="1152"/>
              <a:ext cx="8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6" name="Line 93"/>
            <p:cNvSpPr>
              <a:spLocks noChangeShapeType="1"/>
            </p:cNvSpPr>
            <p:nvPr/>
          </p:nvSpPr>
          <p:spPr bwMode="auto">
            <a:xfrm>
              <a:off x="19152" y="1584"/>
              <a:ext cx="9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7" name="Line 94"/>
            <p:cNvSpPr>
              <a:spLocks noChangeShapeType="1"/>
            </p:cNvSpPr>
            <p:nvPr/>
          </p:nvSpPr>
          <p:spPr bwMode="auto">
            <a:xfrm flipV="1">
              <a:off x="19680" y="1584"/>
              <a:ext cx="144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8" name="Line 95"/>
            <p:cNvSpPr>
              <a:spLocks noChangeShapeType="1"/>
            </p:cNvSpPr>
            <p:nvPr/>
          </p:nvSpPr>
          <p:spPr bwMode="auto">
            <a:xfrm flipV="1">
              <a:off x="19200" y="1152"/>
              <a:ext cx="336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49" name="Line 96"/>
            <p:cNvSpPr>
              <a:spLocks noChangeShapeType="1"/>
            </p:cNvSpPr>
            <p:nvPr/>
          </p:nvSpPr>
          <p:spPr bwMode="auto">
            <a:xfrm flipV="1">
              <a:off x="16992" y="2208"/>
              <a:ext cx="720" cy="43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50" name="Line 97"/>
            <p:cNvSpPr>
              <a:spLocks noChangeShapeType="1"/>
            </p:cNvSpPr>
            <p:nvPr/>
          </p:nvSpPr>
          <p:spPr bwMode="auto">
            <a:xfrm>
              <a:off x="17424" y="3984"/>
              <a:ext cx="1872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51" name="Line 98"/>
            <p:cNvSpPr>
              <a:spLocks noChangeShapeType="1"/>
            </p:cNvSpPr>
            <p:nvPr/>
          </p:nvSpPr>
          <p:spPr bwMode="auto">
            <a:xfrm flipH="1" flipV="1">
              <a:off x="25440" y="1056"/>
              <a:ext cx="240" cy="76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52" name="Line 99"/>
            <p:cNvSpPr>
              <a:spLocks noChangeShapeType="1"/>
            </p:cNvSpPr>
            <p:nvPr/>
          </p:nvSpPr>
          <p:spPr bwMode="auto">
            <a:xfrm>
              <a:off x="23616" y="4128"/>
              <a:ext cx="19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53" name="Line 100"/>
            <p:cNvSpPr>
              <a:spLocks noChangeShapeType="1"/>
            </p:cNvSpPr>
            <p:nvPr/>
          </p:nvSpPr>
          <p:spPr bwMode="auto">
            <a:xfrm>
              <a:off x="23664" y="4656"/>
              <a:ext cx="19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54" name="Line 101"/>
            <p:cNvSpPr>
              <a:spLocks noChangeShapeType="1"/>
            </p:cNvSpPr>
            <p:nvPr/>
          </p:nvSpPr>
          <p:spPr bwMode="auto">
            <a:xfrm>
              <a:off x="23376" y="5136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55" name="Text Box 102"/>
            <p:cNvSpPr txBox="1">
              <a:spLocks noChangeArrowheads="1"/>
            </p:cNvSpPr>
            <p:nvPr/>
          </p:nvSpPr>
          <p:spPr bwMode="auto">
            <a:xfrm>
              <a:off x="25536" y="496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25"/>
          <p:cNvGrpSpPr>
            <a:grpSpLocks/>
          </p:cNvGrpSpPr>
          <p:nvPr/>
        </p:nvGrpSpPr>
        <p:grpSpPr bwMode="auto">
          <a:xfrm>
            <a:off x="635000" y="152400"/>
            <a:ext cx="42189400" cy="15835313"/>
            <a:chOff x="400" y="96"/>
            <a:chExt cx="26576" cy="9975"/>
          </a:xfrm>
        </p:grpSpPr>
        <p:sp>
          <p:nvSpPr>
            <p:cNvPr id="8195" name="Oval 2" descr="Picture1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6" name="Oval 3" descr="BONE+"/>
            <p:cNvSpPr>
              <a:spLocks noChangeArrowheads="1"/>
            </p:cNvSpPr>
            <p:nvPr/>
          </p:nvSpPr>
          <p:spPr bwMode="auto">
            <a:xfrm>
              <a:off x="14544" y="864"/>
              <a:ext cx="4464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3422650"/>
              <a:endParaRPr lang="en-US" sz="6700" b="0"/>
            </a:p>
          </p:txBody>
        </p:sp>
        <p:sp>
          <p:nvSpPr>
            <p:cNvPr id="8197" name="Oval 4" descr="bone-4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" name="Oval 5" descr="Copy of BONE GS LS"/>
            <p:cNvSpPr>
              <a:spLocks noChangeArrowheads="1"/>
            </p:cNvSpPr>
            <p:nvPr/>
          </p:nvSpPr>
          <p:spPr bwMode="auto">
            <a:xfrm>
              <a:off x="20832" y="1056"/>
              <a:ext cx="4464" cy="4032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9" name="Text Box 6"/>
            <p:cNvSpPr txBox="1">
              <a:spLocks noChangeArrowheads="1"/>
            </p:cNvSpPr>
            <p:nvPr/>
          </p:nvSpPr>
          <p:spPr bwMode="auto">
            <a:xfrm>
              <a:off x="720" y="144"/>
              <a:ext cx="534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DECALCIFIED BONE (TS)</a:t>
              </a:r>
            </a:p>
          </p:txBody>
        </p:sp>
        <p:sp>
          <p:nvSpPr>
            <p:cNvPr id="8200" name="Text Box 7"/>
            <p:cNvSpPr txBox="1">
              <a:spLocks noChangeArrowheads="1"/>
            </p:cNvSpPr>
            <p:nvPr/>
          </p:nvSpPr>
          <p:spPr bwMode="auto">
            <a:xfrm>
              <a:off x="7852" y="144"/>
              <a:ext cx="333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SPONGY BONE</a:t>
              </a:r>
            </a:p>
          </p:txBody>
        </p:sp>
        <p:sp>
          <p:nvSpPr>
            <p:cNvPr id="8201" name="Text Box 8"/>
            <p:cNvSpPr txBox="1">
              <a:spLocks noChangeArrowheads="1"/>
            </p:cNvSpPr>
            <p:nvPr/>
          </p:nvSpPr>
          <p:spPr bwMode="auto">
            <a:xfrm>
              <a:off x="14452" y="96"/>
              <a:ext cx="503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GROUND SECTION (TS)</a:t>
              </a:r>
            </a:p>
          </p:txBody>
        </p:sp>
        <p:sp>
          <p:nvSpPr>
            <p:cNvPr id="8202" name="Text Box 9"/>
            <p:cNvSpPr txBox="1">
              <a:spLocks noChangeArrowheads="1"/>
            </p:cNvSpPr>
            <p:nvPr/>
          </p:nvSpPr>
          <p:spPr bwMode="auto">
            <a:xfrm>
              <a:off x="21168" y="144"/>
              <a:ext cx="503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GROUND SECTION (LS)</a:t>
              </a:r>
            </a:p>
          </p:txBody>
        </p:sp>
        <p:sp>
          <p:nvSpPr>
            <p:cNvPr id="8203" name="Oval 10" descr="Copy of Copy of BONE GS LS"/>
            <p:cNvSpPr>
              <a:spLocks noChangeArrowheads="1"/>
            </p:cNvSpPr>
            <p:nvPr/>
          </p:nvSpPr>
          <p:spPr bwMode="auto">
            <a:xfrm>
              <a:off x="24864" y="768"/>
              <a:ext cx="1584" cy="1488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4" name="Oval 11" descr="Copy of OSTEON"/>
            <p:cNvSpPr>
              <a:spLocks noChangeArrowheads="1"/>
            </p:cNvSpPr>
            <p:nvPr/>
          </p:nvSpPr>
          <p:spPr bwMode="auto">
            <a:xfrm rot="10800000">
              <a:off x="18576" y="672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" name="Oval 12" descr="Copy of bone-4"/>
            <p:cNvSpPr>
              <a:spLocks noChangeArrowheads="1"/>
            </p:cNvSpPr>
            <p:nvPr/>
          </p:nvSpPr>
          <p:spPr bwMode="auto">
            <a:xfrm>
              <a:off x="4320" y="768"/>
              <a:ext cx="1440" cy="1440"/>
            </a:xfrm>
            <a:prstGeom prst="ellipse">
              <a:avLst/>
            </a:prstGeom>
            <a:blipFill dpi="0" rotWithShape="1">
              <a:blip r:embed="rId8" cstate="print">
                <a:lum bright="-12000" contrast="-12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6" name="Oval 13" descr="Copy of Picture1"/>
            <p:cNvSpPr>
              <a:spLocks noChangeArrowheads="1"/>
            </p:cNvSpPr>
            <p:nvPr/>
          </p:nvSpPr>
          <p:spPr bwMode="auto">
            <a:xfrm>
              <a:off x="11328" y="672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" name="Line 14"/>
            <p:cNvSpPr>
              <a:spLocks noChangeShapeType="1"/>
            </p:cNvSpPr>
            <p:nvPr/>
          </p:nvSpPr>
          <p:spPr bwMode="auto">
            <a:xfrm flipH="1">
              <a:off x="5136" y="1104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Text Box 15"/>
            <p:cNvSpPr txBox="1">
              <a:spLocks noChangeArrowheads="1"/>
            </p:cNvSpPr>
            <p:nvPr/>
          </p:nvSpPr>
          <p:spPr bwMode="auto">
            <a:xfrm>
              <a:off x="5750" y="921"/>
              <a:ext cx="18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Haversian canal</a:t>
              </a:r>
            </a:p>
          </p:txBody>
        </p:sp>
        <p:sp>
          <p:nvSpPr>
            <p:cNvPr id="8209" name="Line 16"/>
            <p:cNvSpPr>
              <a:spLocks noChangeShapeType="1"/>
            </p:cNvSpPr>
            <p:nvPr/>
          </p:nvSpPr>
          <p:spPr bwMode="auto">
            <a:xfrm flipH="1">
              <a:off x="12528" y="1344"/>
              <a:ext cx="4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0" name="Text Box 17"/>
            <p:cNvSpPr txBox="1">
              <a:spLocks noChangeArrowheads="1"/>
            </p:cNvSpPr>
            <p:nvPr/>
          </p:nvSpPr>
          <p:spPr bwMode="auto">
            <a:xfrm>
              <a:off x="12948" y="1161"/>
              <a:ext cx="154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Bone marrow</a:t>
              </a:r>
            </a:p>
          </p:txBody>
        </p:sp>
        <p:sp>
          <p:nvSpPr>
            <p:cNvPr id="8211" name="Text Box 22"/>
            <p:cNvSpPr txBox="1">
              <a:spLocks noChangeArrowheads="1"/>
            </p:cNvSpPr>
            <p:nvPr/>
          </p:nvSpPr>
          <p:spPr bwMode="auto">
            <a:xfrm>
              <a:off x="20077" y="1344"/>
              <a:ext cx="133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Lacunae with</a:t>
              </a:r>
            </a:p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canaliculi</a:t>
              </a:r>
            </a:p>
          </p:txBody>
        </p:sp>
        <p:sp>
          <p:nvSpPr>
            <p:cNvPr id="8212" name="Text Box 23"/>
            <p:cNvSpPr txBox="1">
              <a:spLocks noChangeArrowheads="1"/>
            </p:cNvSpPr>
            <p:nvPr/>
          </p:nvSpPr>
          <p:spPr bwMode="auto">
            <a:xfrm>
              <a:off x="18907" y="2073"/>
              <a:ext cx="106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OSTEON</a:t>
              </a:r>
            </a:p>
          </p:txBody>
        </p:sp>
        <p:sp>
          <p:nvSpPr>
            <p:cNvPr id="8213" name="Line 30"/>
            <p:cNvSpPr>
              <a:spLocks noChangeShapeType="1"/>
            </p:cNvSpPr>
            <p:nvPr/>
          </p:nvSpPr>
          <p:spPr bwMode="auto">
            <a:xfrm flipH="1">
              <a:off x="3360" y="2352"/>
              <a:ext cx="19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Line 31"/>
            <p:cNvSpPr>
              <a:spLocks noChangeShapeType="1"/>
            </p:cNvSpPr>
            <p:nvPr/>
          </p:nvSpPr>
          <p:spPr bwMode="auto">
            <a:xfrm flipH="1">
              <a:off x="3648" y="2880"/>
              <a:ext cx="168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5" name="Text Box 32"/>
            <p:cNvSpPr txBox="1">
              <a:spLocks noChangeArrowheads="1"/>
            </p:cNvSpPr>
            <p:nvPr/>
          </p:nvSpPr>
          <p:spPr bwMode="auto">
            <a:xfrm>
              <a:off x="5262" y="21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8216" name="Text Box 33"/>
            <p:cNvSpPr txBox="1">
              <a:spLocks noChangeArrowheads="1"/>
            </p:cNvSpPr>
            <p:nvPr/>
          </p:nvSpPr>
          <p:spPr bwMode="auto">
            <a:xfrm>
              <a:off x="5280" y="26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8217" name="Text Box 34"/>
            <p:cNvSpPr txBox="1">
              <a:spLocks noChangeArrowheads="1"/>
            </p:cNvSpPr>
            <p:nvPr/>
          </p:nvSpPr>
          <p:spPr bwMode="auto">
            <a:xfrm>
              <a:off x="5280" y="304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8218" name="Text Box 35"/>
            <p:cNvSpPr txBox="1">
              <a:spLocks noChangeArrowheads="1"/>
            </p:cNvSpPr>
            <p:nvPr/>
          </p:nvSpPr>
          <p:spPr bwMode="auto">
            <a:xfrm>
              <a:off x="5280" y="328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8219" name="Text Box 37"/>
            <p:cNvSpPr txBox="1">
              <a:spLocks noChangeArrowheads="1"/>
            </p:cNvSpPr>
            <p:nvPr/>
          </p:nvSpPr>
          <p:spPr bwMode="auto">
            <a:xfrm>
              <a:off x="854" y="5192"/>
              <a:ext cx="4196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Interstitial lamellae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Osteonic (circular) lamellae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Circumferential lamellae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Haversian canal</a:t>
              </a:r>
            </a:p>
          </p:txBody>
        </p:sp>
        <p:sp>
          <p:nvSpPr>
            <p:cNvPr id="8220" name="Text Box 38"/>
            <p:cNvSpPr txBox="1">
              <a:spLocks noChangeArrowheads="1"/>
            </p:cNvSpPr>
            <p:nvPr/>
          </p:nvSpPr>
          <p:spPr bwMode="auto">
            <a:xfrm>
              <a:off x="400" y="6864"/>
              <a:ext cx="5089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Presence of osteons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Haversian system with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Haversian canals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Various types of lamellae</a:t>
              </a:r>
            </a:p>
          </p:txBody>
        </p:sp>
        <p:sp>
          <p:nvSpPr>
            <p:cNvPr id="8221" name="Line 41"/>
            <p:cNvSpPr>
              <a:spLocks noChangeShapeType="1"/>
            </p:cNvSpPr>
            <p:nvPr/>
          </p:nvSpPr>
          <p:spPr bwMode="auto">
            <a:xfrm flipH="1">
              <a:off x="9120" y="2496"/>
              <a:ext cx="316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2" name="Line 42"/>
            <p:cNvSpPr>
              <a:spLocks noChangeShapeType="1"/>
            </p:cNvSpPr>
            <p:nvPr/>
          </p:nvSpPr>
          <p:spPr bwMode="auto">
            <a:xfrm flipH="1">
              <a:off x="10272" y="3264"/>
              <a:ext cx="20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3" name="Text Box 44"/>
            <p:cNvSpPr txBox="1">
              <a:spLocks noChangeArrowheads="1"/>
            </p:cNvSpPr>
            <p:nvPr/>
          </p:nvSpPr>
          <p:spPr bwMode="auto">
            <a:xfrm>
              <a:off x="12240" y="23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8224" name="Text Box 45"/>
            <p:cNvSpPr txBox="1">
              <a:spLocks noChangeArrowheads="1"/>
            </p:cNvSpPr>
            <p:nvPr/>
          </p:nvSpPr>
          <p:spPr bwMode="auto">
            <a:xfrm>
              <a:off x="12270" y="309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8225" name="Text Box 46"/>
            <p:cNvSpPr txBox="1">
              <a:spLocks noChangeArrowheads="1"/>
            </p:cNvSpPr>
            <p:nvPr/>
          </p:nvSpPr>
          <p:spPr bwMode="auto">
            <a:xfrm>
              <a:off x="12270" y="342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8226" name="Text Box 49"/>
            <p:cNvSpPr txBox="1">
              <a:spLocks noChangeArrowheads="1"/>
            </p:cNvSpPr>
            <p:nvPr/>
          </p:nvSpPr>
          <p:spPr bwMode="auto">
            <a:xfrm>
              <a:off x="8044" y="5172"/>
              <a:ext cx="2676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Bony trabeculae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Bone marrow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Lamellae</a:t>
              </a:r>
            </a:p>
          </p:txBody>
        </p:sp>
        <p:sp>
          <p:nvSpPr>
            <p:cNvPr id="8227" name="Text Box 50"/>
            <p:cNvSpPr txBox="1">
              <a:spLocks noChangeArrowheads="1"/>
            </p:cNvSpPr>
            <p:nvPr/>
          </p:nvSpPr>
          <p:spPr bwMode="auto">
            <a:xfrm>
              <a:off x="6444" y="6384"/>
              <a:ext cx="6708" cy="1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Bony trabeculae separated by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marrow space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Absence of typical osteons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Lamellae aligned along trabeculae</a:t>
              </a:r>
            </a:p>
          </p:txBody>
        </p:sp>
        <p:sp>
          <p:nvSpPr>
            <p:cNvPr id="8228" name="Text Box 55"/>
            <p:cNvSpPr txBox="1">
              <a:spLocks noChangeArrowheads="1"/>
            </p:cNvSpPr>
            <p:nvPr/>
          </p:nvSpPr>
          <p:spPr bwMode="auto">
            <a:xfrm>
              <a:off x="19230" y="241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8229" name="Text Box 56"/>
            <p:cNvSpPr txBox="1">
              <a:spLocks noChangeArrowheads="1"/>
            </p:cNvSpPr>
            <p:nvPr/>
          </p:nvSpPr>
          <p:spPr bwMode="auto">
            <a:xfrm>
              <a:off x="14208" y="25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8230" name="Text Box 57"/>
            <p:cNvSpPr txBox="1">
              <a:spLocks noChangeArrowheads="1"/>
            </p:cNvSpPr>
            <p:nvPr/>
          </p:nvSpPr>
          <p:spPr bwMode="auto">
            <a:xfrm>
              <a:off x="19248" y="385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8231" name="Text Box 59"/>
            <p:cNvSpPr txBox="1">
              <a:spLocks noChangeArrowheads="1"/>
            </p:cNvSpPr>
            <p:nvPr/>
          </p:nvSpPr>
          <p:spPr bwMode="auto">
            <a:xfrm>
              <a:off x="15168" y="5184"/>
              <a:ext cx="3764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Haversian canals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Circumferential lamellae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Interstitial lamellae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Concentric lamellae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Lacunae</a:t>
              </a:r>
            </a:p>
          </p:txBody>
        </p:sp>
        <p:sp>
          <p:nvSpPr>
            <p:cNvPr id="8232" name="Text Box 60"/>
            <p:cNvSpPr txBox="1">
              <a:spLocks noChangeArrowheads="1"/>
            </p:cNvSpPr>
            <p:nvPr/>
          </p:nvSpPr>
          <p:spPr bwMode="auto">
            <a:xfrm>
              <a:off x="13491" y="6998"/>
              <a:ext cx="6477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Lacunae with radiating canaliculi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Haversian system with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Haversian canals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Various types of lamellae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8233" name="Line 62"/>
            <p:cNvSpPr>
              <a:spLocks noChangeShapeType="1"/>
            </p:cNvSpPr>
            <p:nvPr/>
          </p:nvSpPr>
          <p:spPr bwMode="auto">
            <a:xfrm flipH="1">
              <a:off x="22464" y="2880"/>
              <a:ext cx="33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4" name="Line 63"/>
            <p:cNvSpPr>
              <a:spLocks noChangeShapeType="1"/>
            </p:cNvSpPr>
            <p:nvPr/>
          </p:nvSpPr>
          <p:spPr bwMode="auto">
            <a:xfrm flipH="1">
              <a:off x="23904" y="3456"/>
              <a:ext cx="19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35" name="Text Box 67"/>
            <p:cNvSpPr txBox="1">
              <a:spLocks noChangeArrowheads="1"/>
            </p:cNvSpPr>
            <p:nvPr/>
          </p:nvSpPr>
          <p:spPr bwMode="auto">
            <a:xfrm>
              <a:off x="25710" y="220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8236" name="Text Box 68"/>
            <p:cNvSpPr txBox="1">
              <a:spLocks noChangeArrowheads="1"/>
            </p:cNvSpPr>
            <p:nvPr/>
          </p:nvSpPr>
          <p:spPr bwMode="auto">
            <a:xfrm>
              <a:off x="25758" y="270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8237" name="Text Box 69"/>
            <p:cNvSpPr txBox="1">
              <a:spLocks noChangeArrowheads="1"/>
            </p:cNvSpPr>
            <p:nvPr/>
          </p:nvSpPr>
          <p:spPr bwMode="auto">
            <a:xfrm>
              <a:off x="25824" y="328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8238" name="Text Box 70"/>
            <p:cNvSpPr txBox="1">
              <a:spLocks noChangeArrowheads="1"/>
            </p:cNvSpPr>
            <p:nvPr/>
          </p:nvSpPr>
          <p:spPr bwMode="auto">
            <a:xfrm>
              <a:off x="25902" y="409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8239" name="Text Box 71"/>
            <p:cNvSpPr txBox="1">
              <a:spLocks noChangeArrowheads="1"/>
            </p:cNvSpPr>
            <p:nvPr/>
          </p:nvSpPr>
          <p:spPr bwMode="auto">
            <a:xfrm>
              <a:off x="20352" y="283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8240" name="Text Box 72"/>
            <p:cNvSpPr txBox="1">
              <a:spLocks noChangeArrowheads="1"/>
            </p:cNvSpPr>
            <p:nvPr/>
          </p:nvSpPr>
          <p:spPr bwMode="auto">
            <a:xfrm>
              <a:off x="21600" y="5136"/>
              <a:ext cx="2868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Volkmann’s canal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Haversian canals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Lamellae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Cement line</a:t>
              </a:r>
            </a:p>
          </p:txBody>
        </p:sp>
        <p:sp>
          <p:nvSpPr>
            <p:cNvPr id="8241" name="Text Box 73"/>
            <p:cNvSpPr txBox="1">
              <a:spLocks noChangeArrowheads="1"/>
            </p:cNvSpPr>
            <p:nvPr/>
          </p:nvSpPr>
          <p:spPr bwMode="auto">
            <a:xfrm>
              <a:off x="20396" y="6720"/>
              <a:ext cx="6244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Longitudinally running lamellae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Horizontally running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Volkmann’s canals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Longitudinally running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Haversian canals</a:t>
              </a:r>
            </a:p>
          </p:txBody>
        </p:sp>
        <p:sp>
          <p:nvSpPr>
            <p:cNvPr id="8242" name="Text Box 74"/>
            <p:cNvSpPr txBox="1">
              <a:spLocks noChangeArrowheads="1"/>
            </p:cNvSpPr>
            <p:nvPr/>
          </p:nvSpPr>
          <p:spPr bwMode="auto">
            <a:xfrm>
              <a:off x="10218" y="9744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sp>
          <p:nvSpPr>
            <p:cNvPr id="8243" name="AutoShape 75"/>
            <p:cNvSpPr>
              <a:spLocks/>
            </p:cNvSpPr>
            <p:nvPr/>
          </p:nvSpPr>
          <p:spPr bwMode="auto">
            <a:xfrm>
              <a:off x="5568" y="1344"/>
              <a:ext cx="96" cy="432"/>
            </a:xfrm>
            <a:prstGeom prst="rightBrace">
              <a:avLst>
                <a:gd name="adj1" fmla="val 37500"/>
                <a:gd name="adj2" fmla="val 50000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44" name="Text Box 76"/>
            <p:cNvSpPr txBox="1">
              <a:spLocks noChangeArrowheads="1"/>
            </p:cNvSpPr>
            <p:nvPr/>
          </p:nvSpPr>
          <p:spPr bwMode="auto">
            <a:xfrm>
              <a:off x="5712" y="1401"/>
              <a:ext cx="88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Osteon</a:t>
              </a:r>
            </a:p>
          </p:txBody>
        </p:sp>
        <p:sp>
          <p:nvSpPr>
            <p:cNvPr id="8245" name="Line 77"/>
            <p:cNvSpPr>
              <a:spLocks noChangeShapeType="1"/>
            </p:cNvSpPr>
            <p:nvPr/>
          </p:nvSpPr>
          <p:spPr bwMode="auto">
            <a:xfrm>
              <a:off x="1008" y="3216"/>
              <a:ext cx="43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6" name="Line 78"/>
            <p:cNvSpPr>
              <a:spLocks noChangeShapeType="1"/>
            </p:cNvSpPr>
            <p:nvPr/>
          </p:nvSpPr>
          <p:spPr bwMode="auto">
            <a:xfrm>
              <a:off x="2112" y="3504"/>
              <a:ext cx="32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7" name="Line 79"/>
            <p:cNvSpPr>
              <a:spLocks noChangeShapeType="1"/>
            </p:cNvSpPr>
            <p:nvPr/>
          </p:nvSpPr>
          <p:spPr bwMode="auto">
            <a:xfrm flipV="1">
              <a:off x="10656" y="2496"/>
              <a:ext cx="432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8" name="Line 80"/>
            <p:cNvSpPr>
              <a:spLocks noChangeShapeType="1"/>
            </p:cNvSpPr>
            <p:nvPr/>
          </p:nvSpPr>
          <p:spPr bwMode="auto">
            <a:xfrm>
              <a:off x="11088" y="3600"/>
              <a:ext cx="124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9" name="Line 81"/>
            <p:cNvSpPr>
              <a:spLocks noChangeShapeType="1"/>
            </p:cNvSpPr>
            <p:nvPr/>
          </p:nvSpPr>
          <p:spPr bwMode="auto">
            <a:xfrm flipV="1">
              <a:off x="17472" y="2592"/>
              <a:ext cx="1824" cy="76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0" name="Line 82"/>
            <p:cNvSpPr>
              <a:spLocks noChangeShapeType="1"/>
            </p:cNvSpPr>
            <p:nvPr/>
          </p:nvSpPr>
          <p:spPr bwMode="auto">
            <a:xfrm>
              <a:off x="17904" y="2448"/>
              <a:ext cx="1392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1" name="Line 85"/>
            <p:cNvSpPr>
              <a:spLocks noChangeShapeType="1"/>
            </p:cNvSpPr>
            <p:nvPr/>
          </p:nvSpPr>
          <p:spPr bwMode="auto">
            <a:xfrm flipV="1">
              <a:off x="18000" y="4032"/>
              <a:ext cx="12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2" name="Text Box 95"/>
            <p:cNvSpPr txBox="1">
              <a:spLocks noChangeArrowheads="1"/>
            </p:cNvSpPr>
            <p:nvPr/>
          </p:nvSpPr>
          <p:spPr bwMode="auto">
            <a:xfrm>
              <a:off x="19248" y="417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8253" name="Text Box 98"/>
            <p:cNvSpPr txBox="1">
              <a:spLocks noChangeArrowheads="1"/>
            </p:cNvSpPr>
            <p:nvPr/>
          </p:nvSpPr>
          <p:spPr bwMode="auto">
            <a:xfrm>
              <a:off x="19248" y="457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8254" name="Line 100"/>
            <p:cNvSpPr>
              <a:spLocks noChangeShapeType="1"/>
            </p:cNvSpPr>
            <p:nvPr/>
          </p:nvSpPr>
          <p:spPr bwMode="auto">
            <a:xfrm>
              <a:off x="19584" y="1488"/>
              <a:ext cx="52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5" name="Line 101"/>
            <p:cNvSpPr>
              <a:spLocks noChangeShapeType="1"/>
            </p:cNvSpPr>
            <p:nvPr/>
          </p:nvSpPr>
          <p:spPr bwMode="auto">
            <a:xfrm flipV="1">
              <a:off x="19632" y="1488"/>
              <a:ext cx="432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6" name="Line 102"/>
            <p:cNvSpPr>
              <a:spLocks noChangeShapeType="1"/>
            </p:cNvSpPr>
            <p:nvPr/>
          </p:nvSpPr>
          <p:spPr bwMode="auto">
            <a:xfrm>
              <a:off x="19296" y="1296"/>
              <a:ext cx="8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7" name="Text Box 103"/>
            <p:cNvSpPr txBox="1">
              <a:spLocks noChangeArrowheads="1"/>
            </p:cNvSpPr>
            <p:nvPr/>
          </p:nvSpPr>
          <p:spPr bwMode="auto">
            <a:xfrm>
              <a:off x="20112" y="1129"/>
              <a:ext cx="15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Haversian canal</a:t>
              </a:r>
            </a:p>
          </p:txBody>
        </p:sp>
        <p:sp>
          <p:nvSpPr>
            <p:cNvPr id="8258" name="Line 104"/>
            <p:cNvSpPr>
              <a:spLocks noChangeShapeType="1"/>
            </p:cNvSpPr>
            <p:nvPr/>
          </p:nvSpPr>
          <p:spPr bwMode="auto">
            <a:xfrm>
              <a:off x="23088" y="2400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9" name="Line 105"/>
            <p:cNvSpPr>
              <a:spLocks noChangeShapeType="1"/>
            </p:cNvSpPr>
            <p:nvPr/>
          </p:nvSpPr>
          <p:spPr bwMode="auto">
            <a:xfrm flipV="1">
              <a:off x="23760" y="2880"/>
              <a:ext cx="432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0" name="Line 107"/>
            <p:cNvSpPr>
              <a:spLocks noChangeShapeType="1"/>
            </p:cNvSpPr>
            <p:nvPr/>
          </p:nvSpPr>
          <p:spPr bwMode="auto">
            <a:xfrm flipV="1">
              <a:off x="23904" y="3456"/>
              <a:ext cx="528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1" name="Line 108"/>
            <p:cNvSpPr>
              <a:spLocks noChangeShapeType="1"/>
            </p:cNvSpPr>
            <p:nvPr/>
          </p:nvSpPr>
          <p:spPr bwMode="auto">
            <a:xfrm>
              <a:off x="24144" y="3936"/>
              <a:ext cx="1776" cy="33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2" name="Line 109"/>
            <p:cNvSpPr>
              <a:spLocks noChangeShapeType="1"/>
            </p:cNvSpPr>
            <p:nvPr/>
          </p:nvSpPr>
          <p:spPr bwMode="auto">
            <a:xfrm flipV="1">
              <a:off x="20688" y="3456"/>
              <a:ext cx="336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3" name="Text Box 110"/>
            <p:cNvSpPr txBox="1">
              <a:spLocks noChangeArrowheads="1"/>
            </p:cNvSpPr>
            <p:nvPr/>
          </p:nvSpPr>
          <p:spPr bwMode="auto">
            <a:xfrm>
              <a:off x="20486" y="337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8264" name="Line 111"/>
            <p:cNvSpPr>
              <a:spLocks noChangeShapeType="1"/>
            </p:cNvSpPr>
            <p:nvPr/>
          </p:nvSpPr>
          <p:spPr bwMode="auto">
            <a:xfrm flipV="1">
              <a:off x="20592" y="2688"/>
              <a:ext cx="528" cy="28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5" name="Line 112"/>
            <p:cNvSpPr>
              <a:spLocks noChangeShapeType="1"/>
            </p:cNvSpPr>
            <p:nvPr/>
          </p:nvSpPr>
          <p:spPr bwMode="auto">
            <a:xfrm flipV="1">
              <a:off x="20592" y="2784"/>
              <a:ext cx="624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6" name="Line 113"/>
            <p:cNvSpPr>
              <a:spLocks noChangeShapeType="1"/>
            </p:cNvSpPr>
            <p:nvPr/>
          </p:nvSpPr>
          <p:spPr bwMode="auto">
            <a:xfrm flipV="1">
              <a:off x="20544" y="3984"/>
              <a:ext cx="100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7" name="Line 114"/>
            <p:cNvSpPr>
              <a:spLocks noChangeShapeType="1"/>
            </p:cNvSpPr>
            <p:nvPr/>
          </p:nvSpPr>
          <p:spPr bwMode="auto">
            <a:xfrm flipH="1" flipV="1">
              <a:off x="20544" y="4128"/>
              <a:ext cx="960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8" name="Text Box 115"/>
            <p:cNvSpPr txBox="1">
              <a:spLocks noChangeArrowheads="1"/>
            </p:cNvSpPr>
            <p:nvPr/>
          </p:nvSpPr>
          <p:spPr bwMode="auto">
            <a:xfrm>
              <a:off x="20294" y="388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pic>
          <p:nvPicPr>
            <p:cNvPr id="8269" name="Picture 116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488" y="8616"/>
              <a:ext cx="1488" cy="1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70" name="Line 119"/>
            <p:cNvSpPr>
              <a:spLocks noChangeShapeType="1"/>
            </p:cNvSpPr>
            <p:nvPr/>
          </p:nvSpPr>
          <p:spPr bwMode="auto">
            <a:xfrm>
              <a:off x="14448" y="2736"/>
              <a:ext cx="2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71" name="Line 120"/>
            <p:cNvSpPr>
              <a:spLocks noChangeShapeType="1"/>
            </p:cNvSpPr>
            <p:nvPr/>
          </p:nvSpPr>
          <p:spPr bwMode="auto">
            <a:xfrm>
              <a:off x="17904" y="4368"/>
              <a:ext cx="13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72" name="Line 121"/>
            <p:cNvSpPr>
              <a:spLocks noChangeShapeType="1"/>
            </p:cNvSpPr>
            <p:nvPr/>
          </p:nvSpPr>
          <p:spPr bwMode="auto">
            <a:xfrm>
              <a:off x="17088" y="4752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73" name="Line 122"/>
            <p:cNvSpPr>
              <a:spLocks noChangeShapeType="1"/>
            </p:cNvSpPr>
            <p:nvPr/>
          </p:nvSpPr>
          <p:spPr bwMode="auto">
            <a:xfrm flipH="1" flipV="1">
              <a:off x="17184" y="4560"/>
              <a:ext cx="240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96"/>
          <p:cNvGrpSpPr>
            <a:grpSpLocks/>
          </p:cNvGrpSpPr>
          <p:nvPr/>
        </p:nvGrpSpPr>
        <p:grpSpPr bwMode="auto">
          <a:xfrm>
            <a:off x="381000" y="228600"/>
            <a:ext cx="43116500" cy="15925800"/>
            <a:chOff x="240" y="144"/>
            <a:chExt cx="27160" cy="10032"/>
          </a:xfrm>
        </p:grpSpPr>
        <p:sp>
          <p:nvSpPr>
            <p:cNvPr id="9219" name="Oval 2" descr="esophagus-2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0" name="Oval 3" descr="stomach-1"/>
            <p:cNvSpPr>
              <a:spLocks noChangeArrowheads="1"/>
            </p:cNvSpPr>
            <p:nvPr/>
          </p:nvSpPr>
          <p:spPr bwMode="auto">
            <a:xfrm>
              <a:off x="14784" y="864"/>
              <a:ext cx="4368" cy="4320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1" name="Oval 4" descr="epiglottis-1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2" name="Oval 5" descr="stomach_body"/>
            <p:cNvSpPr>
              <a:spLocks noChangeArrowheads="1"/>
            </p:cNvSpPr>
            <p:nvPr/>
          </p:nvSpPr>
          <p:spPr bwMode="auto">
            <a:xfrm>
              <a:off x="20832" y="960"/>
              <a:ext cx="4368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3" name="Text Box 6"/>
            <p:cNvSpPr txBox="1">
              <a:spLocks noChangeArrowheads="1"/>
            </p:cNvSpPr>
            <p:nvPr/>
          </p:nvSpPr>
          <p:spPr bwMode="auto">
            <a:xfrm>
              <a:off x="1492" y="144"/>
              <a:ext cx="268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EPIGLOTTIS</a:t>
              </a:r>
            </a:p>
          </p:txBody>
        </p:sp>
        <p:sp>
          <p:nvSpPr>
            <p:cNvPr id="9224" name="Text Box 7"/>
            <p:cNvSpPr txBox="1">
              <a:spLocks noChangeArrowheads="1"/>
            </p:cNvSpPr>
            <p:nvPr/>
          </p:nvSpPr>
          <p:spPr bwMode="auto">
            <a:xfrm>
              <a:off x="7924" y="144"/>
              <a:ext cx="321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OESOPHAGUS</a:t>
              </a:r>
            </a:p>
          </p:txBody>
        </p:sp>
        <p:sp>
          <p:nvSpPr>
            <p:cNvPr id="9225" name="Text Box 8"/>
            <p:cNvSpPr txBox="1">
              <a:spLocks noChangeArrowheads="1"/>
            </p:cNvSpPr>
            <p:nvPr/>
          </p:nvSpPr>
          <p:spPr bwMode="auto">
            <a:xfrm>
              <a:off x="14688" y="144"/>
              <a:ext cx="4508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STOMACH (FUNDUS)</a:t>
              </a:r>
            </a:p>
          </p:txBody>
        </p:sp>
        <p:sp>
          <p:nvSpPr>
            <p:cNvPr id="9226" name="Text Box 9"/>
            <p:cNvSpPr txBox="1">
              <a:spLocks noChangeArrowheads="1"/>
            </p:cNvSpPr>
            <p:nvPr/>
          </p:nvSpPr>
          <p:spPr bwMode="auto">
            <a:xfrm>
              <a:off x="21360" y="144"/>
              <a:ext cx="479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STOMACH (PYLORUS)</a:t>
              </a:r>
            </a:p>
          </p:txBody>
        </p:sp>
        <p:sp>
          <p:nvSpPr>
            <p:cNvPr id="9227" name="Oval 10" descr="Copy of stomach-03-l"/>
            <p:cNvSpPr>
              <a:spLocks noChangeArrowheads="1"/>
            </p:cNvSpPr>
            <p:nvPr/>
          </p:nvSpPr>
          <p:spPr bwMode="auto">
            <a:xfrm>
              <a:off x="24816" y="864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8" name="Oval 11" descr="Copy of stomach-1"/>
            <p:cNvSpPr>
              <a:spLocks noChangeArrowheads="1"/>
            </p:cNvSpPr>
            <p:nvPr/>
          </p:nvSpPr>
          <p:spPr bwMode="auto">
            <a:xfrm>
              <a:off x="13776" y="672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9" name="Oval 12" descr="Copy of epiglottis-1"/>
            <p:cNvSpPr>
              <a:spLocks noChangeArrowheads="1"/>
            </p:cNvSpPr>
            <p:nvPr/>
          </p:nvSpPr>
          <p:spPr bwMode="auto">
            <a:xfrm>
              <a:off x="4224" y="624"/>
              <a:ext cx="1536" cy="1488"/>
            </a:xfrm>
            <a:prstGeom prst="ellipse">
              <a:avLst/>
            </a:prstGeom>
            <a:blipFill dpi="0" rotWithShape="1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0" name="Oval 13" descr="Copy of esophagus-2"/>
            <p:cNvSpPr>
              <a:spLocks noChangeArrowheads="1"/>
            </p:cNvSpPr>
            <p:nvPr/>
          </p:nvSpPr>
          <p:spPr bwMode="auto">
            <a:xfrm>
              <a:off x="11184" y="480"/>
              <a:ext cx="1440" cy="1440"/>
            </a:xfrm>
            <a:prstGeom prst="ellipse">
              <a:avLst/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1" name="Text Box 25"/>
            <p:cNvSpPr txBox="1">
              <a:spLocks noChangeArrowheads="1"/>
            </p:cNvSpPr>
            <p:nvPr/>
          </p:nvSpPr>
          <p:spPr bwMode="auto">
            <a:xfrm>
              <a:off x="26240" y="1343"/>
              <a:ext cx="103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Long pits </a:t>
              </a:r>
            </a:p>
          </p:txBody>
        </p:sp>
        <p:sp>
          <p:nvSpPr>
            <p:cNvPr id="9232" name="Line 30"/>
            <p:cNvSpPr>
              <a:spLocks noChangeShapeType="1"/>
            </p:cNvSpPr>
            <p:nvPr/>
          </p:nvSpPr>
          <p:spPr bwMode="auto">
            <a:xfrm flipH="1" flipV="1">
              <a:off x="3168" y="2256"/>
              <a:ext cx="1920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31"/>
            <p:cNvSpPr>
              <a:spLocks noChangeShapeType="1"/>
            </p:cNvSpPr>
            <p:nvPr/>
          </p:nvSpPr>
          <p:spPr bwMode="auto">
            <a:xfrm flipH="1">
              <a:off x="3024" y="3648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Text Box 32"/>
            <p:cNvSpPr txBox="1">
              <a:spLocks noChangeArrowheads="1"/>
            </p:cNvSpPr>
            <p:nvPr/>
          </p:nvSpPr>
          <p:spPr bwMode="auto">
            <a:xfrm>
              <a:off x="5040" y="211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9235" name="Text Box 33"/>
            <p:cNvSpPr txBox="1">
              <a:spLocks noChangeArrowheads="1"/>
            </p:cNvSpPr>
            <p:nvPr/>
          </p:nvSpPr>
          <p:spPr bwMode="auto">
            <a:xfrm>
              <a:off x="5070" y="254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9236" name="Text Box 34"/>
            <p:cNvSpPr txBox="1">
              <a:spLocks noChangeArrowheads="1"/>
            </p:cNvSpPr>
            <p:nvPr/>
          </p:nvSpPr>
          <p:spPr bwMode="auto">
            <a:xfrm>
              <a:off x="4992" y="345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9237" name="Text Box 35"/>
            <p:cNvSpPr txBox="1">
              <a:spLocks noChangeArrowheads="1"/>
            </p:cNvSpPr>
            <p:nvPr/>
          </p:nvSpPr>
          <p:spPr bwMode="auto">
            <a:xfrm>
              <a:off x="5040" y="45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9238" name="Text Box 37"/>
            <p:cNvSpPr txBox="1">
              <a:spLocks noChangeArrowheads="1"/>
            </p:cNvSpPr>
            <p:nvPr/>
          </p:nvSpPr>
          <p:spPr bwMode="auto">
            <a:xfrm>
              <a:off x="624" y="5230"/>
              <a:ext cx="4724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Stratified squamous epithelium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Elastic cartilage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Stratified squamous epithelium</a:t>
              </a:r>
            </a:p>
          </p:txBody>
        </p:sp>
        <p:sp>
          <p:nvSpPr>
            <p:cNvPr id="9239" name="Text Box 38"/>
            <p:cNvSpPr txBox="1">
              <a:spLocks noChangeArrowheads="1"/>
            </p:cNvSpPr>
            <p:nvPr/>
          </p:nvSpPr>
          <p:spPr bwMode="auto">
            <a:xfrm>
              <a:off x="240" y="6816"/>
              <a:ext cx="6302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Stratified squamous epithelium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covering elastic cartilage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Elastic cartilage in the middle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Presence of serous, mucous or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mixed glands in lamina propria </a:t>
              </a:r>
            </a:p>
          </p:txBody>
        </p:sp>
        <p:sp>
          <p:nvSpPr>
            <p:cNvPr id="9240" name="Line 41"/>
            <p:cNvSpPr>
              <a:spLocks noChangeShapeType="1"/>
            </p:cNvSpPr>
            <p:nvPr/>
          </p:nvSpPr>
          <p:spPr bwMode="auto">
            <a:xfrm flipH="1">
              <a:off x="10224" y="2592"/>
              <a:ext cx="196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Line 42"/>
            <p:cNvSpPr>
              <a:spLocks noChangeShapeType="1"/>
            </p:cNvSpPr>
            <p:nvPr/>
          </p:nvSpPr>
          <p:spPr bwMode="auto">
            <a:xfrm flipH="1">
              <a:off x="10272" y="3312"/>
              <a:ext cx="196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Line 43"/>
            <p:cNvSpPr>
              <a:spLocks noChangeShapeType="1"/>
            </p:cNvSpPr>
            <p:nvPr/>
          </p:nvSpPr>
          <p:spPr bwMode="auto">
            <a:xfrm flipH="1">
              <a:off x="9600" y="4752"/>
              <a:ext cx="25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3" name="Text Box 44"/>
            <p:cNvSpPr txBox="1">
              <a:spLocks noChangeArrowheads="1"/>
            </p:cNvSpPr>
            <p:nvPr/>
          </p:nvSpPr>
          <p:spPr bwMode="auto">
            <a:xfrm>
              <a:off x="12096" y="187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9244" name="Text Box 45"/>
            <p:cNvSpPr txBox="1">
              <a:spLocks noChangeArrowheads="1"/>
            </p:cNvSpPr>
            <p:nvPr/>
          </p:nvSpPr>
          <p:spPr bwMode="auto">
            <a:xfrm>
              <a:off x="12144" y="240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9245" name="Text Box 46"/>
            <p:cNvSpPr txBox="1">
              <a:spLocks noChangeArrowheads="1"/>
            </p:cNvSpPr>
            <p:nvPr/>
          </p:nvSpPr>
          <p:spPr bwMode="auto">
            <a:xfrm>
              <a:off x="12174" y="31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9246" name="Text Box 47"/>
            <p:cNvSpPr txBox="1">
              <a:spLocks noChangeArrowheads="1"/>
            </p:cNvSpPr>
            <p:nvPr/>
          </p:nvSpPr>
          <p:spPr bwMode="auto">
            <a:xfrm>
              <a:off x="12144" y="45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9247" name="Text Box 49"/>
            <p:cNvSpPr txBox="1">
              <a:spLocks noChangeArrowheads="1"/>
            </p:cNvSpPr>
            <p:nvPr/>
          </p:nvSpPr>
          <p:spPr bwMode="auto">
            <a:xfrm>
              <a:off x="7008" y="5088"/>
              <a:ext cx="6052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Surface epithelium- St Sq nonkeratinised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Muscularis mucosa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Oesophageal glands in submucosa</a:t>
              </a:r>
            </a:p>
          </p:txBody>
        </p:sp>
        <p:sp>
          <p:nvSpPr>
            <p:cNvPr id="9248" name="Text Box 50"/>
            <p:cNvSpPr txBox="1">
              <a:spLocks noChangeArrowheads="1"/>
            </p:cNvSpPr>
            <p:nvPr/>
          </p:nvSpPr>
          <p:spPr bwMode="auto">
            <a:xfrm>
              <a:off x="6720" y="6672"/>
              <a:ext cx="6846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St Sq nonkeratinised epithelium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Oesophageal glands in submucosa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muscularis externa</a:t>
              </a:r>
            </a:p>
          </p:txBody>
        </p:sp>
        <p:sp>
          <p:nvSpPr>
            <p:cNvPr id="9249" name="Line 51"/>
            <p:cNvSpPr>
              <a:spLocks noChangeShapeType="1"/>
            </p:cNvSpPr>
            <p:nvPr/>
          </p:nvSpPr>
          <p:spPr bwMode="auto">
            <a:xfrm flipH="1">
              <a:off x="17328" y="1248"/>
              <a:ext cx="211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0" name="Line 52"/>
            <p:cNvSpPr>
              <a:spLocks noChangeShapeType="1"/>
            </p:cNvSpPr>
            <p:nvPr/>
          </p:nvSpPr>
          <p:spPr bwMode="auto">
            <a:xfrm flipH="1" flipV="1">
              <a:off x="16800" y="2160"/>
              <a:ext cx="26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1" name="Line 53"/>
            <p:cNvSpPr>
              <a:spLocks noChangeShapeType="1"/>
            </p:cNvSpPr>
            <p:nvPr/>
          </p:nvSpPr>
          <p:spPr bwMode="auto">
            <a:xfrm flipH="1">
              <a:off x="16704" y="2544"/>
              <a:ext cx="278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2" name="Line 54"/>
            <p:cNvSpPr>
              <a:spLocks noChangeShapeType="1"/>
            </p:cNvSpPr>
            <p:nvPr/>
          </p:nvSpPr>
          <p:spPr bwMode="auto">
            <a:xfrm flipH="1">
              <a:off x="17376" y="4224"/>
              <a:ext cx="220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53" name="Text Box 55"/>
            <p:cNvSpPr txBox="1">
              <a:spLocks noChangeArrowheads="1"/>
            </p:cNvSpPr>
            <p:nvPr/>
          </p:nvSpPr>
          <p:spPr bwMode="auto">
            <a:xfrm>
              <a:off x="19392" y="105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9254" name="Text Box 56"/>
            <p:cNvSpPr txBox="1">
              <a:spLocks noChangeArrowheads="1"/>
            </p:cNvSpPr>
            <p:nvPr/>
          </p:nvSpPr>
          <p:spPr bwMode="auto">
            <a:xfrm>
              <a:off x="19440" y="196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9255" name="Text Box 57"/>
            <p:cNvSpPr txBox="1">
              <a:spLocks noChangeArrowheads="1"/>
            </p:cNvSpPr>
            <p:nvPr/>
          </p:nvSpPr>
          <p:spPr bwMode="auto">
            <a:xfrm>
              <a:off x="19440" y="235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9256" name="Text Box 58"/>
            <p:cNvSpPr txBox="1">
              <a:spLocks noChangeArrowheads="1"/>
            </p:cNvSpPr>
            <p:nvPr/>
          </p:nvSpPr>
          <p:spPr bwMode="auto">
            <a:xfrm>
              <a:off x="19488" y="336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9257" name="Text Box 59"/>
            <p:cNvSpPr txBox="1">
              <a:spLocks noChangeArrowheads="1"/>
            </p:cNvSpPr>
            <p:nvPr/>
          </p:nvSpPr>
          <p:spPr bwMode="auto">
            <a:xfrm>
              <a:off x="14332" y="5182"/>
              <a:ext cx="2516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Gastric pits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Fundic glands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Oxyntic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Lamina propria</a:t>
              </a:r>
            </a:p>
          </p:txBody>
        </p:sp>
        <p:sp>
          <p:nvSpPr>
            <p:cNvPr id="9258" name="Text Box 60"/>
            <p:cNvSpPr txBox="1">
              <a:spLocks noChangeArrowheads="1"/>
            </p:cNvSpPr>
            <p:nvPr/>
          </p:nvSpPr>
          <p:spPr bwMode="auto">
            <a:xfrm>
              <a:off x="13734" y="6710"/>
              <a:ext cx="6474" cy="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Lamina propria filled with simple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straight tubular glands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Short pits; long glands (1:4)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Glands have beaded appearance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due to pink stained bigger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Oxyntic cells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9259" name="Line 61"/>
            <p:cNvSpPr>
              <a:spLocks noChangeShapeType="1"/>
            </p:cNvSpPr>
            <p:nvPr/>
          </p:nvSpPr>
          <p:spPr bwMode="auto">
            <a:xfrm flipH="1">
              <a:off x="22704" y="2544"/>
              <a:ext cx="326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0" name="Text Box 67"/>
            <p:cNvSpPr txBox="1">
              <a:spLocks noChangeArrowheads="1"/>
            </p:cNvSpPr>
            <p:nvPr/>
          </p:nvSpPr>
          <p:spPr bwMode="auto">
            <a:xfrm>
              <a:off x="20910" y="129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9261" name="Text Box 68"/>
            <p:cNvSpPr txBox="1">
              <a:spLocks noChangeArrowheads="1"/>
            </p:cNvSpPr>
            <p:nvPr/>
          </p:nvSpPr>
          <p:spPr bwMode="auto">
            <a:xfrm>
              <a:off x="25920" y="235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9262" name="Text Box 69"/>
            <p:cNvSpPr txBox="1">
              <a:spLocks noChangeArrowheads="1"/>
            </p:cNvSpPr>
            <p:nvPr/>
          </p:nvSpPr>
          <p:spPr bwMode="auto">
            <a:xfrm>
              <a:off x="25392" y="4368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9263" name="Text Box 72"/>
            <p:cNvSpPr txBox="1">
              <a:spLocks noChangeArrowheads="1"/>
            </p:cNvSpPr>
            <p:nvPr/>
          </p:nvSpPr>
          <p:spPr bwMode="auto">
            <a:xfrm>
              <a:off x="21900" y="5364"/>
              <a:ext cx="3396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Surface mucous cells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Gastric pits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 Pyloric glands</a:t>
              </a:r>
            </a:p>
          </p:txBody>
        </p:sp>
        <p:sp>
          <p:nvSpPr>
            <p:cNvPr id="9264" name="Text Box 73"/>
            <p:cNvSpPr txBox="1">
              <a:spLocks noChangeArrowheads="1"/>
            </p:cNvSpPr>
            <p:nvPr/>
          </p:nvSpPr>
          <p:spPr bwMode="auto">
            <a:xfrm>
              <a:off x="20675" y="6672"/>
              <a:ext cx="6445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Lamina propria filled with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branched coiled tubular glands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Long pits; short glands (3:1)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Light stained glands because of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 plenty of mucous cells</a:t>
              </a:r>
            </a:p>
          </p:txBody>
        </p:sp>
        <p:sp>
          <p:nvSpPr>
            <p:cNvPr id="9265" name="Text Box 74"/>
            <p:cNvSpPr txBox="1">
              <a:spLocks noChangeArrowheads="1"/>
            </p:cNvSpPr>
            <p:nvPr/>
          </p:nvSpPr>
          <p:spPr bwMode="auto">
            <a:xfrm>
              <a:off x="10458" y="9801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sp>
          <p:nvSpPr>
            <p:cNvPr id="9266" name="Line 75"/>
            <p:cNvSpPr>
              <a:spLocks noChangeShapeType="1"/>
            </p:cNvSpPr>
            <p:nvPr/>
          </p:nvSpPr>
          <p:spPr bwMode="auto">
            <a:xfrm>
              <a:off x="3552" y="4752"/>
              <a:ext cx="14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7" name="Line 76"/>
            <p:cNvSpPr>
              <a:spLocks noChangeShapeType="1"/>
            </p:cNvSpPr>
            <p:nvPr/>
          </p:nvSpPr>
          <p:spPr bwMode="auto">
            <a:xfrm>
              <a:off x="2640" y="2688"/>
              <a:ext cx="244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8" name="Line 77"/>
            <p:cNvSpPr>
              <a:spLocks noChangeShapeType="1"/>
            </p:cNvSpPr>
            <p:nvPr/>
          </p:nvSpPr>
          <p:spPr bwMode="auto">
            <a:xfrm>
              <a:off x="10896" y="2064"/>
              <a:ext cx="129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69" name="Line 78"/>
            <p:cNvSpPr>
              <a:spLocks noChangeShapeType="1"/>
            </p:cNvSpPr>
            <p:nvPr/>
          </p:nvSpPr>
          <p:spPr bwMode="auto">
            <a:xfrm>
              <a:off x="9504" y="4368"/>
              <a:ext cx="672" cy="3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0" name="Line 79"/>
            <p:cNvSpPr>
              <a:spLocks noChangeShapeType="1"/>
            </p:cNvSpPr>
            <p:nvPr/>
          </p:nvSpPr>
          <p:spPr bwMode="auto">
            <a:xfrm>
              <a:off x="17760" y="2448"/>
              <a:ext cx="96" cy="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1" name="Line 80"/>
            <p:cNvSpPr>
              <a:spLocks noChangeShapeType="1"/>
            </p:cNvSpPr>
            <p:nvPr/>
          </p:nvSpPr>
          <p:spPr bwMode="auto">
            <a:xfrm>
              <a:off x="18048" y="3552"/>
              <a:ext cx="1488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2" name="Line 81"/>
            <p:cNvSpPr>
              <a:spLocks noChangeShapeType="1"/>
            </p:cNvSpPr>
            <p:nvPr/>
          </p:nvSpPr>
          <p:spPr bwMode="auto">
            <a:xfrm>
              <a:off x="18816" y="3840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3" name="Line 82"/>
            <p:cNvSpPr>
              <a:spLocks noChangeShapeType="1"/>
            </p:cNvSpPr>
            <p:nvPr/>
          </p:nvSpPr>
          <p:spPr bwMode="auto">
            <a:xfrm>
              <a:off x="17760" y="4752"/>
              <a:ext cx="18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4" name="Text Box 83"/>
            <p:cNvSpPr txBox="1">
              <a:spLocks noChangeArrowheads="1"/>
            </p:cNvSpPr>
            <p:nvPr/>
          </p:nvSpPr>
          <p:spPr bwMode="auto">
            <a:xfrm>
              <a:off x="19488" y="366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5</a:t>
              </a:r>
            </a:p>
          </p:txBody>
        </p:sp>
        <p:sp>
          <p:nvSpPr>
            <p:cNvPr id="9275" name="Text Box 84"/>
            <p:cNvSpPr txBox="1">
              <a:spLocks noChangeArrowheads="1"/>
            </p:cNvSpPr>
            <p:nvPr/>
          </p:nvSpPr>
          <p:spPr bwMode="auto">
            <a:xfrm>
              <a:off x="19536" y="405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6</a:t>
              </a:r>
            </a:p>
          </p:txBody>
        </p:sp>
        <p:sp>
          <p:nvSpPr>
            <p:cNvPr id="9276" name="Text Box 85"/>
            <p:cNvSpPr txBox="1">
              <a:spLocks noChangeArrowheads="1"/>
            </p:cNvSpPr>
            <p:nvPr/>
          </p:nvSpPr>
          <p:spPr bwMode="auto">
            <a:xfrm>
              <a:off x="19536" y="457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7</a:t>
              </a:r>
            </a:p>
          </p:txBody>
        </p:sp>
        <p:sp>
          <p:nvSpPr>
            <p:cNvPr id="9277" name="Line 86"/>
            <p:cNvSpPr>
              <a:spLocks noChangeShapeType="1"/>
            </p:cNvSpPr>
            <p:nvPr/>
          </p:nvSpPr>
          <p:spPr bwMode="auto">
            <a:xfrm>
              <a:off x="25872" y="1488"/>
              <a:ext cx="43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8" name="Line 87"/>
            <p:cNvSpPr>
              <a:spLocks noChangeShapeType="1"/>
            </p:cNvSpPr>
            <p:nvPr/>
          </p:nvSpPr>
          <p:spPr bwMode="auto">
            <a:xfrm flipH="1">
              <a:off x="25440" y="2064"/>
              <a:ext cx="72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79" name="Text Box 89"/>
            <p:cNvSpPr txBox="1">
              <a:spLocks noChangeArrowheads="1"/>
            </p:cNvSpPr>
            <p:nvPr/>
          </p:nvSpPr>
          <p:spPr bwMode="auto">
            <a:xfrm>
              <a:off x="26112" y="1920"/>
              <a:ext cx="1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400">
                  <a:solidFill>
                    <a:srgbClr val="FFFF00"/>
                  </a:solidFill>
                </a:rPr>
                <a:t>Short glands</a:t>
              </a:r>
            </a:p>
          </p:txBody>
        </p:sp>
        <p:sp>
          <p:nvSpPr>
            <p:cNvPr id="9280" name="Line 90"/>
            <p:cNvSpPr>
              <a:spLocks noChangeShapeType="1"/>
            </p:cNvSpPr>
            <p:nvPr/>
          </p:nvSpPr>
          <p:spPr bwMode="auto">
            <a:xfrm flipH="1">
              <a:off x="22128" y="4560"/>
              <a:ext cx="3312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1" name="Line 91"/>
            <p:cNvSpPr>
              <a:spLocks noChangeShapeType="1"/>
            </p:cNvSpPr>
            <p:nvPr/>
          </p:nvSpPr>
          <p:spPr bwMode="auto">
            <a:xfrm>
              <a:off x="21168" y="1488"/>
              <a:ext cx="21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2" name="Text Box 92"/>
            <p:cNvSpPr txBox="1">
              <a:spLocks noChangeArrowheads="1"/>
            </p:cNvSpPr>
            <p:nvPr/>
          </p:nvSpPr>
          <p:spPr bwMode="auto">
            <a:xfrm>
              <a:off x="17174" y="5240"/>
              <a:ext cx="3108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>
                  <a:solidFill>
                    <a:srgbClr val="FFFF00"/>
                  </a:solidFill>
                </a:rPr>
                <a:t>5. Muscularis mucosa</a:t>
              </a:r>
            </a:p>
            <a:p>
              <a:pPr defTabSz="3422650"/>
              <a:r>
                <a:rPr lang="en-US">
                  <a:solidFill>
                    <a:srgbClr val="FFFF00"/>
                  </a:solidFill>
                </a:rPr>
                <a:t>6. Submucosa</a:t>
              </a:r>
            </a:p>
            <a:p>
              <a:pPr defTabSz="3422650"/>
              <a:r>
                <a:rPr lang="en-US">
                  <a:solidFill>
                    <a:srgbClr val="FFFF00"/>
                  </a:solidFill>
                </a:rPr>
                <a:t>7. Muscularis externa</a:t>
              </a:r>
            </a:p>
          </p:txBody>
        </p:sp>
        <p:pic>
          <p:nvPicPr>
            <p:cNvPr id="9283" name="Picture 93" descr="aLogo dept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536" y="9031"/>
              <a:ext cx="1248" cy="1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92"/>
          <p:cNvGrpSpPr>
            <a:grpSpLocks/>
          </p:cNvGrpSpPr>
          <p:nvPr/>
        </p:nvGrpSpPr>
        <p:grpSpPr bwMode="auto">
          <a:xfrm>
            <a:off x="304800" y="228600"/>
            <a:ext cx="42976800" cy="15878175"/>
            <a:chOff x="192" y="144"/>
            <a:chExt cx="27072" cy="10002"/>
          </a:xfrm>
        </p:grpSpPr>
        <p:sp>
          <p:nvSpPr>
            <p:cNvPr id="10243" name="Oval 2" descr="Muscular artery"/>
            <p:cNvSpPr>
              <a:spLocks noChangeArrowheads="1"/>
            </p:cNvSpPr>
            <p:nvPr/>
          </p:nvSpPr>
          <p:spPr bwMode="auto">
            <a:xfrm>
              <a:off x="7344" y="768"/>
              <a:ext cx="4272" cy="4320"/>
            </a:xfrm>
            <a:prstGeom prst="ellipse">
              <a:avLst/>
            </a:prstGeom>
            <a:blipFill dpi="0" rotWithShape="1">
              <a:blip r:embed="rId2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4" name="Oval 3" descr="Picture4"/>
            <p:cNvSpPr>
              <a:spLocks noChangeArrowheads="1"/>
            </p:cNvSpPr>
            <p:nvPr/>
          </p:nvSpPr>
          <p:spPr bwMode="auto">
            <a:xfrm rot="10800000">
              <a:off x="14640" y="864"/>
              <a:ext cx="4368" cy="4320"/>
            </a:xfrm>
            <a:prstGeom prst="ellipse">
              <a:avLst/>
            </a:prstGeom>
            <a:blipFill dpi="0" rotWithShape="1">
              <a:blip r:embed="rId3" cstate="print">
                <a:lum contrast="12000"/>
              </a:blip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5" name="Oval 4" descr="aorta-3"/>
            <p:cNvSpPr>
              <a:spLocks noChangeArrowheads="1"/>
            </p:cNvSpPr>
            <p:nvPr/>
          </p:nvSpPr>
          <p:spPr bwMode="auto">
            <a:xfrm>
              <a:off x="528" y="864"/>
              <a:ext cx="4080" cy="4320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3422650"/>
              <a:endParaRPr lang="en-US"/>
            </a:p>
          </p:txBody>
        </p:sp>
        <p:sp>
          <p:nvSpPr>
            <p:cNvPr id="10246" name="Oval 5" descr="UMBILICAL CORD"/>
            <p:cNvSpPr>
              <a:spLocks noChangeArrowheads="1"/>
            </p:cNvSpPr>
            <p:nvPr/>
          </p:nvSpPr>
          <p:spPr bwMode="auto">
            <a:xfrm>
              <a:off x="21408" y="960"/>
              <a:ext cx="4176" cy="432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7" name="Text Box 6"/>
            <p:cNvSpPr txBox="1">
              <a:spLocks noChangeArrowheads="1"/>
            </p:cNvSpPr>
            <p:nvPr/>
          </p:nvSpPr>
          <p:spPr bwMode="auto">
            <a:xfrm>
              <a:off x="1200" y="144"/>
              <a:ext cx="3860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ELASTIC ARTERY</a:t>
              </a:r>
            </a:p>
          </p:txBody>
        </p:sp>
        <p:sp>
          <p:nvSpPr>
            <p:cNvPr id="10248" name="Text Box 7"/>
            <p:cNvSpPr txBox="1">
              <a:spLocks noChangeArrowheads="1"/>
            </p:cNvSpPr>
            <p:nvPr/>
          </p:nvSpPr>
          <p:spPr bwMode="auto">
            <a:xfrm>
              <a:off x="7584" y="144"/>
              <a:ext cx="448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MUSCULAR ARTERY</a:t>
              </a:r>
            </a:p>
          </p:txBody>
        </p:sp>
        <p:sp>
          <p:nvSpPr>
            <p:cNvPr id="10249" name="Text Box 8"/>
            <p:cNvSpPr txBox="1">
              <a:spLocks noChangeArrowheads="1"/>
            </p:cNvSpPr>
            <p:nvPr/>
          </p:nvSpPr>
          <p:spPr bwMode="auto">
            <a:xfrm>
              <a:off x="16204" y="144"/>
              <a:ext cx="112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VEIN</a:t>
              </a:r>
            </a:p>
          </p:txBody>
        </p:sp>
        <p:sp>
          <p:nvSpPr>
            <p:cNvPr id="10250" name="Text Box 9"/>
            <p:cNvSpPr txBox="1">
              <a:spLocks noChangeArrowheads="1"/>
            </p:cNvSpPr>
            <p:nvPr/>
          </p:nvSpPr>
          <p:spPr bwMode="auto">
            <a:xfrm>
              <a:off x="21840" y="240"/>
              <a:ext cx="388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5400">
                  <a:solidFill>
                    <a:srgbClr val="FF9900"/>
                  </a:solidFill>
                </a:rPr>
                <a:t>UMBILICAL CORD</a:t>
              </a:r>
            </a:p>
          </p:txBody>
        </p:sp>
        <p:sp>
          <p:nvSpPr>
            <p:cNvPr id="10251" name="Oval 11" descr="Picture5"/>
            <p:cNvSpPr>
              <a:spLocks noChangeArrowheads="1"/>
            </p:cNvSpPr>
            <p:nvPr/>
          </p:nvSpPr>
          <p:spPr bwMode="auto">
            <a:xfrm rot="5400000">
              <a:off x="18576" y="576"/>
              <a:ext cx="1440" cy="1440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2" name="Oval 12" descr="Picture3"/>
            <p:cNvSpPr>
              <a:spLocks noChangeArrowheads="1"/>
            </p:cNvSpPr>
            <p:nvPr/>
          </p:nvSpPr>
          <p:spPr bwMode="auto">
            <a:xfrm>
              <a:off x="4320" y="768"/>
              <a:ext cx="1440" cy="1440"/>
            </a:xfrm>
            <a:prstGeom prst="ellipse">
              <a:avLst/>
            </a:prstGeom>
            <a:blipFill dpi="0" rotWithShape="1">
              <a:blip r:embed="rId7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3" name="Oval 13" descr="Picture6"/>
            <p:cNvSpPr>
              <a:spLocks noChangeArrowheads="1"/>
            </p:cNvSpPr>
            <p:nvPr/>
          </p:nvSpPr>
          <p:spPr bwMode="auto">
            <a:xfrm>
              <a:off x="11328" y="720"/>
              <a:ext cx="1440" cy="1440"/>
            </a:xfrm>
            <a:prstGeom prst="ellipse">
              <a:avLst/>
            </a:prstGeom>
            <a:blipFill dpi="0" rotWithShape="1">
              <a:blip r:embed="rId8" cstate="print">
                <a:lum contrast="36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4" name="Line 14"/>
            <p:cNvSpPr>
              <a:spLocks noChangeShapeType="1"/>
            </p:cNvSpPr>
            <p:nvPr/>
          </p:nvSpPr>
          <p:spPr bwMode="auto">
            <a:xfrm flipH="1">
              <a:off x="5328" y="1440"/>
              <a:ext cx="5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5851" y="1257"/>
              <a:ext cx="166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Thick T. Media</a:t>
              </a:r>
            </a:p>
          </p:txBody>
        </p:sp>
        <p:sp>
          <p:nvSpPr>
            <p:cNvPr id="10256" name="Text Box 17"/>
            <p:cNvSpPr txBox="1">
              <a:spLocks noChangeArrowheads="1"/>
            </p:cNvSpPr>
            <p:nvPr/>
          </p:nvSpPr>
          <p:spPr bwMode="auto">
            <a:xfrm>
              <a:off x="12891" y="1324"/>
              <a:ext cx="1749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Internal elastic </a:t>
              </a:r>
            </a:p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lamina</a:t>
              </a:r>
            </a:p>
          </p:txBody>
        </p:sp>
        <p:sp>
          <p:nvSpPr>
            <p:cNvPr id="10257" name="Text Box 22"/>
            <p:cNvSpPr txBox="1">
              <a:spLocks noChangeArrowheads="1"/>
            </p:cNvSpPr>
            <p:nvPr/>
          </p:nvSpPr>
          <p:spPr bwMode="auto">
            <a:xfrm>
              <a:off x="20073" y="1161"/>
              <a:ext cx="95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T Media</a:t>
              </a:r>
            </a:p>
          </p:txBody>
        </p:sp>
        <p:sp>
          <p:nvSpPr>
            <p:cNvPr id="10258" name="Text Box 23"/>
            <p:cNvSpPr txBox="1">
              <a:spLocks noChangeArrowheads="1"/>
            </p:cNvSpPr>
            <p:nvPr/>
          </p:nvSpPr>
          <p:spPr bwMode="auto">
            <a:xfrm>
              <a:off x="20006" y="1689"/>
              <a:ext cx="113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FF00"/>
                  </a:solidFill>
                </a:rPr>
                <a:t>T Externa</a:t>
              </a:r>
            </a:p>
          </p:txBody>
        </p:sp>
        <p:sp>
          <p:nvSpPr>
            <p:cNvPr id="10259" name="Line 30"/>
            <p:cNvSpPr>
              <a:spLocks noChangeShapeType="1"/>
            </p:cNvSpPr>
            <p:nvPr/>
          </p:nvSpPr>
          <p:spPr bwMode="auto">
            <a:xfrm flipH="1">
              <a:off x="3408" y="2784"/>
              <a:ext cx="13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Text Box 32"/>
            <p:cNvSpPr txBox="1">
              <a:spLocks noChangeArrowheads="1"/>
            </p:cNvSpPr>
            <p:nvPr/>
          </p:nvSpPr>
          <p:spPr bwMode="auto">
            <a:xfrm>
              <a:off x="3984" y="7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0261" name="Text Box 33"/>
            <p:cNvSpPr txBox="1">
              <a:spLocks noChangeArrowheads="1"/>
            </p:cNvSpPr>
            <p:nvPr/>
          </p:nvSpPr>
          <p:spPr bwMode="auto">
            <a:xfrm>
              <a:off x="4752" y="259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0262" name="Text Box 34"/>
            <p:cNvSpPr txBox="1">
              <a:spLocks noChangeArrowheads="1"/>
            </p:cNvSpPr>
            <p:nvPr/>
          </p:nvSpPr>
          <p:spPr bwMode="auto">
            <a:xfrm>
              <a:off x="4734" y="443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0263" name="Text Box 37"/>
            <p:cNvSpPr txBox="1">
              <a:spLocks noChangeArrowheads="1"/>
            </p:cNvSpPr>
            <p:nvPr/>
          </p:nvSpPr>
          <p:spPr bwMode="auto">
            <a:xfrm>
              <a:off x="1036" y="5192"/>
              <a:ext cx="2468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Tunica intima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Tunica media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Tunica externa</a:t>
              </a:r>
            </a:p>
          </p:txBody>
        </p:sp>
        <p:sp>
          <p:nvSpPr>
            <p:cNvPr id="10264" name="Text Box 38"/>
            <p:cNvSpPr txBox="1">
              <a:spLocks noChangeArrowheads="1"/>
            </p:cNvSpPr>
            <p:nvPr/>
          </p:nvSpPr>
          <p:spPr bwMode="auto">
            <a:xfrm>
              <a:off x="192" y="6576"/>
              <a:ext cx="6387" cy="2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Thick tunica media,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full of elastic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Internal elastic lamina present,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not seen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Tunica media: Tunica adventitia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3:1</a:t>
              </a:r>
            </a:p>
          </p:txBody>
        </p:sp>
        <p:sp>
          <p:nvSpPr>
            <p:cNvPr id="10265" name="Line 40"/>
            <p:cNvSpPr>
              <a:spLocks noChangeShapeType="1"/>
            </p:cNvSpPr>
            <p:nvPr/>
          </p:nvSpPr>
          <p:spPr bwMode="auto">
            <a:xfrm flipH="1">
              <a:off x="9072" y="1200"/>
              <a:ext cx="1824" cy="91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6" name="Line 42"/>
            <p:cNvSpPr>
              <a:spLocks noChangeShapeType="1"/>
            </p:cNvSpPr>
            <p:nvPr/>
          </p:nvSpPr>
          <p:spPr bwMode="auto">
            <a:xfrm flipH="1">
              <a:off x="9696" y="3168"/>
              <a:ext cx="235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7" name="Line 43"/>
            <p:cNvSpPr>
              <a:spLocks noChangeShapeType="1"/>
            </p:cNvSpPr>
            <p:nvPr/>
          </p:nvSpPr>
          <p:spPr bwMode="auto">
            <a:xfrm flipH="1">
              <a:off x="9456" y="4224"/>
              <a:ext cx="2448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68" name="Text Box 44"/>
            <p:cNvSpPr txBox="1">
              <a:spLocks noChangeArrowheads="1"/>
            </p:cNvSpPr>
            <p:nvPr/>
          </p:nvSpPr>
          <p:spPr bwMode="auto">
            <a:xfrm>
              <a:off x="10608" y="672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0269" name="Text Box 45"/>
            <p:cNvSpPr txBox="1">
              <a:spLocks noChangeArrowheads="1"/>
            </p:cNvSpPr>
            <p:nvPr/>
          </p:nvSpPr>
          <p:spPr bwMode="auto">
            <a:xfrm>
              <a:off x="10886" y="97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0270" name="Text Box 46"/>
            <p:cNvSpPr txBox="1">
              <a:spLocks noChangeArrowheads="1"/>
            </p:cNvSpPr>
            <p:nvPr/>
          </p:nvSpPr>
          <p:spPr bwMode="auto">
            <a:xfrm>
              <a:off x="11982" y="2947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0271" name="Text Box 47"/>
            <p:cNvSpPr txBox="1">
              <a:spLocks noChangeArrowheads="1"/>
            </p:cNvSpPr>
            <p:nvPr/>
          </p:nvSpPr>
          <p:spPr bwMode="auto">
            <a:xfrm>
              <a:off x="12000" y="4003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0272" name="Text Box 49"/>
            <p:cNvSpPr txBox="1">
              <a:spLocks noChangeArrowheads="1"/>
            </p:cNvSpPr>
            <p:nvPr/>
          </p:nvSpPr>
          <p:spPr bwMode="auto">
            <a:xfrm>
              <a:off x="7196" y="5088"/>
              <a:ext cx="6244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Internal elastic lamina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T. Media with lots of smooth muscle fibres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Tunica externa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Blood vessel in T. Externa</a:t>
              </a:r>
            </a:p>
          </p:txBody>
        </p:sp>
        <p:sp>
          <p:nvSpPr>
            <p:cNvPr id="10273" name="Text Box 50"/>
            <p:cNvSpPr txBox="1">
              <a:spLocks noChangeArrowheads="1"/>
            </p:cNvSpPr>
            <p:nvPr/>
          </p:nvSpPr>
          <p:spPr bwMode="auto">
            <a:xfrm>
              <a:off x="6954" y="6672"/>
              <a:ext cx="6534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Tunica intima thrown into folds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Prominent internal elastic lamina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 Media has plenty of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smooth muscle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 Media: T Adventitia 1:1</a:t>
              </a:r>
            </a:p>
          </p:txBody>
        </p:sp>
        <p:sp>
          <p:nvSpPr>
            <p:cNvPr id="10274" name="Line 51"/>
            <p:cNvSpPr>
              <a:spLocks noChangeShapeType="1"/>
            </p:cNvSpPr>
            <p:nvPr/>
          </p:nvSpPr>
          <p:spPr bwMode="auto">
            <a:xfrm flipH="1">
              <a:off x="17760" y="2400"/>
              <a:ext cx="21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5" name="Line 52"/>
            <p:cNvSpPr>
              <a:spLocks noChangeShapeType="1"/>
            </p:cNvSpPr>
            <p:nvPr/>
          </p:nvSpPr>
          <p:spPr bwMode="auto">
            <a:xfrm flipH="1">
              <a:off x="17760" y="3168"/>
              <a:ext cx="21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Line 53"/>
            <p:cNvSpPr>
              <a:spLocks noChangeShapeType="1"/>
            </p:cNvSpPr>
            <p:nvPr/>
          </p:nvSpPr>
          <p:spPr bwMode="auto">
            <a:xfrm flipH="1">
              <a:off x="17616" y="4416"/>
              <a:ext cx="230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77" name="Text Box 55"/>
            <p:cNvSpPr txBox="1">
              <a:spLocks noChangeArrowheads="1"/>
            </p:cNvSpPr>
            <p:nvPr/>
          </p:nvSpPr>
          <p:spPr bwMode="auto">
            <a:xfrm>
              <a:off x="19854" y="2179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0278" name="Text Box 56"/>
            <p:cNvSpPr txBox="1">
              <a:spLocks noChangeArrowheads="1"/>
            </p:cNvSpPr>
            <p:nvPr/>
          </p:nvSpPr>
          <p:spPr bwMode="auto">
            <a:xfrm>
              <a:off x="19902" y="2976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0279" name="Text Box 57"/>
            <p:cNvSpPr txBox="1">
              <a:spLocks noChangeArrowheads="1"/>
            </p:cNvSpPr>
            <p:nvPr/>
          </p:nvSpPr>
          <p:spPr bwMode="auto">
            <a:xfrm>
              <a:off x="19902" y="419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0280" name="Text Box 59"/>
            <p:cNvSpPr txBox="1">
              <a:spLocks noChangeArrowheads="1"/>
            </p:cNvSpPr>
            <p:nvPr/>
          </p:nvSpPr>
          <p:spPr bwMode="auto">
            <a:xfrm>
              <a:off x="15676" y="5232"/>
              <a:ext cx="2468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Endothelium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Tunica media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Tunica externa</a:t>
              </a:r>
            </a:p>
          </p:txBody>
        </p:sp>
        <p:sp>
          <p:nvSpPr>
            <p:cNvPr id="10281" name="Text Box 60"/>
            <p:cNvSpPr txBox="1">
              <a:spLocks noChangeArrowheads="1"/>
            </p:cNvSpPr>
            <p:nvPr/>
          </p:nvSpPr>
          <p:spPr bwMode="auto">
            <a:xfrm>
              <a:off x="14536" y="6374"/>
              <a:ext cx="4904" cy="2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Thin T. Media with few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smooth muscle fibres &amp; </a:t>
              </a:r>
            </a:p>
            <a:p>
              <a:pPr defTabSz="3422650">
                <a:buFont typeface="Arial" charset="0"/>
                <a:buNone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   less elastic fibres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Large collapsed lumen</a:t>
              </a:r>
            </a:p>
            <a:p>
              <a:pPr defTabSz="3422650"/>
              <a:endParaRPr lang="en-US" sz="4000">
                <a:latin typeface="Verdana" pitchFamily="34" charset="0"/>
              </a:endParaRPr>
            </a:p>
          </p:txBody>
        </p:sp>
        <p:sp>
          <p:nvSpPr>
            <p:cNvPr id="10282" name="Line 61"/>
            <p:cNvSpPr>
              <a:spLocks noChangeShapeType="1"/>
            </p:cNvSpPr>
            <p:nvPr/>
          </p:nvSpPr>
          <p:spPr bwMode="auto">
            <a:xfrm flipH="1">
              <a:off x="25008" y="2112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3" name="Line 62"/>
            <p:cNvSpPr>
              <a:spLocks noChangeShapeType="1"/>
            </p:cNvSpPr>
            <p:nvPr/>
          </p:nvSpPr>
          <p:spPr bwMode="auto">
            <a:xfrm flipH="1">
              <a:off x="24000" y="2496"/>
              <a:ext cx="20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84" name="Text Box 67"/>
            <p:cNvSpPr txBox="1">
              <a:spLocks noChangeArrowheads="1"/>
            </p:cNvSpPr>
            <p:nvPr/>
          </p:nvSpPr>
          <p:spPr bwMode="auto">
            <a:xfrm>
              <a:off x="25920" y="1920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1</a:t>
              </a:r>
            </a:p>
          </p:txBody>
        </p:sp>
        <p:sp>
          <p:nvSpPr>
            <p:cNvPr id="10285" name="Text Box 68"/>
            <p:cNvSpPr txBox="1">
              <a:spLocks noChangeArrowheads="1"/>
            </p:cNvSpPr>
            <p:nvPr/>
          </p:nvSpPr>
          <p:spPr bwMode="auto">
            <a:xfrm>
              <a:off x="25968" y="2304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0286" name="Text Box 69"/>
            <p:cNvSpPr txBox="1">
              <a:spLocks noChangeArrowheads="1"/>
            </p:cNvSpPr>
            <p:nvPr/>
          </p:nvSpPr>
          <p:spPr bwMode="auto">
            <a:xfrm>
              <a:off x="25950" y="299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3</a:t>
              </a:r>
            </a:p>
          </p:txBody>
        </p:sp>
        <p:sp>
          <p:nvSpPr>
            <p:cNvPr id="10287" name="Text Box 70"/>
            <p:cNvSpPr txBox="1">
              <a:spLocks noChangeArrowheads="1"/>
            </p:cNvSpPr>
            <p:nvPr/>
          </p:nvSpPr>
          <p:spPr bwMode="auto">
            <a:xfrm>
              <a:off x="25854" y="5011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3200">
                  <a:solidFill>
                    <a:srgbClr val="FFFF00"/>
                  </a:solidFill>
                </a:rPr>
                <a:t>4</a:t>
              </a:r>
            </a:p>
          </p:txBody>
        </p:sp>
        <p:sp>
          <p:nvSpPr>
            <p:cNvPr id="10288" name="Text Box 72"/>
            <p:cNvSpPr txBox="1">
              <a:spLocks noChangeArrowheads="1"/>
            </p:cNvSpPr>
            <p:nvPr/>
          </p:nvSpPr>
          <p:spPr bwMode="auto">
            <a:xfrm>
              <a:off x="22076" y="5280"/>
              <a:ext cx="4228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Amnion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Umbilical arteries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Wharton’s jelly (Mucoid CT)</a:t>
              </a:r>
            </a:p>
            <a:p>
              <a:pPr marL="342900" indent="-342900" defTabSz="3422650">
                <a:buFontTx/>
                <a:buAutoNum type="arabicPeriod"/>
              </a:pPr>
              <a:r>
                <a:rPr lang="en-US">
                  <a:solidFill>
                    <a:srgbClr val="FFFF00"/>
                  </a:solidFill>
                </a:rPr>
                <a:t> Umbilical vein</a:t>
              </a:r>
            </a:p>
          </p:txBody>
        </p:sp>
        <p:sp>
          <p:nvSpPr>
            <p:cNvPr id="10289" name="Text Box 73"/>
            <p:cNvSpPr txBox="1">
              <a:spLocks noChangeArrowheads="1"/>
            </p:cNvSpPr>
            <p:nvPr/>
          </p:nvSpPr>
          <p:spPr bwMode="auto">
            <a:xfrm>
              <a:off x="19842" y="6768"/>
              <a:ext cx="7422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4000">
                  <a:solidFill>
                    <a:srgbClr val="FF3300"/>
                  </a:solidFill>
                  <a:latin typeface="Verdana" pitchFamily="34" charset="0"/>
                </a:rPr>
                <a:t>IDENTIFYING FEATURES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Two arteries &amp; one vein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Wharton’s jelly </a:t>
              </a:r>
            </a:p>
            <a:p>
              <a:pPr defTabSz="3422650">
                <a:buFont typeface="Arial" charset="0"/>
                <a:buChar char="►"/>
              </a:pPr>
              <a:r>
                <a:rPr lang="en-US" sz="4000">
                  <a:solidFill>
                    <a:schemeClr val="bg1"/>
                  </a:solidFill>
                  <a:latin typeface="Verdana" pitchFamily="34" charset="0"/>
                </a:rPr>
                <a:t> Amniotic epithelium (simple cuboidal)</a:t>
              </a:r>
            </a:p>
          </p:txBody>
        </p:sp>
        <p:sp>
          <p:nvSpPr>
            <p:cNvPr id="10290" name="Text Box 74"/>
            <p:cNvSpPr txBox="1">
              <a:spLocks noChangeArrowheads="1"/>
            </p:cNvSpPr>
            <p:nvPr/>
          </p:nvSpPr>
          <p:spPr bwMode="auto">
            <a:xfrm>
              <a:off x="9168" y="9792"/>
              <a:ext cx="64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>
                  <a:solidFill>
                    <a:srgbClr val="FF3300"/>
                  </a:solidFill>
                </a:rPr>
                <a:t>DEPT OF ANATOMY   AFMED FORCES MEDICAL COLLEGE</a:t>
              </a:r>
            </a:p>
          </p:txBody>
        </p:sp>
        <p:pic>
          <p:nvPicPr>
            <p:cNvPr id="10291" name="Picture 75" descr="aLogo dept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536" y="8736"/>
              <a:ext cx="1536" cy="1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2" name="Text Box 78"/>
            <p:cNvSpPr txBox="1">
              <a:spLocks noChangeArrowheads="1"/>
            </p:cNvSpPr>
            <p:nvPr/>
          </p:nvSpPr>
          <p:spPr bwMode="auto">
            <a:xfrm>
              <a:off x="2112" y="912"/>
              <a:ext cx="80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 b="0"/>
                <a:t>Lumen</a:t>
              </a:r>
            </a:p>
          </p:txBody>
        </p:sp>
        <p:sp>
          <p:nvSpPr>
            <p:cNvPr id="10293" name="Line 79"/>
            <p:cNvSpPr>
              <a:spLocks noChangeShapeType="1"/>
            </p:cNvSpPr>
            <p:nvPr/>
          </p:nvSpPr>
          <p:spPr bwMode="auto">
            <a:xfrm flipV="1">
              <a:off x="3600" y="912"/>
              <a:ext cx="43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4" name="Line 80"/>
            <p:cNvSpPr>
              <a:spLocks noChangeShapeType="1"/>
            </p:cNvSpPr>
            <p:nvPr/>
          </p:nvSpPr>
          <p:spPr bwMode="auto">
            <a:xfrm>
              <a:off x="3024" y="4656"/>
              <a:ext cx="17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5" name="Text Box 81"/>
            <p:cNvSpPr txBox="1">
              <a:spLocks noChangeArrowheads="1"/>
            </p:cNvSpPr>
            <p:nvPr/>
          </p:nvSpPr>
          <p:spPr bwMode="auto">
            <a:xfrm>
              <a:off x="8928" y="864"/>
              <a:ext cx="85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/>
                <a:t>Lumen</a:t>
              </a:r>
            </a:p>
          </p:txBody>
        </p:sp>
        <p:sp>
          <p:nvSpPr>
            <p:cNvPr id="10296" name="Line 82"/>
            <p:cNvSpPr>
              <a:spLocks noChangeShapeType="1"/>
            </p:cNvSpPr>
            <p:nvPr/>
          </p:nvSpPr>
          <p:spPr bwMode="auto">
            <a:xfrm flipV="1">
              <a:off x="10272" y="864"/>
              <a:ext cx="384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7" name="Line 83"/>
            <p:cNvSpPr>
              <a:spLocks noChangeShapeType="1"/>
            </p:cNvSpPr>
            <p:nvPr/>
          </p:nvSpPr>
          <p:spPr bwMode="auto">
            <a:xfrm flipV="1">
              <a:off x="9504" y="1728"/>
              <a:ext cx="336" cy="43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8" name="Line 84"/>
            <p:cNvSpPr>
              <a:spLocks noChangeShapeType="1"/>
            </p:cNvSpPr>
            <p:nvPr/>
          </p:nvSpPr>
          <p:spPr bwMode="auto">
            <a:xfrm flipV="1">
              <a:off x="12000" y="1488"/>
              <a:ext cx="912" cy="24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99" name="Text Box 85"/>
            <p:cNvSpPr txBox="1">
              <a:spLocks noChangeArrowheads="1"/>
            </p:cNvSpPr>
            <p:nvPr/>
          </p:nvSpPr>
          <p:spPr bwMode="auto">
            <a:xfrm>
              <a:off x="16656" y="1728"/>
              <a:ext cx="85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422650"/>
              <a:r>
                <a:rPr lang="en-US" sz="2800"/>
                <a:t>Lumen</a:t>
              </a:r>
            </a:p>
          </p:txBody>
        </p:sp>
        <p:sp>
          <p:nvSpPr>
            <p:cNvPr id="10300" name="Line 86"/>
            <p:cNvSpPr>
              <a:spLocks noChangeShapeType="1"/>
            </p:cNvSpPr>
            <p:nvPr/>
          </p:nvSpPr>
          <p:spPr bwMode="auto">
            <a:xfrm>
              <a:off x="19488" y="1872"/>
              <a:ext cx="57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1" name="Line 87"/>
            <p:cNvSpPr>
              <a:spLocks noChangeShapeType="1"/>
            </p:cNvSpPr>
            <p:nvPr/>
          </p:nvSpPr>
          <p:spPr bwMode="auto">
            <a:xfrm>
              <a:off x="19536" y="1344"/>
              <a:ext cx="62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2" name="Line 88"/>
            <p:cNvSpPr>
              <a:spLocks noChangeShapeType="1"/>
            </p:cNvSpPr>
            <p:nvPr/>
          </p:nvSpPr>
          <p:spPr bwMode="auto">
            <a:xfrm flipV="1">
              <a:off x="24528" y="2496"/>
              <a:ext cx="480" cy="100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3" name="Line 89"/>
            <p:cNvSpPr>
              <a:spLocks noChangeShapeType="1"/>
            </p:cNvSpPr>
            <p:nvPr/>
          </p:nvSpPr>
          <p:spPr bwMode="auto">
            <a:xfrm>
              <a:off x="25152" y="3216"/>
              <a:ext cx="8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4" name="Line 90"/>
            <p:cNvSpPr>
              <a:spLocks noChangeShapeType="1"/>
            </p:cNvSpPr>
            <p:nvPr/>
          </p:nvSpPr>
          <p:spPr bwMode="auto">
            <a:xfrm>
              <a:off x="22416" y="3984"/>
              <a:ext cx="2256" cy="12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05" name="Line 91"/>
            <p:cNvSpPr>
              <a:spLocks noChangeShapeType="1"/>
            </p:cNvSpPr>
            <p:nvPr/>
          </p:nvSpPr>
          <p:spPr bwMode="auto">
            <a:xfrm>
              <a:off x="24672" y="5232"/>
              <a:ext cx="120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4226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42265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2724</TotalTime>
  <Words>3438</Words>
  <Application>Microsoft Office PowerPoint</Application>
  <PresentationFormat>Custom</PresentationFormat>
  <Paragraphs>1205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Verdana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288</cp:revision>
  <cp:lastPrinted>1601-01-01T00:00:00Z</cp:lastPrinted>
  <dcterms:created xsi:type="dcterms:W3CDTF">1601-01-01T00:00:00Z</dcterms:created>
  <dcterms:modified xsi:type="dcterms:W3CDTF">2025-09-18T06:31:26Z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