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82" r:id="rId8"/>
    <p:sldId id="263" r:id="rId9"/>
    <p:sldId id="283" r:id="rId10"/>
    <p:sldId id="264" r:id="rId11"/>
    <p:sldId id="265" r:id="rId12"/>
    <p:sldId id="266" r:id="rId13"/>
    <p:sldId id="262" r:id="rId14"/>
    <p:sldId id="261" r:id="rId15"/>
    <p:sldId id="275" r:id="rId16"/>
    <p:sldId id="267" r:id="rId17"/>
    <p:sldId id="268" r:id="rId18"/>
    <p:sldId id="269" r:id="rId19"/>
    <p:sldId id="272" r:id="rId20"/>
    <p:sldId id="273" r:id="rId21"/>
    <p:sldId id="270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F06"/>
    <a:srgbClr val="F2742E"/>
    <a:srgbClr val="947606"/>
    <a:srgbClr val="7E54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4660"/>
  </p:normalViewPr>
  <p:slideViewPr>
    <p:cSldViewPr>
      <p:cViewPr varScale="1">
        <p:scale>
          <a:sx n="66" d="100"/>
          <a:sy n="66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79690-1FAB-4754-839B-44FA4D022840}" type="datetimeFigureOut">
              <a:rPr lang="en-US" smtClean="0"/>
              <a:pPr/>
              <a:t>25-Aug-25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68771A-763A-4861-A7E3-241D462E73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horacic_diaphrag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THE  THORACIC  DIAPHRAGM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648199"/>
            <a:ext cx="4876800" cy="17067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Praveen Kumar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Kurrey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M.B.B.S.,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M.S.BCME, BCBR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Professor Anatomy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http://www.biosphera.com.br/imagens/imagens-musculos/Diafrag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170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Actions</a:t>
            </a:r>
            <a:endParaRPr lang="en-US" sz="3600" dirty="0"/>
          </a:p>
        </p:txBody>
      </p:sp>
      <p:pic>
        <p:nvPicPr>
          <p:cNvPr id="1026" name="Picture 2" descr="http://www.xtremepapers.com/images/gcse/biology/the_respiratory_system/inhalation_exha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6477000" cy="4048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16764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Principal muscle of Inspiration.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257800" y="838200"/>
          <a:ext cx="2667000" cy="863600"/>
        </p:xfrm>
        <a:graphic>
          <a:graphicData uri="http://schemas.openxmlformats.org/presentationml/2006/ole">
            <p:oleObj spid="_x0000_s1026" name="Packager Shell Object" showAsIcon="1" r:id="rId4" imgW="2667600" imgH="863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67144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Helps in expulsive acts-</a:t>
            </a:r>
          </a:p>
          <a:p>
            <a:endParaRPr lang="en-US" dirty="0" smtClean="0"/>
          </a:p>
          <a:p>
            <a:r>
              <a:rPr lang="en-US" dirty="0" smtClean="0"/>
              <a:t>		 sneezing, coughing, laughing, crying, vomiting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 err="1" smtClean="0"/>
              <a:t>micturition</a:t>
            </a:r>
            <a:r>
              <a:rPr lang="en-US" dirty="0" smtClean="0"/>
              <a:t>, defaecation or </a:t>
            </a:r>
            <a:r>
              <a:rPr lang="en-US" dirty="0" err="1" smtClean="0"/>
              <a:t>parturation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3. May have sphincteric action on the lower  </a:t>
            </a:r>
            <a:r>
              <a:rPr lang="en-US" dirty="0" err="1" smtClean="0"/>
              <a:t>oesophagus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File:Gray3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29049"/>
            <a:ext cx="3429000" cy="302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468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Position of Diaphragm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45488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Factors :-</a:t>
            </a:r>
          </a:p>
          <a:p>
            <a:endParaRPr lang="en-US" dirty="0" smtClean="0"/>
          </a:p>
          <a:p>
            <a:r>
              <a:rPr lang="en-US" dirty="0" smtClean="0"/>
              <a:t>1.The elastic recoil of Lung</a:t>
            </a:r>
          </a:p>
          <a:p>
            <a:endParaRPr lang="en-US" dirty="0" smtClean="0"/>
          </a:p>
          <a:p>
            <a:r>
              <a:rPr lang="en-US" dirty="0" smtClean="0"/>
              <a:t>2.The pressure exerted by abdominal viscera</a:t>
            </a:r>
          </a:p>
          <a:p>
            <a:endParaRPr lang="en-US" dirty="0" smtClean="0"/>
          </a:p>
          <a:p>
            <a:r>
              <a:rPr lang="en-US" dirty="0" smtClean="0"/>
              <a:t>3.The muscles of  abdominal wall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4182070"/>
            <a:ext cx="28922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Highest- in supine position</a:t>
            </a:r>
          </a:p>
          <a:p>
            <a:endParaRPr lang="en-US" dirty="0" smtClean="0"/>
          </a:p>
          <a:p>
            <a:r>
              <a:rPr lang="en-US" dirty="0" smtClean="0"/>
              <a:t>Lowest- in sitting</a:t>
            </a:r>
          </a:p>
          <a:p>
            <a:endParaRPr lang="en-US" dirty="0" smtClean="0"/>
          </a:p>
          <a:p>
            <a:r>
              <a:rPr lang="en-US" dirty="0" smtClean="0"/>
              <a:t>Intermediate- in standing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204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Relations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29518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Superiorly-  </a:t>
            </a:r>
          </a:p>
          <a:p>
            <a:r>
              <a:rPr lang="en-US" dirty="0" smtClean="0"/>
              <a:t>	 pleurae</a:t>
            </a:r>
          </a:p>
          <a:p>
            <a:r>
              <a:rPr lang="en-US" dirty="0" smtClean="0"/>
              <a:t>	 pericardium</a:t>
            </a:r>
          </a:p>
          <a:p>
            <a:endParaRPr lang="en-US" dirty="0" smtClean="0"/>
          </a:p>
          <a:p>
            <a:r>
              <a:rPr lang="en-US" dirty="0" smtClean="0"/>
              <a:t>Inferiorly -  </a:t>
            </a:r>
          </a:p>
          <a:p>
            <a:r>
              <a:rPr lang="en-US" dirty="0" smtClean="0"/>
              <a:t>	peritoneum</a:t>
            </a:r>
          </a:p>
          <a:p>
            <a:r>
              <a:rPr lang="en-US" dirty="0" smtClean="0"/>
              <a:t>	liver</a:t>
            </a:r>
          </a:p>
          <a:p>
            <a:r>
              <a:rPr lang="en-US" dirty="0" smtClean="0"/>
              <a:t>	fundus of stomach</a:t>
            </a:r>
          </a:p>
          <a:p>
            <a:r>
              <a:rPr lang="en-US" dirty="0" smtClean="0"/>
              <a:t>	spleen</a:t>
            </a:r>
          </a:p>
          <a:p>
            <a:r>
              <a:rPr lang="en-US" dirty="0" smtClean="0"/>
              <a:t>	kidneys</a:t>
            </a:r>
          </a:p>
          <a:p>
            <a:r>
              <a:rPr lang="en-US" dirty="0" smtClean="0"/>
              <a:t>	suprarenal</a:t>
            </a:r>
            <a:endParaRPr lang="en-US" dirty="0"/>
          </a:p>
        </p:txBody>
      </p:sp>
      <p:pic>
        <p:nvPicPr>
          <p:cNvPr id="4" name="Picture 2" descr="http://www.biosphera.com.br/imagens/imagens-musculos/Diafra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62000"/>
            <a:ext cx="5181600" cy="51816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95400"/>
            <a:ext cx="125595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95400"/>
            <a:ext cx="11730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33782"/>
            <a:ext cx="685800" cy="7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352800"/>
            <a:ext cx="2133600" cy="163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586163"/>
            <a:ext cx="1849909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66110">
            <a:off x="7208821" y="3484974"/>
            <a:ext cx="4406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2302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Openings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1764268"/>
            <a:ext cx="159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Caval</a:t>
            </a:r>
            <a:r>
              <a:rPr lang="en-US" dirty="0" smtClean="0"/>
              <a:t> opening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233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Oesophageal</a:t>
            </a:r>
            <a:r>
              <a:rPr lang="en-US" dirty="0" smtClean="0"/>
              <a:t> opening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667000"/>
            <a:ext cx="166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Aortic opening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2587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Major openings</a:t>
            </a:r>
            <a:endParaRPr lang="en-US" sz="2800" dirty="0"/>
          </a:p>
        </p:txBody>
      </p:sp>
      <p:pic>
        <p:nvPicPr>
          <p:cNvPr id="9" name="Picture 2" descr="http://academic.amc.edu/martino/grossanatomy/site/Medical/Lab%20Manual/Gastrointestinal/images/diaphragm%20open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90600"/>
            <a:ext cx="4267200" cy="468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3434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066800"/>
            <a:ext cx="2632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Minor openings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244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aperture in right </a:t>
            </a:r>
            <a:r>
              <a:rPr lang="en-US" dirty="0" err="1" smtClean="0"/>
              <a:t>crus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133600"/>
            <a:ext cx="289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 lesser aperture in left </a:t>
            </a:r>
            <a:r>
              <a:rPr lang="en-US" dirty="0" err="1" smtClean="0"/>
              <a:t>crus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3861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under the medial </a:t>
            </a:r>
            <a:r>
              <a:rPr lang="en-US" dirty="0" err="1" smtClean="0"/>
              <a:t>lumbocostal</a:t>
            </a:r>
            <a:r>
              <a:rPr lang="en-US" dirty="0" smtClean="0"/>
              <a:t> arches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3124200"/>
            <a:ext cx="380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under the lateral </a:t>
            </a:r>
            <a:r>
              <a:rPr lang="en-US" dirty="0" err="1" smtClean="0"/>
              <a:t>lumbocostal</a:t>
            </a:r>
            <a:r>
              <a:rPr lang="en-US" dirty="0" smtClean="0"/>
              <a:t> arches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foramina of </a:t>
            </a:r>
            <a:r>
              <a:rPr lang="en-US" dirty="0" err="1" smtClean="0"/>
              <a:t>Morgagni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64488"/>
            <a:ext cx="571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Development</a:t>
            </a:r>
          </a:p>
          <a:p>
            <a:endParaRPr lang="en-US" sz="3600" dirty="0" smtClean="0"/>
          </a:p>
          <a:p>
            <a:r>
              <a:rPr lang="en-US" dirty="0" smtClean="0"/>
              <a:t>The Diaphragm 'develops from the following sources. </a:t>
            </a:r>
          </a:p>
          <a:p>
            <a:endParaRPr lang="en-US" dirty="0" smtClean="0"/>
          </a:p>
          <a:p>
            <a:pPr marL="342900" lvl="0" indent="-342900">
              <a:buAutoNum type="arabicPeriod"/>
            </a:pPr>
            <a:r>
              <a:rPr lang="en-US" b="1" dirty="0" smtClean="0"/>
              <a:t>Septum </a:t>
            </a:r>
            <a:r>
              <a:rPr lang="en-US" b="1" dirty="0" err="1" smtClean="0"/>
              <a:t>transversum</a:t>
            </a:r>
            <a:endParaRPr lang="en-US" dirty="0" smtClean="0"/>
          </a:p>
          <a:p>
            <a:pPr marL="342900" lvl="0" indent="-342900"/>
            <a:endParaRPr lang="en-US" dirty="0" smtClean="0"/>
          </a:p>
          <a:p>
            <a:pPr lvl="0"/>
            <a:r>
              <a:rPr lang="en-US" dirty="0" smtClean="0"/>
              <a:t>2. </a:t>
            </a:r>
            <a:r>
              <a:rPr lang="en-US" b="1" dirty="0" err="1" smtClean="0"/>
              <a:t>Pleuroperitoneal</a:t>
            </a:r>
            <a:r>
              <a:rPr lang="en-US" b="1" dirty="0" smtClean="0"/>
              <a:t> membranes</a:t>
            </a:r>
            <a:endParaRPr lang="en-US" dirty="0" smtClean="0"/>
          </a:p>
          <a:p>
            <a:pPr lvl="0"/>
            <a:endParaRPr lang="en-US" dirty="0" smtClean="0"/>
          </a:p>
          <a:p>
            <a:r>
              <a:rPr lang="en-US" dirty="0" smtClean="0"/>
              <a:t>3. </a:t>
            </a:r>
            <a:r>
              <a:rPr lang="en-US" b="1" dirty="0" smtClean="0"/>
              <a:t>Lateral thoracic wall</a:t>
            </a:r>
          </a:p>
          <a:p>
            <a:endParaRPr lang="en-US" dirty="0" smtClean="0"/>
          </a:p>
          <a:p>
            <a:r>
              <a:rPr lang="en-IN" dirty="0" smtClean="0"/>
              <a:t>4. </a:t>
            </a:r>
            <a:r>
              <a:rPr lang="en-IN" b="1" dirty="0" smtClean="0"/>
              <a:t>Dorsal mesentery of oesophagus</a:t>
            </a:r>
            <a:endParaRPr lang="en-US" dirty="0"/>
          </a:p>
        </p:txBody>
      </p:sp>
      <p:pic>
        <p:nvPicPr>
          <p:cNvPr id="3" name="Picture 2" descr="http://t2.gstatic.com/images?q=tbn:ANd9GcRb1BrJwfZ6MPGhXXeFpT2riCwchki4ZS7wdg9r-fwn-8WPn5L5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76921"/>
            <a:ext cx="4648200" cy="336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3683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Applied Anatomy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42734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Hiccough-    a)peripheral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1714500" lvl="3" indent="-342900"/>
            <a:r>
              <a:rPr lang="en-US" dirty="0" smtClean="0"/>
              <a:t>    b)central</a:t>
            </a:r>
          </a:p>
          <a:p>
            <a:pPr marL="1714500" lvl="3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Shoulder tip  pain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Unilateral paralysis of Diaphragm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Eventration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Diaphragmatic hernia – a) Congenital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2628900" lvl="5" indent="-342900"/>
            <a:r>
              <a:rPr lang="en-US" dirty="0" smtClean="0"/>
              <a:t>		b) Acquired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385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Congenital Hernia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4749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a) Morgagni hernia or Retrosternal hernia</a:t>
            </a:r>
          </a:p>
          <a:p>
            <a:r>
              <a:rPr lang="en-US" b="1" dirty="0" smtClean="0"/>
              <a:t>b) </a:t>
            </a:r>
            <a:r>
              <a:rPr lang="en-US" b="1" dirty="0" err="1" smtClean="0"/>
              <a:t>Bochdalek</a:t>
            </a:r>
            <a:r>
              <a:rPr lang="en-US" b="1" dirty="0" smtClean="0"/>
              <a:t> hernia or Posterolateral</a:t>
            </a:r>
          </a:p>
          <a:p>
            <a:r>
              <a:rPr lang="en-US" b="1" dirty="0" smtClean="0"/>
              <a:t>c) Central hernia</a:t>
            </a:r>
          </a:p>
        </p:txBody>
      </p:sp>
      <p:pic>
        <p:nvPicPr>
          <p:cNvPr id="24578" name="Picture 2" descr="http://www.ncbi.nlm.nih.gov/bookshelf/picrender.fcgi?book=gene&amp;part=cdh-ov&amp;blobname=cdhov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302"/>
            <a:ext cx="8793871" cy="29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2771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267200" y="2362200"/>
            <a:ext cx="1295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1484"/>
            <a:ext cx="2133600" cy="33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954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e) Congenital </a:t>
            </a:r>
            <a:r>
              <a:rPr lang="en-US" b="1" dirty="0" err="1" smtClean="0"/>
              <a:t>hiatal</a:t>
            </a:r>
            <a:r>
              <a:rPr lang="en-US" b="1" dirty="0" smtClean="0"/>
              <a:t> hernia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95400" y="1143000"/>
            <a:ext cx="224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d) Posterior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57200"/>
            <a:ext cx="199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33096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Origin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Insertion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Nerve supply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Bloodsupply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Actions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Positions of Diaphragm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Relations of Diaphragm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Openings of Diaphragm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Development of Diaphragm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Applied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w.org/display/displayFile.asp?filename=/Groups/CHHS/DHerniabef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543" y="457200"/>
            <a:ext cx="3233057" cy="45262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5498068"/>
            <a:ext cx="216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Bochdalek</a:t>
            </a:r>
            <a:r>
              <a:rPr lang="en-US" b="1" dirty="0" smtClean="0"/>
              <a:t> hernia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3488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Acquired Hernia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2979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b="1" dirty="0" smtClean="0"/>
              <a:t>Traumatic hernia</a:t>
            </a:r>
          </a:p>
          <a:p>
            <a:pPr marL="342900" indent="-342900">
              <a:buFont typeface="+mj-lt"/>
              <a:buAutoNum type="alphaLcParenR"/>
            </a:pPr>
            <a:endParaRPr lang="en-US" b="1" dirty="0" smtClean="0"/>
          </a:p>
          <a:p>
            <a:pPr marL="342900" indent="-342900">
              <a:buFont typeface="+mj-lt"/>
              <a:buAutoNum type="alphaLcParenR"/>
            </a:pPr>
            <a:r>
              <a:rPr lang="en-US" b="1" dirty="0" smtClean="0"/>
              <a:t>Acquired hiatal hernia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562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efluxmedical.com/tl_files/images/news/de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0270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819400"/>
            <a:ext cx="59241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 YOU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33400"/>
            <a:ext cx="3028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Greek, from </a:t>
            </a:r>
            <a:r>
              <a:rPr lang="en-US" i="1" dirty="0" err="1" smtClean="0"/>
              <a:t>dia</a:t>
            </a:r>
            <a:r>
              <a:rPr lang="en-US" dirty="0" smtClean="0"/>
              <a:t> 'through, apart' + </a:t>
            </a:r>
            <a:r>
              <a:rPr lang="en-US" i="1" dirty="0" err="1" smtClean="0"/>
              <a:t>phragma</a:t>
            </a:r>
            <a:r>
              <a:rPr lang="en-US" dirty="0" smtClean="0"/>
              <a:t> 'a fence'.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Fibro-muscular sheet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Separates the thoracic cavity from the abdominal cavity 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Performs an important function in respiration.</a:t>
            </a:r>
            <a:endParaRPr lang="en-US" dirty="0"/>
          </a:p>
        </p:txBody>
      </p:sp>
      <p:pic>
        <p:nvPicPr>
          <p:cNvPr id="5" name="Picture 2" descr="http://www.biosphera.com.br/imagens/imagens-musculos/Diafra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Origin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1634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parts:-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Sternal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Costal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lumbar</a:t>
            </a:r>
            <a:endParaRPr lang="en-US" dirty="0"/>
          </a:p>
        </p:txBody>
      </p:sp>
      <p:pic>
        <p:nvPicPr>
          <p:cNvPr id="5" name="Picture 1" descr="C:\Users\Praveen\Desktop\Ribs-sh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69988"/>
            <a:ext cx="5977308" cy="41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reeform 38"/>
          <p:cNvSpPr/>
          <p:nvPr/>
        </p:nvSpPr>
        <p:spPr>
          <a:xfrm>
            <a:off x="5090160" y="1752600"/>
            <a:ext cx="335280" cy="670560"/>
          </a:xfrm>
          <a:custGeom>
            <a:avLst/>
            <a:gdLst>
              <a:gd name="connsiteX0" fmla="*/ 0 w 335280"/>
              <a:gd name="connsiteY0" fmla="*/ 182880 h 670560"/>
              <a:gd name="connsiteX1" fmla="*/ 182880 w 335280"/>
              <a:gd name="connsiteY1" fmla="*/ 655320 h 670560"/>
              <a:gd name="connsiteX2" fmla="*/ 335280 w 335280"/>
              <a:gd name="connsiteY2" fmla="*/ 670560 h 670560"/>
              <a:gd name="connsiteX3" fmla="*/ 335280 w 335280"/>
              <a:gd name="connsiteY3" fmla="*/ 0 h 670560"/>
              <a:gd name="connsiteX4" fmla="*/ 0 w 335280"/>
              <a:gd name="connsiteY4" fmla="*/ 18288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" h="670560">
                <a:moveTo>
                  <a:pt x="0" y="182880"/>
                </a:moveTo>
                <a:lnTo>
                  <a:pt x="182880" y="655320"/>
                </a:lnTo>
                <a:lnTo>
                  <a:pt x="335280" y="670560"/>
                </a:lnTo>
                <a:lnTo>
                  <a:pt x="33528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471160" y="1752600"/>
            <a:ext cx="320040" cy="670560"/>
          </a:xfrm>
          <a:custGeom>
            <a:avLst/>
            <a:gdLst>
              <a:gd name="connsiteX0" fmla="*/ 0 w 289560"/>
              <a:gd name="connsiteY0" fmla="*/ 0 h 624840"/>
              <a:gd name="connsiteX1" fmla="*/ 0 w 289560"/>
              <a:gd name="connsiteY1" fmla="*/ 624840 h 624840"/>
              <a:gd name="connsiteX2" fmla="*/ 167640 w 289560"/>
              <a:gd name="connsiteY2" fmla="*/ 609600 h 624840"/>
              <a:gd name="connsiteX3" fmla="*/ 289560 w 289560"/>
              <a:gd name="connsiteY3" fmla="*/ 106680 h 624840"/>
              <a:gd name="connsiteX4" fmla="*/ 0 w 289560"/>
              <a:gd name="connsiteY4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624840">
                <a:moveTo>
                  <a:pt x="0" y="0"/>
                </a:moveTo>
                <a:lnTo>
                  <a:pt x="0" y="624840"/>
                </a:lnTo>
                <a:lnTo>
                  <a:pt x="167640" y="609600"/>
                </a:lnTo>
                <a:lnTo>
                  <a:pt x="28956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32760" y="1889760"/>
            <a:ext cx="2194560" cy="2941320"/>
          </a:xfrm>
          <a:custGeom>
            <a:avLst/>
            <a:gdLst>
              <a:gd name="connsiteX0" fmla="*/ 2133600 w 2194560"/>
              <a:gd name="connsiteY0" fmla="*/ 548640 h 2941320"/>
              <a:gd name="connsiteX1" fmla="*/ 1920240 w 2194560"/>
              <a:gd name="connsiteY1" fmla="*/ 152400 h 2941320"/>
              <a:gd name="connsiteX2" fmla="*/ 1783080 w 2194560"/>
              <a:gd name="connsiteY2" fmla="*/ 0 h 2941320"/>
              <a:gd name="connsiteX3" fmla="*/ 1310640 w 2194560"/>
              <a:gd name="connsiteY3" fmla="*/ 167640 h 2941320"/>
              <a:gd name="connsiteX4" fmla="*/ 975360 w 2194560"/>
              <a:gd name="connsiteY4" fmla="*/ 396240 h 2941320"/>
              <a:gd name="connsiteX5" fmla="*/ 533400 w 2194560"/>
              <a:gd name="connsiteY5" fmla="*/ 731520 h 2941320"/>
              <a:gd name="connsiteX6" fmla="*/ 121920 w 2194560"/>
              <a:gd name="connsiteY6" fmla="*/ 1143000 h 2941320"/>
              <a:gd name="connsiteX7" fmla="*/ 0 w 2194560"/>
              <a:gd name="connsiteY7" fmla="*/ 1676400 h 2941320"/>
              <a:gd name="connsiteX8" fmla="*/ 76200 w 2194560"/>
              <a:gd name="connsiteY8" fmla="*/ 2209800 h 2941320"/>
              <a:gd name="connsiteX9" fmla="*/ 228600 w 2194560"/>
              <a:gd name="connsiteY9" fmla="*/ 2545080 h 2941320"/>
              <a:gd name="connsiteX10" fmla="*/ 487680 w 2194560"/>
              <a:gd name="connsiteY10" fmla="*/ 2941320 h 2941320"/>
              <a:gd name="connsiteX11" fmla="*/ 1219200 w 2194560"/>
              <a:gd name="connsiteY11" fmla="*/ 2026920 h 2941320"/>
              <a:gd name="connsiteX12" fmla="*/ 1051560 w 2194560"/>
              <a:gd name="connsiteY12" fmla="*/ 1493520 h 2941320"/>
              <a:gd name="connsiteX13" fmla="*/ 1203960 w 2194560"/>
              <a:gd name="connsiteY13" fmla="*/ 1112520 h 2941320"/>
              <a:gd name="connsiteX14" fmla="*/ 1539240 w 2194560"/>
              <a:gd name="connsiteY14" fmla="*/ 838200 h 2941320"/>
              <a:gd name="connsiteX15" fmla="*/ 1798320 w 2194560"/>
              <a:gd name="connsiteY15" fmla="*/ 685800 h 2941320"/>
              <a:gd name="connsiteX16" fmla="*/ 2194560 w 2194560"/>
              <a:gd name="connsiteY16" fmla="*/ 624840 h 29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4560" h="2941320">
                <a:moveTo>
                  <a:pt x="2133600" y="548640"/>
                </a:moveTo>
                <a:lnTo>
                  <a:pt x="1920240" y="152400"/>
                </a:lnTo>
                <a:lnTo>
                  <a:pt x="1783080" y="0"/>
                </a:lnTo>
                <a:lnTo>
                  <a:pt x="1310640" y="167640"/>
                </a:lnTo>
                <a:lnTo>
                  <a:pt x="975360" y="396240"/>
                </a:lnTo>
                <a:lnTo>
                  <a:pt x="533400" y="731520"/>
                </a:lnTo>
                <a:lnTo>
                  <a:pt x="121920" y="1143000"/>
                </a:lnTo>
                <a:lnTo>
                  <a:pt x="0" y="1676400"/>
                </a:lnTo>
                <a:lnTo>
                  <a:pt x="76200" y="2209800"/>
                </a:lnTo>
                <a:lnTo>
                  <a:pt x="228600" y="2545080"/>
                </a:lnTo>
                <a:lnTo>
                  <a:pt x="487680" y="2941320"/>
                </a:lnTo>
                <a:lnTo>
                  <a:pt x="1219200" y="2026920"/>
                </a:lnTo>
                <a:lnTo>
                  <a:pt x="1051560" y="1493520"/>
                </a:lnTo>
                <a:lnTo>
                  <a:pt x="1203960" y="1112520"/>
                </a:lnTo>
                <a:lnTo>
                  <a:pt x="1539240" y="838200"/>
                </a:lnTo>
                <a:lnTo>
                  <a:pt x="1798320" y="685800"/>
                </a:lnTo>
                <a:lnTo>
                  <a:pt x="2194560" y="624840"/>
                </a:lnTo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715000" y="1889760"/>
            <a:ext cx="2148840" cy="2926080"/>
          </a:xfrm>
          <a:custGeom>
            <a:avLst/>
            <a:gdLst>
              <a:gd name="connsiteX0" fmla="*/ 0 w 2148840"/>
              <a:gd name="connsiteY0" fmla="*/ 579120 h 2926080"/>
              <a:gd name="connsiteX1" fmla="*/ 289560 w 2148840"/>
              <a:gd name="connsiteY1" fmla="*/ 45720 h 2926080"/>
              <a:gd name="connsiteX2" fmla="*/ 472440 w 2148840"/>
              <a:gd name="connsiteY2" fmla="*/ 0 h 2926080"/>
              <a:gd name="connsiteX3" fmla="*/ 716280 w 2148840"/>
              <a:gd name="connsiteY3" fmla="*/ 45720 h 2926080"/>
              <a:gd name="connsiteX4" fmla="*/ 944880 w 2148840"/>
              <a:gd name="connsiteY4" fmla="*/ 106680 h 2926080"/>
              <a:gd name="connsiteX5" fmla="*/ 1127760 w 2148840"/>
              <a:gd name="connsiteY5" fmla="*/ 152400 h 2926080"/>
              <a:gd name="connsiteX6" fmla="*/ 1341120 w 2148840"/>
              <a:gd name="connsiteY6" fmla="*/ 365760 h 2926080"/>
              <a:gd name="connsiteX7" fmla="*/ 1554480 w 2148840"/>
              <a:gd name="connsiteY7" fmla="*/ 594360 h 2926080"/>
              <a:gd name="connsiteX8" fmla="*/ 1828800 w 2148840"/>
              <a:gd name="connsiteY8" fmla="*/ 807720 h 2926080"/>
              <a:gd name="connsiteX9" fmla="*/ 2057400 w 2148840"/>
              <a:gd name="connsiteY9" fmla="*/ 1158240 h 2926080"/>
              <a:gd name="connsiteX10" fmla="*/ 2133600 w 2148840"/>
              <a:gd name="connsiteY10" fmla="*/ 1584960 h 2926080"/>
              <a:gd name="connsiteX11" fmla="*/ 2148840 w 2148840"/>
              <a:gd name="connsiteY11" fmla="*/ 2026920 h 2926080"/>
              <a:gd name="connsiteX12" fmla="*/ 2057400 w 2148840"/>
              <a:gd name="connsiteY12" fmla="*/ 2240280 h 2926080"/>
              <a:gd name="connsiteX13" fmla="*/ 1813560 w 2148840"/>
              <a:gd name="connsiteY13" fmla="*/ 2804160 h 2926080"/>
              <a:gd name="connsiteX14" fmla="*/ 1722120 w 2148840"/>
              <a:gd name="connsiteY14" fmla="*/ 2926080 h 2926080"/>
              <a:gd name="connsiteX15" fmla="*/ 838200 w 2148840"/>
              <a:gd name="connsiteY15" fmla="*/ 1981200 h 2926080"/>
              <a:gd name="connsiteX16" fmla="*/ 975360 w 2148840"/>
              <a:gd name="connsiteY16" fmla="*/ 1661160 h 2926080"/>
              <a:gd name="connsiteX17" fmla="*/ 990600 w 2148840"/>
              <a:gd name="connsiteY17" fmla="*/ 1158240 h 2926080"/>
              <a:gd name="connsiteX18" fmla="*/ 1005840 w 2148840"/>
              <a:gd name="connsiteY18" fmla="*/ 1219200 h 2926080"/>
              <a:gd name="connsiteX19" fmla="*/ 1036320 w 2148840"/>
              <a:gd name="connsiteY19" fmla="*/ 1310640 h 2926080"/>
              <a:gd name="connsiteX20" fmla="*/ 990600 w 2148840"/>
              <a:gd name="connsiteY20" fmla="*/ 1356360 h 2926080"/>
              <a:gd name="connsiteX21" fmla="*/ 990600 w 2148840"/>
              <a:gd name="connsiteY21" fmla="*/ 1356360 h 2926080"/>
              <a:gd name="connsiteX22" fmla="*/ 807720 w 2148840"/>
              <a:gd name="connsiteY22" fmla="*/ 1051560 h 2926080"/>
              <a:gd name="connsiteX23" fmla="*/ 701040 w 2148840"/>
              <a:gd name="connsiteY23" fmla="*/ 914400 h 2926080"/>
              <a:gd name="connsiteX24" fmla="*/ 472440 w 2148840"/>
              <a:gd name="connsiteY24" fmla="*/ 716280 h 2926080"/>
              <a:gd name="connsiteX25" fmla="*/ 0 w 2148840"/>
              <a:gd name="connsiteY25" fmla="*/ 57912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48840" h="2926080">
                <a:moveTo>
                  <a:pt x="0" y="579120"/>
                </a:moveTo>
                <a:lnTo>
                  <a:pt x="289560" y="45720"/>
                </a:lnTo>
                <a:lnTo>
                  <a:pt x="472440" y="0"/>
                </a:lnTo>
                <a:lnTo>
                  <a:pt x="716280" y="45720"/>
                </a:lnTo>
                <a:lnTo>
                  <a:pt x="944880" y="106680"/>
                </a:lnTo>
                <a:lnTo>
                  <a:pt x="1127760" y="152400"/>
                </a:lnTo>
                <a:lnTo>
                  <a:pt x="1341120" y="365760"/>
                </a:lnTo>
                <a:lnTo>
                  <a:pt x="1554480" y="594360"/>
                </a:lnTo>
                <a:lnTo>
                  <a:pt x="1828800" y="807720"/>
                </a:lnTo>
                <a:lnTo>
                  <a:pt x="2057400" y="1158240"/>
                </a:lnTo>
                <a:lnTo>
                  <a:pt x="2133600" y="1584960"/>
                </a:lnTo>
                <a:lnTo>
                  <a:pt x="2148840" y="2026920"/>
                </a:lnTo>
                <a:lnTo>
                  <a:pt x="2057400" y="2240280"/>
                </a:lnTo>
                <a:lnTo>
                  <a:pt x="1813560" y="2804160"/>
                </a:lnTo>
                <a:lnTo>
                  <a:pt x="1722120" y="2926080"/>
                </a:lnTo>
                <a:lnTo>
                  <a:pt x="838200" y="1981200"/>
                </a:lnTo>
                <a:lnTo>
                  <a:pt x="975360" y="1661160"/>
                </a:lnTo>
                <a:cubicBezTo>
                  <a:pt x="980440" y="1493520"/>
                  <a:pt x="979061" y="1325560"/>
                  <a:pt x="990600" y="1158240"/>
                </a:cubicBezTo>
                <a:cubicBezTo>
                  <a:pt x="992041" y="1137344"/>
                  <a:pt x="999821" y="1199138"/>
                  <a:pt x="1005840" y="1219200"/>
                </a:cubicBezTo>
                <a:cubicBezTo>
                  <a:pt x="1015072" y="1249974"/>
                  <a:pt x="1036320" y="1310640"/>
                  <a:pt x="1036320" y="1310640"/>
                </a:cubicBezTo>
                <a:cubicBezTo>
                  <a:pt x="986373" y="1343938"/>
                  <a:pt x="990600" y="1322804"/>
                  <a:pt x="990600" y="1356360"/>
                </a:cubicBezTo>
                <a:lnTo>
                  <a:pt x="990600" y="1356360"/>
                </a:lnTo>
                <a:lnTo>
                  <a:pt x="807720" y="1051560"/>
                </a:lnTo>
                <a:lnTo>
                  <a:pt x="701040" y="914400"/>
                </a:lnTo>
                <a:lnTo>
                  <a:pt x="472440" y="716280"/>
                </a:lnTo>
                <a:lnTo>
                  <a:pt x="0" y="579120"/>
                </a:ln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130040" y="2423160"/>
            <a:ext cx="2590800" cy="1630680"/>
          </a:xfrm>
          <a:custGeom>
            <a:avLst/>
            <a:gdLst>
              <a:gd name="connsiteX0" fmla="*/ 1356360 w 2590800"/>
              <a:gd name="connsiteY0" fmla="*/ 15240 h 1630680"/>
              <a:gd name="connsiteX1" fmla="*/ 1676400 w 2590800"/>
              <a:gd name="connsiteY1" fmla="*/ 106680 h 1630680"/>
              <a:gd name="connsiteX2" fmla="*/ 1935480 w 2590800"/>
              <a:gd name="connsiteY2" fmla="*/ 152400 h 1630680"/>
              <a:gd name="connsiteX3" fmla="*/ 2194560 w 2590800"/>
              <a:gd name="connsiteY3" fmla="*/ 274320 h 1630680"/>
              <a:gd name="connsiteX4" fmla="*/ 2346960 w 2590800"/>
              <a:gd name="connsiteY4" fmla="*/ 457200 h 1630680"/>
              <a:gd name="connsiteX5" fmla="*/ 2468880 w 2590800"/>
              <a:gd name="connsiteY5" fmla="*/ 655320 h 1630680"/>
              <a:gd name="connsiteX6" fmla="*/ 2590800 w 2590800"/>
              <a:gd name="connsiteY6" fmla="*/ 990600 h 1630680"/>
              <a:gd name="connsiteX7" fmla="*/ 2590800 w 2590800"/>
              <a:gd name="connsiteY7" fmla="*/ 1158240 h 1630680"/>
              <a:gd name="connsiteX8" fmla="*/ 2453640 w 2590800"/>
              <a:gd name="connsiteY8" fmla="*/ 1341120 h 1630680"/>
              <a:gd name="connsiteX9" fmla="*/ 2225040 w 2590800"/>
              <a:gd name="connsiteY9" fmla="*/ 1325880 h 1630680"/>
              <a:gd name="connsiteX10" fmla="*/ 1981200 w 2590800"/>
              <a:gd name="connsiteY10" fmla="*/ 1158240 h 1630680"/>
              <a:gd name="connsiteX11" fmla="*/ 1661160 w 2590800"/>
              <a:gd name="connsiteY11" fmla="*/ 1005840 h 1630680"/>
              <a:gd name="connsiteX12" fmla="*/ 1478280 w 2590800"/>
              <a:gd name="connsiteY12" fmla="*/ 960120 h 1630680"/>
              <a:gd name="connsiteX13" fmla="*/ 1341120 w 2590800"/>
              <a:gd name="connsiteY13" fmla="*/ 960120 h 1630680"/>
              <a:gd name="connsiteX14" fmla="*/ 1097280 w 2590800"/>
              <a:gd name="connsiteY14" fmla="*/ 1082040 h 1630680"/>
              <a:gd name="connsiteX15" fmla="*/ 975360 w 2590800"/>
              <a:gd name="connsiteY15" fmla="*/ 1249680 h 1630680"/>
              <a:gd name="connsiteX16" fmla="*/ 762000 w 2590800"/>
              <a:gd name="connsiteY16" fmla="*/ 1417320 h 1630680"/>
              <a:gd name="connsiteX17" fmla="*/ 502920 w 2590800"/>
              <a:gd name="connsiteY17" fmla="*/ 1615440 h 1630680"/>
              <a:gd name="connsiteX18" fmla="*/ 335280 w 2590800"/>
              <a:gd name="connsiteY18" fmla="*/ 1630680 h 1630680"/>
              <a:gd name="connsiteX19" fmla="*/ 198120 w 2590800"/>
              <a:gd name="connsiteY19" fmla="*/ 1600200 h 1630680"/>
              <a:gd name="connsiteX20" fmla="*/ 60960 w 2590800"/>
              <a:gd name="connsiteY20" fmla="*/ 1371600 h 1630680"/>
              <a:gd name="connsiteX21" fmla="*/ 0 w 2590800"/>
              <a:gd name="connsiteY21" fmla="*/ 1127760 h 1630680"/>
              <a:gd name="connsiteX22" fmla="*/ 30480 w 2590800"/>
              <a:gd name="connsiteY22" fmla="*/ 762000 h 1630680"/>
              <a:gd name="connsiteX23" fmla="*/ 182880 w 2590800"/>
              <a:gd name="connsiteY23" fmla="*/ 518160 h 1630680"/>
              <a:gd name="connsiteX24" fmla="*/ 472440 w 2590800"/>
              <a:gd name="connsiteY24" fmla="*/ 304800 h 1630680"/>
              <a:gd name="connsiteX25" fmla="*/ 731520 w 2590800"/>
              <a:gd name="connsiteY25" fmla="*/ 121920 h 1630680"/>
              <a:gd name="connsiteX26" fmla="*/ 1127760 w 2590800"/>
              <a:gd name="connsiteY26" fmla="*/ 0 h 1630680"/>
              <a:gd name="connsiteX27" fmla="*/ 1356360 w 2590800"/>
              <a:gd name="connsiteY27" fmla="*/ 1524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90800" h="1630680">
                <a:moveTo>
                  <a:pt x="1356360" y="15240"/>
                </a:moveTo>
                <a:lnTo>
                  <a:pt x="1676400" y="106680"/>
                </a:lnTo>
                <a:lnTo>
                  <a:pt x="1935480" y="152400"/>
                </a:lnTo>
                <a:lnTo>
                  <a:pt x="2194560" y="274320"/>
                </a:lnTo>
                <a:lnTo>
                  <a:pt x="2346960" y="457200"/>
                </a:lnTo>
                <a:lnTo>
                  <a:pt x="2468880" y="655320"/>
                </a:lnTo>
                <a:lnTo>
                  <a:pt x="2590800" y="990600"/>
                </a:lnTo>
                <a:lnTo>
                  <a:pt x="2590800" y="1158240"/>
                </a:lnTo>
                <a:lnTo>
                  <a:pt x="2453640" y="1341120"/>
                </a:lnTo>
                <a:lnTo>
                  <a:pt x="2225040" y="1325880"/>
                </a:lnTo>
                <a:lnTo>
                  <a:pt x="1981200" y="1158240"/>
                </a:lnTo>
                <a:lnTo>
                  <a:pt x="1661160" y="1005840"/>
                </a:lnTo>
                <a:lnTo>
                  <a:pt x="1478280" y="960120"/>
                </a:lnTo>
                <a:lnTo>
                  <a:pt x="1341120" y="960120"/>
                </a:lnTo>
                <a:lnTo>
                  <a:pt x="1097280" y="1082040"/>
                </a:lnTo>
                <a:lnTo>
                  <a:pt x="975360" y="1249680"/>
                </a:lnTo>
                <a:lnTo>
                  <a:pt x="762000" y="1417320"/>
                </a:lnTo>
                <a:lnTo>
                  <a:pt x="502920" y="1615440"/>
                </a:lnTo>
                <a:lnTo>
                  <a:pt x="335280" y="1630680"/>
                </a:lnTo>
                <a:lnTo>
                  <a:pt x="198120" y="1600200"/>
                </a:lnTo>
                <a:lnTo>
                  <a:pt x="60960" y="1371600"/>
                </a:lnTo>
                <a:lnTo>
                  <a:pt x="0" y="1127760"/>
                </a:lnTo>
                <a:lnTo>
                  <a:pt x="30480" y="762000"/>
                </a:lnTo>
                <a:lnTo>
                  <a:pt x="182880" y="518160"/>
                </a:lnTo>
                <a:lnTo>
                  <a:pt x="472440" y="304800"/>
                </a:lnTo>
                <a:lnTo>
                  <a:pt x="731520" y="121920"/>
                </a:lnTo>
                <a:lnTo>
                  <a:pt x="1127760" y="0"/>
                </a:lnTo>
                <a:lnTo>
                  <a:pt x="1356360" y="15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50920" y="3413760"/>
            <a:ext cx="3855720" cy="1447800"/>
          </a:xfrm>
          <a:custGeom>
            <a:avLst/>
            <a:gdLst>
              <a:gd name="connsiteX0" fmla="*/ 0 w 3855720"/>
              <a:gd name="connsiteY0" fmla="*/ 1432560 h 1447800"/>
              <a:gd name="connsiteX1" fmla="*/ 701040 w 3855720"/>
              <a:gd name="connsiteY1" fmla="*/ 563880 h 1447800"/>
              <a:gd name="connsiteX2" fmla="*/ 701040 w 3855720"/>
              <a:gd name="connsiteY2" fmla="*/ 563880 h 1447800"/>
              <a:gd name="connsiteX3" fmla="*/ 838200 w 3855720"/>
              <a:gd name="connsiteY3" fmla="*/ 670560 h 1447800"/>
              <a:gd name="connsiteX4" fmla="*/ 1005840 w 3855720"/>
              <a:gd name="connsiteY4" fmla="*/ 655320 h 1447800"/>
              <a:gd name="connsiteX5" fmla="*/ 1143000 w 3855720"/>
              <a:gd name="connsiteY5" fmla="*/ 579120 h 1447800"/>
              <a:gd name="connsiteX6" fmla="*/ 1615440 w 3855720"/>
              <a:gd name="connsiteY6" fmla="*/ 259080 h 1447800"/>
              <a:gd name="connsiteX7" fmla="*/ 1752600 w 3855720"/>
              <a:gd name="connsiteY7" fmla="*/ 121920 h 1447800"/>
              <a:gd name="connsiteX8" fmla="*/ 1965960 w 3855720"/>
              <a:gd name="connsiteY8" fmla="*/ 0 h 1447800"/>
              <a:gd name="connsiteX9" fmla="*/ 2179320 w 3855720"/>
              <a:gd name="connsiteY9" fmla="*/ 0 h 1447800"/>
              <a:gd name="connsiteX10" fmla="*/ 2331720 w 3855720"/>
              <a:gd name="connsiteY10" fmla="*/ 30480 h 1447800"/>
              <a:gd name="connsiteX11" fmla="*/ 2606040 w 3855720"/>
              <a:gd name="connsiteY11" fmla="*/ 228600 h 1447800"/>
              <a:gd name="connsiteX12" fmla="*/ 2834640 w 3855720"/>
              <a:gd name="connsiteY12" fmla="*/ 350520 h 1447800"/>
              <a:gd name="connsiteX13" fmla="*/ 3002280 w 3855720"/>
              <a:gd name="connsiteY13" fmla="*/ 487680 h 1447800"/>
              <a:gd name="connsiteX14" fmla="*/ 3855720 w 3855720"/>
              <a:gd name="connsiteY14" fmla="*/ 1417320 h 1447800"/>
              <a:gd name="connsiteX15" fmla="*/ 3627120 w 3855720"/>
              <a:gd name="connsiteY15" fmla="*/ 1356360 h 1447800"/>
              <a:gd name="connsiteX16" fmla="*/ 3230880 w 3855720"/>
              <a:gd name="connsiteY16" fmla="*/ 1371600 h 1447800"/>
              <a:gd name="connsiteX17" fmla="*/ 2971800 w 3855720"/>
              <a:gd name="connsiteY17" fmla="*/ 1417320 h 1447800"/>
              <a:gd name="connsiteX18" fmla="*/ 2849880 w 3855720"/>
              <a:gd name="connsiteY18" fmla="*/ 1158240 h 1447800"/>
              <a:gd name="connsiteX19" fmla="*/ 2727960 w 3855720"/>
              <a:gd name="connsiteY19" fmla="*/ 1082040 h 1447800"/>
              <a:gd name="connsiteX20" fmla="*/ 2514600 w 3855720"/>
              <a:gd name="connsiteY20" fmla="*/ 960120 h 1447800"/>
              <a:gd name="connsiteX21" fmla="*/ 2331720 w 3855720"/>
              <a:gd name="connsiteY21" fmla="*/ 914400 h 1447800"/>
              <a:gd name="connsiteX22" fmla="*/ 2225040 w 3855720"/>
              <a:gd name="connsiteY22" fmla="*/ 594360 h 1447800"/>
              <a:gd name="connsiteX23" fmla="*/ 2042160 w 3855720"/>
              <a:gd name="connsiteY23" fmla="*/ 533400 h 1447800"/>
              <a:gd name="connsiteX24" fmla="*/ 1889760 w 3855720"/>
              <a:gd name="connsiteY24" fmla="*/ 502920 h 1447800"/>
              <a:gd name="connsiteX25" fmla="*/ 1737360 w 3855720"/>
              <a:gd name="connsiteY25" fmla="*/ 548640 h 1447800"/>
              <a:gd name="connsiteX26" fmla="*/ 1584960 w 3855720"/>
              <a:gd name="connsiteY26" fmla="*/ 609600 h 1447800"/>
              <a:gd name="connsiteX27" fmla="*/ 1463040 w 3855720"/>
              <a:gd name="connsiteY27" fmla="*/ 929640 h 1447800"/>
              <a:gd name="connsiteX28" fmla="*/ 1234440 w 3855720"/>
              <a:gd name="connsiteY28" fmla="*/ 1036320 h 1447800"/>
              <a:gd name="connsiteX29" fmla="*/ 1036320 w 3855720"/>
              <a:gd name="connsiteY29" fmla="*/ 1249680 h 1447800"/>
              <a:gd name="connsiteX30" fmla="*/ 944880 w 3855720"/>
              <a:gd name="connsiteY30" fmla="*/ 1447800 h 1447800"/>
              <a:gd name="connsiteX31" fmla="*/ 685800 w 3855720"/>
              <a:gd name="connsiteY31" fmla="*/ 1417320 h 1447800"/>
              <a:gd name="connsiteX32" fmla="*/ 487680 w 3855720"/>
              <a:gd name="connsiteY32" fmla="*/ 1371600 h 1447800"/>
              <a:gd name="connsiteX33" fmla="*/ 274320 w 3855720"/>
              <a:gd name="connsiteY33" fmla="*/ 1371600 h 1447800"/>
              <a:gd name="connsiteX34" fmla="*/ 0 w 3855720"/>
              <a:gd name="connsiteY34" fmla="*/ 143256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55720" h="1447800">
                <a:moveTo>
                  <a:pt x="0" y="1432560"/>
                </a:moveTo>
                <a:lnTo>
                  <a:pt x="701040" y="563880"/>
                </a:lnTo>
                <a:lnTo>
                  <a:pt x="701040" y="563880"/>
                </a:lnTo>
                <a:lnTo>
                  <a:pt x="838200" y="670560"/>
                </a:lnTo>
                <a:lnTo>
                  <a:pt x="1005840" y="655320"/>
                </a:lnTo>
                <a:lnTo>
                  <a:pt x="1143000" y="579120"/>
                </a:lnTo>
                <a:lnTo>
                  <a:pt x="1615440" y="259080"/>
                </a:lnTo>
                <a:lnTo>
                  <a:pt x="1752600" y="121920"/>
                </a:lnTo>
                <a:lnTo>
                  <a:pt x="1965960" y="0"/>
                </a:lnTo>
                <a:lnTo>
                  <a:pt x="2179320" y="0"/>
                </a:lnTo>
                <a:lnTo>
                  <a:pt x="2331720" y="30480"/>
                </a:lnTo>
                <a:lnTo>
                  <a:pt x="2606040" y="228600"/>
                </a:lnTo>
                <a:lnTo>
                  <a:pt x="2834640" y="350520"/>
                </a:lnTo>
                <a:lnTo>
                  <a:pt x="3002280" y="487680"/>
                </a:lnTo>
                <a:lnTo>
                  <a:pt x="3855720" y="1417320"/>
                </a:lnTo>
                <a:lnTo>
                  <a:pt x="3627120" y="1356360"/>
                </a:lnTo>
                <a:lnTo>
                  <a:pt x="3230880" y="1371600"/>
                </a:lnTo>
                <a:lnTo>
                  <a:pt x="2971800" y="1417320"/>
                </a:lnTo>
                <a:lnTo>
                  <a:pt x="2849880" y="1158240"/>
                </a:lnTo>
                <a:lnTo>
                  <a:pt x="2727960" y="1082040"/>
                </a:lnTo>
                <a:lnTo>
                  <a:pt x="2514600" y="960120"/>
                </a:lnTo>
                <a:lnTo>
                  <a:pt x="2331720" y="914400"/>
                </a:lnTo>
                <a:lnTo>
                  <a:pt x="2225040" y="594360"/>
                </a:lnTo>
                <a:lnTo>
                  <a:pt x="2042160" y="533400"/>
                </a:lnTo>
                <a:lnTo>
                  <a:pt x="1889760" y="502920"/>
                </a:lnTo>
                <a:lnTo>
                  <a:pt x="1737360" y="548640"/>
                </a:lnTo>
                <a:lnTo>
                  <a:pt x="1584960" y="609600"/>
                </a:lnTo>
                <a:lnTo>
                  <a:pt x="1463040" y="929640"/>
                </a:lnTo>
                <a:lnTo>
                  <a:pt x="1234440" y="1036320"/>
                </a:lnTo>
                <a:lnTo>
                  <a:pt x="1036320" y="1249680"/>
                </a:lnTo>
                <a:lnTo>
                  <a:pt x="944880" y="1447800"/>
                </a:lnTo>
                <a:lnTo>
                  <a:pt x="685800" y="1417320"/>
                </a:lnTo>
                <a:lnTo>
                  <a:pt x="487680" y="1371600"/>
                </a:lnTo>
                <a:lnTo>
                  <a:pt x="274320" y="1371600"/>
                </a:lnTo>
                <a:lnTo>
                  <a:pt x="0" y="1432560"/>
                </a:lnTo>
                <a:close/>
              </a:path>
            </a:pathLst>
          </a:custGeom>
          <a:solidFill>
            <a:srgbClr val="F2742E"/>
          </a:solidFill>
          <a:ln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500880" y="4328160"/>
            <a:ext cx="558800" cy="548640"/>
          </a:xfrm>
          <a:custGeom>
            <a:avLst/>
            <a:gdLst>
              <a:gd name="connsiteX0" fmla="*/ 558800 w 558800"/>
              <a:gd name="connsiteY0" fmla="*/ 0 h 548640"/>
              <a:gd name="connsiteX1" fmla="*/ 254000 w 558800"/>
              <a:gd name="connsiteY1" fmla="*/ 121920 h 548640"/>
              <a:gd name="connsiteX2" fmla="*/ 40640 w 558800"/>
              <a:gd name="connsiteY2" fmla="*/ 396240 h 548640"/>
              <a:gd name="connsiteX3" fmla="*/ 10160 w 558800"/>
              <a:gd name="connsiteY3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548640">
                <a:moveTo>
                  <a:pt x="558800" y="0"/>
                </a:moveTo>
                <a:cubicBezTo>
                  <a:pt x="449580" y="27940"/>
                  <a:pt x="340360" y="55880"/>
                  <a:pt x="254000" y="121920"/>
                </a:cubicBezTo>
                <a:cubicBezTo>
                  <a:pt x="167640" y="187960"/>
                  <a:pt x="81280" y="325120"/>
                  <a:pt x="40640" y="396240"/>
                </a:cubicBezTo>
                <a:cubicBezTo>
                  <a:pt x="0" y="467360"/>
                  <a:pt x="5080" y="508000"/>
                  <a:pt x="10160" y="54864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867400" y="4282440"/>
            <a:ext cx="640080" cy="533400"/>
          </a:xfrm>
          <a:custGeom>
            <a:avLst/>
            <a:gdLst>
              <a:gd name="connsiteX0" fmla="*/ 0 w 640080"/>
              <a:gd name="connsiteY0" fmla="*/ 0 h 533400"/>
              <a:gd name="connsiteX1" fmla="*/ 228600 w 640080"/>
              <a:gd name="connsiteY1" fmla="*/ 45720 h 533400"/>
              <a:gd name="connsiteX2" fmla="*/ 472440 w 640080"/>
              <a:gd name="connsiteY2" fmla="*/ 198120 h 533400"/>
              <a:gd name="connsiteX3" fmla="*/ 640080 w 640080"/>
              <a:gd name="connsiteY3" fmla="*/ 533400 h 533400"/>
              <a:gd name="connsiteX4" fmla="*/ 640080 w 64008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533400">
                <a:moveTo>
                  <a:pt x="0" y="0"/>
                </a:moveTo>
                <a:cubicBezTo>
                  <a:pt x="74930" y="6350"/>
                  <a:pt x="149860" y="12700"/>
                  <a:pt x="228600" y="45720"/>
                </a:cubicBezTo>
                <a:cubicBezTo>
                  <a:pt x="307340" y="78740"/>
                  <a:pt x="403860" y="116840"/>
                  <a:pt x="472440" y="198120"/>
                </a:cubicBezTo>
                <a:cubicBezTo>
                  <a:pt x="541020" y="279400"/>
                  <a:pt x="640080" y="533400"/>
                  <a:pt x="640080" y="533400"/>
                </a:cubicBezTo>
                <a:lnTo>
                  <a:pt x="640080" y="53340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581400" y="4747260"/>
            <a:ext cx="914400" cy="114300"/>
          </a:xfrm>
          <a:custGeom>
            <a:avLst/>
            <a:gdLst>
              <a:gd name="connsiteX0" fmla="*/ 914400 w 914400"/>
              <a:gd name="connsiteY0" fmla="*/ 114300 h 114300"/>
              <a:gd name="connsiteX1" fmla="*/ 655320 w 914400"/>
              <a:gd name="connsiteY1" fmla="*/ 38100 h 114300"/>
              <a:gd name="connsiteX2" fmla="*/ 426720 w 914400"/>
              <a:gd name="connsiteY2" fmla="*/ 7620 h 114300"/>
              <a:gd name="connsiteX3" fmla="*/ 0 w 914400"/>
              <a:gd name="connsiteY3" fmla="*/ 8382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14300">
                <a:moveTo>
                  <a:pt x="914400" y="114300"/>
                </a:moveTo>
                <a:cubicBezTo>
                  <a:pt x="825500" y="85090"/>
                  <a:pt x="736600" y="55880"/>
                  <a:pt x="655320" y="38100"/>
                </a:cubicBezTo>
                <a:cubicBezTo>
                  <a:pt x="574040" y="20320"/>
                  <a:pt x="535940" y="0"/>
                  <a:pt x="426720" y="7620"/>
                </a:cubicBezTo>
                <a:cubicBezTo>
                  <a:pt x="317500" y="15240"/>
                  <a:pt x="158750" y="49530"/>
                  <a:pt x="0" y="8382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522720" y="4729480"/>
            <a:ext cx="899160" cy="116840"/>
          </a:xfrm>
          <a:custGeom>
            <a:avLst/>
            <a:gdLst>
              <a:gd name="connsiteX0" fmla="*/ 0 w 899160"/>
              <a:gd name="connsiteY0" fmla="*/ 116840 h 116840"/>
              <a:gd name="connsiteX1" fmla="*/ 228600 w 899160"/>
              <a:gd name="connsiteY1" fmla="*/ 55880 h 116840"/>
              <a:gd name="connsiteX2" fmla="*/ 502920 w 899160"/>
              <a:gd name="connsiteY2" fmla="*/ 10160 h 116840"/>
              <a:gd name="connsiteX3" fmla="*/ 899160 w 899160"/>
              <a:gd name="connsiteY3" fmla="*/ 116840 h 1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" h="116840">
                <a:moveTo>
                  <a:pt x="0" y="116840"/>
                </a:moveTo>
                <a:cubicBezTo>
                  <a:pt x="72390" y="95250"/>
                  <a:pt x="144780" y="73660"/>
                  <a:pt x="228600" y="55880"/>
                </a:cubicBezTo>
                <a:cubicBezTo>
                  <a:pt x="312420" y="38100"/>
                  <a:pt x="391160" y="0"/>
                  <a:pt x="502920" y="10160"/>
                </a:cubicBezTo>
                <a:cubicBezTo>
                  <a:pt x="614680" y="20320"/>
                  <a:pt x="756920" y="68580"/>
                  <a:pt x="899160" y="11684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96080" y="4320540"/>
            <a:ext cx="975360" cy="1122680"/>
          </a:xfrm>
          <a:custGeom>
            <a:avLst/>
            <a:gdLst>
              <a:gd name="connsiteX0" fmla="*/ 848360 w 975360"/>
              <a:gd name="connsiteY0" fmla="*/ 53340 h 1122680"/>
              <a:gd name="connsiteX1" fmla="*/ 650240 w 975360"/>
              <a:gd name="connsiteY1" fmla="*/ 114300 h 1122680"/>
              <a:gd name="connsiteX2" fmla="*/ 436880 w 975360"/>
              <a:gd name="connsiteY2" fmla="*/ 342900 h 1122680"/>
              <a:gd name="connsiteX3" fmla="*/ 330200 w 975360"/>
              <a:gd name="connsiteY3" fmla="*/ 525780 h 1122680"/>
              <a:gd name="connsiteX4" fmla="*/ 25400 w 975360"/>
              <a:gd name="connsiteY4" fmla="*/ 1013460 h 1122680"/>
              <a:gd name="connsiteX5" fmla="*/ 482600 w 975360"/>
              <a:gd name="connsiteY5" fmla="*/ 1059180 h 1122680"/>
              <a:gd name="connsiteX6" fmla="*/ 848360 w 975360"/>
              <a:gd name="connsiteY6" fmla="*/ 632460 h 1122680"/>
              <a:gd name="connsiteX7" fmla="*/ 970280 w 975360"/>
              <a:gd name="connsiteY7" fmla="*/ 434340 h 1122680"/>
              <a:gd name="connsiteX8" fmla="*/ 848360 w 975360"/>
              <a:gd name="connsiteY8" fmla="*/ 53340 h 11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360" h="1122680">
                <a:moveTo>
                  <a:pt x="848360" y="53340"/>
                </a:moveTo>
                <a:cubicBezTo>
                  <a:pt x="795020" y="0"/>
                  <a:pt x="718820" y="66040"/>
                  <a:pt x="650240" y="114300"/>
                </a:cubicBezTo>
                <a:cubicBezTo>
                  <a:pt x="581660" y="162560"/>
                  <a:pt x="490220" y="274320"/>
                  <a:pt x="436880" y="342900"/>
                </a:cubicBezTo>
                <a:cubicBezTo>
                  <a:pt x="383540" y="411480"/>
                  <a:pt x="398780" y="414020"/>
                  <a:pt x="330200" y="525780"/>
                </a:cubicBezTo>
                <a:cubicBezTo>
                  <a:pt x="261620" y="637540"/>
                  <a:pt x="0" y="924560"/>
                  <a:pt x="25400" y="1013460"/>
                </a:cubicBezTo>
                <a:cubicBezTo>
                  <a:pt x="50800" y="1102360"/>
                  <a:pt x="345440" y="1122680"/>
                  <a:pt x="482600" y="1059180"/>
                </a:cubicBezTo>
                <a:cubicBezTo>
                  <a:pt x="619760" y="995680"/>
                  <a:pt x="767080" y="736600"/>
                  <a:pt x="848360" y="632460"/>
                </a:cubicBezTo>
                <a:cubicBezTo>
                  <a:pt x="929640" y="528320"/>
                  <a:pt x="965200" y="530860"/>
                  <a:pt x="970280" y="434340"/>
                </a:cubicBezTo>
                <a:cubicBezTo>
                  <a:pt x="975360" y="337820"/>
                  <a:pt x="901700" y="106680"/>
                  <a:pt x="848360" y="53340"/>
                </a:cubicBez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68040" y="4800600"/>
            <a:ext cx="1084580" cy="571500"/>
          </a:xfrm>
          <a:custGeom>
            <a:avLst/>
            <a:gdLst>
              <a:gd name="connsiteX0" fmla="*/ 1066800 w 1084580"/>
              <a:gd name="connsiteY0" fmla="*/ 106680 h 571500"/>
              <a:gd name="connsiteX1" fmla="*/ 853440 w 1084580"/>
              <a:gd name="connsiteY1" fmla="*/ 15240 h 571500"/>
              <a:gd name="connsiteX2" fmla="*/ 518160 w 1084580"/>
              <a:gd name="connsiteY2" fmla="*/ 15240 h 571500"/>
              <a:gd name="connsiteX3" fmla="*/ 152400 w 1084580"/>
              <a:gd name="connsiteY3" fmla="*/ 76200 h 571500"/>
              <a:gd name="connsiteX4" fmla="*/ 45720 w 1084580"/>
              <a:gd name="connsiteY4" fmla="*/ 213360 h 571500"/>
              <a:gd name="connsiteX5" fmla="*/ 426720 w 1084580"/>
              <a:gd name="connsiteY5" fmla="*/ 426720 h 571500"/>
              <a:gd name="connsiteX6" fmla="*/ 746760 w 1084580"/>
              <a:gd name="connsiteY6" fmla="*/ 518160 h 571500"/>
              <a:gd name="connsiteX7" fmla="*/ 1066800 w 1084580"/>
              <a:gd name="connsiteY7" fmla="*/ 10668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4580" h="571500">
                <a:moveTo>
                  <a:pt x="1066800" y="106680"/>
                </a:moveTo>
                <a:cubicBezTo>
                  <a:pt x="1084580" y="22860"/>
                  <a:pt x="944880" y="30480"/>
                  <a:pt x="853440" y="15240"/>
                </a:cubicBezTo>
                <a:cubicBezTo>
                  <a:pt x="762000" y="0"/>
                  <a:pt x="635000" y="5080"/>
                  <a:pt x="518160" y="15240"/>
                </a:cubicBezTo>
                <a:cubicBezTo>
                  <a:pt x="401320" y="25400"/>
                  <a:pt x="231140" y="43180"/>
                  <a:pt x="152400" y="76200"/>
                </a:cubicBezTo>
                <a:cubicBezTo>
                  <a:pt x="73660" y="109220"/>
                  <a:pt x="0" y="154940"/>
                  <a:pt x="45720" y="213360"/>
                </a:cubicBezTo>
                <a:cubicBezTo>
                  <a:pt x="91440" y="271780"/>
                  <a:pt x="309880" y="375920"/>
                  <a:pt x="426720" y="426720"/>
                </a:cubicBezTo>
                <a:cubicBezTo>
                  <a:pt x="543560" y="477520"/>
                  <a:pt x="642620" y="571500"/>
                  <a:pt x="746760" y="518160"/>
                </a:cubicBezTo>
                <a:cubicBezTo>
                  <a:pt x="850900" y="464820"/>
                  <a:pt x="1049020" y="190500"/>
                  <a:pt x="1066800" y="106680"/>
                </a:cubicBez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14060" y="4312920"/>
            <a:ext cx="863600" cy="1041400"/>
          </a:xfrm>
          <a:custGeom>
            <a:avLst/>
            <a:gdLst>
              <a:gd name="connsiteX0" fmla="*/ 53340 w 863600"/>
              <a:gd name="connsiteY0" fmla="*/ 30480 h 1041400"/>
              <a:gd name="connsiteX1" fmla="*/ 358140 w 863600"/>
              <a:gd name="connsiteY1" fmla="*/ 60960 h 1041400"/>
              <a:gd name="connsiteX2" fmla="*/ 571500 w 863600"/>
              <a:gd name="connsiteY2" fmla="*/ 320040 h 1041400"/>
              <a:gd name="connsiteX3" fmla="*/ 647700 w 863600"/>
              <a:gd name="connsiteY3" fmla="*/ 533400 h 1041400"/>
              <a:gd name="connsiteX4" fmla="*/ 815340 w 863600"/>
              <a:gd name="connsiteY4" fmla="*/ 975360 h 1041400"/>
              <a:gd name="connsiteX5" fmla="*/ 358140 w 863600"/>
              <a:gd name="connsiteY5" fmla="*/ 929640 h 1041400"/>
              <a:gd name="connsiteX6" fmla="*/ 236220 w 863600"/>
              <a:gd name="connsiteY6" fmla="*/ 792480 h 1041400"/>
              <a:gd name="connsiteX7" fmla="*/ 114300 w 863600"/>
              <a:gd name="connsiteY7" fmla="*/ 548640 h 1041400"/>
              <a:gd name="connsiteX8" fmla="*/ 38100 w 863600"/>
              <a:gd name="connsiteY8" fmla="*/ 243840 h 1041400"/>
              <a:gd name="connsiteX9" fmla="*/ 53340 w 863600"/>
              <a:gd name="connsiteY9" fmla="*/ 3048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3600" h="1041400">
                <a:moveTo>
                  <a:pt x="53340" y="30480"/>
                </a:moveTo>
                <a:cubicBezTo>
                  <a:pt x="106680" y="0"/>
                  <a:pt x="271780" y="12700"/>
                  <a:pt x="358140" y="60960"/>
                </a:cubicBezTo>
                <a:cubicBezTo>
                  <a:pt x="444500" y="109220"/>
                  <a:pt x="523240" y="241300"/>
                  <a:pt x="571500" y="320040"/>
                </a:cubicBezTo>
                <a:cubicBezTo>
                  <a:pt x="619760" y="398780"/>
                  <a:pt x="607060" y="424180"/>
                  <a:pt x="647700" y="533400"/>
                </a:cubicBezTo>
                <a:cubicBezTo>
                  <a:pt x="688340" y="642620"/>
                  <a:pt x="863600" y="909320"/>
                  <a:pt x="815340" y="975360"/>
                </a:cubicBezTo>
                <a:cubicBezTo>
                  <a:pt x="767080" y="1041400"/>
                  <a:pt x="454660" y="960120"/>
                  <a:pt x="358140" y="929640"/>
                </a:cubicBezTo>
                <a:cubicBezTo>
                  <a:pt x="261620" y="899160"/>
                  <a:pt x="276860" y="855980"/>
                  <a:pt x="236220" y="792480"/>
                </a:cubicBezTo>
                <a:cubicBezTo>
                  <a:pt x="195580" y="728980"/>
                  <a:pt x="147320" y="640080"/>
                  <a:pt x="114300" y="548640"/>
                </a:cubicBezTo>
                <a:cubicBezTo>
                  <a:pt x="81280" y="457200"/>
                  <a:pt x="53340" y="332740"/>
                  <a:pt x="38100" y="243840"/>
                </a:cubicBezTo>
                <a:cubicBezTo>
                  <a:pt x="22860" y="154940"/>
                  <a:pt x="0" y="60960"/>
                  <a:pt x="53340" y="30480"/>
                </a:cubicBez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55740" y="4780280"/>
            <a:ext cx="899160" cy="513080"/>
          </a:xfrm>
          <a:custGeom>
            <a:avLst/>
            <a:gdLst>
              <a:gd name="connsiteX0" fmla="*/ 27940 w 899160"/>
              <a:gd name="connsiteY0" fmla="*/ 111760 h 513080"/>
              <a:gd name="connsiteX1" fmla="*/ 302260 w 899160"/>
              <a:gd name="connsiteY1" fmla="*/ 20320 h 513080"/>
              <a:gd name="connsiteX2" fmla="*/ 591820 w 899160"/>
              <a:gd name="connsiteY2" fmla="*/ 20320 h 513080"/>
              <a:gd name="connsiteX3" fmla="*/ 881380 w 899160"/>
              <a:gd name="connsiteY3" fmla="*/ 142240 h 513080"/>
              <a:gd name="connsiteX4" fmla="*/ 485140 w 899160"/>
              <a:gd name="connsiteY4" fmla="*/ 416560 h 513080"/>
              <a:gd name="connsiteX5" fmla="*/ 134620 w 899160"/>
              <a:gd name="connsiteY5" fmla="*/ 462280 h 513080"/>
              <a:gd name="connsiteX6" fmla="*/ 27940 w 899160"/>
              <a:gd name="connsiteY6" fmla="*/ 111760 h 5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160" h="513080">
                <a:moveTo>
                  <a:pt x="27940" y="111760"/>
                </a:moveTo>
                <a:cubicBezTo>
                  <a:pt x="55880" y="38100"/>
                  <a:pt x="208280" y="35560"/>
                  <a:pt x="302260" y="20320"/>
                </a:cubicBezTo>
                <a:cubicBezTo>
                  <a:pt x="396240" y="5080"/>
                  <a:pt x="495300" y="0"/>
                  <a:pt x="591820" y="20320"/>
                </a:cubicBezTo>
                <a:cubicBezTo>
                  <a:pt x="688340" y="40640"/>
                  <a:pt x="899160" y="76200"/>
                  <a:pt x="881380" y="142240"/>
                </a:cubicBezTo>
                <a:cubicBezTo>
                  <a:pt x="863600" y="208280"/>
                  <a:pt x="609600" y="363220"/>
                  <a:pt x="485140" y="416560"/>
                </a:cubicBezTo>
                <a:cubicBezTo>
                  <a:pt x="360680" y="469900"/>
                  <a:pt x="218440" y="513080"/>
                  <a:pt x="134620" y="462280"/>
                </a:cubicBezTo>
                <a:cubicBezTo>
                  <a:pt x="50800" y="411480"/>
                  <a:pt x="0" y="185420"/>
                  <a:pt x="27940" y="111760"/>
                </a:cubicBezTo>
                <a:close/>
              </a:path>
            </a:pathLst>
          </a:custGeom>
          <a:solidFill>
            <a:srgbClr val="F2742E"/>
          </a:solidFill>
          <a:ln w="38100">
            <a:solidFill>
              <a:srgbClr val="94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60" grpId="0" animBg="1"/>
      <p:bldP spid="61" grpId="0" animBg="1"/>
      <p:bldP spid="62" grpId="0" animBg="1"/>
      <p:bldP spid="63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Gray3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799"/>
            <a:ext cx="7315200" cy="6461761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3840480" y="3733800"/>
            <a:ext cx="454660" cy="2293620"/>
          </a:xfrm>
          <a:custGeom>
            <a:avLst/>
            <a:gdLst>
              <a:gd name="connsiteX0" fmla="*/ 0 w 454660"/>
              <a:gd name="connsiteY0" fmla="*/ 609600 h 2293620"/>
              <a:gd name="connsiteX1" fmla="*/ 76200 w 454660"/>
              <a:gd name="connsiteY1" fmla="*/ 1066800 h 2293620"/>
              <a:gd name="connsiteX2" fmla="*/ 121920 w 454660"/>
              <a:gd name="connsiteY2" fmla="*/ 1752600 h 2293620"/>
              <a:gd name="connsiteX3" fmla="*/ 152400 w 454660"/>
              <a:gd name="connsiteY3" fmla="*/ 2209800 h 2293620"/>
              <a:gd name="connsiteX4" fmla="*/ 411480 w 454660"/>
              <a:gd name="connsiteY4" fmla="*/ 2179320 h 2293620"/>
              <a:gd name="connsiteX5" fmla="*/ 411480 w 454660"/>
              <a:gd name="connsiteY5" fmla="*/ 1524000 h 2293620"/>
              <a:gd name="connsiteX6" fmla="*/ 365760 w 454660"/>
              <a:gd name="connsiteY6" fmla="*/ 1097280 h 2293620"/>
              <a:gd name="connsiteX7" fmla="*/ 259080 w 454660"/>
              <a:gd name="connsiteY7" fmla="*/ 365760 h 2293620"/>
              <a:gd name="connsiteX8" fmla="*/ 259080 w 454660"/>
              <a:gd name="connsiteY8" fmla="*/ 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660" h="2293620">
                <a:moveTo>
                  <a:pt x="0" y="609600"/>
                </a:moveTo>
                <a:cubicBezTo>
                  <a:pt x="27940" y="742950"/>
                  <a:pt x="55880" y="876300"/>
                  <a:pt x="76200" y="1066800"/>
                </a:cubicBezTo>
                <a:cubicBezTo>
                  <a:pt x="96520" y="1257300"/>
                  <a:pt x="121920" y="1752600"/>
                  <a:pt x="121920" y="1752600"/>
                </a:cubicBezTo>
                <a:cubicBezTo>
                  <a:pt x="134620" y="1943100"/>
                  <a:pt x="104140" y="2138680"/>
                  <a:pt x="152400" y="2209800"/>
                </a:cubicBezTo>
                <a:cubicBezTo>
                  <a:pt x="200660" y="2280920"/>
                  <a:pt x="368300" y="2293620"/>
                  <a:pt x="411480" y="2179320"/>
                </a:cubicBezTo>
                <a:cubicBezTo>
                  <a:pt x="454660" y="2065020"/>
                  <a:pt x="419100" y="1704340"/>
                  <a:pt x="411480" y="1524000"/>
                </a:cubicBezTo>
                <a:cubicBezTo>
                  <a:pt x="403860" y="1343660"/>
                  <a:pt x="391160" y="1290320"/>
                  <a:pt x="365760" y="1097280"/>
                </a:cubicBezTo>
                <a:cubicBezTo>
                  <a:pt x="340360" y="904240"/>
                  <a:pt x="276860" y="548640"/>
                  <a:pt x="259080" y="365760"/>
                </a:cubicBezTo>
                <a:cubicBezTo>
                  <a:pt x="241300" y="182880"/>
                  <a:pt x="250190" y="91440"/>
                  <a:pt x="259080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56100" y="3855720"/>
            <a:ext cx="414020" cy="1602740"/>
          </a:xfrm>
          <a:custGeom>
            <a:avLst/>
            <a:gdLst>
              <a:gd name="connsiteX0" fmla="*/ 215900 w 414020"/>
              <a:gd name="connsiteY0" fmla="*/ 0 h 1602740"/>
              <a:gd name="connsiteX1" fmla="*/ 109220 w 414020"/>
              <a:gd name="connsiteY1" fmla="*/ 548640 h 1602740"/>
              <a:gd name="connsiteX2" fmla="*/ 63500 w 414020"/>
              <a:gd name="connsiteY2" fmla="*/ 899160 h 1602740"/>
              <a:gd name="connsiteX3" fmla="*/ 33020 w 414020"/>
              <a:gd name="connsiteY3" fmla="*/ 1325880 h 1602740"/>
              <a:gd name="connsiteX4" fmla="*/ 33020 w 414020"/>
              <a:gd name="connsiteY4" fmla="*/ 1554480 h 1602740"/>
              <a:gd name="connsiteX5" fmla="*/ 231140 w 414020"/>
              <a:gd name="connsiteY5" fmla="*/ 1524000 h 1602740"/>
              <a:gd name="connsiteX6" fmla="*/ 322580 w 414020"/>
              <a:gd name="connsiteY6" fmla="*/ 1082040 h 1602740"/>
              <a:gd name="connsiteX7" fmla="*/ 322580 w 414020"/>
              <a:gd name="connsiteY7" fmla="*/ 777240 h 1602740"/>
              <a:gd name="connsiteX8" fmla="*/ 414020 w 414020"/>
              <a:gd name="connsiteY8" fmla="*/ 502920 h 1602740"/>
              <a:gd name="connsiteX9" fmla="*/ 414020 w 414020"/>
              <a:gd name="connsiteY9" fmla="*/ 502920 h 160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20" h="1602740">
                <a:moveTo>
                  <a:pt x="215900" y="0"/>
                </a:moveTo>
                <a:cubicBezTo>
                  <a:pt x="175260" y="199390"/>
                  <a:pt x="134620" y="398780"/>
                  <a:pt x="109220" y="548640"/>
                </a:cubicBezTo>
                <a:cubicBezTo>
                  <a:pt x="83820" y="698500"/>
                  <a:pt x="76200" y="769620"/>
                  <a:pt x="63500" y="899160"/>
                </a:cubicBezTo>
                <a:cubicBezTo>
                  <a:pt x="50800" y="1028700"/>
                  <a:pt x="38100" y="1216660"/>
                  <a:pt x="33020" y="1325880"/>
                </a:cubicBezTo>
                <a:cubicBezTo>
                  <a:pt x="27940" y="1435100"/>
                  <a:pt x="0" y="1521460"/>
                  <a:pt x="33020" y="1554480"/>
                </a:cubicBezTo>
                <a:cubicBezTo>
                  <a:pt x="66040" y="1587500"/>
                  <a:pt x="182880" y="1602740"/>
                  <a:pt x="231140" y="1524000"/>
                </a:cubicBezTo>
                <a:cubicBezTo>
                  <a:pt x="279400" y="1445260"/>
                  <a:pt x="307340" y="1206500"/>
                  <a:pt x="322580" y="1082040"/>
                </a:cubicBezTo>
                <a:cubicBezTo>
                  <a:pt x="337820" y="957580"/>
                  <a:pt x="307340" y="873760"/>
                  <a:pt x="322580" y="777240"/>
                </a:cubicBezTo>
                <a:cubicBezTo>
                  <a:pt x="337820" y="680720"/>
                  <a:pt x="414020" y="502920"/>
                  <a:pt x="414020" y="502920"/>
                </a:cubicBezTo>
                <a:lnTo>
                  <a:pt x="414020" y="50292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14800" y="3462020"/>
            <a:ext cx="500380" cy="378460"/>
          </a:xfrm>
          <a:custGeom>
            <a:avLst/>
            <a:gdLst>
              <a:gd name="connsiteX0" fmla="*/ 0 w 500380"/>
              <a:gd name="connsiteY0" fmla="*/ 210820 h 378460"/>
              <a:gd name="connsiteX1" fmla="*/ 60960 w 500380"/>
              <a:gd name="connsiteY1" fmla="*/ 73660 h 378460"/>
              <a:gd name="connsiteX2" fmla="*/ 60960 w 500380"/>
              <a:gd name="connsiteY2" fmla="*/ 73660 h 378460"/>
              <a:gd name="connsiteX3" fmla="*/ 228600 w 500380"/>
              <a:gd name="connsiteY3" fmla="*/ 12700 h 378460"/>
              <a:gd name="connsiteX4" fmla="*/ 396240 w 500380"/>
              <a:gd name="connsiteY4" fmla="*/ 27940 h 378460"/>
              <a:gd name="connsiteX5" fmla="*/ 487680 w 500380"/>
              <a:gd name="connsiteY5" fmla="*/ 180340 h 378460"/>
              <a:gd name="connsiteX6" fmla="*/ 472440 w 500380"/>
              <a:gd name="connsiteY6" fmla="*/ 378460 h 378460"/>
              <a:gd name="connsiteX7" fmla="*/ 472440 w 500380"/>
              <a:gd name="connsiteY7" fmla="*/ 378460 h 37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80" h="378460">
                <a:moveTo>
                  <a:pt x="0" y="210820"/>
                </a:moveTo>
                <a:lnTo>
                  <a:pt x="60960" y="73660"/>
                </a:lnTo>
                <a:lnTo>
                  <a:pt x="60960" y="73660"/>
                </a:lnTo>
                <a:cubicBezTo>
                  <a:pt x="88900" y="63500"/>
                  <a:pt x="172720" y="20320"/>
                  <a:pt x="228600" y="12700"/>
                </a:cubicBezTo>
                <a:cubicBezTo>
                  <a:pt x="284480" y="5080"/>
                  <a:pt x="353060" y="0"/>
                  <a:pt x="396240" y="27940"/>
                </a:cubicBezTo>
                <a:cubicBezTo>
                  <a:pt x="439420" y="55880"/>
                  <a:pt x="474980" y="121920"/>
                  <a:pt x="487680" y="180340"/>
                </a:cubicBezTo>
                <a:cubicBezTo>
                  <a:pt x="500380" y="238760"/>
                  <a:pt x="472440" y="378460"/>
                  <a:pt x="472440" y="378460"/>
                </a:cubicBezTo>
                <a:lnTo>
                  <a:pt x="472440" y="378460"/>
                </a:ln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Insertion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981200"/>
            <a:ext cx="307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tendon of diaphragm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819400"/>
            <a:ext cx="445115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Central tendon :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000" dirty="0" err="1" smtClean="0"/>
              <a:t>trilobar</a:t>
            </a:r>
            <a:r>
              <a:rPr lang="en-US" sz="2000" dirty="0" smtClean="0"/>
              <a:t> in shape</a:t>
            </a:r>
          </a:p>
          <a:p>
            <a:endParaRPr lang="en-US" sz="2000" dirty="0" smtClean="0"/>
          </a:p>
          <a:p>
            <a:r>
              <a:rPr lang="en-US" sz="2000" dirty="0" smtClean="0"/>
              <a:t>	3 leaflets (middle, right &amp; left)</a:t>
            </a:r>
            <a:endParaRPr lang="en-US" sz="2400" dirty="0"/>
          </a:p>
        </p:txBody>
      </p:sp>
      <p:pic>
        <p:nvPicPr>
          <p:cNvPr id="5" name="Picture 2" descr="File:Gray3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714" y="762000"/>
            <a:ext cx="388188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533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Direction of muscle </a:t>
            </a:r>
            <a:r>
              <a:rPr lang="en-US" sz="3600" dirty="0" err="1" smtClean="0"/>
              <a:t>fibres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2149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Upwards &amp; inwards</a:t>
            </a:r>
          </a:p>
          <a:p>
            <a:endParaRPr lang="en-US" dirty="0" smtClean="0"/>
          </a:p>
          <a:p>
            <a:r>
              <a:rPr lang="en-US" dirty="0" smtClean="0"/>
              <a:t>Right and left dome</a:t>
            </a:r>
            <a:endParaRPr lang="en-US" dirty="0"/>
          </a:p>
        </p:txBody>
      </p:sp>
      <p:pic>
        <p:nvPicPr>
          <p:cNvPr id="26626" name="Picture 2" descr="C:\Users\Praveen\Desktop\diaphrag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4009368" cy="3746500"/>
          </a:xfrm>
          <a:prstGeom prst="rect">
            <a:avLst/>
          </a:prstGeom>
          <a:noFill/>
        </p:spPr>
      </p:pic>
      <p:pic>
        <p:nvPicPr>
          <p:cNvPr id="5" name="Picture 2" descr="File:Gray3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14" y="2819400"/>
            <a:ext cx="3881886" cy="34290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4038600" y="1437640"/>
            <a:ext cx="2758440" cy="939800"/>
          </a:xfrm>
          <a:custGeom>
            <a:avLst/>
            <a:gdLst>
              <a:gd name="connsiteX0" fmla="*/ 0 w 2758440"/>
              <a:gd name="connsiteY0" fmla="*/ 848360 h 939800"/>
              <a:gd name="connsiteX1" fmla="*/ 15240 w 2758440"/>
              <a:gd name="connsiteY1" fmla="*/ 421640 h 939800"/>
              <a:gd name="connsiteX2" fmla="*/ 15240 w 2758440"/>
              <a:gd name="connsiteY2" fmla="*/ 421640 h 939800"/>
              <a:gd name="connsiteX3" fmla="*/ 137160 w 2758440"/>
              <a:gd name="connsiteY3" fmla="*/ 162560 h 939800"/>
              <a:gd name="connsiteX4" fmla="*/ 381000 w 2758440"/>
              <a:gd name="connsiteY4" fmla="*/ 25400 h 939800"/>
              <a:gd name="connsiteX5" fmla="*/ 731520 w 2758440"/>
              <a:gd name="connsiteY5" fmla="*/ 10160 h 939800"/>
              <a:gd name="connsiteX6" fmla="*/ 1082040 w 2758440"/>
              <a:gd name="connsiteY6" fmla="*/ 71120 h 939800"/>
              <a:gd name="connsiteX7" fmla="*/ 1447800 w 2758440"/>
              <a:gd name="connsiteY7" fmla="*/ 147320 h 939800"/>
              <a:gd name="connsiteX8" fmla="*/ 1798320 w 2758440"/>
              <a:gd name="connsiteY8" fmla="*/ 101600 h 939800"/>
              <a:gd name="connsiteX9" fmla="*/ 2255520 w 2758440"/>
              <a:gd name="connsiteY9" fmla="*/ 86360 h 939800"/>
              <a:gd name="connsiteX10" fmla="*/ 2575560 w 2758440"/>
              <a:gd name="connsiteY10" fmla="*/ 269240 h 939800"/>
              <a:gd name="connsiteX11" fmla="*/ 2651760 w 2758440"/>
              <a:gd name="connsiteY11" fmla="*/ 330200 h 939800"/>
              <a:gd name="connsiteX12" fmla="*/ 2727960 w 2758440"/>
              <a:gd name="connsiteY12" fmla="*/ 482600 h 939800"/>
              <a:gd name="connsiteX13" fmla="*/ 2743200 w 2758440"/>
              <a:gd name="connsiteY13" fmla="*/ 650240 h 939800"/>
              <a:gd name="connsiteX14" fmla="*/ 2758440 w 2758440"/>
              <a:gd name="connsiteY14" fmla="*/ 939800 h 939800"/>
              <a:gd name="connsiteX15" fmla="*/ 2758440 w 2758440"/>
              <a:gd name="connsiteY15" fmla="*/ 939800 h 939800"/>
              <a:gd name="connsiteX16" fmla="*/ 2758440 w 2758440"/>
              <a:gd name="connsiteY16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8440" h="939800">
                <a:moveTo>
                  <a:pt x="0" y="848360"/>
                </a:moveTo>
                <a:lnTo>
                  <a:pt x="15240" y="421640"/>
                </a:lnTo>
                <a:lnTo>
                  <a:pt x="15240" y="421640"/>
                </a:lnTo>
                <a:cubicBezTo>
                  <a:pt x="35560" y="378460"/>
                  <a:pt x="76200" y="228600"/>
                  <a:pt x="137160" y="162560"/>
                </a:cubicBezTo>
                <a:cubicBezTo>
                  <a:pt x="198120" y="96520"/>
                  <a:pt x="281940" y="50800"/>
                  <a:pt x="381000" y="25400"/>
                </a:cubicBezTo>
                <a:cubicBezTo>
                  <a:pt x="480060" y="0"/>
                  <a:pt x="614680" y="2540"/>
                  <a:pt x="731520" y="10160"/>
                </a:cubicBezTo>
                <a:cubicBezTo>
                  <a:pt x="848360" y="17780"/>
                  <a:pt x="962660" y="48260"/>
                  <a:pt x="1082040" y="71120"/>
                </a:cubicBezTo>
                <a:cubicBezTo>
                  <a:pt x="1201420" y="93980"/>
                  <a:pt x="1328420" y="142240"/>
                  <a:pt x="1447800" y="147320"/>
                </a:cubicBezTo>
                <a:cubicBezTo>
                  <a:pt x="1567180" y="152400"/>
                  <a:pt x="1663700" y="111760"/>
                  <a:pt x="1798320" y="101600"/>
                </a:cubicBezTo>
                <a:cubicBezTo>
                  <a:pt x="1932940" y="91440"/>
                  <a:pt x="2125980" y="58420"/>
                  <a:pt x="2255520" y="86360"/>
                </a:cubicBezTo>
                <a:cubicBezTo>
                  <a:pt x="2385060" y="114300"/>
                  <a:pt x="2509520" y="228600"/>
                  <a:pt x="2575560" y="269240"/>
                </a:cubicBezTo>
                <a:cubicBezTo>
                  <a:pt x="2641600" y="309880"/>
                  <a:pt x="2626360" y="294640"/>
                  <a:pt x="2651760" y="330200"/>
                </a:cubicBezTo>
                <a:cubicBezTo>
                  <a:pt x="2677160" y="365760"/>
                  <a:pt x="2712720" y="429260"/>
                  <a:pt x="2727960" y="482600"/>
                </a:cubicBezTo>
                <a:cubicBezTo>
                  <a:pt x="2743200" y="535940"/>
                  <a:pt x="2738120" y="574040"/>
                  <a:pt x="2743200" y="650240"/>
                </a:cubicBezTo>
                <a:cubicBezTo>
                  <a:pt x="2748280" y="726440"/>
                  <a:pt x="2758440" y="939800"/>
                  <a:pt x="2758440" y="939800"/>
                </a:cubicBezTo>
                <a:lnTo>
                  <a:pt x="2758440" y="939800"/>
                </a:lnTo>
                <a:lnTo>
                  <a:pt x="2758440" y="939800"/>
                </a:lnTo>
              </a:path>
            </a:pathLst>
          </a:custGeom>
          <a:ln w="76200">
            <a:solidFill>
              <a:srgbClr val="F27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76800" y="1463040"/>
            <a:ext cx="1112520" cy="144780"/>
          </a:xfrm>
          <a:custGeom>
            <a:avLst/>
            <a:gdLst>
              <a:gd name="connsiteX0" fmla="*/ 0 w 1112520"/>
              <a:gd name="connsiteY0" fmla="*/ 0 h 144780"/>
              <a:gd name="connsiteX1" fmla="*/ 335280 w 1112520"/>
              <a:gd name="connsiteY1" fmla="*/ 76200 h 144780"/>
              <a:gd name="connsiteX2" fmla="*/ 548640 w 1112520"/>
              <a:gd name="connsiteY2" fmla="*/ 137160 h 144780"/>
              <a:gd name="connsiteX3" fmla="*/ 762000 w 1112520"/>
              <a:gd name="connsiteY3" fmla="*/ 121920 h 144780"/>
              <a:gd name="connsiteX4" fmla="*/ 1112520 w 1112520"/>
              <a:gd name="connsiteY4" fmla="*/ 60960 h 144780"/>
              <a:gd name="connsiteX5" fmla="*/ 1112520 w 1112520"/>
              <a:gd name="connsiteY5" fmla="*/ 6096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520" h="144780">
                <a:moveTo>
                  <a:pt x="0" y="0"/>
                </a:moveTo>
                <a:lnTo>
                  <a:pt x="335280" y="76200"/>
                </a:lnTo>
                <a:cubicBezTo>
                  <a:pt x="426720" y="99060"/>
                  <a:pt x="477520" y="129540"/>
                  <a:pt x="548640" y="137160"/>
                </a:cubicBezTo>
                <a:cubicBezTo>
                  <a:pt x="619760" y="144780"/>
                  <a:pt x="668020" y="134620"/>
                  <a:pt x="762000" y="121920"/>
                </a:cubicBezTo>
                <a:cubicBezTo>
                  <a:pt x="855980" y="109220"/>
                  <a:pt x="1112520" y="60960"/>
                  <a:pt x="1112520" y="60960"/>
                </a:cubicBezTo>
                <a:lnTo>
                  <a:pt x="1112520" y="6096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67600" y="1427480"/>
            <a:ext cx="975360" cy="949960"/>
          </a:xfrm>
          <a:custGeom>
            <a:avLst/>
            <a:gdLst>
              <a:gd name="connsiteX0" fmla="*/ 0 w 975360"/>
              <a:gd name="connsiteY0" fmla="*/ 5080 h 949960"/>
              <a:gd name="connsiteX1" fmla="*/ 304800 w 975360"/>
              <a:gd name="connsiteY1" fmla="*/ 20320 h 949960"/>
              <a:gd name="connsiteX2" fmla="*/ 670560 w 975360"/>
              <a:gd name="connsiteY2" fmla="*/ 127000 h 949960"/>
              <a:gd name="connsiteX3" fmla="*/ 883920 w 975360"/>
              <a:gd name="connsiteY3" fmla="*/ 340360 h 949960"/>
              <a:gd name="connsiteX4" fmla="*/ 960120 w 975360"/>
              <a:gd name="connsiteY4" fmla="*/ 629920 h 949960"/>
              <a:gd name="connsiteX5" fmla="*/ 975360 w 975360"/>
              <a:gd name="connsiteY5" fmla="*/ 949960 h 949960"/>
              <a:gd name="connsiteX6" fmla="*/ 975360 w 975360"/>
              <a:gd name="connsiteY6" fmla="*/ 949960 h 9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360" h="949960">
                <a:moveTo>
                  <a:pt x="0" y="5080"/>
                </a:moveTo>
                <a:cubicBezTo>
                  <a:pt x="96520" y="2540"/>
                  <a:pt x="193040" y="0"/>
                  <a:pt x="304800" y="20320"/>
                </a:cubicBezTo>
                <a:cubicBezTo>
                  <a:pt x="416560" y="40640"/>
                  <a:pt x="574040" y="73660"/>
                  <a:pt x="670560" y="127000"/>
                </a:cubicBezTo>
                <a:cubicBezTo>
                  <a:pt x="767080" y="180340"/>
                  <a:pt x="835660" y="256540"/>
                  <a:pt x="883920" y="340360"/>
                </a:cubicBezTo>
                <a:cubicBezTo>
                  <a:pt x="932180" y="424180"/>
                  <a:pt x="944880" y="528320"/>
                  <a:pt x="960120" y="629920"/>
                </a:cubicBezTo>
                <a:cubicBezTo>
                  <a:pt x="975360" y="731520"/>
                  <a:pt x="975360" y="949960"/>
                  <a:pt x="975360" y="949960"/>
                </a:cubicBezTo>
                <a:lnTo>
                  <a:pt x="975360" y="949960"/>
                </a:lnTo>
              </a:path>
            </a:pathLst>
          </a:custGeom>
          <a:ln w="76200">
            <a:solidFill>
              <a:srgbClr val="F27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283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Nerve Supply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5352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– Phrenic nerve(C3,4,5)</a:t>
            </a:r>
          </a:p>
          <a:p>
            <a:endParaRPr lang="en-US" dirty="0" smtClean="0"/>
          </a:p>
          <a:p>
            <a:r>
              <a:rPr lang="en-US" dirty="0" smtClean="0"/>
              <a:t>Sensory –</a:t>
            </a:r>
          </a:p>
          <a:p>
            <a:r>
              <a:rPr lang="en-US" dirty="0" smtClean="0"/>
              <a:t>	 1.central part- </a:t>
            </a:r>
            <a:r>
              <a:rPr lang="en-US" dirty="0" err="1" smtClean="0"/>
              <a:t>phrenic</a:t>
            </a:r>
            <a:r>
              <a:rPr lang="en-US" dirty="0" smtClean="0"/>
              <a:t> nerve</a:t>
            </a:r>
          </a:p>
          <a:p>
            <a:endParaRPr lang="en-US" dirty="0" smtClean="0"/>
          </a:p>
          <a:p>
            <a:r>
              <a:rPr lang="en-US" dirty="0" smtClean="0"/>
              <a:t>	 2.peripheral part- lower six thoracic nerve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282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Blood Supply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en-US" dirty="0" err="1" smtClean="0"/>
              <a:t>Musculophrenic</a:t>
            </a:r>
            <a:r>
              <a:rPr lang="en-US" dirty="0" smtClean="0"/>
              <a:t> artery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 Superior </a:t>
            </a:r>
            <a:r>
              <a:rPr lang="en-US" dirty="0" err="1" smtClean="0"/>
              <a:t>phrenic</a:t>
            </a:r>
            <a:r>
              <a:rPr lang="en-US" dirty="0" smtClean="0"/>
              <a:t> arteries</a:t>
            </a:r>
          </a:p>
          <a:p>
            <a:pPr marL="342900" indent="-342900">
              <a:buFont typeface="+mj-lt"/>
              <a:buAutoNum type="arabicPeriod"/>
            </a:pPr>
            <a:endParaRPr lang="en-US" baseline="30000" dirty="0" smtClean="0"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aseline="30000" dirty="0" smtClean="0">
                <a:hlinkClick r:id="rId2"/>
              </a:rPr>
              <a:t> </a:t>
            </a:r>
            <a:r>
              <a:rPr lang="en-US" dirty="0" smtClean="0"/>
              <a:t>Lower  5 </a:t>
            </a:r>
            <a:r>
              <a:rPr lang="en-US" dirty="0" err="1" smtClean="0"/>
              <a:t>intercostal</a:t>
            </a:r>
            <a:r>
              <a:rPr lang="en-US" dirty="0" smtClean="0"/>
              <a:t> arteries + </a:t>
            </a:r>
            <a:r>
              <a:rPr lang="en-US" dirty="0" err="1" smtClean="0"/>
              <a:t>subcostal</a:t>
            </a:r>
            <a:r>
              <a:rPr lang="en-US" dirty="0" smtClean="0"/>
              <a:t> </a:t>
            </a:r>
            <a:r>
              <a:rPr lang="en-US" dirty="0" err="1" smtClean="0"/>
              <a:t>artey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Inferior </a:t>
            </a:r>
            <a:r>
              <a:rPr lang="en-US" dirty="0" err="1" smtClean="0"/>
              <a:t>phrenic</a:t>
            </a:r>
            <a:r>
              <a:rPr lang="en-US" dirty="0" smtClean="0"/>
              <a:t> artery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1009</TotalTime>
  <Words>238</Words>
  <Application>Microsoft Office PowerPoint</Application>
  <PresentationFormat>On-screen Show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Packager Shell Object</vt:lpstr>
      <vt:lpstr>THE  THORACIC  DIAPHRAGM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</dc:creator>
  <cp:lastModifiedBy>DELL</cp:lastModifiedBy>
  <cp:revision>138</cp:revision>
  <dcterms:created xsi:type="dcterms:W3CDTF">2012-10-24T17:51:10Z</dcterms:created>
  <dcterms:modified xsi:type="dcterms:W3CDTF">2025-08-25T08:14:45Z</dcterms:modified>
</cp:coreProperties>
</file>