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58" r:id="rId3"/>
    <p:sldId id="276" r:id="rId4"/>
    <p:sldId id="262" r:id="rId5"/>
    <p:sldId id="277" r:id="rId6"/>
    <p:sldId id="278" r:id="rId7"/>
    <p:sldId id="279" r:id="rId8"/>
    <p:sldId id="284" r:id="rId9"/>
    <p:sldId id="259" r:id="rId10"/>
    <p:sldId id="260" r:id="rId11"/>
    <p:sldId id="261" r:id="rId12"/>
    <p:sldId id="263" r:id="rId13"/>
    <p:sldId id="264" r:id="rId14"/>
    <p:sldId id="265" r:id="rId15"/>
    <p:sldId id="266" r:id="rId16"/>
    <p:sldId id="270" r:id="rId17"/>
    <p:sldId id="271" r:id="rId18"/>
    <p:sldId id="267" r:id="rId19"/>
    <p:sldId id="268" r:id="rId20"/>
    <p:sldId id="269" r:id="rId21"/>
    <p:sldId id="273" r:id="rId22"/>
    <p:sldId id="272" r:id="rId23"/>
    <p:sldId id="274" r:id="rId24"/>
    <p:sldId id="281" r:id="rId25"/>
    <p:sldId id="280" r:id="rId26"/>
    <p:sldId id="282" r:id="rId27"/>
    <p:sldId id="283" r:id="rId28"/>
    <p:sldId id="285" r:id="rId29"/>
    <p:sldId id="28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3FF22-4BDD-41DA-9B73-B6803D8A014B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ADF36-F7B2-42BB-9BDD-4962E4693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7306E8-FAE9-4728-A4A2-4EE10D199B4A}" type="slidenum">
              <a:rPr lang="en-US"/>
              <a:pPr/>
              <a:t>2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4327A8-F88E-4385-985D-C4083FC4A521}" type="slidenum">
              <a:rPr lang="en-US"/>
              <a:pPr/>
              <a:t>9</a:t>
            </a:fld>
            <a:endParaRPr lang="en-US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E9DFD8-7167-45C3-8EBC-1D7E4598196C}" type="slidenum">
              <a:rPr lang="en-US"/>
              <a:pPr/>
              <a:t>10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9A57E-3A3B-4F9D-AC2D-6EB244544109}" type="slidenum">
              <a:rPr lang="en-US"/>
              <a:pPr/>
              <a:t>16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242814-EDC1-4267-9DD7-076476774A61}" type="slidenum">
              <a:rPr lang="en-US"/>
              <a:pPr/>
              <a:t>17</a:t>
            </a:fld>
            <a:endParaRPr lang="en-U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25-Aug-25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  <a:t>    </a:t>
            </a:r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MEDIASTINUM</a:t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3600" b="1" dirty="0" smtClean="0">
                <a:solidFill>
                  <a:srgbClr val="00B0F0"/>
                </a:solidFill>
                <a:latin typeface="Algerian" pitchFamily="82" charset="0"/>
              </a:rPr>
              <a:t>(</a:t>
            </a:r>
            <a:r>
              <a:rPr lang="en-US" sz="3600" b="1" dirty="0" smtClean="0">
                <a:solidFill>
                  <a:srgbClr val="00B0F0"/>
                </a:solidFill>
                <a:latin typeface="Algerian" pitchFamily="82" charset="0"/>
              </a:rPr>
              <a:t>THORAX)</a:t>
            </a:r>
            <a:endParaRPr lang="en-IN" sz="5400" b="1" dirty="0">
              <a:solidFill>
                <a:srgbClr val="00B0F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00600" y="4114800"/>
            <a:ext cx="4343400" cy="228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M.B.B.S., M.S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BCME, BCBR</a:t>
            </a:r>
            <a:endParaRPr lang="en-US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Professor Anatomy</a:t>
            </a:r>
            <a:endParaRPr lang="en-IN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4774670" cy="440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DIVISIONS OF MEDIASTINUM</a:t>
            </a:r>
          </a:p>
        </p:txBody>
      </p:sp>
      <p:pic>
        <p:nvPicPr>
          <p:cNvPr id="164871" name="Picture 7" descr="Mediastinum 0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1" y="990600"/>
            <a:ext cx="8393812" cy="5486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73" y="172433"/>
            <a:ext cx="8727727" cy="655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778" y="304799"/>
            <a:ext cx="8627622" cy="647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212" y="304800"/>
            <a:ext cx="8508788" cy="638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525491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SUPERIOR </a:t>
            </a:r>
            <a:r>
              <a:rPr lang="en-US" b="1" dirty="0" smtClean="0">
                <a:solidFill>
                  <a:srgbClr val="FF0000"/>
                </a:solidFill>
              </a:rPr>
              <a:t> MEDIASTINUM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33477" name="Picture 5" descr="Mediastinum 00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1" y="1196975"/>
            <a:ext cx="8534400" cy="56610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3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SUPERIOR MEDIASTINUM</a:t>
            </a:r>
          </a:p>
        </p:txBody>
      </p:sp>
      <p:pic>
        <p:nvPicPr>
          <p:cNvPr id="231430" name="Picture 6" descr="Mediastinum 00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0113" y="1268413"/>
            <a:ext cx="7632700" cy="55895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3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991600" cy="675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  <a:t>DEFINITION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b="1" dirty="0">
                <a:solidFill>
                  <a:srgbClr val="0000CC"/>
                </a:solidFill>
              </a:rPr>
              <a:t>It is a partition between the right &amp; left pleural sacs. It includes all the structures which lie in the intermediate compartments of the thoracic cavity</a:t>
            </a:r>
            <a:endParaRPr lang="en-US" sz="36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  <p:bldP spid="16384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8686800" cy="652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1"/>
            <a:ext cx="8839200" cy="66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For Students……..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Don’t take the university exam lightly.</a:t>
            </a:r>
          </a:p>
          <a:p>
            <a:r>
              <a:rPr lang="en-US" dirty="0" smtClean="0"/>
              <a:t>Study hard ,daily, in a routine and all subjects daily.</a:t>
            </a:r>
          </a:p>
          <a:p>
            <a:r>
              <a:rPr lang="en-US" dirty="0" smtClean="0"/>
              <a:t>Don’t break continuity.</a:t>
            </a:r>
          </a:p>
          <a:p>
            <a:r>
              <a:rPr lang="en-US" dirty="0" smtClean="0"/>
              <a:t>Focus on </a:t>
            </a:r>
            <a:r>
              <a:rPr lang="en-US" dirty="0" err="1" smtClean="0"/>
              <a:t>ur</a:t>
            </a:r>
            <a:r>
              <a:rPr lang="en-US" dirty="0" smtClean="0"/>
              <a:t> future.</a:t>
            </a:r>
          </a:p>
          <a:p>
            <a:r>
              <a:rPr lang="en-US" dirty="0" smtClean="0"/>
              <a:t>Careful about </a:t>
            </a:r>
            <a:r>
              <a:rPr lang="en-US" dirty="0" err="1" smtClean="0"/>
              <a:t>ur</a:t>
            </a:r>
            <a:r>
              <a:rPr lang="en-US" dirty="0" smtClean="0"/>
              <a:t> health, diet and sleep.</a:t>
            </a:r>
          </a:p>
          <a:p>
            <a:r>
              <a:rPr lang="en-US" dirty="0" smtClean="0"/>
              <a:t>I hope all u will get grand success….</a:t>
            </a:r>
          </a:p>
          <a:p>
            <a:endParaRPr lang="en-US" dirty="0" smtClean="0"/>
          </a:p>
          <a:p>
            <a:r>
              <a:rPr lang="en-US" dirty="0" smtClean="0"/>
              <a:t>Hoping best for </a:t>
            </a:r>
            <a:r>
              <a:rPr lang="en-US" dirty="0" err="1" smtClean="0"/>
              <a:t>ur</a:t>
            </a:r>
            <a:r>
              <a:rPr lang="en-US" dirty="0" smtClean="0"/>
              <a:t> future……………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         </a:t>
            </a:r>
            <a:r>
              <a:rPr lang="en-US" b="1" dirty="0" smtClean="0">
                <a:solidFill>
                  <a:srgbClr val="0070C0"/>
                </a:solidFill>
              </a:rPr>
              <a:t>Dr. Praveen </a:t>
            </a:r>
            <a:r>
              <a:rPr lang="en-US" b="1" dirty="0" err="1" smtClean="0">
                <a:solidFill>
                  <a:srgbClr val="0070C0"/>
                </a:solidFill>
              </a:rPr>
              <a:t>Kurrey</a:t>
            </a:r>
            <a:endParaRPr lang="en-US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Be Positive…….Feel Positive…Stay Positive…..and Live  Positive…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352800"/>
            <a:ext cx="1524000" cy="19050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esktop\Anatomy PPT classes\impossible-positiv-thoughts-photo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475" y="533400"/>
            <a:ext cx="85947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310"/>
            <a:ext cx="8713189" cy="642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589" y="0"/>
            <a:ext cx="91344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588" y="0"/>
            <a:ext cx="9194588" cy="690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588" y="0"/>
            <a:ext cx="9194588" cy="690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128"/>
            <a:ext cx="9144000" cy="626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DIVISIONS OF MEDIASTINUM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lnSpcReduction="10000"/>
          </a:bodyPr>
          <a:lstStyle/>
          <a:p>
            <a:pPr marL="609600" indent="-609600" algn="just"/>
            <a:r>
              <a:rPr lang="en-US" sz="2800" dirty="0">
                <a:solidFill>
                  <a:srgbClr val="003300"/>
                </a:solidFill>
              </a:rPr>
              <a:t>It is divided by </a:t>
            </a:r>
            <a:r>
              <a:rPr lang="en-US" sz="2800" dirty="0">
                <a:solidFill>
                  <a:srgbClr val="FF0000"/>
                </a:solidFill>
              </a:rPr>
              <a:t>a horizontal plane</a:t>
            </a:r>
            <a:r>
              <a:rPr lang="en-US" sz="2800" dirty="0">
                <a:solidFill>
                  <a:srgbClr val="003300"/>
                </a:solidFill>
              </a:rPr>
              <a:t> extending from </a:t>
            </a:r>
            <a:r>
              <a:rPr lang="en-US" sz="2800" dirty="0" err="1">
                <a:solidFill>
                  <a:srgbClr val="003300"/>
                </a:solidFill>
              </a:rPr>
              <a:t>sternal</a:t>
            </a:r>
            <a:r>
              <a:rPr lang="en-US" sz="2800" dirty="0">
                <a:solidFill>
                  <a:srgbClr val="003300"/>
                </a:solidFill>
              </a:rPr>
              <a:t> angle to lower border of 4</a:t>
            </a:r>
            <a:r>
              <a:rPr lang="en-US" sz="2800" baseline="30000" dirty="0">
                <a:solidFill>
                  <a:srgbClr val="003300"/>
                </a:solidFill>
              </a:rPr>
              <a:t>th</a:t>
            </a:r>
            <a:r>
              <a:rPr lang="en-US" sz="2800" dirty="0">
                <a:solidFill>
                  <a:srgbClr val="003300"/>
                </a:solidFill>
              </a:rPr>
              <a:t> thoracic vertebra into:</a:t>
            </a:r>
          </a:p>
          <a:p>
            <a:pPr marL="609600" indent="-609600" algn="just">
              <a:buFontTx/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Superior </a:t>
            </a:r>
            <a:r>
              <a:rPr lang="en-US" sz="2800" dirty="0" err="1">
                <a:solidFill>
                  <a:srgbClr val="FF0000"/>
                </a:solidFill>
              </a:rPr>
              <a:t>mediastinum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0000CC"/>
                </a:solidFill>
              </a:rPr>
              <a:t>above the plane</a:t>
            </a:r>
            <a:endParaRPr lang="en-US" sz="2800" dirty="0">
              <a:solidFill>
                <a:srgbClr val="FF0000"/>
              </a:solidFill>
            </a:endParaRPr>
          </a:p>
          <a:p>
            <a:pPr marL="609600" indent="-609600" algn="just">
              <a:buFontTx/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Inferior </a:t>
            </a:r>
            <a:r>
              <a:rPr lang="en-US" sz="2800" dirty="0" err="1">
                <a:solidFill>
                  <a:srgbClr val="FF0000"/>
                </a:solidFill>
              </a:rPr>
              <a:t>mediastinum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0000CC"/>
                </a:solidFill>
              </a:rPr>
              <a:t>below the plane, it is subdivided into:</a:t>
            </a:r>
          </a:p>
          <a:p>
            <a:pPr marL="609600" indent="-609600" algn="just"/>
            <a:r>
              <a:rPr lang="en-US" sz="2800" dirty="0">
                <a:solidFill>
                  <a:srgbClr val="0000CC"/>
                </a:solidFill>
              </a:rPr>
              <a:t>Anterior </a:t>
            </a:r>
            <a:r>
              <a:rPr lang="en-US" sz="2800" dirty="0" err="1">
                <a:solidFill>
                  <a:srgbClr val="0000CC"/>
                </a:solidFill>
              </a:rPr>
              <a:t>mediastinum</a:t>
            </a:r>
            <a:r>
              <a:rPr lang="en-US" sz="2800" dirty="0">
                <a:solidFill>
                  <a:srgbClr val="0000CC"/>
                </a:solidFill>
              </a:rPr>
              <a:t>: </a:t>
            </a:r>
            <a:r>
              <a:rPr lang="en-US" sz="2800" dirty="0">
                <a:solidFill>
                  <a:srgbClr val="003300"/>
                </a:solidFill>
              </a:rPr>
              <a:t>in front of </a:t>
            </a:r>
            <a:r>
              <a:rPr lang="en-US" sz="2800" dirty="0">
                <a:solidFill>
                  <a:srgbClr val="0000CC"/>
                </a:solidFill>
              </a:rPr>
              <a:t>pericardium</a:t>
            </a:r>
          </a:p>
          <a:p>
            <a:pPr marL="609600" indent="-609600" algn="just"/>
            <a:r>
              <a:rPr lang="en-US" sz="2800" dirty="0">
                <a:solidFill>
                  <a:srgbClr val="0000CC"/>
                </a:solidFill>
              </a:rPr>
              <a:t>Middle </a:t>
            </a:r>
            <a:r>
              <a:rPr lang="en-US" sz="2800" dirty="0" err="1">
                <a:solidFill>
                  <a:srgbClr val="0000CC"/>
                </a:solidFill>
              </a:rPr>
              <a:t>mediastinum</a:t>
            </a:r>
            <a:r>
              <a:rPr lang="en-US" sz="2800" dirty="0">
                <a:solidFill>
                  <a:srgbClr val="0000CC"/>
                </a:solidFill>
              </a:rPr>
              <a:t>: contains heart &amp; pericardium</a:t>
            </a:r>
          </a:p>
          <a:p>
            <a:pPr marL="609600" indent="-609600" algn="just"/>
            <a:r>
              <a:rPr lang="en-US" sz="2800" dirty="0">
                <a:solidFill>
                  <a:srgbClr val="0000CC"/>
                </a:solidFill>
              </a:rPr>
              <a:t>Posterior </a:t>
            </a:r>
            <a:r>
              <a:rPr lang="en-US" sz="2800" dirty="0" err="1">
                <a:solidFill>
                  <a:srgbClr val="0000CC"/>
                </a:solidFill>
              </a:rPr>
              <a:t>mediastinum</a:t>
            </a:r>
            <a:r>
              <a:rPr lang="en-US" sz="2800" dirty="0">
                <a:solidFill>
                  <a:srgbClr val="0000CC"/>
                </a:solidFill>
              </a:rPr>
              <a:t>: </a:t>
            </a:r>
            <a:r>
              <a:rPr lang="en-US" sz="2800" dirty="0">
                <a:solidFill>
                  <a:srgbClr val="003300"/>
                </a:solidFill>
              </a:rPr>
              <a:t>behind</a:t>
            </a:r>
            <a:r>
              <a:rPr lang="en-US" sz="2800" dirty="0">
                <a:solidFill>
                  <a:srgbClr val="0000CC"/>
                </a:solidFill>
              </a:rPr>
              <a:t> pericardium</a:t>
            </a:r>
          </a:p>
          <a:p>
            <a:pPr marL="609600" indent="-609600" algn="just"/>
            <a:endParaRPr lang="en-US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16793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190</Words>
  <Application>Microsoft Office PowerPoint</Application>
  <PresentationFormat>On-screen Show (4:3)</PresentationFormat>
  <Paragraphs>33</Paragraphs>
  <Slides>29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Flow</vt:lpstr>
      <vt:lpstr>    MEDIASTINUM (THORAX)</vt:lpstr>
      <vt:lpstr>DEFINITION</vt:lpstr>
      <vt:lpstr>Slide 3</vt:lpstr>
      <vt:lpstr>Slide 4</vt:lpstr>
      <vt:lpstr>Slide 5</vt:lpstr>
      <vt:lpstr>Slide 6</vt:lpstr>
      <vt:lpstr>Slide 7</vt:lpstr>
      <vt:lpstr>Slide 8</vt:lpstr>
      <vt:lpstr>DIVISIONS OF MEDIASTINUM</vt:lpstr>
      <vt:lpstr>DIVISIONS OF MEDIASTINUM</vt:lpstr>
      <vt:lpstr>Slide 11</vt:lpstr>
      <vt:lpstr>Slide 12</vt:lpstr>
      <vt:lpstr>Slide 13</vt:lpstr>
      <vt:lpstr>Slide 14</vt:lpstr>
      <vt:lpstr>Slide 15</vt:lpstr>
      <vt:lpstr>SUPERIOR  MEDIASTINUM</vt:lpstr>
      <vt:lpstr>SUPERIOR MEDIASTINUM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For Students……..</vt:lpstr>
      <vt:lpstr>Slide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16</cp:revision>
  <dcterms:created xsi:type="dcterms:W3CDTF">2006-08-16T00:00:00Z</dcterms:created>
  <dcterms:modified xsi:type="dcterms:W3CDTF">2025-08-25T08:11:16Z</dcterms:modified>
</cp:coreProperties>
</file>