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9" r:id="rId3"/>
    <p:sldId id="273" r:id="rId4"/>
    <p:sldId id="260" r:id="rId5"/>
    <p:sldId id="262" r:id="rId6"/>
    <p:sldId id="261" r:id="rId7"/>
    <p:sldId id="270" r:id="rId8"/>
    <p:sldId id="271" r:id="rId9"/>
    <p:sldId id="263" r:id="rId10"/>
    <p:sldId id="264" r:id="rId11"/>
    <p:sldId id="265" r:id="rId12"/>
    <p:sldId id="268" r:id="rId13"/>
    <p:sldId id="266" r:id="rId14"/>
    <p:sldId id="274" r:id="rId15"/>
    <p:sldId id="275" r:id="rId16"/>
    <p:sldId id="276" r:id="rId17"/>
    <p:sldId id="272" r:id="rId18"/>
    <p:sldId id="267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917F7-F1E0-4ABB-8D4A-C90A86907A98}" type="datetimeFigureOut">
              <a:rPr lang="en-US" smtClean="0"/>
              <a:pPr/>
              <a:t>13-Aug-25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2B51F-EB28-4C7A-ADA4-EABF03F02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 dirty="0"/>
          </a:p>
        </p:txBody>
      </p:sp>
      <p:sp>
        <p:nvSpPr>
          <p:cNvPr id="276" name="Google Shape;2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 dirty="0"/>
          </a:p>
        </p:txBody>
      </p:sp>
      <p:sp>
        <p:nvSpPr>
          <p:cNvPr id="284" name="Google Shape;2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 dirty="0"/>
          </a:p>
        </p:txBody>
      </p:sp>
      <p:sp>
        <p:nvSpPr>
          <p:cNvPr id="294" name="Google Shape;2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 dirty="0"/>
          </a:p>
        </p:txBody>
      </p:sp>
      <p:sp>
        <p:nvSpPr>
          <p:cNvPr id="339" name="Google Shape;3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 dirty="0"/>
          </a:p>
        </p:txBody>
      </p:sp>
      <p:sp>
        <p:nvSpPr>
          <p:cNvPr id="304" name="Google Shape;3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 dirty="0"/>
          </a:p>
        </p:txBody>
      </p:sp>
      <p:sp>
        <p:nvSpPr>
          <p:cNvPr id="312" name="Google Shape;3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 dirty="0"/>
          </a:p>
        </p:txBody>
      </p:sp>
      <p:sp>
        <p:nvSpPr>
          <p:cNvPr id="320" name="Google Shape;3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 dirty="0"/>
          </a:p>
        </p:txBody>
      </p:sp>
      <p:sp>
        <p:nvSpPr>
          <p:cNvPr id="331" name="Google Shape;3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 dirty="0"/>
          </a:p>
        </p:txBody>
      </p:sp>
      <p:sp>
        <p:nvSpPr>
          <p:cNvPr id="349" name="Google Shape;3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13-Aug-25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13-Aug-25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13-Aug-25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13-Aug-25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lgerian" pitchFamily="82" charset="0"/>
              </a:rPr>
              <a:t>  </a:t>
            </a:r>
            <a:r>
              <a:rPr lang="en-US" sz="3600" b="1" dirty="0" smtClean="0">
                <a:solidFill>
                  <a:srgbClr val="7030A0"/>
                </a:solidFill>
                <a:latin typeface="Algerian" pitchFamily="82" charset="0"/>
              </a:rPr>
              <a:t> EMBRYOLOGY</a:t>
            </a:r>
            <a:r>
              <a:rPr lang="en-US" sz="5400" b="1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sz="5400" b="1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5300" b="1" dirty="0" smtClean="0">
                <a:solidFill>
                  <a:srgbClr val="C00000"/>
                </a:solidFill>
                <a:latin typeface="Algerian" pitchFamily="82" charset="0"/>
              </a:rPr>
              <a:t>DEVELOPMENT  OF  TONGUE</a:t>
            </a:r>
            <a:endParaRPr lang="en-IN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6" name="Picture 2" descr="fro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54" y="2723356"/>
            <a:ext cx="3911445" cy="3525044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4267200"/>
            <a:ext cx="4495800" cy="20877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Dr. Praveen Kumar Kurrey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M.B.B.S., M.S., BCME,  BCBR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PROFESSOR   ANATOMY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Dr PRAVEEN  ANATOMY COMPLETE\PRAVEENS ANATOMY WORLD 3.3.2024\PRAVEENS ANATOMY WORLD 22.7.2025\1. ATLAS\4. EMBRYOLOGY\5. Tongue Develop-P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420188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4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6C0A"/>
              </a:buClr>
              <a:buSzPts val="4400"/>
              <a:buFont typeface="Garamond"/>
              <a:buNone/>
            </a:pPr>
            <a:r>
              <a:rPr lang="en-US" sz="4000" b="1" i="1" dirty="0">
                <a:solidFill>
                  <a:srgbClr val="E36C0A"/>
                </a:solidFill>
                <a:latin typeface="+mn-lt"/>
                <a:ea typeface="Garamond"/>
                <a:cs typeface="Garamond"/>
                <a:sym typeface="Garamond"/>
              </a:rPr>
              <a:t>Nerve Supply</a:t>
            </a:r>
            <a:endParaRPr sz="4000" dirty="0">
              <a:latin typeface="+mn-lt"/>
            </a:endParaRPr>
          </a:p>
        </p:txBody>
      </p:sp>
      <p:sp>
        <p:nvSpPr>
          <p:cNvPr id="315" name="Google Shape;315;p25"/>
          <p:cNvSpPr txBox="1">
            <a:spLocks noGrp="1"/>
          </p:cNvSpPr>
          <p:nvPr>
            <p:ph type="body" idx="1"/>
          </p:nvPr>
        </p:nvSpPr>
        <p:spPr>
          <a:xfrm>
            <a:off x="628650" y="838200"/>
            <a:ext cx="7886700" cy="533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∙"/>
            </a:pP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The mucosa of the </a:t>
            </a:r>
            <a:r>
              <a:rPr lang="en-US" sz="22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anterior two-thirds 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of tongue develops from </a:t>
            </a:r>
            <a:r>
              <a:rPr lang="en-US" sz="2200" dirty="0" err="1">
                <a:latin typeface="+mn-lt"/>
                <a:ea typeface="Times New Roman"/>
                <a:cs typeface="Times New Roman"/>
                <a:sym typeface="Times New Roman"/>
              </a:rPr>
              <a:t>mandibular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 (1</a:t>
            </a:r>
            <a:r>
              <a:rPr lang="en-US" sz="2200" baseline="30000" dirty="0">
                <a:latin typeface="+mn-lt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) pharyngeal arch. Hence, supplied by the </a:t>
            </a:r>
            <a:r>
              <a:rPr lang="en-US" sz="2200" dirty="0" err="1">
                <a:latin typeface="+mn-lt"/>
                <a:ea typeface="Times New Roman"/>
                <a:cs typeface="Times New Roman"/>
                <a:sym typeface="Times New Roman"/>
              </a:rPr>
              <a:t>mandibular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 branch of trigeminal nerve (post-</a:t>
            </a:r>
            <a:r>
              <a:rPr lang="en-US" sz="2200" dirty="0" err="1">
                <a:latin typeface="+mn-lt"/>
                <a:ea typeface="Times New Roman"/>
                <a:cs typeface="Times New Roman"/>
                <a:sym typeface="Times New Roman"/>
              </a:rPr>
              <a:t>trematic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 nerve of 1st arch) and for a taste sensation, supplied by </a:t>
            </a:r>
            <a:r>
              <a:rPr lang="en-US" sz="2200" dirty="0" err="1">
                <a:latin typeface="+mn-lt"/>
                <a:ea typeface="Times New Roman"/>
                <a:cs typeface="Times New Roman"/>
                <a:sym typeface="Times New Roman"/>
              </a:rPr>
              <a:t>chorda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 tympani branch of facial nerve (pre-</a:t>
            </a:r>
            <a:r>
              <a:rPr lang="en-US" sz="2200" dirty="0" err="1">
                <a:latin typeface="+mn-lt"/>
                <a:ea typeface="Times New Roman"/>
                <a:cs typeface="Times New Roman"/>
                <a:sym typeface="Times New Roman"/>
              </a:rPr>
              <a:t>trematic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 nerve of 1st arch).</a:t>
            </a:r>
            <a:endParaRPr sz="2200" dirty="0">
              <a:latin typeface="+mn-lt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∙"/>
            </a:pP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The mucosa of </a:t>
            </a:r>
            <a:r>
              <a:rPr lang="en-US" sz="22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posterior-one </a:t>
            </a:r>
            <a:r>
              <a:rPr lang="en-US" sz="22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third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 of the tongue and </a:t>
            </a:r>
            <a:r>
              <a:rPr lang="en-US" sz="2200" dirty="0" err="1">
                <a:latin typeface="+mn-lt"/>
                <a:ea typeface="Times New Roman"/>
                <a:cs typeface="Times New Roman"/>
                <a:sym typeface="Times New Roman"/>
              </a:rPr>
              <a:t>circumvallate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 papillae develop </a:t>
            </a:r>
            <a:r>
              <a:rPr lang="en-US" sz="2200" dirty="0" smtClean="0">
                <a:latin typeface="+mn-lt"/>
                <a:ea typeface="Times New Roman"/>
                <a:cs typeface="Times New Roman"/>
                <a:sym typeface="Times New Roman"/>
              </a:rPr>
              <a:t>from mucosa of the third arch by the </a:t>
            </a:r>
            <a:r>
              <a:rPr lang="en-US" sz="2200" dirty="0" err="1" smtClean="0">
                <a:latin typeface="+mn-lt"/>
                <a:ea typeface="Times New Roman"/>
                <a:cs typeface="Times New Roman"/>
                <a:sym typeface="Times New Roman"/>
              </a:rPr>
              <a:t>hypobranchial</a:t>
            </a:r>
            <a:r>
              <a:rPr lang="en-US" sz="2200" dirty="0" smtClean="0">
                <a:latin typeface="+mn-lt"/>
                <a:ea typeface="Times New Roman"/>
                <a:cs typeface="Times New Roman"/>
                <a:sym typeface="Times New Roman"/>
              </a:rPr>
              <a:t> eminence; hence supplied by the </a:t>
            </a:r>
            <a:r>
              <a:rPr lang="en-US" sz="2200" dirty="0" err="1" smtClean="0">
                <a:latin typeface="+mn-lt"/>
                <a:ea typeface="Times New Roman"/>
                <a:cs typeface="Times New Roman"/>
                <a:sym typeface="Times New Roman"/>
              </a:rPr>
              <a:t>glossopharyngeal</a:t>
            </a:r>
            <a:r>
              <a:rPr lang="en-US" sz="2200" dirty="0" smtClean="0">
                <a:latin typeface="+mn-lt"/>
                <a:ea typeface="Times New Roman"/>
                <a:cs typeface="Times New Roman"/>
                <a:sym typeface="Times New Roman"/>
              </a:rPr>
              <a:t> nerve 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(nerve of third arch).</a:t>
            </a:r>
            <a:endParaRPr sz="2200" dirty="0">
              <a:latin typeface="+mn-lt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∙"/>
            </a:pP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The mucosa of 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Most posterior </a:t>
            </a:r>
            <a:r>
              <a:rPr lang="en-US" sz="22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part of the tongue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 (near </a:t>
            </a:r>
            <a:r>
              <a:rPr lang="en-US" sz="2200" dirty="0" err="1">
                <a:latin typeface="+mn-lt"/>
                <a:ea typeface="Times New Roman"/>
                <a:cs typeface="Times New Roman"/>
                <a:sym typeface="Times New Roman"/>
              </a:rPr>
              <a:t>vallecula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) develops from mucosa of fourth arch by the </a:t>
            </a:r>
            <a:r>
              <a:rPr lang="en-US" sz="2200" dirty="0" err="1">
                <a:latin typeface="+mn-lt"/>
                <a:ea typeface="Times New Roman"/>
                <a:cs typeface="Times New Roman"/>
                <a:sym typeface="Times New Roman"/>
              </a:rPr>
              <a:t>hypobranchial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 eminence; hence, supplied by the </a:t>
            </a:r>
            <a:r>
              <a:rPr lang="en-US" sz="2200" dirty="0" smtClean="0">
                <a:latin typeface="+mn-lt"/>
                <a:ea typeface="Times New Roman"/>
                <a:cs typeface="Times New Roman"/>
                <a:sym typeface="Times New Roman"/>
              </a:rPr>
              <a:t>Internal Laryngeal branch of </a:t>
            </a:r>
            <a:r>
              <a:rPr lang="en-US" sz="2200" dirty="0" err="1" smtClean="0">
                <a:latin typeface="+mn-lt"/>
                <a:ea typeface="Times New Roman"/>
                <a:cs typeface="Times New Roman"/>
                <a:sym typeface="Times New Roman"/>
              </a:rPr>
              <a:t>vagus</a:t>
            </a:r>
            <a:r>
              <a:rPr lang="en-US" sz="2200" dirty="0" smtClean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nerve (nerve of the fourth arch).</a:t>
            </a:r>
            <a:endParaRPr sz="2200" dirty="0">
              <a:latin typeface="+mn-lt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∙"/>
            </a:pPr>
            <a:r>
              <a:rPr lang="en-US" sz="22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Muscles of the tongue </a:t>
            </a:r>
            <a:r>
              <a:rPr lang="en-US" sz="2200" i="1" dirty="0">
                <a:latin typeface="+mn-lt"/>
                <a:ea typeface="Times New Roman"/>
                <a:cs typeface="Times New Roman"/>
                <a:sym typeface="Times New Roman"/>
              </a:rPr>
              <a:t>except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latin typeface="+mn-lt"/>
                <a:ea typeface="Times New Roman"/>
                <a:cs typeface="Times New Roman"/>
                <a:sym typeface="Times New Roman"/>
              </a:rPr>
              <a:t>palatoglossus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 are derived from the occipital </a:t>
            </a:r>
            <a:r>
              <a:rPr lang="en-US" sz="2200" dirty="0" err="1">
                <a:latin typeface="+mn-lt"/>
                <a:ea typeface="Times New Roman"/>
                <a:cs typeface="Times New Roman"/>
                <a:sym typeface="Times New Roman"/>
              </a:rPr>
              <a:t>myotomes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; hence, supplied are the hypoglossal nerve.</a:t>
            </a:r>
            <a:endParaRPr sz="2200" dirty="0">
              <a:latin typeface="+mn-lt"/>
              <a:ea typeface="Calibri"/>
              <a:cs typeface="Calibri"/>
              <a:sym typeface="Calibri"/>
            </a:endParaRPr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200" dirty="0">
              <a:latin typeface="+mn-lt"/>
            </a:endParaRPr>
          </a:p>
        </p:txBody>
      </p:sp>
      <p:sp>
        <p:nvSpPr>
          <p:cNvPr id="316" name="Google Shape;316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+mn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100">
              <a:latin typeface="+mn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D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6"/>
          <p:cNvSpPr/>
          <p:nvPr/>
        </p:nvSpPr>
        <p:spPr>
          <a:xfrm>
            <a:off x="0" y="228600"/>
            <a:ext cx="9144000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+mn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100">
              <a:latin typeface="+mn-lt"/>
            </a:endParaRPr>
          </a:p>
        </p:txBody>
      </p:sp>
      <p:sp>
        <p:nvSpPr>
          <p:cNvPr id="325" name="Google Shape;325;p26"/>
          <p:cNvSpPr/>
          <p:nvPr/>
        </p:nvSpPr>
        <p:spPr>
          <a:xfrm>
            <a:off x="731786" y="467834"/>
            <a:ext cx="71930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E36C0A"/>
                </a:solidFill>
                <a:latin typeface="+mn-lt"/>
                <a:ea typeface="Garamond"/>
                <a:cs typeface="Garamond"/>
                <a:sym typeface="Garamond"/>
              </a:rPr>
              <a:t>Nerve Supply</a:t>
            </a:r>
            <a:endParaRPr sz="28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8C9263AB-3711-B754-C6FC-BDD605CB89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143000"/>
            <a:ext cx="8428482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-937511"/>
            <a:ext cx="6629400" cy="93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+mn-lt"/>
                <a:ea typeface="Calibri"/>
                <a:cs typeface="Calibri"/>
                <a:sym typeface="Calibri"/>
              </a:rPr>
              <a:t>Development 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Calibri"/>
                <a:cs typeface="Calibri"/>
                <a:sym typeface="Calibri"/>
              </a:rPr>
              <a:t>and nerve supply of </a:t>
            </a:r>
            <a:r>
              <a:rPr lang="en-US" sz="2800" b="1" dirty="0" smtClean="0">
                <a:solidFill>
                  <a:srgbClr val="7030A0"/>
                </a:solidFill>
                <a:latin typeface="+mn-lt"/>
                <a:ea typeface="Calibri"/>
                <a:cs typeface="Calibri"/>
                <a:sym typeface="Calibri"/>
              </a:rPr>
              <a:t>tongue</a:t>
            </a:r>
            <a:endParaRPr sz="2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35" name="Google Shape;335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+mn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10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BDE753-2B2E-B120-561C-E7FFA94A3F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9457"/>
            <a:ext cx="9165111" cy="3983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FIBROAREOLAR   TISSUE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smtClean="0"/>
              <a:t>Blood vessels, </a:t>
            </a:r>
            <a:r>
              <a:rPr lang="en-US" sz="3200" dirty="0" err="1" smtClean="0"/>
              <a:t>Lymphatics</a:t>
            </a:r>
            <a:r>
              <a:rPr lang="en-US" sz="3200" dirty="0" smtClean="0"/>
              <a:t>  and Connective tissues  </a:t>
            </a:r>
            <a:r>
              <a:rPr lang="en-US" sz="3200" dirty="0" err="1" smtClean="0"/>
              <a:t>developes</a:t>
            </a:r>
            <a:r>
              <a:rPr lang="en-US" sz="3200" dirty="0" smtClean="0"/>
              <a:t>  from Mesoderm of corresponding  Arches.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PAPILLAE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1. </a:t>
            </a:r>
            <a:r>
              <a:rPr lang="en-US" dirty="0" err="1" smtClean="0"/>
              <a:t>Fungiform</a:t>
            </a:r>
            <a:r>
              <a:rPr lang="en-US" dirty="0" smtClean="0"/>
              <a:t> – Development is  induced by terminal ends of </a:t>
            </a:r>
            <a:r>
              <a:rPr lang="en-US" dirty="0" err="1" smtClean="0"/>
              <a:t>Chorda</a:t>
            </a:r>
            <a:r>
              <a:rPr lang="en-US" dirty="0" smtClean="0"/>
              <a:t> tympani nerve.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2. </a:t>
            </a:r>
            <a:r>
              <a:rPr lang="en-US" dirty="0" err="1" smtClean="0"/>
              <a:t>Circumvallate</a:t>
            </a:r>
            <a:r>
              <a:rPr lang="en-US" dirty="0" smtClean="0"/>
              <a:t> Papillae-  Development is induced by terminal ends of </a:t>
            </a:r>
            <a:r>
              <a:rPr lang="en-US" dirty="0" err="1" smtClean="0"/>
              <a:t>Glossopharyngeal</a:t>
            </a:r>
            <a:r>
              <a:rPr lang="en-US" dirty="0" smtClean="0"/>
              <a:t>  nerve.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Separation of Tongue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Developing  Tongue is  attached to floor of mouth 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Anterior 2/3 rd is separated from mouth by appearance of </a:t>
            </a:r>
            <a:r>
              <a:rPr lang="en-US" dirty="0" err="1" smtClean="0"/>
              <a:t>Linguogingival</a:t>
            </a:r>
            <a:r>
              <a:rPr lang="en-US" dirty="0" smtClean="0"/>
              <a:t> </a:t>
            </a:r>
            <a:r>
              <a:rPr lang="en-US" dirty="0" err="1" smtClean="0"/>
              <a:t>sulcus</a:t>
            </a:r>
            <a:r>
              <a:rPr lang="en-US" dirty="0" smtClean="0"/>
              <a:t> 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Thus anterior 2/3</a:t>
            </a:r>
            <a:r>
              <a:rPr lang="en-US" baseline="30000" dirty="0" smtClean="0"/>
              <a:t>rd</a:t>
            </a:r>
            <a:r>
              <a:rPr lang="en-US" dirty="0" smtClean="0"/>
              <a:t> of Tongue is Mobile.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If fails to separate- Tongue Tie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r PRAVEEN  ANATOMY COMPLETE\PRAVEENS ANATOMY WORLD 3.3.2024\PRAVEENS ANATOMY WORLD 22.7.2025\1. ATLAS\4. EMBRYOLOGY\2. Development of Tongue-Sources-Pk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0"/>
            <a:ext cx="476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6C0A"/>
              </a:buClr>
              <a:buSzPts val="4400"/>
              <a:buFont typeface="Garamond"/>
              <a:buNone/>
            </a:pPr>
            <a:r>
              <a:rPr lang="en-US" sz="4000" b="1" i="1" dirty="0">
                <a:solidFill>
                  <a:srgbClr val="E36C0A"/>
                </a:solidFill>
                <a:latin typeface="+mn-lt"/>
                <a:ea typeface="Garamond"/>
                <a:cs typeface="Garamond"/>
                <a:sym typeface="Garamond"/>
              </a:rPr>
              <a:t>Developmental Anomalies of Tongue</a:t>
            </a:r>
            <a:endParaRPr sz="4000" dirty="0">
              <a:latin typeface="+mn-lt"/>
            </a:endParaRPr>
          </a:p>
        </p:txBody>
      </p:sp>
      <p:sp>
        <p:nvSpPr>
          <p:cNvPr id="352" name="Google Shape;352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eriod"/>
            </a:pPr>
            <a:r>
              <a:rPr lang="en-US" sz="2000" b="1" i="1" dirty="0" err="1">
                <a:latin typeface="+mn-lt"/>
                <a:ea typeface="Times New Roman"/>
                <a:cs typeface="Times New Roman"/>
                <a:sym typeface="Times New Roman"/>
              </a:rPr>
              <a:t>Aglossia</a:t>
            </a:r>
            <a:r>
              <a:rPr lang="en-US" sz="2000" b="1" i="1" dirty="0">
                <a:latin typeface="+mn-lt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complete agenesis of tongue.</a:t>
            </a:r>
            <a:endParaRPr sz="2000" dirty="0">
              <a:latin typeface="+mn-lt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eriod"/>
            </a:pPr>
            <a:r>
              <a:rPr lang="en-US" sz="2000" b="1" i="1" dirty="0" err="1">
                <a:latin typeface="+mn-lt"/>
                <a:ea typeface="Times New Roman"/>
                <a:cs typeface="Times New Roman"/>
                <a:sym typeface="Times New Roman"/>
              </a:rPr>
              <a:t>Hemiglossia</a:t>
            </a:r>
            <a:r>
              <a:rPr lang="en-US" sz="2000" b="1" i="1" dirty="0">
                <a:latin typeface="+mn-lt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due to failure of one lingual swelling to form half part of tongue.</a:t>
            </a:r>
            <a:endParaRPr sz="2000" dirty="0">
              <a:latin typeface="+mn-lt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eriod"/>
            </a:pPr>
            <a:r>
              <a:rPr lang="en-US" sz="2000" b="1" i="1" dirty="0">
                <a:latin typeface="+mn-lt"/>
                <a:ea typeface="Times New Roman"/>
                <a:cs typeface="Times New Roman"/>
                <a:sym typeface="Times New Roman"/>
              </a:rPr>
              <a:t>Bifid tongue: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split tongue into the anterior two thirds due to non-fusion of two lingual swellings.</a:t>
            </a:r>
            <a:endParaRPr sz="2000" dirty="0">
              <a:latin typeface="+mn-lt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eriod"/>
            </a:pPr>
            <a:r>
              <a:rPr lang="en-US" sz="2000" b="1" i="1" dirty="0">
                <a:latin typeface="+mn-lt"/>
                <a:ea typeface="Times New Roman"/>
                <a:cs typeface="Times New Roman"/>
                <a:sym typeface="Times New Roman"/>
              </a:rPr>
              <a:t>Tongue tie</a:t>
            </a: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 or </a:t>
            </a:r>
            <a:r>
              <a:rPr lang="en-US" sz="2000" b="1" i="1" dirty="0">
                <a:latin typeface="+mn-lt"/>
                <a:ea typeface="Times New Roman"/>
                <a:cs typeface="Times New Roman"/>
                <a:sym typeface="Times New Roman"/>
              </a:rPr>
              <a:t>ankyloglossia: 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occurs due to incomplete formation of alveolo-lingual sulcus. The tongue is connected with a floor of the mouth by short frenulum.</a:t>
            </a:r>
            <a:endParaRPr sz="2000" dirty="0">
              <a:latin typeface="+mn-lt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eriod"/>
            </a:pPr>
            <a:r>
              <a:rPr lang="en-US" sz="2000" b="1" i="1" dirty="0">
                <a:latin typeface="+mn-lt"/>
                <a:ea typeface="Times New Roman"/>
                <a:cs typeface="Times New Roman"/>
                <a:sym typeface="Times New Roman"/>
              </a:rPr>
              <a:t>Ankyloglossia superior</a:t>
            </a: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is a condition of the adherent tongue with the palate.</a:t>
            </a:r>
            <a:endParaRPr sz="2000" dirty="0">
              <a:latin typeface="+mn-lt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eriod"/>
            </a:pPr>
            <a:r>
              <a:rPr lang="en-US" sz="2000" b="1" i="1" dirty="0" err="1">
                <a:latin typeface="+mn-lt"/>
                <a:ea typeface="Times New Roman"/>
                <a:cs typeface="Times New Roman"/>
                <a:sym typeface="Times New Roman"/>
              </a:rPr>
              <a:t>Microglossia</a:t>
            </a: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is a small tongue and </a:t>
            </a:r>
            <a:r>
              <a:rPr lang="en-US" sz="2000" b="1" i="1" dirty="0">
                <a:latin typeface="+mn-lt"/>
                <a:ea typeface="Times New Roman"/>
                <a:cs typeface="Times New Roman"/>
                <a:sym typeface="Times New Roman"/>
              </a:rPr>
              <a:t>macroglossia</a:t>
            </a: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is a large tongue</a:t>
            </a:r>
            <a:endParaRPr sz="2000" dirty="0">
              <a:latin typeface="+mn-lt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eriod"/>
            </a:pPr>
            <a:r>
              <a:rPr lang="en-US" sz="2000" b="1" i="1" dirty="0">
                <a:latin typeface="+mn-lt"/>
                <a:ea typeface="Times New Roman"/>
                <a:cs typeface="Times New Roman"/>
                <a:sym typeface="Times New Roman"/>
              </a:rPr>
              <a:t>Lingual thyroid</a:t>
            </a: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occurs due to the failure of migration of the thyroid gland.</a:t>
            </a:r>
            <a:endParaRPr sz="2000" dirty="0">
              <a:latin typeface="+mn-lt"/>
              <a:ea typeface="Calibri"/>
              <a:cs typeface="Calibri"/>
              <a:sym typeface="Calibri"/>
            </a:endParaRPr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000" dirty="0">
              <a:latin typeface="+mn-lt"/>
            </a:endParaRPr>
          </a:p>
        </p:txBody>
      </p:sp>
      <p:sp>
        <p:nvSpPr>
          <p:cNvPr id="353" name="Google Shape;353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+mn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Open Sans"/>
              <a:buNone/>
            </a:pPr>
            <a:r>
              <a:rPr lang="en-US" sz="4000" b="1" dirty="0">
                <a:solidFill>
                  <a:srgbClr val="0070C0"/>
                </a:solidFill>
                <a:latin typeface="+mn-lt"/>
                <a:ea typeface="Open Sans"/>
                <a:cs typeface="Open Sans"/>
                <a:sym typeface="Open Sans"/>
              </a:rPr>
              <a:t>Development of Tongue</a:t>
            </a:r>
            <a:r>
              <a:rPr lang="en-US" sz="4000" b="1" u="sng" dirty="0">
                <a:solidFill>
                  <a:srgbClr val="0070C0"/>
                </a:solidFill>
                <a:latin typeface="+mn-lt"/>
                <a:ea typeface="Open Sans"/>
                <a:cs typeface="Open Sans"/>
                <a:sym typeface="Open Sans"/>
              </a:rPr>
              <a:t/>
            </a:r>
            <a:br>
              <a:rPr lang="en-US" sz="4000" b="1" u="sng" dirty="0">
                <a:solidFill>
                  <a:srgbClr val="0070C0"/>
                </a:solidFill>
                <a:latin typeface="+mn-lt"/>
                <a:ea typeface="Open Sans"/>
                <a:cs typeface="Open Sans"/>
                <a:sym typeface="Open Sans"/>
              </a:rPr>
            </a:br>
            <a:r>
              <a:rPr lang="en-US" sz="2000" i="1" dirty="0" smtClean="0">
                <a:solidFill>
                  <a:srgbClr val="7030A0"/>
                </a:solidFill>
                <a:latin typeface="+mn-lt"/>
                <a:ea typeface="Times New Roman"/>
                <a:cs typeface="Times New Roman"/>
                <a:sym typeface="Times New Roman"/>
              </a:rPr>
              <a:t>.</a:t>
            </a:r>
            <a:endParaRPr sz="4000" dirty="0">
              <a:latin typeface="+mn-lt"/>
            </a:endParaRPr>
          </a:p>
        </p:txBody>
      </p:sp>
      <p:sp>
        <p:nvSpPr>
          <p:cNvPr id="279" name="Google Shape;279;p21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∙"/>
            </a:pPr>
            <a:r>
              <a:rPr lang="en-US" sz="2400" dirty="0">
                <a:latin typeface="+mn-lt"/>
                <a:ea typeface="Times New Roman"/>
                <a:cs typeface="Times New Roman"/>
                <a:sym typeface="Times New Roman"/>
              </a:rPr>
              <a:t>Tongue develops in the floor of the primitive pharynx and developing mouth.</a:t>
            </a:r>
            <a:endParaRPr sz="2400" dirty="0">
              <a:latin typeface="+mn-lt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∙"/>
            </a:pPr>
            <a:endParaRPr lang="en-US" sz="2400" dirty="0" smtClean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∙"/>
            </a:pPr>
            <a:r>
              <a:rPr lang="en-US" sz="2200" b="1" dirty="0" smtClean="0">
                <a:solidFill>
                  <a:srgbClr val="7030A0"/>
                </a:solidFill>
                <a:latin typeface="+mn-lt"/>
                <a:ea typeface="Times New Roman"/>
                <a:cs typeface="Times New Roman"/>
                <a:sym typeface="Times New Roman"/>
              </a:rPr>
              <a:t>Three </a:t>
            </a:r>
            <a:r>
              <a:rPr lang="en-US" sz="2200" b="1" dirty="0">
                <a:solidFill>
                  <a:srgbClr val="7030A0"/>
                </a:solidFill>
                <a:latin typeface="+mn-lt"/>
                <a:ea typeface="Times New Roman"/>
                <a:cs typeface="Times New Roman"/>
                <a:sym typeface="Times New Roman"/>
              </a:rPr>
              <a:t>different sources:</a:t>
            </a:r>
            <a:endParaRPr sz="2200" b="1" dirty="0">
              <a:solidFill>
                <a:srgbClr val="7030A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800100" lvl="1" indent="-3429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Endoderm covering the pharyngeal arches forms mucous membrane covering the tongue</a:t>
            </a:r>
          </a:p>
          <a:p>
            <a:pPr marL="800100" lvl="1" indent="-3429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Mesenchyme of arches forms </a:t>
            </a:r>
            <a:r>
              <a:rPr lang="en-US" sz="2200" dirty="0" err="1">
                <a:latin typeface="+mn-lt"/>
                <a:ea typeface="Times New Roman"/>
                <a:cs typeface="Times New Roman"/>
                <a:sym typeface="Times New Roman"/>
              </a:rPr>
              <a:t>fibroareolar</a:t>
            </a: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 stroma of the tongue</a:t>
            </a:r>
          </a:p>
          <a:p>
            <a:pPr marL="800100" lvl="1" indent="-3429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200" dirty="0">
                <a:latin typeface="+mn-lt"/>
                <a:ea typeface="Times New Roman"/>
                <a:cs typeface="Times New Roman"/>
                <a:sym typeface="Times New Roman"/>
              </a:rPr>
              <a:t>Occipital myotomes form muscles of the tongue</a:t>
            </a:r>
          </a:p>
          <a:p>
            <a:pPr marL="800100" lvl="1" indent="-3429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endParaRPr sz="2000" dirty="0">
              <a:latin typeface="+mn-lt"/>
            </a:endParaRPr>
          </a:p>
        </p:txBody>
      </p:sp>
      <p:sp>
        <p:nvSpPr>
          <p:cNvPr id="280" name="Google Shape;280;p21"/>
          <p:cNvSpPr txBox="1"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+mn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Development of Tongue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Epithelium/ Mucus Membrane</a:t>
            </a:r>
          </a:p>
          <a:p>
            <a:r>
              <a:rPr lang="en-US" dirty="0" smtClean="0"/>
              <a:t>2. Muscles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Fibroareolar</a:t>
            </a:r>
            <a:r>
              <a:rPr lang="en-US" dirty="0" smtClean="0"/>
              <a:t> Tissue</a:t>
            </a:r>
          </a:p>
          <a:p>
            <a:r>
              <a:rPr lang="en-US" dirty="0" smtClean="0"/>
              <a:t>4. Papillae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9CC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2"/>
          <p:cNvSpPr txBox="1"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+mn-lt"/>
              </a:rPr>
              <a:t>Human Embryology/Yogesh Sontakke/2nd </a:t>
            </a:r>
            <a:r>
              <a:rPr lang="en-US" sz="1100" dirty="0" err="1">
                <a:latin typeface="+mn-lt"/>
              </a:rPr>
              <a:t>edn</a:t>
            </a:r>
            <a:r>
              <a:rPr lang="en-US" sz="1100" dirty="0">
                <a:latin typeface="+mn-lt"/>
              </a:rPr>
              <a:t>/CBS Publishers</a:t>
            </a:r>
            <a:endParaRPr sz="1100" dirty="0">
              <a:latin typeface="+mn-lt"/>
            </a:endParaRPr>
          </a:p>
        </p:txBody>
      </p:sp>
      <p:sp>
        <p:nvSpPr>
          <p:cNvPr id="288" name="Google Shape;288;p22"/>
          <p:cNvSpPr txBox="1"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+mn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100">
              <a:latin typeface="+mn-lt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A8EE19ED-963A-2610-8740-8ADFD311A7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759" y="480060"/>
            <a:ext cx="8491274" cy="478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77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6C0A"/>
              </a:buClr>
              <a:buSzPts val="4400"/>
              <a:buFont typeface="Garamond"/>
              <a:buNone/>
            </a:pPr>
            <a:r>
              <a:rPr lang="en-US" sz="4000" b="1" dirty="0">
                <a:solidFill>
                  <a:srgbClr val="E36C0A"/>
                </a:solidFill>
                <a:latin typeface="+mn-lt"/>
                <a:ea typeface="Garamond"/>
                <a:cs typeface="Garamond"/>
                <a:sym typeface="Garamond"/>
              </a:rPr>
              <a:t>Mucous</a:t>
            </a:r>
            <a:r>
              <a:rPr lang="en-US" sz="4000" b="1" i="1" dirty="0">
                <a:solidFill>
                  <a:srgbClr val="E36C0A"/>
                </a:solidFill>
                <a:latin typeface="+mn-lt"/>
                <a:ea typeface="Garamond"/>
                <a:cs typeface="Garamond"/>
                <a:sym typeface="Garamond"/>
              </a:rPr>
              <a:t> </a:t>
            </a:r>
            <a:r>
              <a:rPr lang="en-US" sz="4000" b="1" dirty="0">
                <a:solidFill>
                  <a:srgbClr val="E36C0A"/>
                </a:solidFill>
                <a:latin typeface="+mn-lt"/>
                <a:ea typeface="Garamond"/>
                <a:cs typeface="Garamond"/>
                <a:sym typeface="Garamond"/>
              </a:rPr>
              <a:t>Membrane</a:t>
            </a:r>
            <a:endParaRPr sz="4000" dirty="0">
              <a:latin typeface="+mn-lt"/>
            </a:endParaRPr>
          </a:p>
        </p:txBody>
      </p:sp>
      <p:sp>
        <p:nvSpPr>
          <p:cNvPr id="297" name="Google Shape;297;p23"/>
          <p:cNvSpPr txBox="1">
            <a:spLocks noGrp="1"/>
          </p:cNvSpPr>
          <p:nvPr>
            <p:ph type="body" idx="1"/>
          </p:nvPr>
        </p:nvSpPr>
        <p:spPr>
          <a:xfrm>
            <a:off x="394724" y="1143000"/>
            <a:ext cx="7886700" cy="49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Noto Sans Symbols"/>
              <a:buChar char="∙"/>
            </a:pPr>
            <a:r>
              <a:rPr lang="en-US" sz="22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4th week: Mandibular arches show 3 swellings: </a:t>
            </a:r>
            <a:endParaRPr sz="2200" dirty="0">
              <a:latin typeface="Arial" pitchFamily="34" charset="0"/>
              <a:cs typeface="Arial" pitchFamily="34" charset="0"/>
            </a:endParaRPr>
          </a:p>
          <a:p>
            <a:pPr marL="0" lvl="0" indent="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22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	</a:t>
            </a:r>
            <a:r>
              <a:rPr lang="en-US" sz="2200" dirty="0" smtClean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1. single </a:t>
            </a:r>
            <a:r>
              <a:rPr lang="en-US" sz="22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midline swelling as </a:t>
            </a:r>
            <a:r>
              <a:rPr lang="en-US" sz="2200" b="1" i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tuberculum impar</a:t>
            </a:r>
            <a:r>
              <a:rPr lang="en-US" sz="22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</a:t>
            </a:r>
            <a:endParaRPr sz="2200" dirty="0">
              <a:latin typeface="Arial" pitchFamily="34" charset="0"/>
              <a:cs typeface="Arial" pitchFamily="34" charset="0"/>
            </a:endParaRPr>
          </a:p>
          <a:p>
            <a:pPr marL="0" lvl="0" indent="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22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	</a:t>
            </a:r>
            <a:r>
              <a:rPr lang="en-US" sz="2200" dirty="0" smtClean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2. and </a:t>
            </a:r>
            <a:r>
              <a:rPr lang="en-US" sz="22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two lateral </a:t>
            </a:r>
            <a:r>
              <a:rPr lang="en-US" sz="2200" b="1" i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lingual swellings</a:t>
            </a:r>
            <a:r>
              <a:rPr lang="en-US" sz="22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. </a:t>
            </a:r>
            <a:endParaRPr sz="2200" dirty="0">
              <a:latin typeface="Arial" pitchFamily="34" charset="0"/>
              <a:cs typeface="Arial" pitchFamily="34" charset="0"/>
            </a:endParaRPr>
          </a:p>
          <a:p>
            <a:pPr marL="0" lvl="0" indent="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22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	Fuse and form anterior 2/3rd of tongue</a:t>
            </a:r>
            <a:endParaRPr sz="2200" dirty="0"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marL="342900" lvl="0" indent="-231775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Noto Sans Symbols"/>
              <a:buNone/>
            </a:pPr>
            <a:endParaRPr sz="2200" b="1" i="1" dirty="0"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  <a:p>
            <a:pPr marL="342900" lvl="0" indent="-34290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Noto Sans Symbols"/>
              <a:buChar char="∙"/>
            </a:pPr>
            <a:r>
              <a:rPr lang="en-US" sz="2200" b="1" i="1" dirty="0" smtClean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3. Foramen </a:t>
            </a:r>
            <a:r>
              <a:rPr lang="en-US" sz="2200" b="1" i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caecum:  </a:t>
            </a:r>
            <a:r>
              <a:rPr lang="en-US" sz="22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A depression at the site of thyroglossal duct</a:t>
            </a:r>
            <a:endParaRPr sz="2200" dirty="0"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marL="342900" lvl="0" indent="-34290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Noto Sans Symbols"/>
              <a:buChar char="∙"/>
            </a:pPr>
            <a:r>
              <a:rPr lang="en-US" sz="2200" dirty="0" smtClean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4. 5th </a:t>
            </a:r>
            <a:r>
              <a:rPr lang="en-US" sz="22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week: Third and fourth arch: show swelling called </a:t>
            </a:r>
            <a:r>
              <a:rPr lang="en-US" sz="2200" b="1" i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hypobranchial eminence</a:t>
            </a:r>
            <a:r>
              <a:rPr lang="en-US" sz="2200" b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or </a:t>
            </a:r>
            <a:r>
              <a:rPr lang="en-US" sz="2200" b="1" i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copula of His</a:t>
            </a:r>
            <a:endParaRPr sz="22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750"/>
              <a:buFont typeface="Noto Sans Symbols"/>
              <a:buChar char="∙"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Hypobranchial eminence </a:t>
            </a:r>
            <a:endParaRPr sz="22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5"/>
              <a:buFont typeface="Noto Sans Symbols"/>
              <a:buChar char="∙"/>
            </a:pPr>
            <a:r>
              <a:rPr lang="en-US" sz="22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Ventral part forms posterior one-third of the tongue</a:t>
            </a:r>
            <a:endParaRPr sz="22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5"/>
              <a:buFont typeface="Noto Sans Symbols"/>
              <a:buChar char="∙"/>
            </a:pPr>
            <a:r>
              <a:rPr lang="en-US" sz="22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Caudal part forms </a:t>
            </a:r>
            <a:r>
              <a:rPr lang="en-US" sz="2200" dirty="0" smtClean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Most Posterior Part. </a:t>
            </a:r>
            <a:endParaRPr sz="22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Noto Sans Symbols"/>
              <a:buChar char="∙"/>
            </a:pPr>
            <a:r>
              <a:rPr lang="en-US" sz="22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Some cells migrate from posterior one-third of tongue and cross sulcus terminalis to form </a:t>
            </a:r>
            <a:r>
              <a:rPr lang="en-US" sz="2200" b="1" i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circumvallate papillae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.</a:t>
            </a:r>
            <a:endParaRPr sz="2200" b="1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marL="228600" lvl="0" indent="-1174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endParaRPr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Google Shape;298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+mn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381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8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8"/>
          <p:cNvSpPr txBox="1"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Human Embryology/Yogesh Sontakke/2nd </a:t>
            </a:r>
            <a:r>
              <a:rPr lang="en-US" dirty="0" err="1">
                <a:latin typeface="+mn-lt"/>
              </a:rPr>
              <a:t>edn</a:t>
            </a:r>
            <a:r>
              <a:rPr lang="en-US" dirty="0">
                <a:latin typeface="+mn-lt"/>
              </a:rPr>
              <a:t>/CBS Publishers</a:t>
            </a:r>
            <a:endParaRPr dirty="0">
              <a:latin typeface="+mn-lt"/>
            </a:endParaRPr>
          </a:p>
        </p:txBody>
      </p:sp>
      <p:sp>
        <p:nvSpPr>
          <p:cNvPr id="343" name="Google Shape;343;p28"/>
          <p:cNvSpPr txBox="1"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+mn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>
              <a:latin typeface="+mn-lt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54B141EC-EE8A-BDDC-83F0-6AA264576E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9683" y="0"/>
            <a:ext cx="5381717" cy="7420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 PRAVEEN  ANATOMY COMPLETE\PRAVEENS ANATOMY WORLD 3.3.2024\PRAVEENS ANATOMY WORLD 22.7.2025\1. ATLAS\4. EMBRYOLOGY\1. Tongue Develop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0663"/>
            <a:ext cx="9144000" cy="387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 PRAVEEN  ANATOMY COMPLETE\PRAVEENS ANATOMY WORLD 3.3.2024\PRAVEENS ANATOMY WORLD 22.7.2025\1. ATLAS\4. EMBRYOLOGY\5. Tongue Develop-P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57" y="304800"/>
            <a:ext cx="881742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6C0A"/>
              </a:buClr>
              <a:buSzPts val="4400"/>
              <a:buFont typeface="Garamond"/>
              <a:buNone/>
            </a:pPr>
            <a:r>
              <a:rPr lang="en-US" sz="3600" b="1" dirty="0">
                <a:solidFill>
                  <a:srgbClr val="E36C0A"/>
                </a:solidFill>
                <a:latin typeface="+mn-lt"/>
                <a:ea typeface="Garamond"/>
                <a:cs typeface="Garamond"/>
                <a:sym typeface="Garamond"/>
              </a:rPr>
              <a:t>Muscles</a:t>
            </a:r>
            <a:r>
              <a:rPr lang="en-US" sz="3600" b="1" i="1" dirty="0">
                <a:solidFill>
                  <a:srgbClr val="E36C0A"/>
                </a:solidFill>
                <a:latin typeface="+mn-lt"/>
                <a:ea typeface="Garamond"/>
                <a:cs typeface="Garamond"/>
                <a:sym typeface="Garamond"/>
              </a:rPr>
              <a:t> </a:t>
            </a:r>
            <a:r>
              <a:rPr lang="en-US" sz="3600" b="1" dirty="0">
                <a:solidFill>
                  <a:srgbClr val="E36C0A"/>
                </a:solidFill>
                <a:latin typeface="+mn-lt"/>
                <a:ea typeface="Garamond"/>
                <a:cs typeface="Garamond"/>
                <a:sym typeface="Garamond"/>
              </a:rPr>
              <a:t>of</a:t>
            </a:r>
            <a:r>
              <a:rPr lang="en-US" sz="3600" b="1" i="1" dirty="0">
                <a:solidFill>
                  <a:srgbClr val="E36C0A"/>
                </a:solidFill>
                <a:latin typeface="+mn-lt"/>
                <a:ea typeface="Garamond"/>
                <a:cs typeface="Garamond"/>
                <a:sym typeface="Garamond"/>
              </a:rPr>
              <a:t> </a:t>
            </a:r>
            <a:r>
              <a:rPr lang="en-US" sz="3600" b="1" dirty="0">
                <a:solidFill>
                  <a:srgbClr val="E36C0A"/>
                </a:solidFill>
                <a:latin typeface="+mn-lt"/>
                <a:ea typeface="Garamond"/>
                <a:cs typeface="Garamond"/>
                <a:sym typeface="Garamond"/>
              </a:rPr>
              <a:t>Tongue</a:t>
            </a:r>
            <a:endParaRPr sz="3600" dirty="0">
              <a:latin typeface="+mn-lt"/>
            </a:endParaRPr>
          </a:p>
        </p:txBody>
      </p:sp>
      <p:sp>
        <p:nvSpPr>
          <p:cNvPr id="307" name="Google Shape;307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∙"/>
            </a:pPr>
            <a:r>
              <a:rPr lang="en-US" sz="24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3–4 </a:t>
            </a:r>
            <a:r>
              <a:rPr lang="en-US" sz="2400" b="1" i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occipital </a:t>
            </a:r>
            <a:r>
              <a:rPr lang="en-US" sz="2400" b="1" i="1" dirty="0" err="1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myotomes</a:t>
            </a:r>
            <a:r>
              <a:rPr lang="en-US" sz="24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migrate ventrally to the </a:t>
            </a:r>
            <a:r>
              <a:rPr lang="en-US" sz="2400" dirty="0" err="1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mesenchyme</a:t>
            </a:r>
            <a:r>
              <a:rPr lang="en-US" sz="24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of the tongue and forms all extrinsic and intrinsic muscles of the tongue.</a:t>
            </a:r>
            <a:endParaRPr sz="2400" dirty="0"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∙"/>
            </a:pPr>
            <a:r>
              <a:rPr lang="en-US" sz="24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The occipital </a:t>
            </a:r>
            <a:r>
              <a:rPr lang="en-US" sz="2400" dirty="0" err="1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myotomes</a:t>
            </a:r>
            <a:r>
              <a:rPr lang="en-US" sz="24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pull their nerve (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hypoglossal nerve</a:t>
            </a:r>
            <a:r>
              <a:rPr lang="en-US" sz="2400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) during migration; hence hypoglossal nerve crosses both external and internal carotid arteries superficially</a:t>
            </a: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.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∙"/>
            </a:pPr>
            <a:r>
              <a:rPr lang="en-US" sz="2400" dirty="0" smtClean="0">
                <a:latin typeface="Arial" pitchFamily="34" charset="0"/>
                <a:ea typeface="Calibri"/>
                <a:cs typeface="Arial" pitchFamily="34" charset="0"/>
                <a:sym typeface="Times New Roman"/>
              </a:rPr>
              <a:t>All muscles except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  <a:sym typeface="Times New Roman"/>
              </a:rPr>
              <a:t>Palatoglossus</a:t>
            </a:r>
            <a:endParaRPr sz="2400" b="1" dirty="0">
              <a:solidFill>
                <a:srgbClr val="7030A0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" name="Google Shape;308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latin typeface="+mn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05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526</Words>
  <Application>Microsoft Office PowerPoint</Application>
  <PresentationFormat>On-screen Show (4:3)</PresentationFormat>
  <Paragraphs>68</Paragraphs>
  <Slides>19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   EMBRYOLOGY DEVELOPMENT  OF  TONGUE</vt:lpstr>
      <vt:lpstr>Development of Tongue .</vt:lpstr>
      <vt:lpstr>Development of Tongue</vt:lpstr>
      <vt:lpstr>Slide 4</vt:lpstr>
      <vt:lpstr>Mucous Membrane</vt:lpstr>
      <vt:lpstr>Slide 6</vt:lpstr>
      <vt:lpstr>Slide 7</vt:lpstr>
      <vt:lpstr>Slide 8</vt:lpstr>
      <vt:lpstr>Muscles of Tongue</vt:lpstr>
      <vt:lpstr>Nerve Supply</vt:lpstr>
      <vt:lpstr>Slide 11</vt:lpstr>
      <vt:lpstr>Slide 12</vt:lpstr>
      <vt:lpstr>Development and nerve supply of tongue</vt:lpstr>
      <vt:lpstr>FIBROAREOLAR   TISSUE</vt:lpstr>
      <vt:lpstr>PAPILLAE</vt:lpstr>
      <vt:lpstr>Separation of Tongue</vt:lpstr>
      <vt:lpstr>Slide 17</vt:lpstr>
      <vt:lpstr>Developmental Anomalies of Tongue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uterus</dc:title>
  <dc:creator>DELL</dc:creator>
  <cp:lastModifiedBy>DELL</cp:lastModifiedBy>
  <cp:revision>29</cp:revision>
  <dcterms:created xsi:type="dcterms:W3CDTF">2006-08-16T00:00:00Z</dcterms:created>
  <dcterms:modified xsi:type="dcterms:W3CDTF">2025-08-13T08:46:33Z</dcterms:modified>
</cp:coreProperties>
</file>