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355" r:id="rId2"/>
    <p:sldId id="354" r:id="rId3"/>
    <p:sldId id="353" r:id="rId4"/>
    <p:sldId id="352" r:id="rId5"/>
    <p:sldId id="294" r:id="rId6"/>
    <p:sldId id="295" r:id="rId7"/>
    <p:sldId id="296" r:id="rId8"/>
    <p:sldId id="297" r:id="rId9"/>
    <p:sldId id="260" r:id="rId10"/>
    <p:sldId id="334" r:id="rId11"/>
    <p:sldId id="342" r:id="rId12"/>
    <p:sldId id="336" r:id="rId13"/>
    <p:sldId id="337" r:id="rId14"/>
    <p:sldId id="338" r:id="rId15"/>
    <p:sldId id="304" r:id="rId16"/>
    <p:sldId id="305" r:id="rId17"/>
    <p:sldId id="266" r:id="rId18"/>
    <p:sldId id="324" r:id="rId19"/>
    <p:sldId id="327" r:id="rId20"/>
    <p:sldId id="328" r:id="rId21"/>
    <p:sldId id="348" r:id="rId22"/>
    <p:sldId id="318" r:id="rId23"/>
    <p:sldId id="326" r:id="rId24"/>
    <p:sldId id="329" r:id="rId25"/>
    <p:sldId id="330" r:id="rId26"/>
    <p:sldId id="331" r:id="rId27"/>
    <p:sldId id="333" r:id="rId28"/>
    <p:sldId id="332" r:id="rId29"/>
    <p:sldId id="320" r:id="rId30"/>
    <p:sldId id="269" r:id="rId31"/>
    <p:sldId id="341" r:id="rId32"/>
    <p:sldId id="312" r:id="rId33"/>
    <p:sldId id="314" r:id="rId34"/>
    <p:sldId id="345" r:id="rId35"/>
    <p:sldId id="351" r:id="rId36"/>
    <p:sldId id="276" r:id="rId37"/>
    <p:sldId id="350" r:id="rId38"/>
    <p:sldId id="277" r:id="rId39"/>
    <p:sldId id="317" r:id="rId40"/>
    <p:sldId id="344" r:id="rId41"/>
    <p:sldId id="279" r:id="rId42"/>
    <p:sldId id="280" r:id="rId43"/>
    <p:sldId id="316" r:id="rId44"/>
    <p:sldId id="346" r:id="rId45"/>
    <p:sldId id="347" r:id="rId46"/>
    <p:sldId id="340" r:id="rId47"/>
    <p:sldId id="339" r:id="rId48"/>
    <p:sldId id="285" r:id="rId49"/>
    <p:sldId id="286" r:id="rId50"/>
    <p:sldId id="319"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508" autoAdjust="0"/>
  </p:normalViewPr>
  <p:slideViewPr>
    <p:cSldViewPr>
      <p:cViewPr varScale="1">
        <p:scale>
          <a:sx n="61" d="100"/>
          <a:sy n="61" d="100"/>
        </p:scale>
        <p:origin x="-1350" y="-84"/>
      </p:cViewPr>
      <p:guideLst>
        <p:guide orient="horz" pos="2160"/>
        <p:guide pos="2880"/>
      </p:guideLst>
    </p:cSldViewPr>
  </p:slideViewPr>
  <p:outlineViewPr>
    <p:cViewPr>
      <p:scale>
        <a:sx n="33" d="100"/>
        <a:sy n="33" d="100"/>
      </p:scale>
      <p:origin x="0" y="1296"/>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67A2FD-9A21-42EB-A489-A8FE9DB1598F}" type="datetimeFigureOut">
              <a:rPr lang="en-US" smtClean="0"/>
              <a:pPr/>
              <a:t>07-Aug-25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1F1830-910A-4C8D-A6A1-98626C06872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3F3C82-0D6D-4F88-99C2-9D2252FF9FD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D78D3AD5-EEE6-4AE5-9F30-6050E05AA576}" type="slidenum">
              <a:rPr lang="en-IN" smtClean="0"/>
              <a:pPr/>
              <a:t>19</a:t>
            </a:fld>
            <a:endParaRPr lang="en-I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D78D3AD5-EEE6-4AE5-9F30-6050E05AA576}" type="slidenum">
              <a:rPr lang="en-IN" smtClean="0"/>
              <a:pPr/>
              <a:t>20</a:t>
            </a:fld>
            <a:endParaRPr lang="en-I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D78D3AD5-EEE6-4AE5-9F30-6050E05AA576}" type="slidenum">
              <a:rPr lang="en-IN" smtClean="0"/>
              <a:pPr/>
              <a:t>21</a:t>
            </a:fld>
            <a:endParaRPr lang="en-I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using the vaginal ultra sound </a:t>
            </a:r>
            <a:r>
              <a:rPr lang="en-US" dirty="0" err="1" smtClean="0"/>
              <a:t>trans</a:t>
            </a:r>
            <a:r>
              <a:rPr lang="en-US" baseline="0" dirty="0" err="1" smtClean="0"/>
              <a:t>abdominal</a:t>
            </a:r>
            <a:r>
              <a:rPr lang="en-US" baseline="0" dirty="0" smtClean="0"/>
              <a:t> ultrasound or </a:t>
            </a:r>
            <a:r>
              <a:rPr lang="en-US" baseline="0" dirty="0" err="1" smtClean="0"/>
              <a:t>laproscope</a:t>
            </a:r>
            <a:r>
              <a:rPr lang="en-US" baseline="0" dirty="0" smtClean="0"/>
              <a:t> under general or local </a:t>
            </a:r>
            <a:r>
              <a:rPr lang="en-US" baseline="0" dirty="0" err="1" smtClean="0"/>
              <a:t>anaesthesia</a:t>
            </a:r>
            <a:endParaRPr lang="en-US" dirty="0"/>
          </a:p>
        </p:txBody>
      </p:sp>
      <p:sp>
        <p:nvSpPr>
          <p:cNvPr id="4" name="Slide Number Placeholder 3"/>
          <p:cNvSpPr>
            <a:spLocks noGrp="1"/>
          </p:cNvSpPr>
          <p:nvPr>
            <p:ph type="sldNum" sz="quarter" idx="10"/>
          </p:nvPr>
        </p:nvSpPr>
        <p:spPr/>
        <p:txBody>
          <a:bodyPr/>
          <a:lstStyle/>
          <a:p>
            <a:fld id="{FB1F1830-910A-4C8D-A6A1-98626C068721}" type="slidenum">
              <a:rPr lang="en-US" smtClean="0"/>
              <a:pPr/>
              <a:t>22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D78D3AD5-EEE6-4AE5-9F30-6050E05AA576}" type="slidenum">
              <a:rPr lang="en-IN" smtClean="0"/>
              <a:pPr/>
              <a:t>23</a:t>
            </a:fld>
            <a:endParaRPr lang="en-IN"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D78D3AD5-EEE6-4AE5-9F30-6050E05AA576}" type="slidenum">
              <a:rPr lang="en-IN" smtClean="0"/>
              <a:pPr/>
              <a:t>27</a:t>
            </a:fld>
            <a:endParaRPr lang="en-IN"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D78D3AD5-EEE6-4AE5-9F30-6050E05AA576}" type="slidenum">
              <a:rPr lang="en-IN" smtClean="0"/>
              <a:pPr/>
              <a:t>28</a:t>
            </a:fld>
            <a:endParaRPr lang="en-IN"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Lps</a:t>
            </a:r>
            <a:r>
              <a:rPr lang="en-US" dirty="0" smtClean="0"/>
              <a:t> :progesterone progestin or </a:t>
            </a:r>
            <a:r>
              <a:rPr lang="en-US" dirty="0" err="1" smtClean="0"/>
              <a:t>gnrh</a:t>
            </a:r>
            <a:r>
              <a:rPr lang="en-US" dirty="0" smtClean="0"/>
              <a:t> agonists. To increase d success rate of</a:t>
            </a:r>
            <a:r>
              <a:rPr lang="en-US" baseline="0" dirty="0" smtClean="0"/>
              <a:t> implantation &amp;early </a:t>
            </a:r>
            <a:r>
              <a:rPr lang="en-US" baseline="0" dirty="0" err="1" smtClean="0"/>
              <a:t>embrogenesis</a:t>
            </a:r>
            <a:r>
              <a:rPr lang="en-US" baseline="0" dirty="0" smtClean="0"/>
              <a:t>  supporting the fn of corpus </a:t>
            </a:r>
            <a:r>
              <a:rPr lang="en-US" baseline="0" dirty="0" err="1" smtClean="0"/>
              <a:t>luteum</a:t>
            </a:r>
            <a:endParaRPr lang="en-US" dirty="0"/>
          </a:p>
        </p:txBody>
      </p:sp>
      <p:sp>
        <p:nvSpPr>
          <p:cNvPr id="4" name="Slide Number Placeholder 3"/>
          <p:cNvSpPr>
            <a:spLocks noGrp="1"/>
          </p:cNvSpPr>
          <p:nvPr>
            <p:ph type="sldNum" sz="quarter" idx="10"/>
          </p:nvPr>
        </p:nvSpPr>
        <p:spPr/>
        <p:txBody>
          <a:bodyPr/>
          <a:lstStyle/>
          <a:p>
            <a:fld id="{FB1F1830-910A-4C8D-A6A1-98626C068721}" type="slidenum">
              <a:rPr lang="en-US" smtClean="0"/>
              <a:pPr/>
              <a:t>29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dirty="0" err="1" smtClean="0"/>
              <a:t>oocyte</a:t>
            </a:r>
            <a:r>
              <a:rPr lang="en-US" dirty="0" smtClean="0"/>
              <a:t> is subjected to suction from the large micropipette called holding hydraulic system and supporting</a:t>
            </a:r>
            <a:r>
              <a:rPr lang="en-US" baseline="0" dirty="0" smtClean="0"/>
              <a:t> the egg against the background of the plate where it is deposited .the small micropipette called ICSI contains the spermatozoa &amp; also helps to </a:t>
            </a:r>
            <a:r>
              <a:rPr lang="en-US" baseline="0" dirty="0" err="1" smtClean="0"/>
              <a:t>mainipulate</a:t>
            </a:r>
            <a:r>
              <a:rPr lang="en-US" baseline="0" dirty="0" smtClean="0"/>
              <a:t> the </a:t>
            </a:r>
            <a:r>
              <a:rPr lang="en-US" baseline="0" dirty="0" err="1" smtClean="0"/>
              <a:t>oocyte</a:t>
            </a:r>
            <a:r>
              <a:rPr lang="en-US" baseline="0" dirty="0" smtClean="0"/>
              <a:t> to place it in  correct position.</a:t>
            </a:r>
            <a:endParaRPr lang="en-US" dirty="0"/>
          </a:p>
        </p:txBody>
      </p:sp>
      <p:sp>
        <p:nvSpPr>
          <p:cNvPr id="4" name="Slide Number Placeholder 3"/>
          <p:cNvSpPr>
            <a:spLocks noGrp="1"/>
          </p:cNvSpPr>
          <p:nvPr>
            <p:ph type="sldNum" sz="quarter" idx="10"/>
          </p:nvPr>
        </p:nvSpPr>
        <p:spPr/>
        <p:txBody>
          <a:bodyPr/>
          <a:lstStyle/>
          <a:p>
            <a:fld id="{FB1F1830-910A-4C8D-A6A1-98626C068721}" type="slidenum">
              <a:rPr lang="en-US" smtClean="0"/>
              <a:pPr/>
              <a:t>33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2"/>
            <a:ext cx="5486400" cy="1319550"/>
          </a:xfrm>
        </p:spPr>
        <p:txBody>
          <a:bodyPr>
            <a:normAutofit/>
          </a:bodyPr>
          <a:lstStyle/>
          <a:p>
            <a:r>
              <a:rPr lang="en-US" dirty="0" err="1" smtClean="0"/>
              <a:t>GIFT:is</a:t>
            </a:r>
            <a:r>
              <a:rPr lang="en-US" dirty="0" smtClean="0"/>
              <a:t> similar</a:t>
            </a:r>
            <a:r>
              <a:rPr lang="en-US" baseline="0" dirty="0" smtClean="0"/>
              <a:t> to IVF but 1.the gametes (eggs &amp; sperms) are transferred to the woman’s FT rather then the </a:t>
            </a:r>
            <a:r>
              <a:rPr lang="en-US" baseline="0" dirty="0" err="1" smtClean="0"/>
              <a:t>Utx</a:t>
            </a:r>
            <a:r>
              <a:rPr lang="en-US" baseline="0" dirty="0" smtClean="0"/>
              <a:t> 2.fertilization takes place in the tubes </a:t>
            </a:r>
            <a:r>
              <a:rPr lang="en-US" baseline="0" dirty="0" err="1" smtClean="0"/>
              <a:t>rther</a:t>
            </a:r>
            <a:r>
              <a:rPr lang="en-US" baseline="0" dirty="0" smtClean="0"/>
              <a:t> then the lab.3.laproscopy : a </a:t>
            </a:r>
            <a:r>
              <a:rPr lang="en-US" baseline="0" dirty="0" err="1" smtClean="0"/>
              <a:t>Sx</a:t>
            </a:r>
            <a:r>
              <a:rPr lang="en-US" baseline="0" dirty="0" smtClean="0"/>
              <a:t> procedure is necessary to transfer the gametes. It is an option only for woman with normal FT. Some couples consider GIFT for religious reason as eggs are not fertilized outside the body . One limitation is that fertilization cannot be confirmed as with IVF . Today GIFT </a:t>
            </a:r>
            <a:r>
              <a:rPr lang="en-US" baseline="0" dirty="0" err="1" smtClean="0"/>
              <a:t>comparises</a:t>
            </a:r>
            <a:r>
              <a:rPr lang="en-US" baseline="0" dirty="0" smtClean="0"/>
              <a:t> &lt;1% of ART procedures performed in US.</a:t>
            </a:r>
            <a:endParaRPr lang="en-IN" dirty="0"/>
          </a:p>
        </p:txBody>
      </p:sp>
      <p:sp>
        <p:nvSpPr>
          <p:cNvPr id="4" name="Slide Number Placeholder 3"/>
          <p:cNvSpPr>
            <a:spLocks noGrp="1"/>
          </p:cNvSpPr>
          <p:nvPr>
            <p:ph type="sldNum" sz="quarter" idx="10"/>
          </p:nvPr>
        </p:nvSpPr>
        <p:spPr/>
        <p:txBody>
          <a:bodyPr/>
          <a:lstStyle/>
          <a:p>
            <a:fld id="{D78D3AD5-EEE6-4AE5-9F30-6050E05AA576}" type="slidenum">
              <a:rPr lang="en-IN" smtClean="0"/>
              <a:pPr/>
              <a:t>40</a:t>
            </a:fld>
            <a:endParaRPr lang="en-I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1F1830-910A-4C8D-A6A1-98626C06872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2"/>
            <a:ext cx="5486400" cy="978628"/>
          </a:xfrm>
        </p:spPr>
        <p:txBody>
          <a:bodyPr>
            <a:normAutofit/>
          </a:bodyPr>
          <a:lstStyle/>
          <a:p>
            <a:r>
              <a:rPr lang="en-US" dirty="0" smtClean="0"/>
              <a:t>1.OHSS :ovaries become swollen &amp; painful . Fluid may accumulate in the abdominal cavity &amp; chest , bloated , nauseated &amp; experience vomiting &amp; lack of appetite .30% severe , 2% mild</a:t>
            </a:r>
          </a:p>
          <a:p>
            <a:r>
              <a:rPr lang="en-US" dirty="0" smtClean="0"/>
              <a:t>2. Initial report suggested that women who use fertility drugs have increase risk of ovarian cancer ,recent studies show no such result . </a:t>
            </a:r>
            <a:endParaRPr lang="en-IN" dirty="0"/>
          </a:p>
        </p:txBody>
      </p:sp>
      <p:sp>
        <p:nvSpPr>
          <p:cNvPr id="4" name="Slide Number Placeholder 3"/>
          <p:cNvSpPr>
            <a:spLocks noGrp="1"/>
          </p:cNvSpPr>
          <p:nvPr>
            <p:ph type="sldNum" sz="quarter" idx="10"/>
          </p:nvPr>
        </p:nvSpPr>
        <p:spPr/>
        <p:txBody>
          <a:bodyPr/>
          <a:lstStyle/>
          <a:p>
            <a:fld id="{D78D3AD5-EEE6-4AE5-9F30-6050E05AA576}" type="slidenum">
              <a:rPr lang="en-IN" smtClean="0"/>
              <a:pPr/>
              <a:t>46</a:t>
            </a:fld>
            <a:endParaRPr lang="en-IN"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D78D3AD5-EEE6-4AE5-9F30-6050E05AA576}" type="slidenum">
              <a:rPr lang="en-IN" smtClean="0"/>
              <a:pPr/>
              <a:t>47</a:t>
            </a:fld>
            <a:endParaRPr lang="en-I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1"/>
            <a:ext cx="5486400" cy="364968"/>
          </a:xfrm>
        </p:spPr>
        <p:txBody>
          <a:bodyPr>
            <a:normAutofit/>
          </a:bodyPr>
          <a:lstStyle/>
          <a:p>
            <a:r>
              <a:rPr lang="en-US" dirty="0" smtClean="0"/>
              <a:t>Chronology is the science of arranging events</a:t>
            </a:r>
            <a:r>
              <a:rPr lang="en-US" baseline="0" dirty="0" smtClean="0"/>
              <a:t> in their order of occurrence in time.</a:t>
            </a:r>
            <a:endParaRPr lang="en-IN" dirty="0"/>
          </a:p>
        </p:txBody>
      </p:sp>
      <p:sp>
        <p:nvSpPr>
          <p:cNvPr id="4" name="Slide Number Placeholder 3"/>
          <p:cNvSpPr>
            <a:spLocks noGrp="1"/>
          </p:cNvSpPr>
          <p:nvPr>
            <p:ph type="sldNum" sz="quarter" idx="10"/>
          </p:nvPr>
        </p:nvSpPr>
        <p:spPr/>
        <p:txBody>
          <a:bodyPr/>
          <a:lstStyle/>
          <a:p>
            <a:fld id="{D78D3AD5-EEE6-4AE5-9F30-6050E05AA576}" type="slidenum">
              <a:rPr lang="en-IN" smtClean="0"/>
              <a:pPr/>
              <a:t>3</a:t>
            </a:fld>
            <a:endParaRPr lang="en-I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Acordng</a:t>
            </a:r>
            <a:r>
              <a:rPr lang="en-US" baseline="0" dirty="0" smtClean="0"/>
              <a:t> to </a:t>
            </a:r>
            <a:r>
              <a:rPr lang="en-US" baseline="0" dirty="0" err="1" smtClean="0"/>
              <a:t>cdc</a:t>
            </a:r>
            <a:r>
              <a:rPr lang="en-US" baseline="0" dirty="0" smtClean="0"/>
              <a:t> thy do </a:t>
            </a:r>
            <a:r>
              <a:rPr lang="en-US" baseline="0" dirty="0" err="1" smtClean="0"/>
              <a:t>nt</a:t>
            </a:r>
            <a:r>
              <a:rPr lang="en-US" baseline="0" dirty="0" smtClean="0"/>
              <a:t> include </a:t>
            </a:r>
            <a:r>
              <a:rPr lang="en-US" baseline="0" dirty="0" err="1" smtClean="0"/>
              <a:t>tts</a:t>
            </a:r>
            <a:r>
              <a:rPr lang="en-US" baseline="0" dirty="0" smtClean="0"/>
              <a:t> </a:t>
            </a:r>
            <a:r>
              <a:rPr lang="en-US" baseline="0" dirty="0" err="1" smtClean="0"/>
              <a:t>inwich</a:t>
            </a:r>
            <a:r>
              <a:rPr lang="en-US" baseline="0" dirty="0" smtClean="0"/>
              <a:t> only sperms are handled </a:t>
            </a:r>
            <a:r>
              <a:rPr lang="en-US" baseline="0" dirty="0" err="1" smtClean="0"/>
              <a:t>ie</a:t>
            </a:r>
            <a:r>
              <a:rPr lang="en-US" baseline="0" dirty="0" smtClean="0"/>
              <a:t> </a:t>
            </a:r>
            <a:r>
              <a:rPr lang="en-US" baseline="0" dirty="0" err="1" smtClean="0"/>
              <a:t>iu</a:t>
            </a:r>
            <a:r>
              <a:rPr lang="en-US" baseline="0" dirty="0" smtClean="0"/>
              <a:t> or artificial </a:t>
            </a:r>
            <a:r>
              <a:rPr lang="en-US" baseline="0" dirty="0" err="1" smtClean="0"/>
              <a:t>insem</a:t>
            </a:r>
            <a:r>
              <a:rPr lang="en-US" baseline="0" dirty="0" smtClean="0"/>
              <a:t>. Or procedures in </a:t>
            </a:r>
            <a:r>
              <a:rPr lang="en-US" baseline="0" dirty="0" err="1" smtClean="0"/>
              <a:t>wich</a:t>
            </a:r>
            <a:r>
              <a:rPr lang="en-US" baseline="0" dirty="0" smtClean="0"/>
              <a:t> a women takes medicine only to stimulate egg production </a:t>
            </a:r>
            <a:r>
              <a:rPr lang="en-US" baseline="0" dirty="0" err="1" smtClean="0"/>
              <a:t>widout</a:t>
            </a:r>
            <a:r>
              <a:rPr lang="en-US" baseline="0" dirty="0" smtClean="0"/>
              <a:t> the intention of having </a:t>
            </a:r>
            <a:r>
              <a:rPr lang="en-US" baseline="0" dirty="0" err="1" smtClean="0"/>
              <a:t>eg</a:t>
            </a:r>
            <a:r>
              <a:rPr lang="en-US" baseline="0" dirty="0" smtClean="0"/>
              <a:t> retrieved.</a:t>
            </a:r>
            <a:endParaRPr lang="en-US" dirty="0"/>
          </a:p>
        </p:txBody>
      </p:sp>
      <p:sp>
        <p:nvSpPr>
          <p:cNvPr id="4" name="Slide Number Placeholder 3"/>
          <p:cNvSpPr>
            <a:spLocks noGrp="1"/>
          </p:cNvSpPr>
          <p:nvPr>
            <p:ph type="sldNum" sz="quarter" idx="10"/>
          </p:nvPr>
        </p:nvSpPr>
        <p:spPr/>
        <p:txBody>
          <a:bodyPr/>
          <a:lstStyle/>
          <a:p>
            <a:fld id="{FB1F1830-910A-4C8D-A6A1-98626C068721}"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D78D3AD5-EEE6-4AE5-9F30-6050E05AA576}" type="slidenum">
              <a:rPr lang="en-IN" smtClean="0"/>
              <a:pPr/>
              <a:t>10</a:t>
            </a:fld>
            <a:endParaRPr lang="en-I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37">
              <a:defRPr/>
            </a:pPr>
            <a:r>
              <a:rPr lang="en-IN" dirty="0" err="1" smtClean="0"/>
              <a:t>Mif</a:t>
            </a:r>
            <a:r>
              <a:rPr lang="en-IN" baseline="0" dirty="0" smtClean="0"/>
              <a:t> fm factors like cervical scarring or blockage fm endometriosis or thick cervical mucous</a:t>
            </a:r>
            <a:endParaRPr lang="en-IN" dirty="0" smtClean="0"/>
          </a:p>
          <a:p>
            <a:endParaRPr lang="en-IN" dirty="0"/>
          </a:p>
        </p:txBody>
      </p:sp>
      <p:sp>
        <p:nvSpPr>
          <p:cNvPr id="4" name="Slide Number Placeholder 3"/>
          <p:cNvSpPr>
            <a:spLocks noGrp="1"/>
          </p:cNvSpPr>
          <p:nvPr>
            <p:ph type="sldNum" sz="quarter" idx="10"/>
          </p:nvPr>
        </p:nvSpPr>
        <p:spPr/>
        <p:txBody>
          <a:bodyPr/>
          <a:lstStyle/>
          <a:p>
            <a:fld id="{D78D3AD5-EEE6-4AE5-9F30-6050E05AA576}" type="slidenum">
              <a:rPr lang="en-IN" smtClean="0"/>
              <a:pPr/>
              <a:t>12</a:t>
            </a:fld>
            <a:endParaRPr lang="en-I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Special condom </a:t>
            </a:r>
            <a:r>
              <a:rPr lang="en-IN" dirty="0" err="1" smtClean="0"/>
              <a:t>kas</a:t>
            </a:r>
            <a:r>
              <a:rPr lang="en-IN" dirty="0" smtClean="0"/>
              <a:t> collection condom may b used to </a:t>
            </a:r>
            <a:r>
              <a:rPr lang="en-IN" dirty="0" err="1" smtClean="0"/>
              <a:t>cllect</a:t>
            </a:r>
            <a:r>
              <a:rPr lang="en-IN" dirty="0" smtClean="0"/>
              <a:t> d semen during intercourse</a:t>
            </a:r>
            <a:endParaRPr lang="en-IN" dirty="0"/>
          </a:p>
        </p:txBody>
      </p:sp>
      <p:sp>
        <p:nvSpPr>
          <p:cNvPr id="4" name="Slide Number Placeholder 3"/>
          <p:cNvSpPr>
            <a:spLocks noGrp="1"/>
          </p:cNvSpPr>
          <p:nvPr>
            <p:ph type="sldNum" sz="quarter" idx="10"/>
          </p:nvPr>
        </p:nvSpPr>
        <p:spPr/>
        <p:txBody>
          <a:bodyPr/>
          <a:lstStyle/>
          <a:p>
            <a:fld id="{D78D3AD5-EEE6-4AE5-9F30-6050E05AA576}" type="slidenum">
              <a:rPr lang="en-IN" smtClean="0"/>
              <a:pPr/>
              <a:t>13</a:t>
            </a:fld>
            <a:endParaRPr lang="en-I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1"/>
            <a:ext cx="5486400" cy="637706"/>
          </a:xfrm>
        </p:spPr>
        <p:txBody>
          <a:bodyPr>
            <a:normAutofit/>
          </a:bodyPr>
          <a:lstStyle/>
          <a:p>
            <a:r>
              <a:rPr lang="en-US" dirty="0" smtClean="0"/>
              <a:t>Used for placing semen into a small conception cap , then placing the cap onto</a:t>
            </a:r>
            <a:r>
              <a:rPr lang="en-US" baseline="0" dirty="0" smtClean="0"/>
              <a:t> the cervix. This holds the semen at the cervical </a:t>
            </a:r>
            <a:r>
              <a:rPr lang="en-US" baseline="0" dirty="0" err="1" smtClean="0"/>
              <a:t>os</a:t>
            </a:r>
            <a:r>
              <a:rPr lang="en-US" baseline="0" dirty="0" smtClean="0"/>
              <a:t> , protecting the semen from the acidic vaginal secretion &amp;keeping it in contact with the cervical mucus.</a:t>
            </a:r>
            <a:endParaRPr lang="en-IN" dirty="0"/>
          </a:p>
        </p:txBody>
      </p:sp>
      <p:sp>
        <p:nvSpPr>
          <p:cNvPr id="4" name="Slide Number Placeholder 3"/>
          <p:cNvSpPr>
            <a:spLocks noGrp="1"/>
          </p:cNvSpPr>
          <p:nvPr>
            <p:ph type="sldNum" sz="quarter" idx="10"/>
          </p:nvPr>
        </p:nvSpPr>
        <p:spPr/>
        <p:txBody>
          <a:bodyPr/>
          <a:lstStyle/>
          <a:p>
            <a:fld id="{D78D3AD5-EEE6-4AE5-9F30-6050E05AA576}" type="slidenum">
              <a:rPr lang="en-IN" smtClean="0"/>
              <a:pPr/>
              <a:t>14</a:t>
            </a:fld>
            <a:endParaRPr lang="en-I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2"/>
            <a:ext cx="5486400" cy="1183181"/>
          </a:xfrm>
        </p:spPr>
        <p:txBody>
          <a:bodyPr>
            <a:normAutofit/>
          </a:bodyPr>
          <a:lstStyle/>
          <a:p>
            <a:r>
              <a:rPr lang="en-US" dirty="0" smtClean="0"/>
              <a:t>Most fertility medications are agents that stimulate the development of follicles  in the ovary . They are </a:t>
            </a:r>
            <a:r>
              <a:rPr lang="en-US" dirty="0" err="1" smtClean="0"/>
              <a:t>a.k.a</a:t>
            </a:r>
            <a:r>
              <a:rPr lang="en-US" dirty="0" smtClean="0"/>
              <a:t>  ovulation induction medication  or “fertility drugs” to stimulate growth of multiple eggs in the ovary rather than single egg that normally develops each </a:t>
            </a:r>
            <a:r>
              <a:rPr lang="en-US" dirty="0" err="1" smtClean="0"/>
              <a:t>mth</a:t>
            </a:r>
            <a:r>
              <a:rPr lang="en-US" dirty="0" smtClean="0"/>
              <a:t> .</a:t>
            </a:r>
          </a:p>
          <a:p>
            <a:r>
              <a:rPr lang="en-US" dirty="0" smtClean="0"/>
              <a:t>Multiple eggs are stimulated because some eggs will not fertilize or fail to develop normally after fertilization .</a:t>
            </a:r>
            <a:endParaRPr lang="en-IN" dirty="0"/>
          </a:p>
        </p:txBody>
      </p:sp>
      <p:sp>
        <p:nvSpPr>
          <p:cNvPr id="4" name="Slide Number Placeholder 3"/>
          <p:cNvSpPr>
            <a:spLocks noGrp="1"/>
          </p:cNvSpPr>
          <p:nvPr>
            <p:ph type="sldNum" sz="quarter" idx="10"/>
          </p:nvPr>
        </p:nvSpPr>
        <p:spPr/>
        <p:txBody>
          <a:bodyPr/>
          <a:lstStyle/>
          <a:p>
            <a:fld id="{D78D3AD5-EEE6-4AE5-9F30-6050E05AA576}" type="slidenum">
              <a:rPr lang="en-IN" smtClean="0"/>
              <a:pPr/>
              <a:t>18</a:t>
            </a:fld>
            <a:endParaRPr lang="en-I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605484D-5E0A-483E-A183-EE02D1960CE5}" type="datetimeFigureOut">
              <a:rPr lang="en-US" smtClean="0"/>
              <a:pPr/>
              <a:t>07-Aug-25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244A394-053A-46DC-BE6C-AD9E38DF03A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05484D-5E0A-483E-A183-EE02D1960CE5}" type="datetimeFigureOut">
              <a:rPr lang="en-US" smtClean="0"/>
              <a:pPr/>
              <a:t>07-Aug-25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4A394-053A-46DC-BE6C-AD9E38DF03A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05484D-5E0A-483E-A183-EE02D1960CE5}" type="datetimeFigureOut">
              <a:rPr lang="en-US" smtClean="0"/>
              <a:pPr/>
              <a:t>07-Aug-25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4A394-053A-46DC-BE6C-AD9E38DF03A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05484D-5E0A-483E-A183-EE02D1960CE5}" type="datetimeFigureOut">
              <a:rPr lang="en-US" smtClean="0"/>
              <a:pPr/>
              <a:t>07-Aug-25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4A394-053A-46DC-BE6C-AD9E38DF03A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605484D-5E0A-483E-A183-EE02D1960CE5}" type="datetimeFigureOut">
              <a:rPr lang="en-US" smtClean="0"/>
              <a:pPr/>
              <a:t>07-Aug-25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4A394-053A-46DC-BE6C-AD9E38DF03A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05484D-5E0A-483E-A183-EE02D1960CE5}" type="datetimeFigureOut">
              <a:rPr lang="en-US" smtClean="0"/>
              <a:pPr/>
              <a:t>07-Aug-25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44A394-053A-46DC-BE6C-AD9E38DF03A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605484D-5E0A-483E-A183-EE02D1960CE5}" type="datetimeFigureOut">
              <a:rPr lang="en-US" smtClean="0"/>
              <a:pPr/>
              <a:t>07-Aug-25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44A394-053A-46DC-BE6C-AD9E38DF03A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605484D-5E0A-483E-A183-EE02D1960CE5}" type="datetimeFigureOut">
              <a:rPr lang="en-US" smtClean="0"/>
              <a:pPr/>
              <a:t>07-Aug-25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44A394-053A-46DC-BE6C-AD9E38DF03A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05484D-5E0A-483E-A183-EE02D1960CE5}" type="datetimeFigureOut">
              <a:rPr lang="en-US" smtClean="0"/>
              <a:pPr/>
              <a:t>07-Aug-25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44A394-053A-46DC-BE6C-AD9E38DF03A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05484D-5E0A-483E-A183-EE02D1960CE5}" type="datetimeFigureOut">
              <a:rPr lang="en-US" smtClean="0"/>
              <a:pPr/>
              <a:t>07-Aug-25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44A394-053A-46DC-BE6C-AD9E38DF03A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605484D-5E0A-483E-A183-EE02D1960CE5}" type="datetimeFigureOut">
              <a:rPr lang="en-US" smtClean="0"/>
              <a:pPr/>
              <a:t>07-Aug-25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244A394-053A-46DC-BE6C-AD9E38DF03A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605484D-5E0A-483E-A183-EE02D1960CE5}" type="datetimeFigureOut">
              <a:rPr lang="en-US" smtClean="0"/>
              <a:pPr/>
              <a:t>07-Aug-25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244A394-053A-46DC-BE6C-AD9E38DF03A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smtClean="0">
                <a:solidFill>
                  <a:srgbClr val="C00000"/>
                </a:solidFill>
                <a:latin typeface="Arial Black" pitchFamily="34" charset="0"/>
              </a:rPr>
              <a:t>ASSISTED REPRODUCTIVE             TECHNOLOGY</a:t>
            </a:r>
            <a:endParaRPr lang="en-US" sz="4000" b="1" dirty="0">
              <a:solidFill>
                <a:srgbClr val="C00000"/>
              </a:solidFill>
              <a:latin typeface="Arial Black" pitchFamily="34" charset="0"/>
              <a:cs typeface="Times New Roman" pitchFamily="18" charset="0"/>
            </a:endParaRPr>
          </a:p>
        </p:txBody>
      </p:sp>
      <p:sp>
        <p:nvSpPr>
          <p:cNvPr id="3" name="Content Placeholder 2"/>
          <p:cNvSpPr>
            <a:spLocks noGrp="1"/>
          </p:cNvSpPr>
          <p:nvPr>
            <p:ph sz="quarter" idx="1"/>
          </p:nvPr>
        </p:nvSpPr>
        <p:spPr/>
        <p:txBody>
          <a:bodyPr>
            <a:normAutofit/>
          </a:bodyPr>
          <a:lstStyle/>
          <a:p>
            <a:pPr>
              <a:buNone/>
            </a:pPr>
            <a:r>
              <a:rPr lang="en-US" dirty="0" smtClean="0">
                <a:latin typeface="Garamond" pitchFamily="18" charset="0"/>
              </a:rPr>
              <a:t> </a:t>
            </a:r>
            <a:endParaRPr lang="en-US" sz="1400" b="1" dirty="0"/>
          </a:p>
        </p:txBody>
      </p:sp>
      <p:sp>
        <p:nvSpPr>
          <p:cNvPr id="6" name="Content Placeholder 5"/>
          <p:cNvSpPr>
            <a:spLocks noGrp="1"/>
          </p:cNvSpPr>
          <p:nvPr>
            <p:ph sz="quarter" idx="2"/>
          </p:nvPr>
        </p:nvSpPr>
        <p:spPr>
          <a:xfrm>
            <a:off x="4844900" y="4038600"/>
            <a:ext cx="4832500" cy="2514599"/>
          </a:xfrm>
        </p:spPr>
        <p:txBody>
          <a:bodyPr>
            <a:normAutofit/>
          </a:bodyPr>
          <a:lstStyle/>
          <a:p>
            <a:pPr>
              <a:buNone/>
            </a:pPr>
            <a:r>
              <a:rPr lang="en-US" b="1" dirty="0" smtClean="0">
                <a:solidFill>
                  <a:srgbClr val="00B050"/>
                </a:solidFill>
                <a:latin typeface="Times New Roman" pitchFamily="18" charset="0"/>
                <a:cs typeface="Times New Roman" pitchFamily="18" charset="0"/>
              </a:rPr>
              <a:t>Dr. </a:t>
            </a:r>
            <a:r>
              <a:rPr lang="en-US" b="1" dirty="0" smtClean="0">
                <a:solidFill>
                  <a:srgbClr val="00B050"/>
                </a:solidFill>
                <a:latin typeface="Times New Roman" pitchFamily="18" charset="0"/>
                <a:cs typeface="Times New Roman" pitchFamily="18" charset="0"/>
              </a:rPr>
              <a:t>PRAVEEN KUMAR KURREY</a:t>
            </a:r>
            <a:endParaRPr lang="en-US" b="1" dirty="0" smtClean="0">
              <a:solidFill>
                <a:srgbClr val="00B050"/>
              </a:solidFill>
              <a:latin typeface="Times New Roman" pitchFamily="18" charset="0"/>
              <a:cs typeface="Times New Roman" pitchFamily="18" charset="0"/>
            </a:endParaRPr>
          </a:p>
          <a:p>
            <a:pPr>
              <a:buNone/>
            </a:pPr>
            <a:r>
              <a:rPr lang="en-US" b="1" dirty="0" smtClean="0">
                <a:solidFill>
                  <a:srgbClr val="00B050"/>
                </a:solidFill>
                <a:latin typeface="Times New Roman" pitchFamily="18" charset="0"/>
                <a:cs typeface="Times New Roman" pitchFamily="18" charset="0"/>
              </a:rPr>
              <a:t>M.B.B.S.,M.S</a:t>
            </a:r>
            <a:r>
              <a:rPr lang="en-US" b="1" dirty="0" smtClean="0">
                <a:solidFill>
                  <a:srgbClr val="00B050"/>
                </a:solidFill>
                <a:latin typeface="Times New Roman" pitchFamily="18" charset="0"/>
                <a:cs typeface="Times New Roman" pitchFamily="18" charset="0"/>
              </a:rPr>
              <a:t>.,BCME, BCBR</a:t>
            </a:r>
          </a:p>
          <a:p>
            <a:pPr>
              <a:buNone/>
            </a:pPr>
            <a:r>
              <a:rPr lang="en-US" b="1" dirty="0" smtClean="0">
                <a:solidFill>
                  <a:srgbClr val="00B050"/>
                </a:solidFill>
                <a:latin typeface="Times New Roman" pitchFamily="18" charset="0"/>
                <a:cs typeface="Times New Roman" pitchFamily="18" charset="0"/>
              </a:rPr>
              <a:t>PROFESSOR  ANATOMY</a:t>
            </a:r>
            <a:endParaRPr lang="en-US" dirty="0" smtClean="0">
              <a:solidFill>
                <a:srgbClr val="00B050"/>
              </a:solidFill>
            </a:endParaRPr>
          </a:p>
          <a:p>
            <a:endParaRPr lang="en-US" dirty="0"/>
          </a:p>
        </p:txBody>
      </p:sp>
      <p:pic>
        <p:nvPicPr>
          <p:cNvPr id="7" name="Picture 2"/>
          <p:cNvPicPr>
            <a:picLocks noChangeAspect="1" noChangeArrowheads="1"/>
          </p:cNvPicPr>
          <p:nvPr/>
        </p:nvPicPr>
        <p:blipFill>
          <a:blip r:embed="rId3" cstate="print"/>
          <a:srcRect/>
          <a:stretch>
            <a:fillRect/>
          </a:stretch>
        </p:blipFill>
        <p:spPr bwMode="auto">
          <a:xfrm>
            <a:off x="304800" y="3048000"/>
            <a:ext cx="4516916" cy="32299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eaLnBrk="1" hangingPunct="1"/>
            <a:r>
              <a:rPr lang="en-US" sz="3500" b="1" dirty="0" smtClean="0"/>
              <a:t>A</a:t>
            </a:r>
            <a:r>
              <a:rPr lang="en-US" sz="3600" b="1" dirty="0" smtClean="0"/>
              <a:t>rtificial insemination husband (AIH)</a:t>
            </a:r>
          </a:p>
        </p:txBody>
      </p:sp>
      <p:pic>
        <p:nvPicPr>
          <p:cNvPr id="7" name="Picture 8" descr="iui"/>
          <p:cNvPicPr>
            <a:picLocks noGrp="1" noChangeAspect="1" noChangeArrowheads="1"/>
          </p:cNvPicPr>
          <p:nvPr>
            <p:ph sz="half" idx="1"/>
          </p:nvPr>
        </p:nvPicPr>
        <p:blipFill>
          <a:blip r:embed="rId3" cstate="print"/>
          <a:srcRect/>
          <a:stretch>
            <a:fillRect/>
          </a:stretch>
        </p:blipFill>
        <p:spPr bwMode="auto">
          <a:xfrm>
            <a:off x="585787" y="1981199"/>
            <a:ext cx="3781425" cy="3352801"/>
          </a:xfrm>
          <a:prstGeom prst="rect">
            <a:avLst/>
          </a:prstGeom>
          <a:noFill/>
        </p:spPr>
      </p:pic>
      <p:sp>
        <p:nvSpPr>
          <p:cNvPr id="6" name="Content Placeholder 2"/>
          <p:cNvSpPr>
            <a:spLocks noGrp="1"/>
          </p:cNvSpPr>
          <p:nvPr>
            <p:ph sz="half" idx="2"/>
          </p:nvPr>
        </p:nvSpPr>
        <p:spPr>
          <a:xfrm>
            <a:off x="4648200" y="1920084"/>
            <a:ext cx="4038600" cy="4633115"/>
          </a:xfrm>
        </p:spPr>
        <p:style>
          <a:lnRef idx="2">
            <a:schemeClr val="accent4">
              <a:shade val="50000"/>
            </a:schemeClr>
          </a:lnRef>
          <a:fillRef idx="1">
            <a:schemeClr val="accent4"/>
          </a:fillRef>
          <a:effectRef idx="0">
            <a:schemeClr val="accent4"/>
          </a:effectRef>
          <a:fontRef idx="minor">
            <a:schemeClr val="lt1"/>
          </a:fontRef>
        </p:style>
        <p:txBody>
          <a:bodyPr>
            <a:normAutofit fontScale="92500" lnSpcReduction="20000"/>
          </a:bodyPr>
          <a:lstStyle/>
          <a:p>
            <a:r>
              <a:rPr lang="en-US" dirty="0" smtClean="0"/>
              <a:t>Process by which sperms are placed into the reproductive tract of a female for the purpose of impregnating her by using means other than sexual intercourse.</a:t>
            </a:r>
          </a:p>
          <a:p>
            <a:endParaRPr lang="en-US" dirty="0" smtClean="0"/>
          </a:p>
          <a:p>
            <a:r>
              <a:rPr lang="en-US" dirty="0" smtClean="0"/>
              <a:t>METHODS:</a:t>
            </a:r>
          </a:p>
          <a:p>
            <a:r>
              <a:rPr lang="en-US" sz="2000" dirty="0" smtClean="0"/>
              <a:t>INTRA VAGINAL </a:t>
            </a:r>
          </a:p>
          <a:p>
            <a:r>
              <a:rPr lang="en-US" sz="2000" dirty="0" smtClean="0"/>
              <a:t>INTRACERVICAL</a:t>
            </a:r>
          </a:p>
          <a:p>
            <a:r>
              <a:rPr lang="en-US" sz="2000" dirty="0" smtClean="0"/>
              <a:t>INTRAUTERINE</a:t>
            </a:r>
          </a:p>
          <a:p>
            <a:r>
              <a:rPr lang="en-US" sz="2000" dirty="0" smtClean="0"/>
              <a:t>INTRATUBAL</a:t>
            </a:r>
          </a:p>
          <a:p>
            <a:r>
              <a:rPr lang="en-US" dirty="0" smtClean="0"/>
              <a:t> </a:t>
            </a:r>
          </a:p>
          <a:p>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38200" y="658369"/>
            <a:ext cx="7848600" cy="45719"/>
          </a:xfrm>
        </p:spPr>
        <p:txBody>
          <a:bodyPr>
            <a:normAutofit fontScale="90000"/>
          </a:bodyPr>
          <a:lstStyle/>
          <a:p>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709930" y="609599"/>
            <a:ext cx="7824470" cy="50121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title"/>
          </p:nvPr>
        </p:nvSpPr>
        <p:spPr bwMode="auto">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l"/>
            <a:r>
              <a:rPr lang="en-US" sz="5100" dirty="0" smtClean="0"/>
              <a:t>                 Indications</a:t>
            </a:r>
            <a:r>
              <a:rPr lang="en-US" sz="5100" dirty="0"/>
              <a:t>:</a:t>
            </a:r>
          </a:p>
        </p:txBody>
      </p:sp>
      <p:sp>
        <p:nvSpPr>
          <p:cNvPr id="5" name="Rectangle 3"/>
          <p:cNvSpPr>
            <a:spLocks noGrp="1" noChangeArrowheads="1"/>
          </p:cNvSpPr>
          <p:nvPr>
            <p:ph idx="1"/>
          </p:nvPr>
        </p:nvSpPr>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l" rtl="0" eaLnBrk="1" hangingPunct="1"/>
            <a:r>
              <a:rPr lang="en-US" dirty="0" smtClean="0"/>
              <a:t>Mechanical infertility.</a:t>
            </a:r>
          </a:p>
          <a:p>
            <a:pPr algn="l" rtl="0" eaLnBrk="1" hangingPunct="1"/>
            <a:r>
              <a:rPr lang="en-US" dirty="0" smtClean="0"/>
              <a:t>Defective seminal parameters:</a:t>
            </a:r>
          </a:p>
          <a:p>
            <a:pPr algn="l" rtl="0" eaLnBrk="1" hangingPunct="1">
              <a:buFont typeface="Wingdings" pitchFamily="2" charset="2"/>
              <a:buNone/>
            </a:pPr>
            <a:r>
              <a:rPr lang="en-US" dirty="0" smtClean="0"/>
              <a:t>                -low count, motility or        </a:t>
            </a:r>
          </a:p>
          <a:p>
            <a:pPr algn="l" rtl="0" eaLnBrk="1" hangingPunct="1">
              <a:buFont typeface="Wingdings" pitchFamily="2" charset="2"/>
              <a:buNone/>
            </a:pPr>
            <a:r>
              <a:rPr lang="en-US" dirty="0" smtClean="0"/>
              <a:t>                  abnormal forms. </a:t>
            </a:r>
          </a:p>
          <a:p>
            <a:pPr algn="l" rtl="0" eaLnBrk="1" hangingPunct="1">
              <a:buFont typeface="Wingdings" pitchFamily="2" charset="2"/>
              <a:buNone/>
            </a:pPr>
            <a:r>
              <a:rPr lang="en-US" dirty="0" smtClean="0"/>
              <a:t>                -low or high volume, high viscosity </a:t>
            </a:r>
          </a:p>
          <a:p>
            <a:pPr algn="l" rtl="0" eaLnBrk="1" hangingPunct="1">
              <a:buFont typeface="Wingdings" pitchFamily="2" charset="2"/>
              <a:buNone/>
            </a:pPr>
            <a:r>
              <a:rPr lang="en-US" dirty="0" smtClean="0"/>
              <a:t>                  or abnormal liquefaction.</a:t>
            </a:r>
          </a:p>
          <a:p>
            <a:pPr algn="l" rtl="0" eaLnBrk="1" hangingPunct="1"/>
            <a:r>
              <a:rPr lang="en-US" dirty="0" smtClean="0"/>
              <a:t>Immune infertility.</a:t>
            </a:r>
          </a:p>
          <a:p>
            <a:pPr algn="l" rtl="0" eaLnBrk="1" hangingPunct="1"/>
            <a:r>
              <a:rPr lang="en-US" dirty="0" smtClean="0"/>
              <a:t>Idiopathic infertility.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704088"/>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dirty="0" smtClean="0"/>
              <a:t>CONCEPTION   DEVICES</a:t>
            </a:r>
            <a:endParaRPr lang="en-IN" dirty="0"/>
          </a:p>
        </p:txBody>
      </p:sp>
      <p:sp>
        <p:nvSpPr>
          <p:cNvPr id="3" name="Content Placeholder 2"/>
          <p:cNvSpPr>
            <a:spLocks noGrp="1"/>
          </p:cNvSpPr>
          <p:nvPr>
            <p:ph idx="1"/>
          </p:nvPr>
        </p:nvSpPr>
        <p:spPr>
          <a:xfrm>
            <a:off x="467544" y="1772816"/>
            <a:ext cx="8219256" cy="4353347"/>
          </a:xfrm>
        </p:spPr>
        <p:style>
          <a:lnRef idx="2">
            <a:schemeClr val="accent3">
              <a:shade val="50000"/>
            </a:schemeClr>
          </a:lnRef>
          <a:fillRef idx="1">
            <a:schemeClr val="accent3"/>
          </a:fillRef>
          <a:effectRef idx="0">
            <a:schemeClr val="accent3"/>
          </a:effectRef>
          <a:fontRef idx="minor">
            <a:schemeClr val="lt1"/>
          </a:fontRef>
        </p:style>
        <p:txBody>
          <a:bodyPr/>
          <a:lstStyle/>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r>
              <a:rPr lang="en-US" dirty="0" smtClean="0"/>
              <a:t>      CONCEPTION CAP </a:t>
            </a:r>
          </a:p>
          <a:p>
            <a:pPr>
              <a:buFont typeface="Wingdings" pitchFamily="2" charset="2"/>
              <a:buChar char="Ø"/>
            </a:pPr>
            <a:r>
              <a:rPr lang="en-US" dirty="0" smtClean="0"/>
              <a:t>      SPECIAL  CONDOMS</a:t>
            </a:r>
          </a:p>
          <a:p>
            <a:pPr>
              <a:buNone/>
            </a:pPr>
            <a:r>
              <a:rPr lang="en-US" dirty="0" smtClean="0"/>
              <a:t>                        </a:t>
            </a:r>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CONCEPTION   CAP</a:t>
            </a:r>
            <a:endParaRPr lang="en-IN" dirty="0"/>
          </a:p>
        </p:txBody>
      </p:sp>
      <p:pic>
        <p:nvPicPr>
          <p:cNvPr id="6" name="Picture 2" descr="http://t1.gstatic.com/images?q=tbn:ANd9GcRIyIyZ3jVA1Xjy6PsQ-eU8B4mbUWR0G47j7_n0QckZVs5pheWO"/>
          <p:cNvPicPr>
            <a:picLocks noGrp="1" noChangeAspect="1" noChangeArrowheads="1"/>
          </p:cNvPicPr>
          <p:nvPr>
            <p:ph sz="half" idx="1"/>
          </p:nvPr>
        </p:nvPicPr>
        <p:blipFill>
          <a:blip r:embed="rId3" cstate="print"/>
          <a:srcRect/>
          <a:stretch>
            <a:fillRect/>
          </a:stretch>
        </p:blipFill>
        <p:spPr bwMode="auto">
          <a:xfrm>
            <a:off x="755576" y="2060848"/>
            <a:ext cx="3600400" cy="3312368"/>
          </a:xfrm>
          <a:prstGeom prst="rect">
            <a:avLst/>
          </a:prstGeom>
          <a:noFill/>
        </p:spPr>
      </p:pic>
      <p:pic>
        <p:nvPicPr>
          <p:cNvPr id="3075" name="Picture 3" descr="C:\Users\HP\Desktop\cap-insert-last-240.jpg"/>
          <p:cNvPicPr>
            <a:picLocks noGrp="1" noChangeAspect="1" noChangeArrowheads="1"/>
          </p:cNvPicPr>
          <p:nvPr>
            <p:ph sz="half" idx="2"/>
          </p:nvPr>
        </p:nvPicPr>
        <p:blipFill>
          <a:blip r:embed="rId4" cstate="print"/>
          <a:srcRect/>
          <a:stretch>
            <a:fillRect/>
          </a:stretch>
        </p:blipFill>
        <p:spPr bwMode="auto">
          <a:xfrm>
            <a:off x="4644008" y="1556792"/>
            <a:ext cx="3888432" cy="504056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fontScale="90000"/>
          </a:bodyPr>
          <a:lstStyle/>
          <a:p>
            <a:r>
              <a:rPr lang="en-US" sz="3200" dirty="0" smtClean="0"/>
              <a:t>                     </a:t>
            </a:r>
            <a:r>
              <a:rPr lang="en-US" sz="3200" b="1" dirty="0" smtClean="0"/>
              <a:t>INVITRO FERTILIZATION (IVF)</a:t>
            </a:r>
            <a:endParaRPr lang="en-US" sz="3200" b="1" dirty="0"/>
          </a:p>
        </p:txBody>
      </p:sp>
      <p:sp>
        <p:nvSpPr>
          <p:cNvPr id="3" name="Content Placeholder 2"/>
          <p:cNvSpPr>
            <a:spLocks noGrp="1"/>
          </p:cNvSpPr>
          <p:nvPr>
            <p:ph idx="1"/>
          </p:nvPr>
        </p:nvSpPr>
        <p:spPr>
          <a:xfrm>
            <a:off x="457200" y="1371600"/>
            <a:ext cx="8229600" cy="4953000"/>
          </a:xfrm>
        </p:spPr>
        <p:txBody>
          <a:bodyPr>
            <a:normAutofit/>
          </a:bodyPr>
          <a:lstStyle/>
          <a:p>
            <a:r>
              <a:rPr lang="en-US" sz="2400" dirty="0" smtClean="0"/>
              <a:t>Technique of letting fertilization of the male and female gametes (sperm &amp; egg) occurs outside the female.</a:t>
            </a:r>
          </a:p>
          <a:p>
            <a:endParaRPr lang="en-US" sz="2400" b="1" dirty="0" smtClean="0"/>
          </a:p>
          <a:p>
            <a:pPr>
              <a:buNone/>
            </a:pPr>
            <a:r>
              <a:rPr lang="en-US" sz="2400" b="1" dirty="0" smtClean="0"/>
              <a:t>   INDICATIONS</a:t>
            </a:r>
          </a:p>
          <a:p>
            <a:pPr>
              <a:buNone/>
            </a:pPr>
            <a:r>
              <a:rPr lang="en-US" sz="2400" dirty="0" smtClean="0"/>
              <a:t># Women with blocked fallopian tubes</a:t>
            </a:r>
          </a:p>
          <a:p>
            <a:pPr>
              <a:buNone/>
            </a:pPr>
            <a:r>
              <a:rPr lang="en-US" sz="2400" dirty="0" smtClean="0"/>
              <a:t># Ovulation problems</a:t>
            </a:r>
          </a:p>
          <a:p>
            <a:pPr>
              <a:buNone/>
            </a:pPr>
            <a:r>
              <a:rPr lang="en-US" sz="2400" dirty="0" smtClean="0"/>
              <a:t># Seminal problems for the man: sperm transport , motility..</a:t>
            </a:r>
          </a:p>
          <a:p>
            <a:pPr>
              <a:buNone/>
            </a:pPr>
            <a:r>
              <a:rPr lang="en-US" sz="2400" dirty="0" smtClean="0"/>
              <a:t># Unexplained fertility cases</a:t>
            </a:r>
          </a:p>
          <a:p>
            <a:pPr>
              <a:buNone/>
            </a:pPr>
            <a:r>
              <a:rPr lang="en-US" sz="2400" dirty="0" smtClean="0"/>
              <a:t># Presence of seminal antibodies in the women’s body</a:t>
            </a: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04088"/>
            <a:ext cx="8153400" cy="743712"/>
          </a:xfrm>
        </p:spPr>
        <p:txBody>
          <a:bodyPr>
            <a:normAutofit/>
          </a:bodyPr>
          <a:lstStyle/>
          <a:p>
            <a:r>
              <a:rPr lang="en-US" sz="3600" dirty="0" smtClean="0"/>
              <a:t> </a:t>
            </a:r>
            <a:r>
              <a:rPr lang="en-US" sz="3200" dirty="0" smtClean="0"/>
              <a:t> </a:t>
            </a:r>
            <a:r>
              <a:rPr lang="en-US" sz="3600" b="1" dirty="0" smtClean="0"/>
              <a:t>STEPS OF IVF…</a:t>
            </a:r>
            <a:endParaRPr lang="en-US" sz="3600" b="1" dirty="0"/>
          </a:p>
        </p:txBody>
      </p:sp>
      <p:sp>
        <p:nvSpPr>
          <p:cNvPr id="3" name="Content Placeholder 2"/>
          <p:cNvSpPr>
            <a:spLocks noGrp="1"/>
          </p:cNvSpPr>
          <p:nvPr>
            <p:ph idx="1"/>
          </p:nvPr>
        </p:nvSpPr>
        <p:spPr>
          <a:xfrm>
            <a:off x="381000" y="1524000"/>
            <a:ext cx="8153400" cy="4876800"/>
          </a:xfrm>
        </p:spPr>
        <p:txBody>
          <a:bodyPr>
            <a:normAutofit fontScale="92500" lnSpcReduction="10000"/>
          </a:bodyPr>
          <a:lstStyle/>
          <a:p>
            <a:pPr>
              <a:buNone/>
            </a:pPr>
            <a:r>
              <a:rPr lang="en-US" dirty="0" smtClean="0"/>
              <a:t> 1) OVARIAN STIMULATION</a:t>
            </a:r>
          </a:p>
          <a:p>
            <a:pPr>
              <a:buNone/>
            </a:pPr>
            <a:r>
              <a:rPr lang="en-US" dirty="0" smtClean="0"/>
              <a:t>2)VAGINAL ULTRASOUND:  </a:t>
            </a:r>
            <a:endParaRPr lang="en-US" sz="2400" dirty="0" smtClean="0"/>
          </a:p>
          <a:p>
            <a:pPr>
              <a:buNone/>
            </a:pPr>
            <a:r>
              <a:rPr lang="en-US" sz="2400" dirty="0" smtClean="0"/>
              <a:t>                    Monitor the number &amp; size of the follicles</a:t>
            </a:r>
          </a:p>
          <a:p>
            <a:pPr>
              <a:buNone/>
            </a:pPr>
            <a:r>
              <a:rPr lang="en-US" sz="2400" dirty="0" smtClean="0"/>
              <a:t>                    Adjust the dose of The injections accordingly</a:t>
            </a:r>
          </a:p>
          <a:p>
            <a:pPr>
              <a:buNone/>
            </a:pPr>
            <a:r>
              <a:rPr lang="en-US" sz="2400" dirty="0" smtClean="0"/>
              <a:t>3)HCG HORMONE INJECTION IS GIVEN FOR FINAL  MATURATION OF EGG</a:t>
            </a:r>
          </a:p>
          <a:p>
            <a:pPr>
              <a:buNone/>
            </a:pPr>
            <a:r>
              <a:rPr lang="en-US" sz="2400" dirty="0" smtClean="0"/>
              <a:t>4)OOCYTES RETRIVAL IS DONE 34 To37 hours AFTER TAKING THE HCG INJECTION</a:t>
            </a:r>
          </a:p>
          <a:p>
            <a:pPr>
              <a:buNone/>
            </a:pPr>
            <a:r>
              <a:rPr lang="en-US" sz="2400" dirty="0" smtClean="0"/>
              <a:t>5)THE FLUID COLLECTED FROM THE FOLLICLES IN SPECIAL TUBES IS EXAMINED BY THE EMBRYOLOGIST &amp; THE EGGS ARE ISOLATED</a:t>
            </a:r>
          </a:p>
          <a:p>
            <a:pPr>
              <a:buNone/>
            </a:pPr>
            <a:r>
              <a:rPr lang="en-US" sz="2400" dirty="0" smtClean="0"/>
              <a:t>6)THE SEMEN SAMPLE IS TAKEN IN THE SAME DAY AND THE EGGS  FERTILIZED EITHER USING THE CONVENTIONAL IVF OR ICSI.</a:t>
            </a:r>
          </a:p>
          <a:p>
            <a:pPr>
              <a:buNone/>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assisted-reproductive-technology-11-728.jpg"/>
          <p:cNvPicPr>
            <a:picLocks noGrp="1" noChangeAspect="1"/>
          </p:cNvPicPr>
          <p:nvPr>
            <p:ph idx="1"/>
          </p:nvPr>
        </p:nvPicPr>
        <p:blipFill>
          <a:blip r:embed="rId2" cstate="print"/>
          <a:stretch>
            <a:fillRect/>
          </a:stretch>
        </p:blipFill>
        <p:spPr>
          <a:xfrm>
            <a:off x="228601" y="914399"/>
            <a:ext cx="8762999" cy="5467513"/>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MEDICATION </a:t>
            </a:r>
            <a:endParaRPr lang="en-IN" dirty="0"/>
          </a:p>
        </p:txBody>
      </p:sp>
      <p:sp>
        <p:nvSpPr>
          <p:cNvPr id="3" name="Content Placeholder 2"/>
          <p:cNvSpPr>
            <a:spLocks noGrp="1"/>
          </p:cNvSpPr>
          <p:nvPr>
            <p:ph idx="1"/>
          </p:nvPr>
        </p:nvSpPr>
        <p:spPr/>
        <p:txBody>
          <a:bodyPr>
            <a:normAutofit/>
          </a:bodyPr>
          <a:lstStyle/>
          <a:p>
            <a:r>
              <a:rPr lang="en-US" dirty="0" smtClean="0">
                <a:solidFill>
                  <a:srgbClr val="FF0000"/>
                </a:solidFill>
              </a:rPr>
              <a:t>Medication for ovarian stimulation</a:t>
            </a:r>
          </a:p>
          <a:p>
            <a:pPr>
              <a:buNone/>
            </a:pPr>
            <a:r>
              <a:rPr lang="en-US" dirty="0" smtClean="0"/>
              <a:t>          FSH</a:t>
            </a:r>
          </a:p>
          <a:p>
            <a:pPr>
              <a:buNone/>
            </a:pPr>
            <a:r>
              <a:rPr lang="en-US" dirty="0" smtClean="0"/>
              <a:t>          LH </a:t>
            </a:r>
          </a:p>
          <a:p>
            <a:pPr>
              <a:buNone/>
            </a:pPr>
            <a:r>
              <a:rPr lang="en-US" dirty="0" smtClean="0"/>
              <a:t>          </a:t>
            </a:r>
            <a:r>
              <a:rPr lang="en-US" dirty="0" err="1" smtClean="0"/>
              <a:t>hCG</a:t>
            </a:r>
            <a:endParaRPr lang="en-US" dirty="0" smtClean="0"/>
          </a:p>
          <a:p>
            <a:pPr>
              <a:buNone/>
            </a:pPr>
            <a:r>
              <a:rPr lang="en-US" dirty="0" smtClean="0"/>
              <a:t>          </a:t>
            </a:r>
            <a:r>
              <a:rPr lang="en-US" dirty="0" err="1" smtClean="0"/>
              <a:t>Clomiphene</a:t>
            </a:r>
            <a:r>
              <a:rPr lang="en-US" dirty="0" smtClean="0"/>
              <a:t> citrate</a:t>
            </a:r>
          </a:p>
          <a:p>
            <a:pPr>
              <a:buNone/>
            </a:pPr>
            <a:r>
              <a:rPr lang="en-US" dirty="0" smtClean="0"/>
              <a:t>         </a:t>
            </a:r>
          </a:p>
          <a:p>
            <a:r>
              <a:rPr lang="en-US" dirty="0" smtClean="0"/>
              <a:t>Medication to</a:t>
            </a:r>
            <a:r>
              <a:rPr lang="en-US" dirty="0" smtClean="0">
                <a:solidFill>
                  <a:srgbClr val="FF0000"/>
                </a:solidFill>
              </a:rPr>
              <a:t> prevent premature ovulation</a:t>
            </a:r>
          </a:p>
          <a:p>
            <a:pPr>
              <a:buNone/>
            </a:pPr>
            <a:r>
              <a:rPr lang="en-US" dirty="0" smtClean="0"/>
              <a:t>          </a:t>
            </a:r>
            <a:r>
              <a:rPr lang="en-US" dirty="0" err="1" smtClean="0"/>
              <a:t>GnRH</a:t>
            </a:r>
            <a:r>
              <a:rPr lang="en-US" dirty="0" smtClean="0"/>
              <a:t> agonist &amp; antagonists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   ASSISTED REPRODUCTIVE TECHNOLOGY</a:t>
            </a:r>
            <a:endParaRPr lang="en-US" sz="3600" dirty="0"/>
          </a:p>
        </p:txBody>
      </p:sp>
      <p:sp>
        <p:nvSpPr>
          <p:cNvPr id="3" name="Content Placeholder 2"/>
          <p:cNvSpPr>
            <a:spLocks noGrp="1"/>
          </p:cNvSpPr>
          <p:nvPr>
            <p:ph idx="1"/>
          </p:nvPr>
        </p:nvSpPr>
        <p:spPr/>
        <p:txBody>
          <a:bodyPr>
            <a:normAutofit lnSpcReduction="10000"/>
          </a:bodyPr>
          <a:lstStyle/>
          <a:p>
            <a:r>
              <a:rPr lang="en-US" dirty="0" smtClean="0"/>
              <a:t>METHODS USED TO ACHIVE PREGNENCY BY ARTIFICIAL OR PARTIALY ARTICIAL MEANS.</a:t>
            </a:r>
          </a:p>
          <a:p>
            <a:endParaRPr lang="en-US" dirty="0" smtClean="0"/>
          </a:p>
          <a:p>
            <a:r>
              <a:rPr lang="en-US" dirty="0" smtClean="0"/>
              <a:t>USES:</a:t>
            </a:r>
          </a:p>
          <a:p>
            <a:r>
              <a:rPr lang="en-US" dirty="0" smtClean="0"/>
              <a:t>INFERTILITY TRETMENT</a:t>
            </a:r>
          </a:p>
          <a:p>
            <a:r>
              <a:rPr lang="en-US" dirty="0" smtClean="0"/>
              <a:t>WITH REGARD TO FERTILE COUPLES FOR GENETIC REASON(pre implantation genetic diagnosis)</a:t>
            </a:r>
          </a:p>
          <a:p>
            <a:r>
              <a:rPr lang="en-US" dirty="0" smtClean="0"/>
              <a:t>COUPLES DISCORDAND FOR CERTAIN COMMUNICABLE DISEASES.LIKE AIDS.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3" cstate="print"/>
          <a:srcRect/>
          <a:stretch>
            <a:fillRect/>
          </a:stretch>
        </p:blipFill>
        <p:spPr bwMode="auto">
          <a:xfrm>
            <a:off x="251520" y="260649"/>
            <a:ext cx="8640960" cy="6597352"/>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066800"/>
            <a:ext cx="4648200" cy="304800"/>
          </a:xfrm>
        </p:spPr>
        <p:txBody>
          <a:bodyPr>
            <a:normAutofit fontScale="90000"/>
          </a:bodyPr>
          <a:lstStyle/>
          <a:p>
            <a:r>
              <a:rPr lang="en-US" smtClean="0"/>
              <a:t>OOCYTE  RETRIEVAL</a:t>
            </a:r>
            <a:br>
              <a:rPr lang="en-US" smtClean="0"/>
            </a:br>
            <a:endParaRPr lang="en-US" dirty="0"/>
          </a:p>
        </p:txBody>
      </p:sp>
      <p:pic>
        <p:nvPicPr>
          <p:cNvPr id="6" name="Content Placeholder 5" descr="IMG-20140723-WA0011.jpg"/>
          <p:cNvPicPr>
            <a:picLocks noGrp="1" noChangeAspect="1"/>
          </p:cNvPicPr>
          <p:nvPr>
            <p:ph idx="1"/>
          </p:nvPr>
        </p:nvPicPr>
        <p:blipFill>
          <a:blip r:embed="rId3" cstate="print"/>
          <a:stretch>
            <a:fillRect/>
          </a:stretch>
        </p:blipFill>
        <p:spPr>
          <a:xfrm>
            <a:off x="1752600" y="1447800"/>
            <a:ext cx="5791200" cy="4182269"/>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3" cstate="print"/>
          <a:srcRect/>
          <a:stretch>
            <a:fillRect/>
          </a:stretch>
        </p:blipFill>
        <p:spPr bwMode="auto">
          <a:xfrm>
            <a:off x="838201" y="793343"/>
            <a:ext cx="7848600" cy="5804007"/>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rmAutofit/>
          </a:bodyPr>
          <a:lstStyle/>
          <a:p>
            <a:r>
              <a:rPr lang="en-US" sz="3600" b="1" dirty="0" smtClean="0"/>
              <a:t>                 Sperm retrieval methods</a:t>
            </a:r>
            <a:r>
              <a:rPr lang="en-US" sz="3600" dirty="0" smtClean="0"/>
              <a:t/>
            </a:r>
            <a:br>
              <a:rPr lang="en-US" sz="3600" dirty="0" smtClean="0"/>
            </a:br>
            <a:endParaRPr lang="en-US" sz="3600" dirty="0"/>
          </a:p>
        </p:txBody>
      </p:sp>
      <p:sp>
        <p:nvSpPr>
          <p:cNvPr id="3" name="Content Placeholder 2"/>
          <p:cNvSpPr>
            <a:spLocks noGrp="1"/>
          </p:cNvSpPr>
          <p:nvPr>
            <p:ph idx="1"/>
          </p:nvPr>
        </p:nvSpPr>
        <p:spPr/>
        <p:txBody>
          <a:bodyPr/>
          <a:lstStyle/>
          <a:p>
            <a:r>
              <a:rPr lang="en-US" sz="2800" dirty="0" smtClean="0"/>
              <a:t>       Penile vibratory stimulation (PVS )</a:t>
            </a:r>
          </a:p>
          <a:p>
            <a:pPr>
              <a:buNone/>
            </a:pPr>
            <a:r>
              <a:rPr lang="en-US" sz="2800" dirty="0" smtClean="0"/>
              <a:t>          Electro-ejaculation (EEJ )</a:t>
            </a:r>
          </a:p>
          <a:p>
            <a:pPr>
              <a:buNone/>
            </a:pPr>
            <a:r>
              <a:rPr lang="en-US" sz="2800" dirty="0" smtClean="0"/>
              <a:t>          Microsurgical-</a:t>
            </a:r>
            <a:r>
              <a:rPr lang="en-US" sz="2800" dirty="0" err="1" smtClean="0"/>
              <a:t>epididymal</a:t>
            </a:r>
            <a:r>
              <a:rPr lang="en-US" sz="2800" dirty="0" smtClean="0"/>
              <a:t> sperm aspiration (MESA)</a:t>
            </a:r>
          </a:p>
          <a:p>
            <a:pPr>
              <a:buNone/>
            </a:pPr>
            <a:r>
              <a:rPr lang="en-US" sz="2800" dirty="0" smtClean="0"/>
              <a:t>          </a:t>
            </a:r>
            <a:r>
              <a:rPr lang="en-US" sz="2800" dirty="0" err="1" smtClean="0"/>
              <a:t>Percutaneous</a:t>
            </a:r>
            <a:r>
              <a:rPr lang="en-US" sz="2800" dirty="0" smtClean="0"/>
              <a:t>  </a:t>
            </a:r>
            <a:r>
              <a:rPr lang="en-US" sz="2800" dirty="0" err="1" smtClean="0"/>
              <a:t>epididymal</a:t>
            </a:r>
            <a:r>
              <a:rPr lang="en-US" sz="2800" dirty="0" smtClean="0"/>
              <a:t> sperm aspiration                          (PESA )</a:t>
            </a:r>
          </a:p>
          <a:p>
            <a:pPr>
              <a:buNone/>
            </a:pPr>
            <a:r>
              <a:rPr lang="en-US" sz="2800" dirty="0" smtClean="0"/>
              <a:t>          Testicular sperm extraction (TESE )</a:t>
            </a:r>
          </a:p>
          <a:p>
            <a:pPr>
              <a:buNone/>
            </a:pPr>
            <a:r>
              <a:rPr lang="en-US" sz="2800" dirty="0" smtClean="0"/>
              <a:t>          Testicular sperm </a:t>
            </a:r>
            <a:r>
              <a:rPr lang="en-US" sz="2800" dirty="0" err="1" smtClean="0"/>
              <a:t>asiration</a:t>
            </a:r>
            <a:r>
              <a:rPr lang="en-US" sz="2800" dirty="0" smtClean="0"/>
              <a:t> (TESA)</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assisted-reproductive-technology-18-728.jpg"/>
          <p:cNvPicPr>
            <a:picLocks noGrp="1" noChangeAspect="1"/>
          </p:cNvPicPr>
          <p:nvPr>
            <p:ph idx="1"/>
          </p:nvPr>
        </p:nvPicPr>
        <p:blipFill>
          <a:blip r:embed="rId2" cstate="print"/>
          <a:stretch>
            <a:fillRect/>
          </a:stretch>
        </p:blipFill>
        <p:spPr>
          <a:xfrm>
            <a:off x="685800" y="1219200"/>
            <a:ext cx="7772400" cy="533400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ssisted-reproductive-technology-19-728.jpg"/>
          <p:cNvPicPr>
            <a:picLocks noGrp="1" noChangeAspect="1"/>
          </p:cNvPicPr>
          <p:nvPr>
            <p:ph idx="1"/>
          </p:nvPr>
        </p:nvPicPr>
        <p:blipFill>
          <a:blip r:embed="rId2" cstate="print"/>
          <a:stretch>
            <a:fillRect/>
          </a:stretch>
        </p:blipFill>
        <p:spPr>
          <a:xfrm>
            <a:off x="838200" y="838201"/>
            <a:ext cx="7467600" cy="548640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dirty="0" err="1" smtClean="0"/>
              <a:t>Percutaneous</a:t>
            </a:r>
            <a:r>
              <a:rPr lang="en-US" dirty="0" smtClean="0"/>
              <a:t>  </a:t>
            </a:r>
            <a:r>
              <a:rPr lang="en-US" dirty="0" err="1" smtClean="0"/>
              <a:t>epididymal</a:t>
            </a:r>
            <a:r>
              <a:rPr lang="en-US" dirty="0" smtClean="0"/>
              <a:t> sperm aspiration (PESA )</a:t>
            </a:r>
            <a:endParaRPr lang="en-IN" dirty="0"/>
          </a:p>
        </p:txBody>
      </p:sp>
      <p:pic>
        <p:nvPicPr>
          <p:cNvPr id="20482" name="Picture 2"/>
          <p:cNvPicPr>
            <a:picLocks noGrp="1" noChangeAspect="1" noChangeArrowheads="1"/>
          </p:cNvPicPr>
          <p:nvPr>
            <p:ph idx="1"/>
          </p:nvPr>
        </p:nvPicPr>
        <p:blipFill>
          <a:blip r:embed="rId3" cstate="print"/>
          <a:srcRect/>
          <a:stretch>
            <a:fillRect/>
          </a:stretch>
        </p:blipFill>
        <p:spPr bwMode="auto">
          <a:xfrm>
            <a:off x="395536" y="1700808"/>
            <a:ext cx="8064896" cy="4896544"/>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Testicular sperm extraction (TESE )</a:t>
            </a:r>
            <a:endParaRPr lang="en-IN" dirty="0"/>
          </a:p>
        </p:txBody>
      </p:sp>
      <p:pic>
        <p:nvPicPr>
          <p:cNvPr id="21506" name="Picture 2"/>
          <p:cNvPicPr>
            <a:picLocks noGrp="1" noChangeAspect="1" noChangeArrowheads="1"/>
          </p:cNvPicPr>
          <p:nvPr>
            <p:ph idx="1"/>
          </p:nvPr>
        </p:nvPicPr>
        <p:blipFill>
          <a:blip r:embed="rId3" cstate="print"/>
          <a:srcRect/>
          <a:stretch>
            <a:fillRect/>
          </a:stretch>
        </p:blipFill>
        <p:spPr bwMode="auto">
          <a:xfrm>
            <a:off x="323528" y="1700808"/>
            <a:ext cx="8352928" cy="4896544"/>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r>
              <a:rPr lang="en-US" sz="3600" b="1" dirty="0" smtClean="0"/>
              <a:t>CONVENTIONAL</a:t>
            </a:r>
            <a:r>
              <a:rPr lang="en-US" sz="3600" dirty="0" smtClean="0"/>
              <a:t> </a:t>
            </a:r>
            <a:r>
              <a:rPr lang="en-US" sz="3600" b="1" dirty="0" smtClean="0"/>
              <a:t>IVF PROCEDURE</a:t>
            </a:r>
            <a:endParaRPr lang="en-US" sz="3600" b="1" dirty="0"/>
          </a:p>
        </p:txBody>
      </p:sp>
      <p:sp>
        <p:nvSpPr>
          <p:cNvPr id="3" name="Content Placeholder 2"/>
          <p:cNvSpPr>
            <a:spLocks noGrp="1"/>
          </p:cNvSpPr>
          <p:nvPr>
            <p:ph idx="1"/>
          </p:nvPr>
        </p:nvSpPr>
        <p:spPr>
          <a:xfrm>
            <a:off x="457200" y="1600200"/>
            <a:ext cx="8229600" cy="4724400"/>
          </a:xfrm>
        </p:spPr>
        <p:txBody>
          <a:bodyPr/>
          <a:lstStyle/>
          <a:p>
            <a:endParaRPr lang="en-US" dirty="0" smtClean="0"/>
          </a:p>
          <a:p>
            <a:r>
              <a:rPr lang="en-US" dirty="0" smtClean="0"/>
              <a:t>Egg mixed with thousand of sperms in a special dish.</a:t>
            </a:r>
          </a:p>
          <a:p>
            <a:r>
              <a:rPr lang="en-US" dirty="0" smtClean="0"/>
              <a:t>Special incubators stimulating natural conditions</a:t>
            </a:r>
          </a:p>
          <a:p>
            <a:r>
              <a:rPr lang="en-US" dirty="0" smtClean="0"/>
              <a:t>The fertilization is observed in the laboratory</a:t>
            </a:r>
          </a:p>
          <a:p>
            <a:r>
              <a:rPr lang="en-US" dirty="0" smtClean="0"/>
              <a:t>After fertilization is assured &amp; cell division </a:t>
            </a:r>
            <a:r>
              <a:rPr lang="en-US" dirty="0" err="1" smtClean="0"/>
              <a:t>obsereved</a:t>
            </a:r>
            <a:r>
              <a:rPr lang="en-US" dirty="0" smtClean="0"/>
              <a:t> the embryo (usually 3) are returned to the </a:t>
            </a:r>
            <a:r>
              <a:rPr lang="en-US" dirty="0" err="1" smtClean="0"/>
              <a:t>womens</a:t>
            </a:r>
            <a:r>
              <a:rPr lang="en-US" dirty="0" smtClean="0"/>
              <a:t> uterus through the cervix using a special catheter (done from 2-5 days).</a:t>
            </a:r>
          </a:p>
          <a:p>
            <a:r>
              <a:rPr lang="en-US" dirty="0" err="1" smtClean="0"/>
              <a:t>Luteal</a:t>
            </a:r>
            <a:r>
              <a:rPr lang="en-US" dirty="0" smtClean="0"/>
              <a:t> phase support.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dirty="0" smtClean="0"/>
              <a:t>REPRODUCTIVE  CHRONOLOGY</a:t>
            </a:r>
            <a:endParaRPr lang="en-IN" dirty="0"/>
          </a:p>
        </p:txBody>
      </p:sp>
      <p:sp>
        <p:nvSpPr>
          <p:cNvPr id="3" name="Content Placeholder 2"/>
          <p:cNvSpPr>
            <a:spLocks noGrp="1"/>
          </p:cNvSpPr>
          <p:nvPr>
            <p:ph idx="1"/>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dirty="0" smtClean="0"/>
              <a:t>1934   Gregory Pincus 1</a:t>
            </a:r>
            <a:r>
              <a:rPr lang="en-US" baseline="30000" dirty="0" smtClean="0"/>
              <a:t>st</a:t>
            </a:r>
            <a:r>
              <a:rPr lang="en-US" dirty="0" smtClean="0"/>
              <a:t> animal IVF</a:t>
            </a:r>
          </a:p>
          <a:p>
            <a:r>
              <a:rPr lang="en-US" dirty="0" smtClean="0"/>
              <a:t>1944   John Rock 1</a:t>
            </a:r>
            <a:r>
              <a:rPr lang="en-US" baseline="30000" dirty="0" smtClean="0"/>
              <a:t>st</a:t>
            </a:r>
            <a:r>
              <a:rPr lang="en-US" dirty="0" smtClean="0"/>
              <a:t> human IVF</a:t>
            </a:r>
          </a:p>
          <a:p>
            <a:r>
              <a:rPr lang="en-US" dirty="0" smtClean="0"/>
              <a:t>1960   FDA approves “the pill”                      </a:t>
            </a:r>
          </a:p>
          <a:p>
            <a:r>
              <a:rPr lang="en-US" dirty="0" smtClean="0"/>
              <a:t>1978   1</a:t>
            </a:r>
            <a:r>
              <a:rPr lang="en-US" baseline="30000" dirty="0" smtClean="0"/>
              <a:t>st</a:t>
            </a:r>
            <a:r>
              <a:rPr lang="en-US" dirty="0" smtClean="0"/>
              <a:t> IVF baby</a:t>
            </a:r>
          </a:p>
          <a:p>
            <a:r>
              <a:rPr lang="en-US" dirty="0" smtClean="0"/>
              <a:t>1984   1</a:t>
            </a:r>
            <a:r>
              <a:rPr lang="en-US" baseline="30000" dirty="0" smtClean="0"/>
              <a:t>st</a:t>
            </a:r>
            <a:r>
              <a:rPr lang="en-US" dirty="0" smtClean="0"/>
              <a:t> baby born by GIFT</a:t>
            </a:r>
          </a:p>
          <a:p>
            <a:r>
              <a:rPr lang="en-US" dirty="0" smtClean="0"/>
              <a:t>1986   1</a:t>
            </a:r>
            <a:r>
              <a:rPr lang="en-US" baseline="30000" dirty="0" smtClean="0"/>
              <a:t>st</a:t>
            </a:r>
            <a:r>
              <a:rPr lang="en-US" dirty="0" smtClean="0"/>
              <a:t> baby born by ZIFT</a:t>
            </a:r>
          </a:p>
          <a:p>
            <a:r>
              <a:rPr lang="en-US" dirty="0" smtClean="0"/>
              <a:t>2001   421 U.S ART clinics with 41,000 live births annually</a:t>
            </a:r>
            <a:endParaRPr lang="en-IN" dirty="0"/>
          </a:p>
        </p:txBody>
      </p:sp>
    </p:spTree>
  </p:cSld>
  <p:clrMapOvr>
    <a:masterClrMapping/>
  </p:clrMapOvr>
  <p:transition advTm="57112">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assisted-reproductive-technology-14-728.jpg"/>
          <p:cNvPicPr>
            <a:picLocks noGrp="1" noChangeAspect="1"/>
          </p:cNvPicPr>
          <p:nvPr>
            <p:ph idx="1"/>
          </p:nvPr>
        </p:nvPicPr>
        <p:blipFill>
          <a:blip r:embed="rId2" cstate="print"/>
          <a:stretch>
            <a:fillRect/>
          </a:stretch>
        </p:blipFill>
        <p:spPr>
          <a:xfrm>
            <a:off x="838200" y="914400"/>
            <a:ext cx="7924800" cy="5334001"/>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assisted-reproductive-technology-26-728.jpg"/>
          <p:cNvPicPr>
            <a:picLocks noGrp="1" noChangeAspect="1"/>
          </p:cNvPicPr>
          <p:nvPr>
            <p:ph idx="1"/>
          </p:nvPr>
        </p:nvPicPr>
        <p:blipFill>
          <a:blip r:embed="rId2" cstate="print"/>
          <a:stretch>
            <a:fillRect/>
          </a:stretch>
        </p:blipFill>
        <p:spPr>
          <a:xfrm>
            <a:off x="990600" y="838200"/>
            <a:ext cx="7543800" cy="54102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600" dirty="0" smtClean="0"/>
              <a:t>            METHODS OF IMPROVING IVF    </a:t>
            </a:r>
            <a:endParaRPr lang="en-US" sz="3600" dirty="0"/>
          </a:p>
        </p:txBody>
      </p:sp>
      <p:sp>
        <p:nvSpPr>
          <p:cNvPr id="9" name="Content Placeholder 8"/>
          <p:cNvSpPr>
            <a:spLocks noGrp="1"/>
          </p:cNvSpPr>
          <p:nvPr>
            <p:ph idx="1"/>
          </p:nvPr>
        </p:nvSpPr>
        <p:spPr/>
        <p:txBody>
          <a:bodyPr>
            <a:normAutofit lnSpcReduction="10000"/>
          </a:bodyPr>
          <a:lstStyle/>
          <a:p>
            <a:r>
              <a:rPr lang="en-US" dirty="0" smtClean="0"/>
              <a:t>TRANSFER EMBRYO AT BLASTOCYST STAGE.</a:t>
            </a:r>
          </a:p>
          <a:p>
            <a:endParaRPr lang="en-US" dirty="0" smtClean="0"/>
          </a:p>
          <a:p>
            <a:r>
              <a:rPr lang="en-US" dirty="0" smtClean="0"/>
              <a:t>CULTURE FERTILIZED OVA &amp; EARLY EMBRYOS WITH CELLS THAT NORMALLY SURROUND THE OOCYTE, SO THEY CAN PROVIDE GROWTH FACTORS.  (AUTOLOGOUS ENDOMETRIAL TRANSFER )</a:t>
            </a:r>
          </a:p>
          <a:p>
            <a:endParaRPr lang="en-US" dirty="0" smtClean="0"/>
          </a:p>
          <a:p>
            <a:r>
              <a:rPr lang="en-US" dirty="0" smtClean="0"/>
              <a:t>SCREEN EARLY EMBRYOS FOR CHROMOSOMAL ABNORMALITIES &amp; IMPLANT ONLY THOSE WITH NORMAL KARYOTYPE.</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514352"/>
            <a:ext cx="6477000" cy="857248"/>
          </a:xfrm>
        </p:spPr>
        <p:txBody>
          <a:bodyPr/>
          <a:lstStyle/>
          <a:p>
            <a:r>
              <a:rPr lang="en-US" dirty="0" smtClean="0"/>
              <a:t> </a:t>
            </a:r>
            <a:r>
              <a:rPr lang="en-US" b="1" dirty="0" smtClean="0"/>
              <a:t>INTRACYTOPLASMIC</a:t>
            </a:r>
            <a:r>
              <a:rPr lang="en-US" dirty="0" smtClean="0"/>
              <a:t> </a:t>
            </a:r>
            <a:r>
              <a:rPr lang="en-US" b="1" dirty="0" smtClean="0"/>
              <a:t>SPERM INJECTION (ICSI)</a:t>
            </a:r>
            <a:endParaRPr lang="en-US" b="1" dirty="0"/>
          </a:p>
        </p:txBody>
      </p:sp>
      <p:sp>
        <p:nvSpPr>
          <p:cNvPr id="8" name="Text Placeholder 7"/>
          <p:cNvSpPr>
            <a:spLocks noGrp="1"/>
          </p:cNvSpPr>
          <p:nvPr>
            <p:ph type="body" idx="2"/>
          </p:nvPr>
        </p:nvSpPr>
        <p:spPr/>
        <p:txBody>
          <a:bodyPr/>
          <a:lstStyle/>
          <a:p>
            <a:endParaRPr lang="en-US" dirty="0"/>
          </a:p>
        </p:txBody>
      </p:sp>
      <p:pic>
        <p:nvPicPr>
          <p:cNvPr id="3074" name="Picture 2" descr="C:\Documents and Settings\Utpal\My Documents\Bluetooth Exchange Folder\55978914e384c356498817f15df9.jpg"/>
          <p:cNvPicPr>
            <a:picLocks noGrp="1" noChangeAspect="1" noChangeArrowheads="1"/>
          </p:cNvPicPr>
          <p:nvPr>
            <p:ph sz="half" idx="1"/>
          </p:nvPr>
        </p:nvPicPr>
        <p:blipFill>
          <a:blip r:embed="rId3" cstate="print"/>
          <a:srcRect/>
          <a:stretch>
            <a:fillRect/>
          </a:stretch>
        </p:blipFill>
        <p:spPr>
          <a:xfrm>
            <a:off x="1371600" y="1600200"/>
            <a:ext cx="6248400" cy="4191000"/>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smtClean="0"/>
              <a:t>          </a:t>
            </a:r>
            <a:r>
              <a:rPr lang="en-US" sz="3200" b="1" dirty="0" smtClean="0"/>
              <a:t>INTRACYTOPLASMIC SPERM INJECTION</a:t>
            </a:r>
            <a:endParaRPr lang="en-US" sz="3600" b="1" dirty="0"/>
          </a:p>
        </p:txBody>
      </p:sp>
      <p:pic>
        <p:nvPicPr>
          <p:cNvPr id="7" name="Picture 2"/>
          <p:cNvPicPr>
            <a:picLocks noGrp="1" noChangeAspect="1" noChangeArrowheads="1"/>
          </p:cNvPicPr>
          <p:nvPr>
            <p:ph idx="1"/>
          </p:nvPr>
        </p:nvPicPr>
        <p:blipFill>
          <a:blip r:embed="rId2" cstate="print"/>
          <a:stretch>
            <a:fillRect/>
          </a:stretch>
        </p:blipFill>
        <p:spPr>
          <a:xfrm>
            <a:off x="1645708" y="1935163"/>
            <a:ext cx="5852583" cy="4389437"/>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              </a:t>
            </a:r>
            <a:r>
              <a:rPr lang="en-US" sz="3600" b="1" dirty="0" smtClean="0"/>
              <a:t>INDICATIONS OF ICSI</a:t>
            </a:r>
            <a:endParaRPr lang="en-US" sz="3600"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Absent or reduced sperm count &lt;5 million/ml</a:t>
            </a:r>
          </a:p>
          <a:p>
            <a:pPr marL="514350" indent="-514350">
              <a:buFont typeface="+mj-lt"/>
              <a:buAutoNum type="arabicPeriod"/>
            </a:pPr>
            <a:r>
              <a:rPr lang="en-US" dirty="0" smtClean="0"/>
              <a:t>Abnormal sperm morphology</a:t>
            </a:r>
          </a:p>
          <a:p>
            <a:pPr marL="514350" indent="-514350">
              <a:buFont typeface="+mj-lt"/>
              <a:buAutoNum type="arabicPeriod"/>
            </a:pPr>
            <a:r>
              <a:rPr lang="en-US" dirty="0" smtClean="0"/>
              <a:t>Previous failed IVF</a:t>
            </a:r>
          </a:p>
          <a:p>
            <a:pPr marL="514350" indent="-514350">
              <a:buFont typeface="+mj-lt"/>
              <a:buAutoNum type="arabicPeriod"/>
            </a:pPr>
            <a:r>
              <a:rPr lang="en-US" dirty="0" smtClean="0"/>
              <a:t>Unexplained infertility</a:t>
            </a:r>
          </a:p>
          <a:p>
            <a:pPr marL="514350" indent="-514350">
              <a:buFont typeface="+mj-lt"/>
              <a:buAutoNum type="arabicPeriod"/>
            </a:pPr>
            <a:endParaRPr lang="en-IN" dirty="0" smtClean="0"/>
          </a:p>
          <a:p>
            <a:pPr marL="514350" indent="-514350">
              <a:buFont typeface="+mj-lt"/>
              <a:buAutoNum type="arabicPeriod"/>
            </a:pPr>
            <a:r>
              <a:rPr lang="en-US" dirty="0" smtClean="0"/>
              <a:t>Pre Genetic Diagnosis (PGD)</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4" name="Content Placeholder 3" descr="assisted-reproductive-technology-21-728.jpg"/>
          <p:cNvPicPr>
            <a:picLocks noGrp="1" noChangeAspect="1"/>
          </p:cNvPicPr>
          <p:nvPr>
            <p:ph idx="1"/>
          </p:nvPr>
        </p:nvPicPr>
        <p:blipFill>
          <a:blip r:embed="rId2" cstate="print"/>
          <a:stretch>
            <a:fillRect/>
          </a:stretch>
        </p:blipFill>
        <p:spPr>
          <a:xfrm>
            <a:off x="762000" y="990600"/>
            <a:ext cx="7543800" cy="5151437"/>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4" name="Content Placeholder 3" descr="assisted-reproductive-technology-20-728.jpg"/>
          <p:cNvPicPr>
            <a:picLocks noGrp="1" noChangeAspect="1"/>
          </p:cNvPicPr>
          <p:nvPr>
            <p:ph idx="1"/>
          </p:nvPr>
        </p:nvPicPr>
        <p:blipFill>
          <a:blip r:embed="rId2" cstate="print"/>
          <a:stretch>
            <a:fillRect/>
          </a:stretch>
        </p:blipFill>
        <p:spPr>
          <a:xfrm>
            <a:off x="792691" y="1066800"/>
            <a:ext cx="7436909" cy="5257801"/>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4" name="Content Placeholder 3" descr="assisted-reproductive-technology-22-728.jpg"/>
          <p:cNvPicPr>
            <a:picLocks noGrp="1" noChangeAspect="1"/>
          </p:cNvPicPr>
          <p:nvPr>
            <p:ph idx="1"/>
          </p:nvPr>
        </p:nvPicPr>
        <p:blipFill>
          <a:blip r:embed="rId2" cstate="print"/>
          <a:stretch>
            <a:fillRect/>
          </a:stretch>
        </p:blipFill>
        <p:spPr>
          <a:xfrm>
            <a:off x="914400" y="914400"/>
            <a:ext cx="7757583" cy="5227637"/>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371600" y="1066800"/>
            <a:ext cx="6216145" cy="4787106"/>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cstate="print"/>
          <a:srcRect/>
          <a:stretch>
            <a:fillRect/>
          </a:stretch>
        </p:blipFill>
        <p:spPr bwMode="auto">
          <a:xfrm>
            <a:off x="990600" y="762000"/>
            <a:ext cx="6812492" cy="563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Rot="1" noChangeArrowheads="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sz="4000" dirty="0"/>
              <a:t>Gamete Intra-Fallopian Transfer</a:t>
            </a:r>
            <a:br>
              <a:rPr lang="en-US" sz="4000" dirty="0"/>
            </a:br>
            <a:r>
              <a:rPr lang="en-US" sz="4000" dirty="0"/>
              <a:t>(GIFT)</a:t>
            </a:r>
          </a:p>
        </p:txBody>
      </p:sp>
      <p:pic>
        <p:nvPicPr>
          <p:cNvPr id="4" name="Picture 10" descr="GIFT2"/>
          <p:cNvPicPr>
            <a:picLocks noGrp="1" noChangeAspect="1" noChangeArrowheads="1"/>
          </p:cNvPicPr>
          <p:nvPr>
            <p:ph idx="1"/>
          </p:nvPr>
        </p:nvPicPr>
        <p:blipFill>
          <a:blip r:embed="rId3" cstate="print"/>
          <a:srcRect/>
          <a:stretch>
            <a:fillRect/>
          </a:stretch>
        </p:blipFill>
        <p:spPr bwMode="auto">
          <a:xfrm>
            <a:off x="755576" y="1844824"/>
            <a:ext cx="7560839" cy="4176464"/>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4" name="Content Placeholder 3" descr="assisted-reproductive-technology-23-728.jpg"/>
          <p:cNvPicPr>
            <a:picLocks noGrp="1" noChangeAspect="1"/>
          </p:cNvPicPr>
          <p:nvPr>
            <p:ph idx="1"/>
          </p:nvPr>
        </p:nvPicPr>
        <p:blipFill>
          <a:blip r:embed="rId2" cstate="print"/>
          <a:stretch>
            <a:fillRect/>
          </a:stretch>
        </p:blipFill>
        <p:spPr>
          <a:xfrm>
            <a:off x="762000" y="838200"/>
            <a:ext cx="7772400" cy="5227637"/>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4" name="Content Placeholder 3" descr="assisted-reproductive-technology-24-728.jpg"/>
          <p:cNvPicPr>
            <a:picLocks noGrp="1" noChangeAspect="1"/>
          </p:cNvPicPr>
          <p:nvPr>
            <p:ph idx="1"/>
          </p:nvPr>
        </p:nvPicPr>
        <p:blipFill>
          <a:blip r:embed="rId2" cstate="print"/>
          <a:stretch>
            <a:fillRect/>
          </a:stretch>
        </p:blipFill>
        <p:spPr>
          <a:xfrm>
            <a:off x="762000" y="914400"/>
            <a:ext cx="7696200" cy="5151437"/>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        SEX SELECTION AND GENETIC SCREENING</a:t>
            </a:r>
            <a:endParaRPr lang="en-US" sz="3200" dirty="0"/>
          </a:p>
        </p:txBody>
      </p:sp>
      <p:sp>
        <p:nvSpPr>
          <p:cNvPr id="3" name="Content Placeholder 2"/>
          <p:cNvSpPr>
            <a:spLocks noGrp="1"/>
          </p:cNvSpPr>
          <p:nvPr>
            <p:ph idx="1"/>
          </p:nvPr>
        </p:nvSpPr>
        <p:spPr>
          <a:xfrm>
            <a:off x="685800" y="2743200"/>
            <a:ext cx="8001000" cy="3581400"/>
          </a:xfrm>
        </p:spPr>
        <p:txBody>
          <a:bodyPr/>
          <a:lstStyle/>
          <a:p>
            <a:r>
              <a:rPr lang="en-US" dirty="0" smtClean="0"/>
              <a:t>It is possible to select the sex of the baby by taking a cell biopsy from the embryo and using either PCR or FISH Technique to determine the sex of the embryos</a:t>
            </a:r>
          </a:p>
          <a:p>
            <a:pPr>
              <a:buNone/>
            </a:pPr>
            <a:endParaRPr lang="en-US" dirty="0" smtClean="0"/>
          </a:p>
          <a:p>
            <a:r>
              <a:rPr lang="en-US" dirty="0" smtClean="0"/>
              <a:t>Detect certain chromosomal </a:t>
            </a:r>
            <a:r>
              <a:rPr lang="en-US" dirty="0" err="1" smtClean="0"/>
              <a:t>abnomalities</a:t>
            </a:r>
            <a:r>
              <a:rPr lang="en-US" dirty="0" smtClean="0"/>
              <a:t> and transferring the healthy desired embryos.</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                           </a:t>
            </a:r>
            <a:r>
              <a:rPr lang="en-US" sz="3600" b="1" dirty="0" smtClean="0"/>
              <a:t>SURROGACY</a:t>
            </a:r>
            <a:endParaRPr lang="en-US" sz="3600" b="1" dirty="0"/>
          </a:p>
        </p:txBody>
      </p:sp>
      <p:sp>
        <p:nvSpPr>
          <p:cNvPr id="3" name="Content Placeholder 2"/>
          <p:cNvSpPr>
            <a:spLocks noGrp="1"/>
          </p:cNvSpPr>
          <p:nvPr>
            <p:ph idx="1"/>
          </p:nvPr>
        </p:nvSpPr>
        <p:spPr/>
        <p:txBody>
          <a:bodyPr/>
          <a:lstStyle/>
          <a:p>
            <a:r>
              <a:rPr lang="en-US" dirty="0" smtClean="0"/>
              <a:t> </a:t>
            </a:r>
            <a:r>
              <a:rPr lang="en-US" b="1" dirty="0" smtClean="0"/>
              <a:t>When a woman agrees to become pregnant and deliver a child for a contracted party . </a:t>
            </a:r>
          </a:p>
          <a:p>
            <a:pPr>
              <a:buNone/>
            </a:pPr>
            <a:endParaRPr lang="en-US" b="1" dirty="0" smtClean="0"/>
          </a:p>
          <a:p>
            <a:r>
              <a:rPr lang="en-US" b="1" dirty="0" smtClean="0"/>
              <a:t>Two types</a:t>
            </a:r>
            <a:r>
              <a:rPr lang="en-US" dirty="0" smtClean="0"/>
              <a:t>:</a:t>
            </a:r>
          </a:p>
          <a:p>
            <a:r>
              <a:rPr lang="en-US" dirty="0" smtClean="0"/>
              <a:t>GESTATIONAL SURROGACY</a:t>
            </a:r>
          </a:p>
          <a:p>
            <a:r>
              <a:rPr lang="en-US" dirty="0" smtClean="0"/>
              <a:t>TRADITIONAL SURROGACY</a:t>
            </a:r>
          </a:p>
          <a:p>
            <a:endParaRPr lang="en-US" dirty="0" smtClean="0"/>
          </a:p>
          <a:p>
            <a:r>
              <a:rPr lang="en-US" dirty="0" smtClean="0"/>
              <a:t>Surrogate may be relative, friend, or paid stranger</a:t>
            </a:r>
          </a:p>
          <a:p>
            <a:endParaRPr lang="en-US" dirty="0" smtClean="0"/>
          </a:p>
          <a:p>
            <a:endParaRPr lang="en-US" dirty="0" smtClean="0"/>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                          Indications  </a:t>
            </a:r>
            <a:r>
              <a:rPr lang="en-US" sz="3600" dirty="0" smtClean="0"/>
              <a:t>:</a:t>
            </a:r>
            <a:br>
              <a:rPr lang="en-US" sz="3600" dirty="0" smtClean="0"/>
            </a:br>
            <a:r>
              <a:rPr lang="en-US" sz="3600" dirty="0" smtClean="0"/>
              <a:t>  </a:t>
            </a:r>
            <a:endParaRPr lang="en-US" sz="3600" dirty="0"/>
          </a:p>
        </p:txBody>
      </p:sp>
      <p:sp>
        <p:nvSpPr>
          <p:cNvPr id="3" name="Content Placeholder 2"/>
          <p:cNvSpPr>
            <a:spLocks noGrp="1"/>
          </p:cNvSpPr>
          <p:nvPr>
            <p:ph idx="1"/>
          </p:nvPr>
        </p:nvSpPr>
        <p:spPr/>
        <p:txBody>
          <a:bodyPr/>
          <a:lstStyle/>
          <a:p>
            <a:r>
              <a:rPr lang="en-US" sz="2800" b="1" dirty="0" smtClean="0"/>
              <a:t>*Congenital  absence  of  uterus</a:t>
            </a:r>
          </a:p>
          <a:p>
            <a:pPr>
              <a:buNone/>
            </a:pPr>
            <a:r>
              <a:rPr lang="en-US" sz="2800" b="1" dirty="0" smtClean="0"/>
              <a:t>   * </a:t>
            </a:r>
            <a:r>
              <a:rPr lang="en-US" sz="2800" b="1" dirty="0" err="1" smtClean="0"/>
              <a:t>Irrepairable</a:t>
            </a:r>
            <a:r>
              <a:rPr lang="en-US" sz="2800" b="1" dirty="0" smtClean="0"/>
              <a:t>  uterus  </a:t>
            </a:r>
            <a:r>
              <a:rPr lang="en-US" sz="2800" dirty="0" smtClean="0"/>
              <a:t>:Congenital</a:t>
            </a:r>
          </a:p>
          <a:p>
            <a:pPr>
              <a:buNone/>
            </a:pPr>
            <a:r>
              <a:rPr lang="en-US" sz="2800" dirty="0" smtClean="0"/>
              <a:t>                                              </a:t>
            </a:r>
            <a:r>
              <a:rPr lang="en-US" sz="2800" dirty="0" err="1" smtClean="0"/>
              <a:t>Asherman</a:t>
            </a:r>
            <a:endParaRPr lang="en-US" sz="2800" dirty="0" smtClean="0"/>
          </a:p>
          <a:p>
            <a:pPr>
              <a:buNone/>
            </a:pPr>
            <a:r>
              <a:rPr lang="en-US" sz="2800" b="1" dirty="0" smtClean="0"/>
              <a:t>   * life  threatening  medical  disorder</a:t>
            </a:r>
          </a:p>
          <a:p>
            <a:pPr>
              <a:buNone/>
            </a:pPr>
            <a:r>
              <a:rPr lang="en-US" sz="2800" b="1" dirty="0" smtClean="0"/>
              <a:t>   * previous  surgical  removal </a:t>
            </a: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780288"/>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3600" dirty="0" smtClean="0"/>
              <a:t>RISKS &amp; COMPLICATION OF ART:</a:t>
            </a:r>
            <a:endParaRPr lang="en-IN" sz="3600"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t>OHSS (Ovarian </a:t>
            </a:r>
            <a:r>
              <a:rPr lang="en-US" dirty="0" err="1" smtClean="0"/>
              <a:t>hyperstimulation</a:t>
            </a:r>
            <a:r>
              <a:rPr lang="en-US" dirty="0" smtClean="0"/>
              <a:t> syndrome )</a:t>
            </a:r>
          </a:p>
          <a:p>
            <a:pPr marL="514350" indent="-514350">
              <a:buFont typeface="+mj-lt"/>
              <a:buAutoNum type="arabicPeriod"/>
            </a:pPr>
            <a:r>
              <a:rPr lang="en-US" dirty="0" smtClean="0"/>
              <a:t>Risk of ovarian cancer</a:t>
            </a:r>
          </a:p>
          <a:p>
            <a:pPr marL="514350" indent="-514350">
              <a:buFont typeface="+mj-lt"/>
              <a:buAutoNum type="arabicPeriod"/>
            </a:pPr>
            <a:r>
              <a:rPr lang="en-US" dirty="0" smtClean="0"/>
              <a:t>Risk related to egg retrieval procedures</a:t>
            </a:r>
          </a:p>
          <a:p>
            <a:pPr marL="514350" indent="-514350">
              <a:buFont typeface="+mj-lt"/>
              <a:buAutoNum type="arabicPeriod"/>
            </a:pPr>
            <a:r>
              <a:rPr lang="en-US" dirty="0" smtClean="0"/>
              <a:t>Multiple pregnancy</a:t>
            </a:r>
          </a:p>
          <a:p>
            <a:pPr marL="514350" indent="-514350">
              <a:buFont typeface="+mj-lt"/>
              <a:buAutoNum type="arabicPeriod"/>
            </a:pPr>
            <a:r>
              <a:rPr lang="en-US" dirty="0" smtClean="0"/>
              <a:t>Pre-term delivery</a:t>
            </a:r>
          </a:p>
          <a:p>
            <a:pPr marL="514350" indent="-514350">
              <a:buFont typeface="+mj-lt"/>
              <a:buAutoNum type="arabicPeriod"/>
            </a:pPr>
            <a:r>
              <a:rPr lang="en-US" dirty="0" smtClean="0"/>
              <a:t>Pre-mature babies or low birth weight</a:t>
            </a:r>
          </a:p>
          <a:p>
            <a:pPr marL="514350" indent="-514350">
              <a:buFont typeface="+mj-lt"/>
              <a:buAutoNum type="arabicPeriod"/>
            </a:pPr>
            <a:r>
              <a:rPr lang="en-US" dirty="0" smtClean="0"/>
              <a:t>1</a:t>
            </a:r>
            <a:r>
              <a:rPr lang="en-US" baseline="30000" dirty="0" smtClean="0"/>
              <a:t>st</a:t>
            </a:r>
            <a:r>
              <a:rPr lang="en-US" dirty="0" smtClean="0"/>
              <a:t> trimester bleeding</a:t>
            </a:r>
          </a:p>
          <a:p>
            <a:pPr marL="514350" indent="-514350">
              <a:buFont typeface="+mj-lt"/>
              <a:buAutoNum type="arabicPeriod"/>
            </a:pPr>
            <a:r>
              <a:rPr lang="en-US" dirty="0" smtClean="0"/>
              <a:t>Birth defects</a:t>
            </a:r>
          </a:p>
          <a:p>
            <a:pPr marL="514350" indent="-514350">
              <a:buFont typeface="+mj-lt"/>
              <a:buAutoNum type="arabicPeriod"/>
            </a:pPr>
            <a:r>
              <a:rPr lang="en-US" dirty="0" smtClean="0"/>
              <a:t>Genetic disorders</a:t>
            </a:r>
          </a:p>
          <a:p>
            <a:pPr marL="514350" indent="-514350">
              <a:buFont typeface="+mj-lt"/>
              <a:buAutoNum type="arabicPeriod"/>
            </a:pPr>
            <a:r>
              <a:rPr lang="en-US" dirty="0" smtClean="0"/>
              <a:t>Membrane damage</a:t>
            </a:r>
          </a:p>
          <a:p>
            <a:pPr marL="514350" indent="-514350">
              <a:buFont typeface="+mj-lt"/>
              <a:buAutoNum type="arabicPeriod"/>
            </a:pPr>
            <a:r>
              <a:rPr lang="en-US" dirty="0" smtClean="0"/>
              <a:t>Psychological consideration</a:t>
            </a:r>
          </a:p>
          <a:p>
            <a:pPr marL="514350" indent="-514350">
              <a:buNone/>
            </a:pPr>
            <a:endParaRPr lang="en-IN"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704088"/>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dirty="0" smtClean="0"/>
              <a:t>ETHICAL  ISSUES</a:t>
            </a:r>
            <a:endParaRPr lang="en-IN"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Sex selection</a:t>
            </a:r>
          </a:p>
          <a:p>
            <a:pPr marL="514350" indent="-514350">
              <a:buFont typeface="+mj-lt"/>
              <a:buAutoNum type="arabicPeriod"/>
            </a:pPr>
            <a:r>
              <a:rPr lang="en-US" dirty="0" smtClean="0"/>
              <a:t>Designer babies /</a:t>
            </a:r>
            <a:r>
              <a:rPr lang="en-US" dirty="0" err="1" smtClean="0"/>
              <a:t>saviour</a:t>
            </a:r>
            <a:r>
              <a:rPr lang="en-US" dirty="0" smtClean="0"/>
              <a:t> sibling</a:t>
            </a:r>
          </a:p>
          <a:p>
            <a:pPr marL="514350" indent="-514350">
              <a:buFont typeface="+mj-lt"/>
              <a:buAutoNum type="arabicPeriod"/>
            </a:pPr>
            <a:r>
              <a:rPr lang="en-US" dirty="0" smtClean="0"/>
              <a:t>Multi-fetal  pregnancy  reduction (MFPR)</a:t>
            </a:r>
          </a:p>
          <a:p>
            <a:pPr marL="514350" indent="-514350">
              <a:buFont typeface="+mj-lt"/>
              <a:buAutoNum type="arabicPeriod"/>
            </a:pPr>
            <a:r>
              <a:rPr lang="en-US" dirty="0" smtClean="0"/>
              <a:t>Posthumous use of gametes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assisted-reproductive-technology-29-728.jpg"/>
          <p:cNvPicPr>
            <a:picLocks noGrp="1" noChangeAspect="1"/>
          </p:cNvPicPr>
          <p:nvPr>
            <p:ph idx="1"/>
          </p:nvPr>
        </p:nvPicPr>
        <p:blipFill>
          <a:blip r:embed="rId2" cstate="print"/>
          <a:stretch>
            <a:fillRect/>
          </a:stretch>
        </p:blipFill>
        <p:spPr>
          <a:xfrm>
            <a:off x="609600" y="838200"/>
            <a:ext cx="7924800" cy="5608637"/>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assisted-reproductive-technology-30-728.jpg"/>
          <p:cNvPicPr>
            <a:picLocks noGrp="1" noChangeAspect="1"/>
          </p:cNvPicPr>
          <p:nvPr>
            <p:ph idx="1"/>
          </p:nvPr>
        </p:nvPicPr>
        <p:blipFill>
          <a:blip r:embed="rId2" cstate="print"/>
          <a:stretch>
            <a:fillRect/>
          </a:stretch>
        </p:blipFill>
        <p:spPr>
          <a:xfrm>
            <a:off x="457200" y="1066800"/>
            <a:ext cx="8153400" cy="54864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t>Methods used to achieve pregnancy by artificial or </a:t>
            </a:r>
            <a:r>
              <a:rPr lang="en-US" sz="2400" dirty="0" err="1" smtClean="0"/>
              <a:t>partialy</a:t>
            </a:r>
            <a:r>
              <a:rPr lang="en-US" sz="2400" dirty="0" smtClean="0"/>
              <a:t> artificial means</a:t>
            </a:r>
          </a:p>
          <a:p>
            <a:pPr>
              <a:buNone/>
            </a:pPr>
            <a:endParaRPr lang="en-US" sz="2000" dirty="0" smtClean="0"/>
          </a:p>
          <a:p>
            <a:r>
              <a:rPr lang="en-US" sz="2000" b="1" dirty="0" smtClean="0"/>
              <a:t>USES</a:t>
            </a:r>
          </a:p>
          <a:p>
            <a:pPr>
              <a:buNone/>
            </a:pPr>
            <a:r>
              <a:rPr lang="en-US" sz="2400" dirty="0" smtClean="0"/>
              <a:t>INFERTILITY TREATMENT</a:t>
            </a:r>
          </a:p>
          <a:p>
            <a:pPr>
              <a:buNone/>
            </a:pPr>
            <a:r>
              <a:rPr lang="en-US" sz="2400" dirty="0" smtClean="0"/>
              <a:t>WITH REGARD TO FERTILE COUPLES FOR GENETIC REASONS (</a:t>
            </a:r>
            <a:r>
              <a:rPr lang="en-US" sz="2400" dirty="0" err="1" smtClean="0"/>
              <a:t>Preimplantation</a:t>
            </a:r>
            <a:r>
              <a:rPr lang="en-US" sz="2400" dirty="0" smtClean="0"/>
              <a:t> genetic diagnosis)</a:t>
            </a:r>
          </a:p>
          <a:p>
            <a:pPr>
              <a:buNone/>
            </a:pPr>
            <a:r>
              <a:rPr lang="en-US" sz="2400" dirty="0" smtClean="0"/>
              <a:t>FOR COUPLES WHO ARE DISCORDANT FOR CERTAIN COMMUNICABLE DISEASES. For ex. AIDS . TO REDUCE THE RISK OF INFECTION WHEN A PREGNENCY IS DESIRED.</a:t>
            </a:r>
          </a:p>
          <a:p>
            <a:pPr>
              <a:buNone/>
            </a:pPr>
            <a:endParaRPr lang="en-US" sz="2000" dirty="0"/>
          </a:p>
        </p:txBody>
      </p:sp>
      <p:sp>
        <p:nvSpPr>
          <p:cNvPr id="4" name="Title 3"/>
          <p:cNvSpPr>
            <a:spLocks noGrp="1"/>
          </p:cNvSpPr>
          <p:nvPr>
            <p:ph type="title"/>
          </p:nvPr>
        </p:nvSpPr>
        <p:spPr>
          <a:xfrm>
            <a:off x="1219200" y="990600"/>
            <a:ext cx="7239000" cy="609600"/>
          </a:xfrm>
        </p:spPr>
        <p:txBody>
          <a:bodyPr>
            <a:normAutofit/>
          </a:bodyPr>
          <a:lstStyle/>
          <a:p>
            <a:r>
              <a:rPr lang="en-US" sz="2800" b="1" dirty="0" smtClean="0"/>
              <a:t>ASSISTED REPRODUCTIVE TECHNOLOGY   </a:t>
            </a:r>
            <a:endParaRPr lang="en-US" sz="2800" b="1" dirty="0"/>
          </a:p>
        </p:txBody>
      </p:sp>
      <p:pic>
        <p:nvPicPr>
          <p:cNvPr id="5" name="Picture 2" descr="C:\Users\HP\Desktop\ART\Download\1254430_634573684396418750-8.jpeg"/>
          <p:cNvPicPr>
            <a:picLocks noChangeAspect="1" noChangeArrowheads="1"/>
          </p:cNvPicPr>
          <p:nvPr/>
        </p:nvPicPr>
        <p:blipFill>
          <a:blip r:embed="rId2" cstate="print"/>
          <a:srcRect/>
          <a:stretch>
            <a:fillRect/>
          </a:stretch>
        </p:blipFill>
        <p:spPr bwMode="auto">
          <a:xfrm>
            <a:off x="0" y="-76200"/>
            <a:ext cx="9144000" cy="68580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descr="Water lilies.jpg"/>
          <p:cNvPicPr>
            <a:picLocks noGrp="1" noChangeAspect="1"/>
          </p:cNvPicPr>
          <p:nvPr>
            <p:ph idx="1"/>
          </p:nvPr>
        </p:nvPicPr>
        <p:blipFill>
          <a:blip r:embed="rId2" cstate="print"/>
          <a:stretch>
            <a:fillRect/>
          </a:stretch>
        </p:blipFill>
        <p:spPr>
          <a:xfrm>
            <a:off x="609600" y="990600"/>
            <a:ext cx="8001000" cy="5714999"/>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039112"/>
          </a:xfrm>
        </p:spPr>
        <p:txBody>
          <a:bodyPr>
            <a:normAutofit/>
          </a:bodyPr>
          <a:lstStyle/>
          <a:p>
            <a:r>
              <a:rPr lang="en-US" sz="3200" b="1" dirty="0" smtClean="0"/>
              <a:t>DEFINITION</a:t>
            </a:r>
            <a:r>
              <a:rPr lang="en-US" sz="3200" dirty="0" smtClean="0"/>
              <a:t/>
            </a:r>
            <a:br>
              <a:rPr lang="en-US" sz="3200" dirty="0" smtClean="0"/>
            </a:br>
            <a:r>
              <a:rPr lang="en-US" sz="3200" dirty="0" smtClean="0"/>
              <a:t>  </a:t>
            </a:r>
            <a:r>
              <a:rPr lang="en-US" sz="2800" dirty="0" smtClean="0"/>
              <a:t> </a:t>
            </a:r>
            <a:r>
              <a:rPr lang="en-US" sz="3200" dirty="0" smtClean="0"/>
              <a:t>Treatments or procedures that include the handling of human eggs &amp; sperms or embryo for the purpose of establishing pregnancy.</a:t>
            </a:r>
            <a:endParaRPr lang="en-US" sz="3200" dirty="0"/>
          </a:p>
        </p:txBody>
      </p:sp>
      <p:sp>
        <p:nvSpPr>
          <p:cNvPr id="3" name="Content Placeholder 2"/>
          <p:cNvSpPr>
            <a:spLocks noGrp="1"/>
          </p:cNvSpPr>
          <p:nvPr>
            <p:ph idx="1"/>
          </p:nvPr>
        </p:nvSpPr>
        <p:spPr>
          <a:xfrm>
            <a:off x="609600" y="3276600"/>
            <a:ext cx="8077200" cy="3048000"/>
          </a:xfrm>
        </p:spPr>
        <p:txBody>
          <a:bodyPr>
            <a:normAutofit fontScale="92500"/>
          </a:bodyPr>
          <a:lstStyle/>
          <a:p>
            <a:r>
              <a:rPr lang="en-US" sz="2800" dirty="0" err="1" smtClean="0"/>
              <a:t>Generaly</a:t>
            </a:r>
            <a:r>
              <a:rPr lang="en-US" sz="2800" dirty="0" smtClean="0"/>
              <a:t> the process of sexual intercourse is bypassed either by artificial insemination or by fertilization of the </a:t>
            </a:r>
            <a:r>
              <a:rPr lang="en-US" sz="2800" dirty="0" err="1" smtClean="0"/>
              <a:t>oocyte</a:t>
            </a:r>
            <a:r>
              <a:rPr lang="en-US" sz="2800" dirty="0" smtClean="0"/>
              <a:t> in the laboratory environment</a:t>
            </a:r>
          </a:p>
          <a:p>
            <a:endParaRPr lang="en-US" sz="2800" dirty="0" smtClean="0"/>
          </a:p>
          <a:p>
            <a:r>
              <a:rPr lang="en-US" sz="2800" dirty="0" smtClean="0"/>
              <a:t>The Centre For Disease Control &amp; Prevention (CDC) defines ART to include “all fertility treatments in which both eggs and sperms are handled.</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8077200" cy="667512"/>
          </a:xfrm>
        </p:spPr>
        <p:txBody>
          <a:bodyPr>
            <a:noAutofit/>
          </a:bodyPr>
          <a:lstStyle/>
          <a:p>
            <a:r>
              <a:rPr lang="en-US" sz="3200" b="1" dirty="0" smtClean="0"/>
              <a:t>                               METHODS      </a:t>
            </a:r>
            <a:endParaRPr lang="en-US" sz="3200" b="1" dirty="0"/>
          </a:p>
        </p:txBody>
      </p:sp>
      <p:sp>
        <p:nvSpPr>
          <p:cNvPr id="3" name="Content Placeholder 2"/>
          <p:cNvSpPr>
            <a:spLocks noGrp="1"/>
          </p:cNvSpPr>
          <p:nvPr>
            <p:ph idx="1"/>
          </p:nvPr>
        </p:nvSpPr>
        <p:spPr/>
        <p:txBody>
          <a:bodyPr/>
          <a:lstStyle/>
          <a:p>
            <a:r>
              <a:rPr lang="en-US" dirty="0" smtClean="0"/>
              <a:t>ARTIFICIAL INSEMINATION</a:t>
            </a:r>
          </a:p>
          <a:p>
            <a:r>
              <a:rPr lang="en-US" sz="2400" dirty="0" smtClean="0"/>
              <a:t>INVITRO FERTILIZATION</a:t>
            </a:r>
          </a:p>
          <a:p>
            <a:r>
              <a:rPr lang="en-US" sz="2400" dirty="0" smtClean="0"/>
              <a:t>INTRACYTOPLASMIC SPERM INJECTION</a:t>
            </a:r>
          </a:p>
          <a:p>
            <a:r>
              <a:rPr lang="en-US" sz="2400" dirty="0" smtClean="0"/>
              <a:t>ASSISTED HATCHING</a:t>
            </a:r>
          </a:p>
          <a:p>
            <a:r>
              <a:rPr lang="en-US" sz="2400" dirty="0" smtClean="0"/>
              <a:t>ZIFT, GIFT</a:t>
            </a:r>
          </a:p>
          <a:p>
            <a:r>
              <a:rPr lang="en-US" sz="2400" dirty="0" smtClean="0"/>
              <a:t>FREEZING</a:t>
            </a:r>
          </a:p>
          <a:p>
            <a:r>
              <a:rPr lang="en-US" sz="2400" dirty="0" smtClean="0"/>
              <a:t>SEX SELECTION</a:t>
            </a:r>
          </a:p>
          <a:p>
            <a:r>
              <a:rPr lang="en-US" sz="2400" dirty="0" smtClean="0"/>
              <a:t>SURROGACY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219200"/>
          </a:xfrm>
        </p:spPr>
        <p:txBody>
          <a:bodyPr>
            <a:normAutofit fontScale="90000"/>
          </a:bodyPr>
          <a:lstStyle/>
          <a:p>
            <a:r>
              <a:rPr lang="en-US" sz="3200" b="1" dirty="0" smtClean="0"/>
              <a:t>I</a:t>
            </a:r>
            <a:r>
              <a:rPr lang="en-US" sz="3600" b="1" dirty="0" smtClean="0"/>
              <a:t>NFERTILITY</a:t>
            </a:r>
            <a:r>
              <a:rPr lang="en-US" sz="3200" b="1" dirty="0" smtClean="0"/>
              <a:t>: </a:t>
            </a:r>
            <a:r>
              <a:rPr lang="en-US" sz="3200" dirty="0" smtClean="0"/>
              <a:t/>
            </a:r>
            <a:br>
              <a:rPr lang="en-US" sz="3200" dirty="0" smtClean="0"/>
            </a:br>
            <a:r>
              <a:rPr lang="en-US" sz="3100" dirty="0" smtClean="0"/>
              <a:t>IS THE INABILITY TO CONCEIVE AFTER ONE YEAR OF PROPERLY TIMED UNPROTECTED  SEX</a:t>
            </a:r>
            <a:endParaRPr lang="en-US" sz="3200" dirty="0"/>
          </a:p>
        </p:txBody>
      </p:sp>
      <p:sp>
        <p:nvSpPr>
          <p:cNvPr id="3" name="Content Placeholder 2"/>
          <p:cNvSpPr>
            <a:spLocks noGrp="1"/>
          </p:cNvSpPr>
          <p:nvPr>
            <p:ph idx="1"/>
          </p:nvPr>
        </p:nvSpPr>
        <p:spPr>
          <a:xfrm>
            <a:off x="609600" y="2438400"/>
            <a:ext cx="8153400" cy="3886200"/>
          </a:xfrm>
        </p:spPr>
        <p:txBody>
          <a:bodyPr>
            <a:normAutofit/>
          </a:bodyPr>
          <a:lstStyle/>
          <a:p>
            <a:pPr>
              <a:buNone/>
            </a:pPr>
            <a:r>
              <a:rPr lang="en-US" sz="2800" b="1" dirty="0" smtClean="0"/>
              <a:t>IN ORDER TO GET PREGNANT UNDER NORMAL CONDITIONS</a:t>
            </a:r>
            <a:r>
              <a:rPr lang="en-US" sz="2000" b="1" dirty="0" smtClean="0"/>
              <a:t>:</a:t>
            </a:r>
          </a:p>
          <a:p>
            <a:pPr>
              <a:buNone/>
            </a:pPr>
            <a:r>
              <a:rPr lang="en-US" sz="2800" dirty="0" smtClean="0"/>
              <a:t>Healthy  Sperms: Sperm Retrieval Procedure</a:t>
            </a:r>
          </a:p>
          <a:p>
            <a:pPr>
              <a:buNone/>
            </a:pPr>
            <a:r>
              <a:rPr lang="en-US" sz="2800" dirty="0" smtClean="0"/>
              <a:t>Sperm Ascent: Artificial Insemination</a:t>
            </a:r>
          </a:p>
          <a:p>
            <a:pPr>
              <a:buNone/>
            </a:pPr>
            <a:r>
              <a:rPr lang="en-US" sz="2800" dirty="0" smtClean="0"/>
              <a:t>An Ovum: Ovulation Induction &amp; Oocyte Retrieval</a:t>
            </a:r>
          </a:p>
          <a:p>
            <a:pPr>
              <a:buNone/>
            </a:pPr>
            <a:r>
              <a:rPr lang="en-US" sz="2800" dirty="0" smtClean="0"/>
              <a:t>Fertilization: ICSI</a:t>
            </a:r>
          </a:p>
          <a:p>
            <a:pPr>
              <a:buNone/>
            </a:pPr>
            <a:r>
              <a:rPr lang="en-US" sz="2800" dirty="0" smtClean="0"/>
              <a:t>Implantation: Assisted Hatching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assisted-reproductive-technology-5-728.jpg"/>
          <p:cNvPicPr>
            <a:picLocks noGrp="1" noChangeAspect="1"/>
          </p:cNvPicPr>
          <p:nvPr>
            <p:ph idx="1"/>
          </p:nvPr>
        </p:nvPicPr>
        <p:blipFill>
          <a:blip r:embed="rId2" cstate="print"/>
          <a:stretch>
            <a:fillRect/>
          </a:stretch>
        </p:blipFill>
        <p:spPr>
          <a:xfrm>
            <a:off x="762001" y="990600"/>
            <a:ext cx="7315199" cy="5724939"/>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1151</TotalTime>
  <Words>1394</Words>
  <Application>Microsoft Office PowerPoint</Application>
  <PresentationFormat>On-screen Show (4:3)</PresentationFormat>
  <Paragraphs>209</Paragraphs>
  <Slides>50</Slides>
  <Notes>21</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Flow</vt:lpstr>
      <vt:lpstr>ASSISTED REPRODUCTIVE             TECHNOLOGY</vt:lpstr>
      <vt:lpstr>   ASSISTED REPRODUCTIVE TECHNOLOGY</vt:lpstr>
      <vt:lpstr>REPRODUCTIVE  CHRONOLOGY</vt:lpstr>
      <vt:lpstr>Slide 4</vt:lpstr>
      <vt:lpstr>ASSISTED REPRODUCTIVE TECHNOLOGY   </vt:lpstr>
      <vt:lpstr>DEFINITION    Treatments or procedures that include the handling of human eggs &amp; sperms or embryo for the purpose of establishing pregnancy.</vt:lpstr>
      <vt:lpstr>                               METHODS      </vt:lpstr>
      <vt:lpstr>INFERTILITY:  IS THE INABILITY TO CONCEIVE AFTER ONE YEAR OF PROPERLY TIMED UNPROTECTED  SEX</vt:lpstr>
      <vt:lpstr>Slide 9</vt:lpstr>
      <vt:lpstr>Artificial insemination husband (AIH)</vt:lpstr>
      <vt:lpstr>Slide 11</vt:lpstr>
      <vt:lpstr>                 Indications:</vt:lpstr>
      <vt:lpstr>CONCEPTION   DEVICES</vt:lpstr>
      <vt:lpstr>CONCEPTION   CAP</vt:lpstr>
      <vt:lpstr>                     INVITRO FERTILIZATION (IVF)</vt:lpstr>
      <vt:lpstr>  STEPS OF IVF…</vt:lpstr>
      <vt:lpstr>Slide 17</vt:lpstr>
      <vt:lpstr>MEDICATION </vt:lpstr>
      <vt:lpstr>Slide 19</vt:lpstr>
      <vt:lpstr>Slide 20</vt:lpstr>
      <vt:lpstr>Slide 21</vt:lpstr>
      <vt:lpstr>OOCYTE  RETRIEVAL </vt:lpstr>
      <vt:lpstr>Slide 23</vt:lpstr>
      <vt:lpstr>                 Sperm retrieval methods </vt:lpstr>
      <vt:lpstr>Slide 25</vt:lpstr>
      <vt:lpstr>Slide 26</vt:lpstr>
      <vt:lpstr> Percutaneous  epididymal sperm aspiration (PESA )</vt:lpstr>
      <vt:lpstr> Testicular sperm extraction (TESE )</vt:lpstr>
      <vt:lpstr>CONVENTIONAL IVF PROCEDURE</vt:lpstr>
      <vt:lpstr>Slide 30</vt:lpstr>
      <vt:lpstr>Slide 31</vt:lpstr>
      <vt:lpstr>            METHODS OF IMPROVING IVF    </vt:lpstr>
      <vt:lpstr> INTRACYTOPLASMIC SPERM INJECTION (ICSI)</vt:lpstr>
      <vt:lpstr>          INTRACYTOPLASMIC SPERM INJECTION</vt:lpstr>
      <vt:lpstr>              INDICATIONS OF ICSI</vt:lpstr>
      <vt:lpstr>.</vt:lpstr>
      <vt:lpstr>.</vt:lpstr>
      <vt:lpstr>.</vt:lpstr>
      <vt:lpstr>.</vt:lpstr>
      <vt:lpstr>Gamete Intra-Fallopian Transfer (GIFT)</vt:lpstr>
      <vt:lpstr>.</vt:lpstr>
      <vt:lpstr>.</vt:lpstr>
      <vt:lpstr>        SEX SELECTION AND GENETIC SCREENING</vt:lpstr>
      <vt:lpstr>                           SURROGACY</vt:lpstr>
      <vt:lpstr>                          Indications  :   </vt:lpstr>
      <vt:lpstr>RISKS &amp; COMPLICATION OF ART:</vt:lpstr>
      <vt:lpstr>ETHICAL  ISSUES</vt:lpstr>
      <vt:lpstr>Slide 48</vt:lpstr>
      <vt:lpstr>Slide 49</vt:lpstr>
      <vt:lpstr>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Utpal</dc:creator>
  <cp:lastModifiedBy>DELL</cp:lastModifiedBy>
  <cp:revision>175</cp:revision>
  <dcterms:created xsi:type="dcterms:W3CDTF">2014-07-21T13:52:19Z</dcterms:created>
  <dcterms:modified xsi:type="dcterms:W3CDTF">2025-08-07T10:45:53Z</dcterms:modified>
</cp:coreProperties>
</file>