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61"/>
  </p:notesMasterIdLst>
  <p:sldIdLst>
    <p:sldId id="258" r:id="rId2"/>
    <p:sldId id="259" r:id="rId3"/>
    <p:sldId id="261" r:id="rId4"/>
    <p:sldId id="262" r:id="rId5"/>
    <p:sldId id="266" r:id="rId6"/>
    <p:sldId id="267" r:id="rId7"/>
    <p:sldId id="268" r:id="rId8"/>
    <p:sldId id="277" r:id="rId9"/>
    <p:sldId id="278" r:id="rId10"/>
    <p:sldId id="279" r:id="rId11"/>
    <p:sldId id="280" r:id="rId12"/>
    <p:sldId id="324" r:id="rId13"/>
    <p:sldId id="285" r:id="rId14"/>
    <p:sldId id="286" r:id="rId15"/>
    <p:sldId id="287" r:id="rId16"/>
    <p:sldId id="288" r:id="rId17"/>
    <p:sldId id="289" r:id="rId18"/>
    <p:sldId id="290" r:id="rId19"/>
    <p:sldId id="328" r:id="rId20"/>
    <p:sldId id="291" r:id="rId21"/>
    <p:sldId id="292" r:id="rId22"/>
    <p:sldId id="293" r:id="rId23"/>
    <p:sldId id="331" r:id="rId24"/>
    <p:sldId id="295" r:id="rId25"/>
    <p:sldId id="296" r:id="rId26"/>
    <p:sldId id="327" r:id="rId27"/>
    <p:sldId id="326" r:id="rId28"/>
    <p:sldId id="330" r:id="rId29"/>
    <p:sldId id="298" r:id="rId30"/>
    <p:sldId id="300" r:id="rId31"/>
    <p:sldId id="325" r:id="rId32"/>
    <p:sldId id="299" r:id="rId33"/>
    <p:sldId id="301" r:id="rId34"/>
    <p:sldId id="272" r:id="rId35"/>
    <p:sldId id="304" r:id="rId36"/>
    <p:sldId id="337" r:id="rId37"/>
    <p:sldId id="302" r:id="rId38"/>
    <p:sldId id="308" r:id="rId39"/>
    <p:sldId id="310" r:id="rId40"/>
    <p:sldId id="311" r:id="rId41"/>
    <p:sldId id="312" r:id="rId42"/>
    <p:sldId id="336" r:id="rId43"/>
    <p:sldId id="313" r:id="rId44"/>
    <p:sldId id="339" r:id="rId45"/>
    <p:sldId id="314" r:id="rId46"/>
    <p:sldId id="274" r:id="rId47"/>
    <p:sldId id="332" r:id="rId48"/>
    <p:sldId id="333" r:id="rId49"/>
    <p:sldId id="315" r:id="rId50"/>
    <p:sldId id="338" r:id="rId51"/>
    <p:sldId id="316" r:id="rId52"/>
    <p:sldId id="319" r:id="rId53"/>
    <p:sldId id="320" r:id="rId54"/>
    <p:sldId id="323" r:id="rId55"/>
    <p:sldId id="321" r:id="rId56"/>
    <p:sldId id="322" r:id="rId57"/>
    <p:sldId id="334" r:id="rId58"/>
    <p:sldId id="257" r:id="rId59"/>
    <p:sldId id="318"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60" d="100"/>
          <a:sy n="60"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67BEE0E3-9A52-49AC-8135-33FDEEC31230}" type="datetimeFigureOut">
              <a:rPr lang="en-US"/>
              <a:pPr>
                <a:defRPr/>
              </a:pPr>
              <a:t>07-Aug-25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8D448EE0-B5E6-4DE1-B839-092647CAA588}"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IN"/>
          </a:p>
        </p:txBody>
      </p:sp>
      <p:sp>
        <p:nvSpPr>
          <p:cNvPr id="6" name="Footer Placeholder 1"/>
          <p:cNvSpPr>
            <a:spLocks noGrp="1"/>
          </p:cNvSpPr>
          <p:nvPr>
            <p:ph type="ftr" sz="quarter" idx="11"/>
          </p:nvPr>
        </p:nvSpPr>
        <p:spPr/>
        <p:txBody>
          <a:bodyPr/>
          <a:lstStyle>
            <a:lvl1pPr>
              <a:defRPr/>
            </a:lvl1pPr>
          </a:lstStyle>
          <a:p>
            <a:pPr>
              <a:defRPr/>
            </a:pPr>
            <a:endParaRPr lang="en-IN"/>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BD3157C-1019-4273-8A3B-E523CBED1816}"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IN"/>
          </a:p>
        </p:txBody>
      </p:sp>
      <p:sp>
        <p:nvSpPr>
          <p:cNvPr id="5" name="Footer Placeholder 27"/>
          <p:cNvSpPr>
            <a:spLocks noGrp="1"/>
          </p:cNvSpPr>
          <p:nvPr>
            <p:ph type="ftr" sz="quarter" idx="11"/>
          </p:nvPr>
        </p:nvSpPr>
        <p:spPr/>
        <p:txBody>
          <a:bodyPr/>
          <a:lstStyle>
            <a:lvl1pPr>
              <a:defRPr/>
            </a:lvl1pPr>
          </a:lstStyle>
          <a:p>
            <a:pPr>
              <a:defRPr/>
            </a:pPr>
            <a:endParaRPr lang="en-IN"/>
          </a:p>
        </p:txBody>
      </p:sp>
      <p:sp>
        <p:nvSpPr>
          <p:cNvPr id="6" name="Slide Number Placeholder 4"/>
          <p:cNvSpPr>
            <a:spLocks noGrp="1"/>
          </p:cNvSpPr>
          <p:nvPr>
            <p:ph type="sldNum" sz="quarter" idx="12"/>
          </p:nvPr>
        </p:nvSpPr>
        <p:spPr/>
        <p:txBody>
          <a:bodyPr/>
          <a:lstStyle>
            <a:lvl1pPr>
              <a:defRPr/>
            </a:lvl1pPr>
          </a:lstStyle>
          <a:p>
            <a:pPr>
              <a:defRPr/>
            </a:pPr>
            <a:fld id="{96532CDA-8E90-45FD-BD83-F77B1D96C66D}"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37DEACF-C6DF-4B4B-9F55-338F47F2724C}"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IN"/>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IN"/>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C7F1A57B-721F-4A49-8A48-DF9371F5EBF9}"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IN"/>
          </a:p>
        </p:txBody>
      </p:sp>
      <p:sp>
        <p:nvSpPr>
          <p:cNvPr id="7" name="Footer Placeholder 10"/>
          <p:cNvSpPr>
            <a:spLocks noGrp="1"/>
          </p:cNvSpPr>
          <p:nvPr>
            <p:ph type="ftr" sz="quarter" idx="11"/>
          </p:nvPr>
        </p:nvSpPr>
        <p:spPr/>
        <p:txBody>
          <a:bodyPr/>
          <a:lstStyle>
            <a:lvl1pPr>
              <a:defRPr/>
            </a:lvl1pPr>
          </a:lstStyle>
          <a:p>
            <a:pPr>
              <a:defRPr/>
            </a:pPr>
            <a:endParaRPr lang="en-IN"/>
          </a:p>
        </p:txBody>
      </p:sp>
      <p:sp>
        <p:nvSpPr>
          <p:cNvPr id="9" name="Slide Number Placeholder 15"/>
          <p:cNvSpPr>
            <a:spLocks noGrp="1"/>
          </p:cNvSpPr>
          <p:nvPr>
            <p:ph type="sldNum" sz="quarter" idx="12"/>
          </p:nvPr>
        </p:nvSpPr>
        <p:spPr/>
        <p:txBody>
          <a:bodyPr/>
          <a:lstStyle>
            <a:lvl1pPr>
              <a:defRPr/>
            </a:lvl1pPr>
          </a:lstStyle>
          <a:p>
            <a:pPr>
              <a:defRPr/>
            </a:pPr>
            <a:fld id="{F09EB028-F910-4ADB-BB08-6883A6C0A0DB}"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IN"/>
          </a:p>
        </p:txBody>
      </p:sp>
      <p:sp>
        <p:nvSpPr>
          <p:cNvPr id="6" name="Footer Placeholder 27"/>
          <p:cNvSpPr>
            <a:spLocks noGrp="1"/>
          </p:cNvSpPr>
          <p:nvPr>
            <p:ph type="ftr" sz="quarter" idx="11"/>
          </p:nvPr>
        </p:nvSpPr>
        <p:spPr/>
        <p:txBody>
          <a:bodyPr/>
          <a:lstStyle>
            <a:lvl1pPr>
              <a:defRPr/>
            </a:lvl1pPr>
          </a:lstStyle>
          <a:p>
            <a:pPr>
              <a:defRPr/>
            </a:pPr>
            <a:endParaRPr lang="en-IN"/>
          </a:p>
        </p:txBody>
      </p:sp>
      <p:sp>
        <p:nvSpPr>
          <p:cNvPr id="7" name="Slide Number Placeholder 4"/>
          <p:cNvSpPr>
            <a:spLocks noGrp="1"/>
          </p:cNvSpPr>
          <p:nvPr>
            <p:ph type="sldNum" sz="quarter" idx="12"/>
          </p:nvPr>
        </p:nvSpPr>
        <p:spPr/>
        <p:txBody>
          <a:bodyPr/>
          <a:lstStyle>
            <a:lvl1pPr>
              <a:defRPr/>
            </a:lvl1pPr>
          </a:lstStyle>
          <a:p>
            <a:pPr>
              <a:defRPr/>
            </a:pPr>
            <a:fld id="{3B3A8BBE-2FA9-41E8-9AA8-6159C34E351A}"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IN"/>
          </a:p>
        </p:txBody>
      </p:sp>
      <p:sp>
        <p:nvSpPr>
          <p:cNvPr id="9" name="Footer Placeholder 5"/>
          <p:cNvSpPr>
            <a:spLocks noGrp="1"/>
          </p:cNvSpPr>
          <p:nvPr>
            <p:ph type="ftr" sz="quarter" idx="11"/>
          </p:nvPr>
        </p:nvSpPr>
        <p:spPr/>
        <p:txBody>
          <a:bodyPr/>
          <a:lstStyle>
            <a:lvl1pPr>
              <a:defRPr/>
            </a:lvl1pPr>
          </a:lstStyle>
          <a:p>
            <a:pPr>
              <a:defRPr/>
            </a:pPr>
            <a:endParaRPr lang="en-IN"/>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797A041-80BF-4639-8DF9-F981475D75AB}"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IN"/>
          </a:p>
        </p:txBody>
      </p:sp>
      <p:sp>
        <p:nvSpPr>
          <p:cNvPr id="4" name="Footer Placeholder 27"/>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p:txBody>
          <a:bodyPr/>
          <a:lstStyle>
            <a:lvl1pPr>
              <a:defRPr/>
            </a:lvl1pPr>
          </a:lstStyle>
          <a:p>
            <a:pPr>
              <a:defRPr/>
            </a:pPr>
            <a:fld id="{DD3329F6-FA8E-4F53-9BE1-1CC750C82887}"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IN"/>
          </a:p>
        </p:txBody>
      </p:sp>
      <p:sp>
        <p:nvSpPr>
          <p:cNvPr id="3" name="Footer Placeholder 23"/>
          <p:cNvSpPr>
            <a:spLocks noGrp="1"/>
          </p:cNvSpPr>
          <p:nvPr>
            <p:ph type="ftr" sz="quarter" idx="11"/>
          </p:nvPr>
        </p:nvSpPr>
        <p:spPr/>
        <p:txBody>
          <a:bodyPr/>
          <a:lstStyle>
            <a:lvl1pPr>
              <a:defRPr/>
            </a:lvl1pPr>
          </a:lstStyle>
          <a:p>
            <a:pPr>
              <a:defRPr/>
            </a:pPr>
            <a:endParaRPr lang="en-IN"/>
          </a:p>
        </p:txBody>
      </p:sp>
      <p:sp>
        <p:nvSpPr>
          <p:cNvPr id="4" name="Slide Number Placeholder 6"/>
          <p:cNvSpPr>
            <a:spLocks noGrp="1"/>
          </p:cNvSpPr>
          <p:nvPr>
            <p:ph type="sldNum" sz="quarter" idx="12"/>
          </p:nvPr>
        </p:nvSpPr>
        <p:spPr/>
        <p:txBody>
          <a:bodyPr/>
          <a:lstStyle>
            <a:lvl1pPr>
              <a:defRPr/>
            </a:lvl1pPr>
          </a:lstStyle>
          <a:p>
            <a:pPr>
              <a:defRPr/>
            </a:pPr>
            <a:fld id="{374C7884-67D2-4CFA-82D3-418C1B808C24}"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IN"/>
          </a:p>
        </p:txBody>
      </p:sp>
      <p:sp>
        <p:nvSpPr>
          <p:cNvPr id="7" name="Footer Placeholder 28"/>
          <p:cNvSpPr>
            <a:spLocks noGrp="1"/>
          </p:cNvSpPr>
          <p:nvPr>
            <p:ph type="ftr" sz="quarter" idx="11"/>
          </p:nvPr>
        </p:nvSpPr>
        <p:spPr/>
        <p:txBody>
          <a:bodyPr/>
          <a:lstStyle>
            <a:lvl1pPr>
              <a:defRPr/>
            </a:lvl1pPr>
          </a:lstStyle>
          <a:p>
            <a:pPr>
              <a:defRPr/>
            </a:pPr>
            <a:endParaRPr lang="en-IN"/>
          </a:p>
        </p:txBody>
      </p:sp>
      <p:sp>
        <p:nvSpPr>
          <p:cNvPr id="8" name="Slide Number Placeholder 6"/>
          <p:cNvSpPr>
            <a:spLocks noGrp="1"/>
          </p:cNvSpPr>
          <p:nvPr>
            <p:ph type="sldNum" sz="quarter" idx="12"/>
          </p:nvPr>
        </p:nvSpPr>
        <p:spPr/>
        <p:txBody>
          <a:bodyPr/>
          <a:lstStyle>
            <a:lvl1pPr>
              <a:defRPr/>
            </a:lvl1pPr>
          </a:lstStyle>
          <a:p>
            <a:pPr>
              <a:defRPr/>
            </a:pPr>
            <a:fld id="{9E081000-8271-45BA-9AAB-E6FC793B22C7}"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30"/>
          <p:cNvSpPr>
            <a:spLocks noGrp="1"/>
          </p:cNvSpPr>
          <p:nvPr>
            <p:ph type="sldNum" sz="quarter" idx="12"/>
          </p:nvPr>
        </p:nvSpPr>
        <p:spPr/>
        <p:txBody>
          <a:bodyPr/>
          <a:lstStyle>
            <a:lvl1pPr>
              <a:defRPr/>
            </a:lvl1pPr>
          </a:lstStyle>
          <a:p>
            <a:pPr>
              <a:defRPr/>
            </a:pPr>
            <a:fld id="{13004168-E079-4DDE-867B-DD2A5B3C95A9}"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3077"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915070E-32FB-45E4-855E-804623DF597D}" type="slidenum">
              <a:rPr lang="en-IN"/>
              <a:pPr>
                <a:defRPr/>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1" r:id="rId4"/>
    <p:sldLayoutId id="2147484507" r:id="rId5"/>
    <p:sldLayoutId id="2147484502" r:id="rId6"/>
    <p:sldLayoutId id="2147484508" r:id="rId7"/>
    <p:sldLayoutId id="2147484509" r:id="rId8"/>
    <p:sldLayoutId id="2147484510" r:id="rId9"/>
    <p:sldLayoutId id="2147484503" r:id="rId10"/>
    <p:sldLayoutId id="214748451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Phosphate_buffered_saline" TargetMode="External"/><Relationship Id="rId2" Type="http://schemas.openxmlformats.org/officeDocument/2006/relationships/hyperlink" Target="http://en.wikipedia.org/wiki/Glutaraldehy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home.primus.com.au/royellis/tp/cass.jpg"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Visible_light" TargetMode="External"/><Relationship Id="rId2" Type="http://schemas.openxmlformats.org/officeDocument/2006/relationships/hyperlink" Target="http://en.wikipedia.org/wiki/Microscopy"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en.wikipedia.org/wiki/Electr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Histology" TargetMode="External"/><Relationship Id="rId2" Type="http://schemas.openxmlformats.org/officeDocument/2006/relationships/hyperlink" Target="http://en.wikipedia.org/wiki/Light_microscopy" TargetMode="External"/><Relationship Id="rId1" Type="http://schemas.openxmlformats.org/officeDocument/2006/relationships/slideLayout" Target="../slideLayouts/slideLayout2.xml"/><Relationship Id="rId5" Type="http://schemas.openxmlformats.org/officeDocument/2006/relationships/hyperlink" Target="http://en.wikipedia.org/wiki/Diamond_knife" TargetMode="External"/><Relationship Id="rId4" Type="http://schemas.openxmlformats.org/officeDocument/2006/relationships/hyperlink" Target="http://en.wikipedia.org/wiki/Electron_microscopy"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numbat.murdoch.edu.au/cgi-bin/imagemap/histology_imagebase_1" TargetMode="External"/><Relationship Id="rId1" Type="http://schemas.openxmlformats.org/officeDocument/2006/relationships/slideLayout" Target="../slideLayouts/slideLayout2.xml"/><Relationship Id="rId4" Type="http://schemas.openxmlformats.org/officeDocument/2006/relationships/hyperlink" Target="http://en.wikipedia.org/wiki/Histochemistry"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http://upload.wikimedia.org/wikipedia/commons/thumb/7/7f/Microscope_with_stained_slide.jpg/300px-Microscope_with_stained_slide.jpg"/>
          <p:cNvPicPr>
            <a:picLocks noGrp="1" noChangeAspect="1" noChangeArrowheads="1"/>
          </p:cNvPicPr>
          <p:nvPr>
            <p:ph type="pic" idx="1"/>
          </p:nvPr>
        </p:nvPicPr>
        <p:blipFill>
          <a:blip r:embed="rId2" cstate="print"/>
          <a:srcRect t="1515" b="1515"/>
          <a:stretch>
            <a:fillRect/>
          </a:stretch>
        </p:blipFill>
        <p:spPr>
          <a:xfrm>
            <a:off x="3505200" y="381000"/>
            <a:ext cx="5029200" cy="3657600"/>
          </a:xfrm>
          <a:noFill/>
          <a:ln w="9525">
            <a:noFill/>
          </a:ln>
        </p:spPr>
      </p:pic>
      <p:sp>
        <p:nvSpPr>
          <p:cNvPr id="2" name="Title 1"/>
          <p:cNvSpPr>
            <a:spLocks noGrp="1"/>
          </p:cNvSpPr>
          <p:nvPr>
            <p:ph type="title"/>
          </p:nvPr>
        </p:nvSpPr>
        <p:spPr>
          <a:xfrm>
            <a:off x="0" y="3962400"/>
            <a:ext cx="5867400" cy="1360488"/>
          </a:xfrm>
        </p:spPr>
        <p:txBody>
          <a:bodyPr>
            <a:noAutofit/>
          </a:bodyPr>
          <a:lstStyle/>
          <a:p>
            <a:pPr eaLnBrk="1" fontAlgn="auto" hangingPunct="1">
              <a:spcAft>
                <a:spcPts val="0"/>
              </a:spcAft>
              <a:defRPr/>
            </a:pPr>
            <a:r>
              <a:rPr lang="en-US" sz="4000" i="1" u="sng" dirty="0" smtClean="0">
                <a:solidFill>
                  <a:schemeClr val="accent2"/>
                </a:solidFill>
                <a:latin typeface="Bodoni MT Black" pitchFamily="18" charset="0"/>
              </a:rPr>
              <a:t>Histological techniques</a:t>
            </a:r>
            <a:endParaRPr lang="en-IN" sz="4000" i="1" u="sng" dirty="0">
              <a:solidFill>
                <a:schemeClr val="accent2"/>
              </a:solidFill>
              <a:latin typeface="Bodoni MT Black" pitchFamily="18" charset="0"/>
            </a:endParaRPr>
          </a:p>
        </p:txBody>
      </p:sp>
      <p:sp>
        <p:nvSpPr>
          <p:cNvPr id="12292" name="Text Placeholder 2"/>
          <p:cNvSpPr>
            <a:spLocks noGrp="1"/>
          </p:cNvSpPr>
          <p:nvPr>
            <p:ph type="body" sz="half" idx="2"/>
          </p:nvPr>
        </p:nvSpPr>
        <p:spPr>
          <a:xfrm>
            <a:off x="4267200" y="4876800"/>
            <a:ext cx="4876800" cy="1423988"/>
          </a:xfrm>
        </p:spPr>
        <p:txBody>
          <a:bodyPr/>
          <a:lstStyle/>
          <a:p>
            <a:pPr marL="274320" indent="-274320">
              <a:buClr>
                <a:schemeClr val="accent3"/>
              </a:buClr>
              <a:defRPr/>
            </a:pPr>
            <a:r>
              <a:rPr lang="en-US" sz="2000" b="1" dirty="0" smtClean="0">
                <a:solidFill>
                  <a:srgbClr val="7030A0"/>
                </a:solidFill>
                <a:latin typeface="Arial Rounded MT Bold" pitchFamily="34" charset="0"/>
              </a:rPr>
              <a:t>Dr. Praveen Kumar Kurrey</a:t>
            </a:r>
          </a:p>
          <a:p>
            <a:pPr marL="274320" indent="-274320">
              <a:buClr>
                <a:schemeClr val="accent3"/>
              </a:buClr>
              <a:defRPr/>
            </a:pPr>
            <a:r>
              <a:rPr lang="en-US" sz="2000" b="1" dirty="0" smtClean="0">
                <a:solidFill>
                  <a:srgbClr val="7030A0"/>
                </a:solidFill>
                <a:latin typeface="Arial Rounded MT Bold" pitchFamily="34" charset="0"/>
              </a:rPr>
              <a:t>M.B.B.S., MS, BCME, BCBR</a:t>
            </a:r>
          </a:p>
          <a:p>
            <a:pPr marL="274320" indent="-274320">
              <a:buClr>
                <a:schemeClr val="accent3"/>
              </a:buClr>
              <a:defRPr/>
            </a:pPr>
            <a:r>
              <a:rPr lang="en-US" sz="2000" b="1" dirty="0" smtClean="0">
                <a:solidFill>
                  <a:srgbClr val="7030A0"/>
                </a:solidFill>
                <a:latin typeface="Arial Rounded MT Bold" pitchFamily="34" charset="0"/>
              </a:rPr>
              <a:t>PROFESSOR ANATOMY</a:t>
            </a:r>
            <a:endParaRPr lang="en-IN" sz="2000" b="1" dirty="0" smtClean="0">
              <a:solidFill>
                <a:srgbClr val="7030A0"/>
              </a:solidFill>
              <a:latin typeface="Arial Rounded MT Bold" pitchFamily="34" charset="0"/>
            </a:endParaRPr>
          </a:p>
          <a:p>
            <a:pPr eaLnBrk="1" hangingPunct="1">
              <a:defRPr/>
            </a:pPr>
            <a:endParaRPr lang="en-US" sz="2000" b="1" i="1" dirty="0" smtClean="0">
              <a:solidFill>
                <a:schemeClr val="accent2"/>
              </a:solidFill>
              <a:latin typeface="Baskerville Old Face" pitchFamily="18" charset="0"/>
            </a:endParaRPr>
          </a:p>
          <a:p>
            <a:pPr eaLnBrk="1" hangingPunct="1">
              <a:defRPr/>
            </a:pPr>
            <a:endParaRPr lang="en-IN" sz="2000" b="1" i="1" dirty="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3200" dirty="0" smtClean="0">
                <a:solidFill>
                  <a:schemeClr val="accent2"/>
                </a:solidFill>
                <a:latin typeface="Algerian" pitchFamily="82" charset="0"/>
              </a:rPr>
              <a:t>aims of fixation</a:t>
            </a:r>
            <a:endParaRPr lang="en-IN" sz="3200" dirty="0">
              <a:solidFill>
                <a:schemeClr val="accent2"/>
              </a:solidFill>
              <a:latin typeface="Algerian" pitchFamily="82" charset="0"/>
            </a:endParaRPr>
          </a:p>
        </p:txBody>
      </p:sp>
      <p:sp>
        <p:nvSpPr>
          <p:cNvPr id="21507" name="Content Placeholder 2"/>
          <p:cNvSpPr>
            <a:spLocks noGrp="1"/>
          </p:cNvSpPr>
          <p:nvPr>
            <p:ph idx="1"/>
          </p:nvPr>
        </p:nvSpPr>
        <p:spPr>
          <a:xfrm>
            <a:off x="457200" y="1371600"/>
            <a:ext cx="8686800" cy="4525963"/>
          </a:xfrm>
        </p:spPr>
        <p:txBody>
          <a:bodyPr/>
          <a:lstStyle/>
          <a:p>
            <a:pPr>
              <a:buFont typeface="Wingdings" pitchFamily="2" charset="2"/>
              <a:buChar char="Ø"/>
            </a:pPr>
            <a:r>
              <a:rPr lang="en-IN" sz="2400" smtClean="0">
                <a:latin typeface="Monotype Corsiva" pitchFamily="66" charset="0"/>
              </a:rPr>
              <a:t> </a:t>
            </a:r>
            <a:r>
              <a:rPr lang="en-GB" sz="2400" smtClean="0">
                <a:latin typeface="Monotype Corsiva" pitchFamily="66" charset="0"/>
              </a:rPr>
              <a:t>To prevent autolysis and bacterial decomposition.</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Hardening of soft tissues.</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 To fortify the tissue against the harmful effects of dehydration &amp; embedding procedures .</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To prepare tissue and leave it in a condition which allow clear staining of sections.</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 To leave tissue as close as their living state as possible, and no small molecules should be lost.</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Alteration of refractive indices to varying degrees, which enables unstained components to be more easily seen.</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Some fixatives act as mordant –those fixatives which  facilitates certain constituents of cell to be demonstrated by special staining.</a:t>
            </a:r>
            <a:endParaRPr lang="en-IN" sz="2400" smtClean="0">
              <a:latin typeface="Monotype Corsiva" pitchFamily="66" charset="0"/>
            </a:endParaRPr>
          </a:p>
          <a:p>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Algerian" pitchFamily="82" charset="0"/>
              </a:rPr>
              <a:t>            </a:t>
            </a:r>
            <a:r>
              <a:rPr lang="en-GB" sz="3200" dirty="0" smtClean="0">
                <a:latin typeface="Algerian" pitchFamily="82" charset="0"/>
              </a:rPr>
              <a:t> </a:t>
            </a:r>
            <a:r>
              <a:rPr lang="en-GB" sz="3200" dirty="0" smtClean="0">
                <a:solidFill>
                  <a:schemeClr val="accent2"/>
                </a:solidFill>
                <a:latin typeface="Algerian" pitchFamily="82" charset="0"/>
              </a:rPr>
              <a:t>FACTORS AFFECTING FIXATION</a:t>
            </a:r>
            <a:endParaRPr lang="en-IN" dirty="0">
              <a:solidFill>
                <a:schemeClr val="accent2"/>
              </a:solidFill>
            </a:endParaRPr>
          </a:p>
        </p:txBody>
      </p:sp>
      <p:sp>
        <p:nvSpPr>
          <p:cNvPr id="22531" name="Content Placeholder 2"/>
          <p:cNvSpPr>
            <a:spLocks noGrp="1"/>
          </p:cNvSpPr>
          <p:nvPr>
            <p:ph idx="1"/>
          </p:nvPr>
        </p:nvSpPr>
        <p:spPr/>
        <p:txBody>
          <a:bodyPr/>
          <a:lstStyle/>
          <a:p>
            <a:pPr>
              <a:buFont typeface="Wingdings" pitchFamily="2" charset="2"/>
              <a:buChar char="Ø"/>
            </a:pPr>
            <a:r>
              <a:rPr lang="en-GB" sz="2400" smtClean="0">
                <a:latin typeface="Monotype Corsiva" pitchFamily="66" charset="0"/>
              </a:rPr>
              <a:t>PH.</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Temperature.</a:t>
            </a:r>
          </a:p>
          <a:p>
            <a:pPr>
              <a:buFont typeface="Wingdings" pitchFamily="2" charset="2"/>
              <a:buChar char="Ø"/>
            </a:pPr>
            <a:r>
              <a:rPr lang="en-GB" sz="2400" smtClean="0">
                <a:latin typeface="Monotype Corsiva" pitchFamily="66" charset="0"/>
              </a:rPr>
              <a:t>Duration of fixation and size of specimen.</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Concentration of fixative.</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Volume of tissue.</a:t>
            </a:r>
          </a:p>
          <a:p>
            <a:pPr>
              <a:buFont typeface="Wingdings" pitchFamily="2" charset="2"/>
              <a:buChar char="Ø"/>
            </a:pPr>
            <a:r>
              <a:rPr lang="en-GB" sz="2400" smtClean="0">
                <a:latin typeface="Monotype Corsiva" pitchFamily="66" charset="0"/>
              </a:rPr>
              <a:t>Additives.</a:t>
            </a:r>
          </a:p>
          <a:p>
            <a:pPr>
              <a:buFont typeface="Wingdings" pitchFamily="2" charset="2"/>
              <a:buChar char="Ø"/>
            </a:pPr>
            <a:r>
              <a:rPr lang="en-GB" sz="2400" smtClean="0">
                <a:latin typeface="Monotype Corsiva" pitchFamily="66" charset="0"/>
              </a:rPr>
              <a:t>Osmolality of fixatives and ionic composition.</a:t>
            </a:r>
            <a:endParaRPr lang="en-IN" sz="2400" smtClean="0">
              <a:latin typeface="Monotype Corsiva" pitchFamily="66" charset="0"/>
            </a:endParaRPr>
          </a:p>
          <a:p>
            <a:pPr>
              <a:buFont typeface="Wingdings 2" pitchFamily="18" charset="2"/>
              <a:buNone/>
            </a:pPr>
            <a:endParaRPr lang="en-IN" sz="2400" smtClean="0">
              <a:latin typeface="Monotype Corsiva" pitchFamily="66" charset="0"/>
            </a:endParaRPr>
          </a:p>
          <a:p>
            <a:pPr>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1"/>
            <a:ext cx="5867400" cy="1600201"/>
          </a:xfrm>
        </p:spPr>
        <p:txBody>
          <a:bodyPr/>
          <a:lstStyle/>
          <a:p>
            <a:pPr>
              <a:defRPr/>
            </a:pPr>
            <a:r>
              <a:rPr lang="en-US" sz="3200" u="sng" dirty="0" smtClean="0">
                <a:solidFill>
                  <a:schemeClr val="accent2"/>
                </a:solidFill>
                <a:latin typeface="Algerian" pitchFamily="82" charset="0"/>
              </a:rPr>
              <a:t>fixatives</a:t>
            </a:r>
            <a:endParaRPr lang="en-IN" sz="3200" u="sng" dirty="0">
              <a:solidFill>
                <a:schemeClr val="accent2"/>
              </a:solidFill>
              <a:latin typeface="Algerian" pitchFamily="82" charset="0"/>
            </a:endParaRPr>
          </a:p>
        </p:txBody>
      </p:sp>
      <p:sp>
        <p:nvSpPr>
          <p:cNvPr id="23555" name="Text Placeholder 3"/>
          <p:cNvSpPr>
            <a:spLocks noGrp="1"/>
          </p:cNvSpPr>
          <p:nvPr>
            <p:ph type="body" sz="half" idx="2"/>
          </p:nvPr>
        </p:nvSpPr>
        <p:spPr>
          <a:xfrm>
            <a:off x="152400" y="990600"/>
            <a:ext cx="4724400" cy="5486400"/>
          </a:xfrm>
        </p:spPr>
        <p:txBody>
          <a:bodyPr/>
          <a:lstStyle/>
          <a:p>
            <a:r>
              <a:rPr lang="en-GB" sz="2400" u="sng" smtClean="0">
                <a:solidFill>
                  <a:schemeClr val="accent2"/>
                </a:solidFill>
                <a:latin typeface="Algerian" pitchFamily="82" charset="0"/>
              </a:rPr>
              <a:t>FORMALDEHYDE(HCHO) </a:t>
            </a:r>
            <a:endParaRPr lang="en-IN" sz="2400" u="sng" smtClean="0">
              <a:solidFill>
                <a:schemeClr val="accent2"/>
              </a:solidFill>
              <a:latin typeface="Algerian" pitchFamily="82" charset="0"/>
            </a:endParaRPr>
          </a:p>
          <a:p>
            <a:pPr>
              <a:buFont typeface="Wingdings" pitchFamily="2" charset="2"/>
              <a:buChar char="Ø"/>
            </a:pPr>
            <a:r>
              <a:rPr lang="en-IN" sz="2400" smtClean="0">
                <a:latin typeface="Monotype Corsiva" pitchFamily="66" charset="0"/>
              </a:rPr>
              <a:t>Discovered in 1970`s.</a:t>
            </a:r>
          </a:p>
          <a:p>
            <a:pPr>
              <a:buFont typeface="Wingdings" pitchFamily="2" charset="2"/>
              <a:buChar char="Ø"/>
            </a:pPr>
            <a:r>
              <a:rPr lang="en-IN" sz="2400" smtClean="0">
                <a:latin typeface="Monotype Corsiva" pitchFamily="66" charset="0"/>
              </a:rPr>
              <a:t>Gas at room temperature which is soluble in water to a maximum extent of 40% by weight. This saturated solution is available commercially as 40% (W/v) formaldehyde or formalin.</a:t>
            </a:r>
          </a:p>
          <a:p>
            <a:pPr>
              <a:buFont typeface="Wingdings" pitchFamily="2" charset="2"/>
              <a:buChar char="Ø"/>
            </a:pPr>
            <a:r>
              <a:rPr lang="en-IN" sz="2400" smtClean="0">
                <a:latin typeface="Monotype Corsiva" pitchFamily="66" charset="0"/>
              </a:rPr>
              <a:t>It  cross-links with the proteins irreversibly , making the tissue hard.</a:t>
            </a:r>
          </a:p>
          <a:p>
            <a:pPr>
              <a:buFont typeface="Wingdings" pitchFamily="2" charset="2"/>
              <a:buChar char="Ø"/>
            </a:pPr>
            <a:r>
              <a:rPr lang="en-IN" sz="2400" smtClean="0">
                <a:latin typeface="Monotype Corsiva" pitchFamily="66" charset="0"/>
              </a:rPr>
              <a:t>Commercial formalin is usually acid (due to formic acid content).It should be made neutral or slightly alkaline by mixing with phosphate buffer pH 7.2 or by adding calcium acetate</a:t>
            </a:r>
            <a:r>
              <a:rPr lang="en-IN" sz="2400" u="sng" smtClean="0">
                <a:latin typeface="Monotype Corsiva" pitchFamily="66" charset="0"/>
              </a:rPr>
              <a:t>.</a:t>
            </a:r>
            <a:endParaRPr lang="en-IN" sz="2400" smtClean="0">
              <a:latin typeface="Monotype Corsiva" pitchFamily="66" charset="0"/>
            </a:endParaRPr>
          </a:p>
          <a:p>
            <a:pPr>
              <a:buFont typeface="Wingdings" pitchFamily="2" charset="2"/>
              <a:buChar char="Ø"/>
            </a:pPr>
            <a:endParaRPr lang="en-IN" sz="2000" smtClean="0">
              <a:latin typeface="Monotype Corsiva" pitchFamily="66" charset="0"/>
            </a:endParaRPr>
          </a:p>
          <a:p>
            <a:endParaRPr lang="en-IN" sz="2000" smtClean="0"/>
          </a:p>
        </p:txBody>
      </p:sp>
      <p:pic>
        <p:nvPicPr>
          <p:cNvPr id="72707" name="Picture 10" descr="http://www.scuddlebutt3.co.uk/10%25NBF90ml.JPG"/>
          <p:cNvPicPr>
            <a:picLocks noGrp="1" noChangeAspect="1" noChangeArrowheads="1"/>
          </p:cNvPicPr>
          <p:nvPr>
            <p:ph type="pic" idx="1"/>
          </p:nvPr>
        </p:nvPicPr>
        <p:blipFill>
          <a:blip r:embed="rId2" cstate="print"/>
          <a:srcRect t="1515" b="1515"/>
          <a:stretch>
            <a:fillRect/>
          </a:stretch>
        </p:blipFill>
        <p:spPr>
          <a:xfrm>
            <a:off x="4953000" y="609600"/>
            <a:ext cx="3810000" cy="3200400"/>
          </a:xfr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219200"/>
          </a:xfrm>
        </p:spPr>
        <p:txBody>
          <a:bodyPr/>
          <a:lstStyle/>
          <a:p>
            <a:pPr>
              <a:defRPr/>
            </a:pPr>
            <a:r>
              <a:rPr lang="en-US" dirty="0" smtClean="0"/>
              <a:t/>
            </a:r>
            <a:br>
              <a:rPr lang="en-US" dirty="0" smtClean="0"/>
            </a:br>
            <a:r>
              <a:rPr lang="en-IN" dirty="0" smtClean="0">
                <a:solidFill>
                  <a:schemeClr val="accent2"/>
                </a:solidFill>
                <a:latin typeface="Algerian" pitchFamily="82" charset="0"/>
              </a:rPr>
              <a:t>composition of formaldehyde</a:t>
            </a:r>
            <a:endParaRPr lang="en-IN" dirty="0">
              <a:solidFill>
                <a:schemeClr val="accent2"/>
              </a:solidFill>
              <a:latin typeface="Algerian" pitchFamily="82" charset="0"/>
            </a:endParaRPr>
          </a:p>
        </p:txBody>
      </p:sp>
      <p:sp>
        <p:nvSpPr>
          <p:cNvPr id="24579" name="Content Placeholder 2"/>
          <p:cNvSpPr>
            <a:spLocks noGrp="1"/>
          </p:cNvSpPr>
          <p:nvPr>
            <p:ph idx="1"/>
          </p:nvPr>
        </p:nvSpPr>
        <p:spPr>
          <a:xfrm>
            <a:off x="304800" y="1066800"/>
            <a:ext cx="8686800" cy="5013325"/>
          </a:xfrm>
        </p:spPr>
        <p:txBody>
          <a:bodyPr/>
          <a:lstStyle/>
          <a:p>
            <a:pPr>
              <a:buFont typeface="Wingdings" pitchFamily="2" charset="2"/>
              <a:buChar char="Ø"/>
            </a:pPr>
            <a:r>
              <a:rPr lang="en-IN" sz="2400" smtClean="0">
                <a:latin typeface="Monotype Corsiva" pitchFamily="66" charset="0"/>
              </a:rPr>
              <a:t> Commonly used as 10% Formol saline.                                                                                 </a:t>
            </a:r>
          </a:p>
          <a:p>
            <a:pPr>
              <a:buFont typeface="Wingdings 2" pitchFamily="18" charset="2"/>
              <a:buNone/>
            </a:pPr>
            <a:r>
              <a:rPr lang="en-US" sz="2400" smtClean="0">
                <a:latin typeface="Monotype Corsiva" pitchFamily="66" charset="0"/>
              </a:rPr>
              <a:t>                          -Formalin 40%- 10cc</a:t>
            </a:r>
            <a:endParaRPr lang="en-IN" sz="2400" smtClean="0">
              <a:latin typeface="Monotype Corsiva" pitchFamily="66" charset="0"/>
            </a:endParaRPr>
          </a:p>
          <a:p>
            <a:pPr>
              <a:buFont typeface="Wingdings 2" pitchFamily="18" charset="2"/>
              <a:buNone/>
            </a:pPr>
            <a:r>
              <a:rPr lang="en-IN" sz="2400" smtClean="0">
                <a:latin typeface="Monotype Corsiva" pitchFamily="66" charset="0"/>
              </a:rPr>
              <a:t>                          - Distilled water -   90cc</a:t>
            </a:r>
          </a:p>
          <a:p>
            <a:pPr>
              <a:buFont typeface="Wingdings 2" pitchFamily="18" charset="2"/>
              <a:buNone/>
            </a:pPr>
            <a:r>
              <a:rPr lang="en-IN" sz="2400" smtClean="0">
                <a:latin typeface="Monotype Corsiva" pitchFamily="66" charset="0"/>
              </a:rPr>
              <a:t>                          - Sodium chloride -  0.85mg</a:t>
            </a:r>
          </a:p>
          <a:p>
            <a:pPr>
              <a:buFont typeface="Wingdings" pitchFamily="2" charset="2"/>
              <a:buChar char="Ø"/>
            </a:pPr>
            <a:r>
              <a:rPr lang="en-IN" sz="2400" smtClean="0">
                <a:latin typeface="Monotype Corsiva" pitchFamily="66" charset="0"/>
              </a:rPr>
              <a:t>Time-  12 to 24 hrs.</a:t>
            </a:r>
          </a:p>
          <a:p>
            <a:pPr>
              <a:buFont typeface="Wingdings" pitchFamily="2" charset="2"/>
              <a:buChar char="Ø"/>
            </a:pPr>
            <a:r>
              <a:rPr lang="en-IN" sz="2400" smtClean="0">
                <a:latin typeface="Monotype Corsiva" pitchFamily="66" charset="0"/>
              </a:rPr>
              <a:t> </a:t>
            </a:r>
            <a:r>
              <a:rPr lang="en-IN" sz="2400" b="1" u="sng" smtClean="0">
                <a:solidFill>
                  <a:schemeClr val="accent2"/>
                </a:solidFill>
                <a:latin typeface="Monotype Corsiva" pitchFamily="66" charset="0"/>
              </a:rPr>
              <a:t>SPECIFIC FEATURES- </a:t>
            </a:r>
            <a:r>
              <a:rPr lang="en-IN" sz="2400" smtClean="0">
                <a:latin typeface="Monotype Corsiva" pitchFamily="66" charset="0"/>
              </a:rPr>
              <a:t>Rapid penetration &amp; slow reacting.</a:t>
            </a:r>
          </a:p>
          <a:p>
            <a:pPr>
              <a:buFont typeface="Wingdings 2" pitchFamily="18" charset="2"/>
              <a:buNone/>
            </a:pPr>
            <a:r>
              <a:rPr lang="en-IN" sz="2400" smtClean="0">
                <a:latin typeface="Monotype Corsiva" pitchFamily="66" charset="0"/>
              </a:rPr>
              <a:t>                                                - 10% neutral buffered formalin  (4%  formalin in phosphate buffered saline) is most common fixative to be used in </a:t>
            </a:r>
            <a:r>
              <a:rPr lang="en-IN" sz="2400" b="1" smtClean="0">
                <a:solidFill>
                  <a:schemeClr val="accent2"/>
                </a:solidFill>
                <a:latin typeface="Monotype Corsiva" pitchFamily="66" charset="0"/>
              </a:rPr>
              <a:t>Light Microscopy.</a:t>
            </a:r>
            <a:r>
              <a:rPr lang="en-IN" sz="2400" smtClean="0">
                <a:latin typeface="Monotype Corsiva" pitchFamily="66" charset="0"/>
              </a:rPr>
              <a:t> In </a:t>
            </a:r>
            <a:r>
              <a:rPr lang="en-IN" sz="2400" b="1" smtClean="0">
                <a:solidFill>
                  <a:schemeClr val="accent2"/>
                </a:solidFill>
                <a:latin typeface="Monotype Corsiva" pitchFamily="66" charset="0"/>
              </a:rPr>
              <a:t>Electron microscopy </a:t>
            </a:r>
            <a:r>
              <a:rPr lang="en-IN" sz="2400" b="1" smtClean="0">
                <a:latin typeface="Monotype Corsiva" pitchFamily="66" charset="0"/>
              </a:rPr>
              <a:t>,</a:t>
            </a:r>
            <a:r>
              <a:rPr lang="en-IN" sz="2400" smtClean="0">
                <a:latin typeface="Monotype Corsiva" pitchFamily="66" charset="0"/>
              </a:rPr>
              <a:t>the most commonly used fixative is </a:t>
            </a:r>
            <a:r>
              <a:rPr lang="en-IN" sz="2400" u="sng" smtClean="0">
                <a:latin typeface="Monotype Corsiva" pitchFamily="66" charset="0"/>
                <a:hlinkClick r:id="rId2" tooltip="Glutaraldehyde"/>
              </a:rPr>
              <a:t>glutaraldehyde</a:t>
            </a:r>
            <a:r>
              <a:rPr lang="en-IN" sz="2400" smtClean="0">
                <a:latin typeface="Monotype Corsiva" pitchFamily="66" charset="0"/>
              </a:rPr>
              <a:t>, usually as a 2.5% solution in </a:t>
            </a:r>
            <a:r>
              <a:rPr lang="en-IN" sz="2400" u="sng" smtClean="0">
                <a:latin typeface="Monotype Corsiva" pitchFamily="66" charset="0"/>
                <a:hlinkClick r:id="rId3" tooltip="Phosphate buffered saline"/>
              </a:rPr>
              <a:t>phosphate buffered saline</a:t>
            </a:r>
            <a:r>
              <a:rPr lang="en-IN" sz="2400" smtClean="0">
                <a:latin typeface="Monotype Corsiva" pitchFamily="66" charset="0"/>
              </a:rPr>
              <a:t>.  </a:t>
            </a:r>
          </a:p>
          <a:p>
            <a:pPr>
              <a:buFont typeface="Wingdings 2" pitchFamily="18" charset="2"/>
              <a:buNone/>
            </a:pPr>
            <a:r>
              <a:rPr lang="en-IN" sz="2400" smtClean="0">
                <a:latin typeface="Monotype Corsiva" pitchFamily="66" charset="0"/>
              </a:rPr>
              <a:t>                                             -It is so popularly used because- </a:t>
            </a:r>
            <a:r>
              <a:rPr lang="en-IN" sz="2400" b="1" smtClean="0">
                <a:latin typeface="Monotype Corsiva" pitchFamily="66" charset="0"/>
              </a:rPr>
              <a:t>a) </a:t>
            </a:r>
            <a:r>
              <a:rPr lang="en-IN" sz="2400" smtClean="0">
                <a:latin typeface="Monotype Corsiva" pitchFamily="66" charset="0"/>
              </a:rPr>
              <a:t>Cheap, </a:t>
            </a:r>
            <a:r>
              <a:rPr lang="en-IN" sz="2400" b="1" smtClean="0">
                <a:latin typeface="Monotype Corsiva" pitchFamily="66" charset="0"/>
              </a:rPr>
              <a:t>b)</a:t>
            </a:r>
            <a:r>
              <a:rPr lang="en-IN" sz="2400" smtClean="0">
                <a:latin typeface="Monotype Corsiva" pitchFamily="66" charset="0"/>
              </a:rPr>
              <a:t> easily kept in bulk </a:t>
            </a:r>
            <a:r>
              <a:rPr lang="en-IN" sz="2400" b="1" smtClean="0">
                <a:latin typeface="Monotype Corsiva" pitchFamily="66" charset="0"/>
              </a:rPr>
              <a:t>c) </a:t>
            </a:r>
            <a:r>
              <a:rPr lang="en-IN" sz="2400" smtClean="0">
                <a:latin typeface="Monotype Corsiva" pitchFamily="66" charset="0"/>
              </a:rPr>
              <a:t>preservation of tissues or animals as a whole can be done.</a:t>
            </a:r>
            <a:r>
              <a:rPr lang="en-IN" sz="2400" b="1" smtClean="0">
                <a:latin typeface="Monotype Corsiva" pitchFamily="66" charset="0"/>
              </a:rPr>
              <a:t>d) </a:t>
            </a:r>
            <a:r>
              <a:rPr lang="en-IN" sz="2400" smtClean="0">
                <a:latin typeface="Monotype Corsiva" pitchFamily="66" charset="0"/>
              </a:rPr>
              <a:t>favourable to most stains,,</a:t>
            </a:r>
            <a:r>
              <a:rPr lang="en-IN" sz="2400" b="1" smtClean="0">
                <a:latin typeface="Monotype Corsiva" pitchFamily="66" charset="0"/>
              </a:rPr>
              <a:t>e) </a:t>
            </a:r>
            <a:r>
              <a:rPr lang="en-IN" sz="2400" smtClean="0">
                <a:latin typeface="Monotype Corsiva" pitchFamily="66" charset="0"/>
              </a:rPr>
              <a:t>acts as non precipitating fixative(denaturing of protein of cells)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lstStyle/>
          <a:p>
            <a:pPr>
              <a:defRPr/>
            </a:pPr>
            <a:r>
              <a:rPr lang="en-US" dirty="0" smtClean="0"/>
              <a:t>                      </a:t>
            </a:r>
            <a:r>
              <a:rPr lang="en-US" sz="3200" dirty="0" smtClean="0">
                <a:solidFill>
                  <a:schemeClr val="accent2"/>
                </a:solidFill>
                <a:latin typeface="Algerian" pitchFamily="82" charset="0"/>
              </a:rPr>
              <a:t>bouin`s fluid</a:t>
            </a:r>
            <a:endParaRPr lang="en-IN" sz="3200" dirty="0">
              <a:solidFill>
                <a:schemeClr val="accent2"/>
              </a:solidFill>
              <a:latin typeface="Algerian" pitchFamily="82" charset="0"/>
            </a:endParaRPr>
          </a:p>
        </p:txBody>
      </p:sp>
      <p:sp>
        <p:nvSpPr>
          <p:cNvPr id="25603" name="Content Placeholder 2"/>
          <p:cNvSpPr>
            <a:spLocks noGrp="1"/>
          </p:cNvSpPr>
          <p:nvPr>
            <p:ph idx="1"/>
          </p:nvPr>
        </p:nvSpPr>
        <p:spPr>
          <a:xfrm>
            <a:off x="304800" y="1143000"/>
            <a:ext cx="8686800" cy="4937125"/>
          </a:xfrm>
        </p:spPr>
        <p:txBody>
          <a:bodyPr/>
          <a:lstStyle/>
          <a:p>
            <a:pPr>
              <a:buFont typeface="Wingdings" pitchFamily="2" charset="2"/>
              <a:buChar char="Ø"/>
            </a:pPr>
            <a:r>
              <a:rPr lang="en-IN" sz="2400" b="1" u="sng" smtClean="0">
                <a:solidFill>
                  <a:schemeClr val="accent2"/>
                </a:solidFill>
                <a:latin typeface="Monotype Corsiva" pitchFamily="66" charset="0"/>
              </a:rPr>
              <a:t>Composition-</a:t>
            </a:r>
            <a:r>
              <a:rPr lang="en-IN" sz="2400" smtClean="0">
                <a:solidFill>
                  <a:schemeClr val="accent2"/>
                </a:solidFill>
                <a:latin typeface="Monotype Corsiva" pitchFamily="66" charset="0"/>
              </a:rPr>
              <a:t> </a:t>
            </a:r>
            <a:r>
              <a:rPr lang="en-IN" sz="2400" smtClean="0">
                <a:solidFill>
                  <a:srgbClr val="7030A0"/>
                </a:solidFill>
                <a:latin typeface="Monotype Corsiva" pitchFamily="66" charset="0"/>
              </a:rPr>
              <a:t>Formol -   20 cc                                                                     </a:t>
            </a:r>
          </a:p>
          <a:p>
            <a:pPr>
              <a:buFont typeface="Wingdings 2" pitchFamily="18" charset="2"/>
              <a:buNone/>
            </a:pPr>
            <a:r>
              <a:rPr lang="en-US" sz="2400" smtClean="0">
                <a:solidFill>
                  <a:srgbClr val="7030A0"/>
                </a:solidFill>
                <a:latin typeface="Monotype Corsiva" pitchFamily="66" charset="0"/>
              </a:rPr>
              <a:t>                          -Saturated aqueous solution of picric acid- 75cc</a:t>
            </a:r>
            <a:endParaRPr lang="en-IN" sz="2400" smtClean="0">
              <a:solidFill>
                <a:srgbClr val="7030A0"/>
              </a:solidFill>
              <a:latin typeface="Monotype Corsiva" pitchFamily="66" charset="0"/>
            </a:endParaRPr>
          </a:p>
          <a:p>
            <a:pPr>
              <a:buFont typeface="Wingdings 2" pitchFamily="18" charset="2"/>
              <a:buNone/>
            </a:pPr>
            <a:r>
              <a:rPr lang="en-IN" sz="2400" smtClean="0">
                <a:solidFill>
                  <a:srgbClr val="7030A0"/>
                </a:solidFill>
                <a:latin typeface="Monotype Corsiva" pitchFamily="66" charset="0"/>
              </a:rPr>
              <a:t>                          - Glacial acetic acid (it should be mixed before)- 5 cc</a:t>
            </a:r>
          </a:p>
          <a:p>
            <a:pPr>
              <a:buFont typeface="Wingdings" pitchFamily="2" charset="2"/>
              <a:buChar char="Ø"/>
            </a:pPr>
            <a:r>
              <a:rPr lang="en-IN" sz="2400" smtClean="0">
                <a:latin typeface="Monotype Corsiva" pitchFamily="66" charset="0"/>
              </a:rPr>
              <a:t> Time – 12 to 24 hrs.</a:t>
            </a:r>
          </a:p>
          <a:p>
            <a:pPr>
              <a:buFont typeface="Wingdings" pitchFamily="2" charset="2"/>
              <a:buChar char="Ø"/>
            </a:pPr>
            <a:r>
              <a:rPr lang="en-IN" sz="2400" smtClean="0">
                <a:latin typeface="Monotype Corsiva" pitchFamily="66" charset="0"/>
              </a:rPr>
              <a:t> </a:t>
            </a:r>
            <a:r>
              <a:rPr lang="en-IN" sz="2400" b="1" u="sng" smtClean="0">
                <a:solidFill>
                  <a:schemeClr val="accent2"/>
                </a:solidFill>
                <a:latin typeface="Monotype Corsiva" pitchFamily="66" charset="0"/>
              </a:rPr>
              <a:t>SPECIFIC FEATURES</a:t>
            </a:r>
            <a:r>
              <a:rPr lang="en-IN" sz="2400" smtClean="0">
                <a:latin typeface="Monotype Corsiva" pitchFamily="66" charset="0"/>
              </a:rPr>
              <a:t>: -This fixative is good for skin tissue and also for all tissues including nerve tissues.</a:t>
            </a:r>
          </a:p>
          <a:p>
            <a:pPr>
              <a:buFont typeface="Wingdings 2" pitchFamily="18" charset="2"/>
              <a:buNone/>
            </a:pPr>
            <a:r>
              <a:rPr lang="en-IN" sz="2400" smtClean="0">
                <a:latin typeface="Monotype Corsiva" pitchFamily="66" charset="0"/>
              </a:rPr>
              <a:t>                                                -It penetrates evenly and rapidly and causes little        shrinkage.</a:t>
            </a:r>
          </a:p>
          <a:p>
            <a:pPr>
              <a:buFont typeface="Wingdings 2" pitchFamily="18" charset="2"/>
              <a:buNone/>
            </a:pPr>
            <a:r>
              <a:rPr lang="en-IN" sz="2400" smtClean="0">
                <a:latin typeface="Monotype Corsiva" pitchFamily="66" charset="0"/>
              </a:rPr>
              <a:t>                                                -It can be used to demonstrate glycogen.</a:t>
            </a:r>
          </a:p>
          <a:p>
            <a:pPr>
              <a:buFont typeface="Wingdings 2" pitchFamily="18" charset="2"/>
              <a:buNone/>
            </a:pPr>
            <a:r>
              <a:rPr lang="en-IN" sz="2400" smtClean="0">
                <a:latin typeface="Monotype Corsiva" pitchFamily="66" charset="0"/>
              </a:rPr>
              <a:t>                                                -Tissue fixed in it gives brilliant staining by trichrome methods.</a:t>
            </a:r>
          </a:p>
          <a:p>
            <a:pPr>
              <a:buFont typeface="Wingdings 2" pitchFamily="18" charset="2"/>
              <a:buNone/>
            </a:pPr>
            <a:r>
              <a:rPr lang="en-IN" sz="2400" smtClean="0">
                <a:latin typeface="Monotype Corsiva" pitchFamily="66" charset="0"/>
              </a:rPr>
              <a:t>                                                -It is necessary to remove excess picric acid by washing or by alcohol treatment.</a:t>
            </a:r>
          </a:p>
          <a:p>
            <a:pPr>
              <a:buFont typeface="Wingdings 2" pitchFamily="18" charset="2"/>
              <a:buNone/>
            </a:pPr>
            <a:r>
              <a:rPr lang="en-IN" sz="2400" smtClean="0">
                <a:latin typeface="Monotype Corsiva" pitchFamily="66" charset="0"/>
              </a:rPr>
              <a:t> </a:t>
            </a:r>
          </a:p>
          <a:p>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lstStyle/>
          <a:p>
            <a:pPr>
              <a:defRPr/>
            </a:pPr>
            <a:r>
              <a:rPr lang="en-US" dirty="0" smtClean="0"/>
              <a:t>                    </a:t>
            </a:r>
            <a:r>
              <a:rPr lang="en-US" sz="3200" dirty="0" smtClean="0">
                <a:solidFill>
                  <a:schemeClr val="accent2"/>
                </a:solidFill>
                <a:latin typeface="Algerian" pitchFamily="82" charset="0"/>
              </a:rPr>
              <a:t>zenker`s fluid</a:t>
            </a:r>
            <a:endParaRPr lang="en-IN" sz="3200" dirty="0">
              <a:solidFill>
                <a:schemeClr val="accent2"/>
              </a:solidFill>
              <a:latin typeface="Algerian" pitchFamily="82" charset="0"/>
            </a:endParaRPr>
          </a:p>
        </p:txBody>
      </p:sp>
      <p:sp>
        <p:nvSpPr>
          <p:cNvPr id="26627" name="Content Placeholder 2"/>
          <p:cNvSpPr>
            <a:spLocks noGrp="1"/>
          </p:cNvSpPr>
          <p:nvPr>
            <p:ph idx="1"/>
          </p:nvPr>
        </p:nvSpPr>
        <p:spPr>
          <a:xfrm>
            <a:off x="304800" y="990600"/>
            <a:ext cx="8686800" cy="5089525"/>
          </a:xfrm>
        </p:spPr>
        <p:txBody>
          <a:bodyPr/>
          <a:lstStyle/>
          <a:p>
            <a:pPr>
              <a:buFont typeface="Wingdings" pitchFamily="2" charset="2"/>
              <a:buChar char="Ø"/>
            </a:pPr>
            <a:r>
              <a:rPr lang="en-IN" sz="2400" b="1" u="sng" smtClean="0">
                <a:solidFill>
                  <a:schemeClr val="accent2"/>
                </a:solidFill>
                <a:latin typeface="Monotype Corsiva" pitchFamily="66" charset="0"/>
              </a:rPr>
              <a:t>Composition</a:t>
            </a:r>
            <a:r>
              <a:rPr lang="en-IN" sz="2400" smtClean="0">
                <a:latin typeface="Monotype Corsiva" pitchFamily="66" charset="0"/>
              </a:rPr>
              <a:t>-</a:t>
            </a:r>
            <a:r>
              <a:rPr lang="en-IN" sz="2400" smtClean="0">
                <a:solidFill>
                  <a:srgbClr val="0070C0"/>
                </a:solidFill>
                <a:latin typeface="Monotype Corsiva" pitchFamily="66" charset="0"/>
              </a:rPr>
              <a:t>Potassium bichromate-  2.5 gms</a:t>
            </a:r>
          </a:p>
          <a:p>
            <a:pPr>
              <a:buFont typeface="Wingdings 2" pitchFamily="18" charset="2"/>
              <a:buNone/>
            </a:pPr>
            <a:r>
              <a:rPr lang="en-IN" sz="2400" smtClean="0">
                <a:solidFill>
                  <a:srgbClr val="0070C0"/>
                </a:solidFill>
                <a:latin typeface="Monotype Corsiva" pitchFamily="66" charset="0"/>
              </a:rPr>
              <a:t>                          - Mercuric chloride- 5gms</a:t>
            </a:r>
          </a:p>
          <a:p>
            <a:pPr>
              <a:buFont typeface="Wingdings 2" pitchFamily="18" charset="2"/>
              <a:buNone/>
            </a:pPr>
            <a:r>
              <a:rPr lang="en-IN" sz="2400" smtClean="0">
                <a:solidFill>
                  <a:srgbClr val="0070C0"/>
                </a:solidFill>
                <a:latin typeface="Monotype Corsiva" pitchFamily="66" charset="0"/>
              </a:rPr>
              <a:t>                          -Sodium sulphate- 1gm.</a:t>
            </a:r>
          </a:p>
          <a:p>
            <a:pPr>
              <a:buFont typeface="Wingdings 2" pitchFamily="18" charset="2"/>
              <a:buNone/>
            </a:pPr>
            <a:r>
              <a:rPr lang="en-IN" sz="2400" smtClean="0">
                <a:solidFill>
                  <a:srgbClr val="0070C0"/>
                </a:solidFill>
                <a:latin typeface="Monotype Corsiva" pitchFamily="66" charset="0"/>
              </a:rPr>
              <a:t>                          -Distilled water -100cc</a:t>
            </a:r>
          </a:p>
          <a:p>
            <a:pPr>
              <a:buFont typeface="Wingdings 2" pitchFamily="18" charset="2"/>
              <a:buNone/>
            </a:pPr>
            <a:r>
              <a:rPr lang="en-IN" sz="2400" smtClean="0">
                <a:solidFill>
                  <a:srgbClr val="0070C0"/>
                </a:solidFill>
                <a:latin typeface="Monotype Corsiva" pitchFamily="66" charset="0"/>
              </a:rPr>
              <a:t>                          -Glacial acetic acid (just before use)-5cc</a:t>
            </a:r>
          </a:p>
          <a:p>
            <a:pPr>
              <a:buFont typeface="Wingdings" pitchFamily="2" charset="2"/>
              <a:buChar char="Ø"/>
            </a:pPr>
            <a:r>
              <a:rPr lang="en-IN" sz="2400" smtClean="0">
                <a:latin typeface="Monotype Corsiva" pitchFamily="66" charset="0"/>
              </a:rPr>
              <a:t> Time-     6 to 18 hrs.</a:t>
            </a:r>
          </a:p>
          <a:p>
            <a:pPr>
              <a:buFont typeface="Wingdings" pitchFamily="2" charset="2"/>
              <a:buChar char="Ø"/>
            </a:pPr>
            <a:r>
              <a:rPr lang="en-IN" sz="2400" b="1" u="sng" smtClean="0">
                <a:solidFill>
                  <a:schemeClr val="accent2"/>
                </a:solidFill>
                <a:latin typeface="Monotype Corsiva" pitchFamily="66" charset="0"/>
              </a:rPr>
              <a:t>SPECIFIC FEATURES- </a:t>
            </a:r>
            <a:r>
              <a:rPr lang="en-IN" sz="2400" smtClean="0">
                <a:latin typeface="Monotype Corsiva" pitchFamily="66" charset="0"/>
              </a:rPr>
              <a:t>Gives fairly rapid &amp; even penetration.</a:t>
            </a:r>
          </a:p>
          <a:p>
            <a:pPr>
              <a:buFont typeface="Wingdings 2" pitchFamily="18" charset="2"/>
              <a:buNone/>
            </a:pPr>
            <a:r>
              <a:rPr lang="en-US" sz="2400" smtClean="0">
                <a:latin typeface="Monotype Corsiva" pitchFamily="66" charset="0"/>
              </a:rPr>
              <a:t>                               -Preferred for fixing bone marrow aspirate since the acetic acid decalcifies the bone spicules  if present in the specimen.</a:t>
            </a:r>
            <a:endParaRPr lang="en-IN" sz="2400" smtClean="0">
              <a:latin typeface="Monotype Corsiva" pitchFamily="66" charset="0"/>
            </a:endParaRPr>
          </a:p>
          <a:p>
            <a:pPr>
              <a:buFont typeface="Wingdings 2" pitchFamily="18" charset="2"/>
              <a:buNone/>
            </a:pPr>
            <a:r>
              <a:rPr lang="en-IN" sz="2400" smtClean="0">
                <a:latin typeface="Monotype Corsiva" pitchFamily="66" charset="0"/>
              </a:rPr>
              <a:t>                               -It is not stable after the addition of acetic acid, hence it should be added just before use.</a:t>
            </a:r>
          </a:p>
          <a:p>
            <a:pPr>
              <a:buFont typeface="Wingdings 2" pitchFamily="18" charset="2"/>
              <a:buNone/>
            </a:pPr>
            <a:r>
              <a:rPr lang="en-IN" sz="2400" smtClean="0">
                <a:latin typeface="Monotype Corsiva" pitchFamily="66" charset="0"/>
              </a:rPr>
              <a:t>                               -Washing of tissues in running water is necessary to remove excess dichromate.</a:t>
            </a:r>
          </a:p>
          <a:p>
            <a:pPr>
              <a:buFont typeface="Wingdings 2" pitchFamily="18" charset="2"/>
              <a:buNone/>
            </a:pPr>
            <a:r>
              <a:rPr lang="en-IN" sz="2400" smtClean="0">
                <a:latin typeface="Monotype Corsiva" pitchFamily="66" charset="0"/>
              </a:rPr>
              <a:t>                               -Mercuric chloride pigment should be removed with iodine.</a:t>
            </a:r>
          </a:p>
          <a:p>
            <a:pPr>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Algerian" pitchFamily="82" charset="0"/>
              </a:rPr>
              <a:t>                       </a:t>
            </a:r>
            <a:r>
              <a:rPr lang="en-US" sz="3200" dirty="0" smtClean="0">
                <a:solidFill>
                  <a:schemeClr val="accent2"/>
                </a:solidFill>
                <a:latin typeface="Algerian" pitchFamily="82" charset="0"/>
              </a:rPr>
              <a:t>Other fixatives </a:t>
            </a:r>
            <a:endParaRPr lang="en-IN" sz="3200" dirty="0">
              <a:solidFill>
                <a:schemeClr val="accent2"/>
              </a:solidFill>
              <a:latin typeface="Algerian" pitchFamily="82" charset="0"/>
            </a:endParaRPr>
          </a:p>
        </p:txBody>
      </p:sp>
      <p:sp>
        <p:nvSpPr>
          <p:cNvPr id="27651" name="Content Placeholder 2"/>
          <p:cNvSpPr>
            <a:spLocks noGrp="1"/>
          </p:cNvSpPr>
          <p:nvPr>
            <p:ph idx="1"/>
          </p:nvPr>
        </p:nvSpPr>
        <p:spPr/>
        <p:txBody>
          <a:bodyPr/>
          <a:lstStyle/>
          <a:p>
            <a:pPr>
              <a:buFont typeface="Wingdings" pitchFamily="2" charset="2"/>
              <a:buChar char="Ø"/>
            </a:pPr>
            <a:r>
              <a:rPr lang="en-US" sz="2800" smtClean="0">
                <a:latin typeface="Monotype Corsiva" pitchFamily="66" charset="0"/>
              </a:rPr>
              <a:t>Susa fixative(Mercuric chloride)</a:t>
            </a:r>
          </a:p>
          <a:p>
            <a:pPr>
              <a:buFont typeface="Wingdings" pitchFamily="2" charset="2"/>
              <a:buChar char="Ø"/>
            </a:pPr>
            <a:r>
              <a:rPr lang="en-US" sz="2800" smtClean="0">
                <a:latin typeface="Monotype Corsiva" pitchFamily="66" charset="0"/>
              </a:rPr>
              <a:t>Zenker`s formol(Helly`s fluid)</a:t>
            </a:r>
          </a:p>
          <a:p>
            <a:pPr>
              <a:buFont typeface="Wingdings" pitchFamily="2" charset="2"/>
              <a:buChar char="Ø"/>
            </a:pPr>
            <a:r>
              <a:rPr lang="en-US" sz="2800" smtClean="0">
                <a:latin typeface="Monotype Corsiva" pitchFamily="66" charset="0"/>
              </a:rPr>
              <a:t>Carnoy`s fluid</a:t>
            </a:r>
          </a:p>
          <a:p>
            <a:pPr>
              <a:buFont typeface="Wingdings" pitchFamily="2" charset="2"/>
              <a:buChar char="Ø"/>
            </a:pPr>
            <a:r>
              <a:rPr lang="en-US" sz="2800" smtClean="0">
                <a:latin typeface="Monotype Corsiva" pitchFamily="66" charset="0"/>
              </a:rPr>
              <a:t>Clarke`s fluid</a:t>
            </a:r>
          </a:p>
          <a:p>
            <a:pPr>
              <a:buFont typeface="Wingdings" pitchFamily="2" charset="2"/>
              <a:buChar char="Ø"/>
            </a:pPr>
            <a:r>
              <a:rPr lang="en-US" sz="2800" smtClean="0">
                <a:latin typeface="Monotype Corsiva" pitchFamily="66" charset="0"/>
              </a:rPr>
              <a:t>Newcomer`s fluid</a:t>
            </a:r>
          </a:p>
          <a:p>
            <a:pPr>
              <a:buFont typeface="Wingdings" pitchFamily="2" charset="2"/>
              <a:buChar char="Ø"/>
            </a:pPr>
            <a:r>
              <a:rPr lang="en-US" sz="2800" smtClean="0">
                <a:latin typeface="Monotype Corsiva" pitchFamily="66" charset="0"/>
              </a:rPr>
              <a:t>Vapour fixatives</a:t>
            </a:r>
          </a:p>
          <a:p>
            <a:pPr>
              <a:buFont typeface="Wingdings" pitchFamily="2" charset="2"/>
              <a:buChar char="Ø"/>
            </a:pPr>
            <a:endParaRPr lang="en-IN" sz="2800" smtClean="0">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Algerian" pitchFamily="82" charset="0"/>
              </a:rPr>
              <a:t>                 </a:t>
            </a:r>
            <a:r>
              <a:rPr lang="en-US" sz="3200" dirty="0" smtClean="0">
                <a:solidFill>
                  <a:schemeClr val="accent2"/>
                </a:solidFill>
                <a:latin typeface="Algerian" pitchFamily="82" charset="0"/>
              </a:rPr>
              <a:t>tissue processing</a:t>
            </a:r>
            <a:endParaRPr lang="en-IN" sz="3200" dirty="0">
              <a:solidFill>
                <a:schemeClr val="accent2"/>
              </a:solidFill>
              <a:latin typeface="Algerian" pitchFamily="82" charset="0"/>
            </a:endParaRPr>
          </a:p>
        </p:txBody>
      </p:sp>
      <p:sp>
        <p:nvSpPr>
          <p:cNvPr id="28675" name="Content Placeholder 2"/>
          <p:cNvSpPr>
            <a:spLocks noGrp="1"/>
          </p:cNvSpPr>
          <p:nvPr>
            <p:ph idx="1"/>
          </p:nvPr>
        </p:nvSpPr>
        <p:spPr/>
        <p:txBody>
          <a:bodyPr/>
          <a:lstStyle/>
          <a:p>
            <a:pPr>
              <a:buFont typeface="Wingdings 2" pitchFamily="18" charset="2"/>
              <a:buNone/>
            </a:pPr>
            <a:r>
              <a:rPr lang="en-US" sz="2400" smtClean="0">
                <a:latin typeface="Monotype Corsiva" pitchFamily="66" charset="0"/>
              </a:rPr>
              <a:t>                           The aim of tissue processing is to embed the tissue in a solid medium firm enough to support the tissue and give it sufficient rigidity to enable thin sections to be cut , and yet soft enough not to damage the knife or tissue. Processing can be done </a:t>
            </a:r>
            <a:r>
              <a:rPr lang="en-US" sz="2400" b="1" smtClean="0">
                <a:latin typeface="Monotype Corsiva" pitchFamily="66" charset="0"/>
              </a:rPr>
              <a:t>Manually </a:t>
            </a:r>
            <a:r>
              <a:rPr lang="en-US" sz="2400" smtClean="0">
                <a:latin typeface="Monotype Corsiva" pitchFamily="66" charset="0"/>
              </a:rPr>
              <a:t>or by using </a:t>
            </a:r>
            <a:r>
              <a:rPr lang="en-US" sz="2400" b="1" smtClean="0">
                <a:latin typeface="Monotype Corsiva" pitchFamily="66" charset="0"/>
              </a:rPr>
              <a:t>an Automatic tissue processor.</a:t>
            </a:r>
            <a:endParaRPr lang="en-IN" sz="2400" b="1" smtClean="0">
              <a:latin typeface="Monotype Corsiva" pitchFamily="66" charset="0"/>
            </a:endParaRPr>
          </a:p>
          <a:p>
            <a:pPr>
              <a:buFont typeface="Wingdings 2" pitchFamily="18" charset="2"/>
              <a:buNone/>
            </a:pPr>
            <a:r>
              <a:rPr lang="en-IN" sz="2400" b="1" u="sng" smtClean="0">
                <a:solidFill>
                  <a:schemeClr val="accent2"/>
                </a:solidFill>
                <a:latin typeface="Monotype Corsiva" pitchFamily="66" charset="0"/>
              </a:rPr>
              <a:t>STAGES </a:t>
            </a:r>
            <a:r>
              <a:rPr lang="en-IN" sz="2400" smtClean="0">
                <a:latin typeface="Monotype Corsiva" pitchFamily="66" charset="0"/>
              </a:rPr>
              <a:t>- </a:t>
            </a:r>
            <a:r>
              <a:rPr lang="en-IN" sz="2400" smtClean="0">
                <a:solidFill>
                  <a:srgbClr val="7030A0"/>
                </a:solidFill>
                <a:latin typeface="Monotype Corsiva" pitchFamily="66" charset="0"/>
              </a:rPr>
              <a:t>*Dehydration</a:t>
            </a:r>
          </a:p>
          <a:p>
            <a:pPr>
              <a:buFont typeface="Wingdings 2" pitchFamily="18" charset="2"/>
              <a:buNone/>
            </a:pPr>
            <a:r>
              <a:rPr lang="en-IN" sz="2400" smtClean="0">
                <a:solidFill>
                  <a:srgbClr val="7030A0"/>
                </a:solidFill>
                <a:latin typeface="Monotype Corsiva" pitchFamily="66" charset="0"/>
              </a:rPr>
              <a:t>                  *Clearing.</a:t>
            </a:r>
          </a:p>
          <a:p>
            <a:pPr>
              <a:buFont typeface="Wingdings 2" pitchFamily="18" charset="2"/>
              <a:buNone/>
            </a:pPr>
            <a:r>
              <a:rPr lang="en-IN" sz="2400" smtClean="0">
                <a:solidFill>
                  <a:srgbClr val="7030A0"/>
                </a:solidFill>
                <a:latin typeface="Monotype Corsiva" pitchFamily="66" charset="0"/>
              </a:rPr>
              <a:t>                  *Infiltration &amp; impregnation.</a:t>
            </a:r>
          </a:p>
          <a:p>
            <a:pPr>
              <a:buFont typeface="Wingdings 2" pitchFamily="18" charset="2"/>
              <a:buNone/>
            </a:pPr>
            <a:r>
              <a:rPr lang="en-IN" sz="2400" smtClean="0">
                <a:solidFill>
                  <a:srgbClr val="7030A0"/>
                </a:solidFill>
                <a:latin typeface="Monotype Corsiva" pitchFamily="66" charset="0"/>
              </a:rPr>
              <a:t>                  *Embedding(Paraffin).</a:t>
            </a:r>
          </a:p>
          <a:p>
            <a:endParaRPr lang="en-IN" sz="2400" smtClean="0">
              <a:solidFill>
                <a:srgbClr val="7030A0"/>
              </a:solidFill>
              <a:latin typeface="Monotype Corsiva"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lstStyle/>
          <a:p>
            <a:pPr>
              <a:defRPr/>
            </a:pPr>
            <a:r>
              <a:rPr lang="en-US" dirty="0" smtClean="0"/>
              <a:t>                      </a:t>
            </a:r>
            <a:r>
              <a:rPr lang="en-US" sz="3200" dirty="0" smtClean="0">
                <a:solidFill>
                  <a:schemeClr val="accent2"/>
                </a:solidFill>
                <a:latin typeface="Algerian" pitchFamily="82" charset="0"/>
              </a:rPr>
              <a:t>dehydration</a:t>
            </a:r>
            <a:endParaRPr lang="en-IN" sz="3200" dirty="0">
              <a:solidFill>
                <a:schemeClr val="accent2"/>
              </a:solidFill>
              <a:latin typeface="Algerian" pitchFamily="82" charset="0"/>
            </a:endParaRPr>
          </a:p>
        </p:txBody>
      </p:sp>
      <p:sp>
        <p:nvSpPr>
          <p:cNvPr id="29699" name="Content Placeholder 2"/>
          <p:cNvSpPr>
            <a:spLocks noGrp="1"/>
          </p:cNvSpPr>
          <p:nvPr>
            <p:ph idx="1"/>
          </p:nvPr>
        </p:nvSpPr>
        <p:spPr>
          <a:xfrm>
            <a:off x="304800" y="990600"/>
            <a:ext cx="8686800" cy="5334000"/>
          </a:xfrm>
        </p:spPr>
        <p:txBody>
          <a:bodyPr/>
          <a:lstStyle/>
          <a:p>
            <a:pPr>
              <a:buFont typeface="Wingdings" pitchFamily="2" charset="2"/>
              <a:buChar char="Ø"/>
            </a:pPr>
            <a:r>
              <a:rPr lang="en-US" sz="2400" b="1" u="sng" smtClean="0">
                <a:solidFill>
                  <a:schemeClr val="accent2"/>
                </a:solidFill>
                <a:latin typeface="Monotype Corsiva" pitchFamily="66" charset="0"/>
              </a:rPr>
              <a:t>Aim</a:t>
            </a:r>
            <a:r>
              <a:rPr lang="en-US" sz="2400" smtClean="0">
                <a:latin typeface="Monotype Corsiva" pitchFamily="66" charset="0"/>
              </a:rPr>
              <a:t>-To remove fixative and water from the tissue and replace them with dehydrating fluid to bring it to the refractive index of embedding material.</a:t>
            </a:r>
          </a:p>
          <a:p>
            <a:pPr>
              <a:buFont typeface="Wingdings" pitchFamily="2" charset="2"/>
              <a:buChar char="Ø"/>
            </a:pPr>
            <a:r>
              <a:rPr lang="en-US" sz="2400" b="1" u="sng" smtClean="0">
                <a:solidFill>
                  <a:schemeClr val="accent2"/>
                </a:solidFill>
                <a:latin typeface="Monotype Corsiva" pitchFamily="66" charset="0"/>
              </a:rPr>
              <a:t>DEHYDRATING AGENTS </a:t>
            </a:r>
            <a:r>
              <a:rPr lang="en-US" sz="2400" smtClean="0">
                <a:latin typeface="Monotype Corsiva" pitchFamily="66" charset="0"/>
              </a:rPr>
              <a:t>- </a:t>
            </a:r>
            <a:r>
              <a:rPr lang="en-US" sz="2400" smtClean="0">
                <a:solidFill>
                  <a:srgbClr val="0070C0"/>
                </a:solidFill>
                <a:latin typeface="Monotype Corsiva" pitchFamily="66" charset="0"/>
              </a:rPr>
              <a:t>Ethanol,Methanol,Acetone.</a:t>
            </a:r>
            <a:r>
              <a:rPr lang="en-IN" sz="2400" smtClean="0">
                <a:solidFill>
                  <a:srgbClr val="0070C0"/>
                </a:solidFill>
              </a:rPr>
              <a:t> </a:t>
            </a:r>
            <a:r>
              <a:rPr lang="en-IN" sz="2400" b="1" u="sng" smtClean="0">
                <a:solidFill>
                  <a:schemeClr val="accent2"/>
                </a:solidFill>
                <a:latin typeface="Monotype Corsiva" pitchFamily="66" charset="0"/>
              </a:rPr>
              <a:t>PROCEDURE</a:t>
            </a:r>
            <a:r>
              <a:rPr lang="en-IN" sz="2400" smtClean="0">
                <a:solidFill>
                  <a:schemeClr val="accent2"/>
                </a:solidFill>
                <a:latin typeface="Monotype Corsiva" pitchFamily="66" charset="0"/>
              </a:rPr>
              <a:t>-</a:t>
            </a:r>
          </a:p>
          <a:p>
            <a:pPr>
              <a:buFont typeface="Wingdings" pitchFamily="2" charset="2"/>
              <a:buChar char="Ø"/>
            </a:pPr>
            <a:r>
              <a:rPr lang="en-IN" sz="2400" smtClean="0">
                <a:latin typeface="Monotype Corsiva" pitchFamily="66" charset="0"/>
              </a:rPr>
              <a:t>Tissue sections are placed in capsules (casettes).</a:t>
            </a:r>
          </a:p>
          <a:p>
            <a:pPr>
              <a:buFont typeface="Wingdings" pitchFamily="2" charset="2"/>
              <a:buChar char="Ø"/>
            </a:pPr>
            <a:r>
              <a:rPr lang="en-IN" sz="2400" smtClean="0">
                <a:latin typeface="Monotype Corsiva" pitchFamily="66" charset="0"/>
              </a:rPr>
              <a:t>The identification number is written with a lead pencil on a piece of paper.</a:t>
            </a:r>
          </a:p>
          <a:p>
            <a:pPr>
              <a:buFont typeface="Wingdings" pitchFamily="2" charset="2"/>
              <a:buChar char="Ø"/>
            </a:pPr>
            <a:r>
              <a:rPr lang="en-IN" sz="2400" smtClean="0">
                <a:latin typeface="Monotype Corsiva" pitchFamily="66" charset="0"/>
              </a:rPr>
              <a:t>These tissues are passed through a series of increasing concentrations of alcohol i.e;</a:t>
            </a:r>
            <a:r>
              <a:rPr lang="en-US" sz="2400" smtClean="0">
                <a:latin typeface="Monotype Corsiva" pitchFamily="66" charset="0"/>
              </a:rPr>
              <a:t>70%,80%,90%, 100%(Absolute alcohol).However straight  away application of 100% alcohol will remove water so rapidly that cells may be damaged. (Shrinkage occurs)</a:t>
            </a:r>
            <a:endParaRPr lang="en-IN" sz="2400" smtClean="0">
              <a:latin typeface="Monotype Corsiva" pitchFamily="66" charset="0"/>
            </a:endParaRPr>
          </a:p>
          <a:p>
            <a:pPr>
              <a:buFont typeface="Wingdings" pitchFamily="2" charset="2"/>
              <a:buChar char="Ø"/>
            </a:pPr>
            <a:r>
              <a:rPr lang="en-IN" sz="2400" smtClean="0">
                <a:latin typeface="Monotype Corsiva" pitchFamily="66" charset="0"/>
              </a:rPr>
              <a:t>The reliability of dehydration is checked by using anhydrous copper sulphate (white).The  last batch of alcohol is tested with anhydrous copper sulphate. If it turns blue it indicates incomplete dehydration.</a:t>
            </a:r>
          </a:p>
          <a:p>
            <a:pPr>
              <a:buFont typeface="Wingdings" pitchFamily="2" charset="2"/>
              <a:buChar char="Ø"/>
            </a:pPr>
            <a:endParaRPr lang="en-IN" sz="2400" smtClean="0">
              <a:latin typeface="Monotype Corsiva" pitchFamily="66" charset="0"/>
            </a:endParaRPr>
          </a:p>
          <a:p>
            <a:pPr>
              <a:buFont typeface="Wingdings" pitchFamily="2" charset="2"/>
              <a:buChar char="Ø"/>
            </a:pPr>
            <a:endParaRPr lang="en-US" sz="2400" smtClean="0">
              <a:latin typeface="Monotype Corsiva" pitchFamily="66" charset="0"/>
            </a:endParaRPr>
          </a:p>
          <a:p>
            <a:pPr>
              <a:buFont typeface="Wingdings" pitchFamily="2" charset="2"/>
              <a:buChar char="Ø"/>
            </a:pPr>
            <a:endParaRPr lang="en-US" sz="2400" smtClean="0">
              <a:latin typeface="Monotype Corsiva" pitchFamily="66" charset="0"/>
            </a:endParaRPr>
          </a:p>
          <a:p>
            <a:pPr>
              <a:buFont typeface="Wingdings" pitchFamily="2" charset="2"/>
              <a:buChar char="Ø"/>
            </a:pPr>
            <a:endParaRPr lang="en-IN" sz="2400" smtClean="0">
              <a:latin typeface="Monotype Corsiva" pitchFamily="66" charset="0"/>
            </a:endParaRPr>
          </a:p>
          <a:p>
            <a:pPr>
              <a:buFont typeface="Wingdings" pitchFamily="2" charset="2"/>
              <a:buChar char="Ø"/>
            </a:pPr>
            <a:endParaRPr lang="en-IN"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685800"/>
          </a:xfrm>
        </p:spPr>
        <p:txBody>
          <a:bodyPr/>
          <a:lstStyle/>
          <a:p>
            <a:pPr>
              <a:defRPr/>
            </a:pPr>
            <a:r>
              <a:rPr lang="en-US" sz="3200" dirty="0" smtClean="0">
                <a:latin typeface="Algerian" pitchFamily="82" charset="0"/>
              </a:rPr>
              <a:t>                           Steps are</a:t>
            </a:r>
            <a:endParaRPr lang="en-IN" sz="3200" dirty="0">
              <a:latin typeface="Algerian" pitchFamily="82" charset="0"/>
            </a:endParaRPr>
          </a:p>
        </p:txBody>
      </p:sp>
      <p:pic>
        <p:nvPicPr>
          <p:cNvPr id="30723" name="Picture 16" descr="http://pathology.utscavma.org/wp-content/uploads/2008/03/path-club-pics-040.JPG"/>
          <p:cNvPicPr>
            <a:picLocks noChangeAspect="1" noChangeArrowheads="1"/>
          </p:cNvPicPr>
          <p:nvPr/>
        </p:nvPicPr>
        <p:blipFill>
          <a:blip r:embed="rId2" cstate="print"/>
          <a:srcRect/>
          <a:stretch>
            <a:fillRect/>
          </a:stretch>
        </p:blipFill>
        <p:spPr bwMode="auto">
          <a:xfrm>
            <a:off x="762000" y="3124200"/>
            <a:ext cx="7924800" cy="3429000"/>
          </a:xfrm>
          <a:prstGeom prst="rect">
            <a:avLst/>
          </a:prstGeom>
          <a:noFill/>
          <a:ln w="9525">
            <a:noFill/>
            <a:miter lim="800000"/>
            <a:headEnd/>
            <a:tailEnd/>
          </a:ln>
        </p:spPr>
      </p:pic>
      <p:graphicFrame>
        <p:nvGraphicFramePr>
          <p:cNvPr id="4" name="Table 3"/>
          <p:cNvGraphicFramePr>
            <a:graphicFrameLocks noGrp="1"/>
          </p:cNvGraphicFramePr>
          <p:nvPr/>
        </p:nvGraphicFramePr>
        <p:xfrm>
          <a:off x="685800" y="1219200"/>
          <a:ext cx="8001000" cy="1482725"/>
        </p:xfrm>
        <a:graphic>
          <a:graphicData uri="http://schemas.openxmlformats.org/drawingml/2006/table">
            <a:tbl>
              <a:tblPr firstRow="1" bandRow="1">
                <a:tableStyleId>{5C22544A-7EE6-4342-B048-85BDC9FD1C3A}</a:tableStyleId>
              </a:tblPr>
              <a:tblGrid>
                <a:gridCol w="914400"/>
                <a:gridCol w="4038600"/>
                <a:gridCol w="3048000"/>
              </a:tblGrid>
              <a:tr h="370840">
                <a:tc>
                  <a:txBody>
                    <a:bodyPr/>
                    <a:lstStyle/>
                    <a:p>
                      <a:r>
                        <a:rPr lang="en-US" dirty="0" smtClean="0"/>
                        <a:t>steps</a:t>
                      </a:r>
                      <a:endParaRPr lang="en-IN" dirty="0"/>
                    </a:p>
                  </a:txBody>
                  <a:tcPr/>
                </a:tc>
                <a:tc>
                  <a:txBody>
                    <a:bodyPr/>
                    <a:lstStyle/>
                    <a:p>
                      <a:r>
                        <a:rPr lang="en-US" dirty="0" smtClean="0"/>
                        <a:t>                     Treatment</a:t>
                      </a:r>
                      <a:endParaRPr lang="en-IN" dirty="0"/>
                    </a:p>
                  </a:txBody>
                  <a:tcPr/>
                </a:tc>
                <a:tc>
                  <a:txBody>
                    <a:bodyPr/>
                    <a:lstStyle/>
                    <a:p>
                      <a:r>
                        <a:rPr lang="en-US" dirty="0" smtClean="0"/>
                        <a:t>               Time (hrs)</a:t>
                      </a:r>
                      <a:endParaRPr lang="en-IN" dirty="0"/>
                    </a:p>
                  </a:txBody>
                  <a:tcPr/>
                </a:tc>
              </a:tr>
              <a:tr h="370840">
                <a:tc>
                  <a:txBody>
                    <a:bodyPr/>
                    <a:lstStyle/>
                    <a:p>
                      <a:r>
                        <a:rPr lang="en-US" dirty="0" smtClean="0"/>
                        <a:t>  1-2</a:t>
                      </a:r>
                      <a:endParaRPr lang="en-IN" dirty="0"/>
                    </a:p>
                  </a:txBody>
                  <a:tcPr/>
                </a:tc>
                <a:tc>
                  <a:txBody>
                    <a:bodyPr/>
                    <a:lstStyle/>
                    <a:p>
                      <a:r>
                        <a:rPr lang="en-US" dirty="0" smtClean="0"/>
                        <a:t>  80% alcohol (2 times)</a:t>
                      </a:r>
                      <a:endParaRPr lang="en-IN" dirty="0"/>
                    </a:p>
                  </a:txBody>
                  <a:tcPr/>
                </a:tc>
                <a:tc>
                  <a:txBody>
                    <a:bodyPr/>
                    <a:lstStyle/>
                    <a:p>
                      <a:r>
                        <a:rPr lang="en-US" dirty="0" smtClean="0"/>
                        <a:t>  1</a:t>
                      </a:r>
                      <a:r>
                        <a:rPr lang="en-US" baseline="0" dirty="0" smtClean="0"/>
                        <a:t> + 1</a:t>
                      </a:r>
                      <a:endParaRPr lang="en-IN" dirty="0"/>
                    </a:p>
                  </a:txBody>
                  <a:tcPr/>
                </a:tc>
              </a:tr>
              <a:tr h="370840">
                <a:tc>
                  <a:txBody>
                    <a:bodyPr/>
                    <a:lstStyle/>
                    <a:p>
                      <a:r>
                        <a:rPr lang="en-US" dirty="0" smtClean="0"/>
                        <a:t>   3</a:t>
                      </a:r>
                      <a:endParaRPr lang="en-IN" dirty="0"/>
                    </a:p>
                  </a:txBody>
                  <a:tcPr/>
                </a:tc>
                <a:tc>
                  <a:txBody>
                    <a:bodyPr/>
                    <a:lstStyle/>
                    <a:p>
                      <a:r>
                        <a:rPr lang="en-US" dirty="0" smtClean="0"/>
                        <a:t>  90%</a:t>
                      </a:r>
                      <a:r>
                        <a:rPr lang="en-US" baseline="0" dirty="0" smtClean="0"/>
                        <a:t> alcohol</a:t>
                      </a:r>
                      <a:endParaRPr lang="en-IN" dirty="0"/>
                    </a:p>
                  </a:txBody>
                  <a:tcPr/>
                </a:tc>
                <a:tc>
                  <a:txBody>
                    <a:bodyPr/>
                    <a:lstStyle/>
                    <a:p>
                      <a:r>
                        <a:rPr lang="en-US" dirty="0" smtClean="0"/>
                        <a:t>     1</a:t>
                      </a:r>
                      <a:endParaRPr lang="en-IN" dirty="0"/>
                    </a:p>
                  </a:txBody>
                  <a:tcPr/>
                </a:tc>
              </a:tr>
              <a:tr h="370840">
                <a:tc>
                  <a:txBody>
                    <a:bodyPr/>
                    <a:lstStyle/>
                    <a:p>
                      <a:r>
                        <a:rPr lang="en-US" dirty="0" smtClean="0"/>
                        <a:t>  4-6</a:t>
                      </a:r>
                      <a:endParaRPr lang="en-IN" dirty="0"/>
                    </a:p>
                  </a:txBody>
                  <a:tcPr/>
                </a:tc>
                <a:tc>
                  <a:txBody>
                    <a:bodyPr/>
                    <a:lstStyle/>
                    <a:p>
                      <a:r>
                        <a:rPr lang="en-US" dirty="0" smtClean="0"/>
                        <a:t>  100% alcohol ( 3 times)</a:t>
                      </a:r>
                      <a:endParaRPr lang="en-IN" dirty="0"/>
                    </a:p>
                  </a:txBody>
                  <a:tcPr/>
                </a:tc>
                <a:tc>
                  <a:txBody>
                    <a:bodyPr/>
                    <a:lstStyle/>
                    <a:p>
                      <a:r>
                        <a:rPr lang="en-US" dirty="0" smtClean="0"/>
                        <a:t>  1 +</a:t>
                      </a:r>
                      <a:r>
                        <a:rPr lang="en-US" baseline="0" dirty="0" smtClean="0"/>
                        <a:t> 1 + 1</a:t>
                      </a:r>
                      <a:endParaRPr lang="en-IN"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t>
            </a:r>
            <a:r>
              <a:rPr lang="en-US" sz="4900" dirty="0" smtClean="0">
                <a:solidFill>
                  <a:schemeClr val="accent2"/>
                </a:solidFill>
                <a:latin typeface="Algerian" pitchFamily="82" charset="0"/>
              </a:rPr>
              <a:t>INTRODUCTION</a:t>
            </a:r>
            <a:br>
              <a:rPr lang="en-US" sz="4900" dirty="0" smtClean="0">
                <a:solidFill>
                  <a:schemeClr val="accent2"/>
                </a:solidFill>
                <a:latin typeface="Algerian" pitchFamily="82" charset="0"/>
              </a:rPr>
            </a:br>
            <a:endParaRPr lang="en-IN" sz="4900" dirty="0">
              <a:solidFill>
                <a:schemeClr val="accent2"/>
              </a:solidFill>
              <a:latin typeface="Algerian" pitchFamily="82" charset="0"/>
            </a:endParaRPr>
          </a:p>
        </p:txBody>
      </p:sp>
      <p:sp>
        <p:nvSpPr>
          <p:cNvPr id="13315" name="Content Placeholder 2"/>
          <p:cNvSpPr>
            <a:spLocks noGrp="1"/>
          </p:cNvSpPr>
          <p:nvPr>
            <p:ph idx="1"/>
          </p:nvPr>
        </p:nvSpPr>
        <p:spPr>
          <a:xfrm>
            <a:off x="228600" y="1447800"/>
            <a:ext cx="8686800" cy="4525963"/>
          </a:xfrm>
        </p:spPr>
        <p:txBody>
          <a:bodyPr/>
          <a:lstStyle/>
          <a:p>
            <a:pPr eaLnBrk="1" hangingPunct="1">
              <a:buFont typeface="Wingdings 2" pitchFamily="18" charset="2"/>
              <a:buNone/>
            </a:pPr>
            <a:r>
              <a:rPr lang="en-IN" sz="2000" u="sng" smtClean="0">
                <a:solidFill>
                  <a:schemeClr val="accent2"/>
                </a:solidFill>
                <a:latin typeface="Algerian" pitchFamily="82" charset="0"/>
              </a:rPr>
              <a:t>HISTOLOGY</a:t>
            </a:r>
            <a:r>
              <a:rPr lang="en-IN" sz="2000" smtClean="0"/>
              <a:t> </a:t>
            </a:r>
            <a:r>
              <a:rPr lang="en-IN" sz="2400" smtClean="0">
                <a:latin typeface="Monotype Corsiva" pitchFamily="66" charset="0"/>
              </a:rPr>
              <a:t>(Greek ,Histos-Tissue +Logos-to study of)</a:t>
            </a:r>
          </a:p>
          <a:p>
            <a:pPr eaLnBrk="1" hangingPunct="1">
              <a:buFont typeface="Wingdings 2" pitchFamily="18" charset="2"/>
              <a:buNone/>
            </a:pPr>
            <a:r>
              <a:rPr lang="en-IN" sz="2400" smtClean="0">
                <a:latin typeface="Monotype Corsiva" pitchFamily="66" charset="0"/>
              </a:rPr>
              <a:t>                     </a:t>
            </a:r>
            <a:r>
              <a:rPr lang="en-IN" sz="2400" b="1" smtClean="0">
                <a:latin typeface="Monotype Corsiva" pitchFamily="66" charset="0"/>
              </a:rPr>
              <a:t>1)</a:t>
            </a:r>
            <a:r>
              <a:rPr lang="en-IN" sz="2400" smtClean="0">
                <a:latin typeface="Monotype Corsiva" pitchFamily="66" charset="0"/>
              </a:rPr>
              <a:t> The science dealing with the microscopic identification of cells and tissue.</a:t>
            </a:r>
          </a:p>
          <a:p>
            <a:pPr eaLnBrk="1" hangingPunct="1">
              <a:buFont typeface="Wingdings 2" pitchFamily="18" charset="2"/>
              <a:buNone/>
            </a:pPr>
            <a:r>
              <a:rPr lang="en-IN" sz="2400" b="1" smtClean="0">
                <a:latin typeface="Monotype Corsiva" pitchFamily="66" charset="0"/>
              </a:rPr>
              <a:t>                   2)</a:t>
            </a:r>
            <a:r>
              <a:rPr lang="en-IN" sz="2400" smtClean="0">
                <a:latin typeface="Monotype Corsiva" pitchFamily="66" charset="0"/>
              </a:rPr>
              <a:t> The structure of organ tissues, including the composition of cells and their organization into various body tissues. </a:t>
            </a:r>
          </a:p>
          <a:p>
            <a:pPr eaLnBrk="1" hangingPunct="1">
              <a:buFont typeface="Wingdings 2" pitchFamily="18" charset="2"/>
              <a:buNone/>
            </a:pPr>
            <a:r>
              <a:rPr lang="en-IN" sz="2400" smtClean="0">
                <a:latin typeface="Monotype Corsiva" pitchFamily="66" charset="0"/>
              </a:rPr>
              <a:t> Father of Histology is </a:t>
            </a:r>
            <a:r>
              <a:rPr lang="en-IN" sz="2800" b="1" smtClean="0">
                <a:latin typeface="Monotype Corsiva" pitchFamily="66" charset="0"/>
              </a:rPr>
              <a:t>Marcello Malpighi.</a:t>
            </a:r>
          </a:p>
          <a:p>
            <a:pPr eaLnBrk="1" hangingPunct="1">
              <a:buFont typeface="Wingdings 2" pitchFamily="18" charset="2"/>
              <a:buNone/>
            </a:pPr>
            <a:r>
              <a:rPr lang="en-IN" sz="2000" smtClean="0">
                <a:solidFill>
                  <a:schemeClr val="accent2"/>
                </a:solidFill>
              </a:rPr>
              <a:t> </a:t>
            </a:r>
            <a:r>
              <a:rPr lang="en-IN" sz="2000" u="sng" smtClean="0">
                <a:solidFill>
                  <a:schemeClr val="accent2"/>
                </a:solidFill>
                <a:latin typeface="Algerian" pitchFamily="82" charset="0"/>
              </a:rPr>
              <a:t>HISTOPATHOLOGY </a:t>
            </a:r>
            <a:r>
              <a:rPr lang="en-IN" sz="2400" u="sng" smtClean="0">
                <a:latin typeface="Monotype Corsiva" pitchFamily="66" charset="0"/>
              </a:rPr>
              <a:t>:</a:t>
            </a:r>
            <a:r>
              <a:rPr lang="en-IN" sz="2400" smtClean="0">
                <a:latin typeface="Monotype Corsiva" pitchFamily="66" charset="0"/>
              </a:rPr>
              <a:t>Is the study of diseased tissues.</a:t>
            </a:r>
          </a:p>
          <a:p>
            <a:pPr eaLnBrk="1" hangingPunct="1">
              <a:buFont typeface="Wingdings 2" pitchFamily="18" charset="2"/>
              <a:buNone/>
            </a:pPr>
            <a:r>
              <a:rPr lang="en-IN" sz="2000" u="sng" smtClean="0">
                <a:solidFill>
                  <a:schemeClr val="accent2"/>
                </a:solidFill>
                <a:latin typeface="Algerian" pitchFamily="82" charset="0"/>
              </a:rPr>
              <a:t>HISTOLOGICAL TECHNIQUE</a:t>
            </a:r>
          </a:p>
          <a:p>
            <a:pPr eaLnBrk="1" hangingPunct="1">
              <a:buFont typeface="Wingdings 2" pitchFamily="18" charset="2"/>
              <a:buNone/>
            </a:pPr>
            <a:r>
              <a:rPr lang="en-IN" sz="2000" u="sng" smtClean="0">
                <a:solidFill>
                  <a:schemeClr val="accent2"/>
                </a:solidFill>
                <a:latin typeface="Algerian" pitchFamily="82" charset="0"/>
              </a:rPr>
              <a:t>DEFINITION</a:t>
            </a:r>
            <a:r>
              <a:rPr lang="en-IN" sz="2400" smtClean="0">
                <a:solidFill>
                  <a:schemeClr val="accent2"/>
                </a:solidFill>
              </a:rPr>
              <a:t>-</a:t>
            </a:r>
            <a:r>
              <a:rPr lang="en-IN" sz="2400" smtClean="0"/>
              <a:t>   </a:t>
            </a:r>
            <a:r>
              <a:rPr lang="en-IN" sz="2400" smtClean="0">
                <a:latin typeface="Monotype Corsiva" pitchFamily="66" charset="0"/>
              </a:rPr>
              <a:t>Biological process by which details of the structures of the tissues are demonstrated  by microscope . The trained scientists who perform the preparation of histological sections are </a:t>
            </a:r>
            <a:r>
              <a:rPr lang="en-IN" sz="2400" b="1" i="1" smtClean="0">
                <a:latin typeface="Monotype Corsiva" pitchFamily="66" charset="0"/>
              </a:rPr>
              <a:t>histotechnician</a:t>
            </a:r>
            <a:r>
              <a:rPr lang="en-IN" sz="2400" i="1" smtClean="0">
                <a:latin typeface="Monotype Corsiva" pitchFamily="66" charset="0"/>
              </a:rPr>
              <a:t>s.</a:t>
            </a:r>
            <a:endParaRPr lang="en-IN" sz="2400" smtClean="0">
              <a:latin typeface="Monotype Corsiva" pitchFamily="66" charset="0"/>
            </a:endParaRPr>
          </a:p>
          <a:p>
            <a:pPr eaLnBrk="1" hangingPunct="1"/>
            <a:endParaRPr lang="en-IN" sz="1800" smtClean="0"/>
          </a:p>
          <a:p>
            <a:pPr eaLnBrk="1" hangingPunct="1"/>
            <a:endParaRPr lang="en-IN"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a:defRPr/>
            </a:pPr>
            <a:r>
              <a:rPr lang="en-US" dirty="0" smtClean="0"/>
              <a:t>                         </a:t>
            </a:r>
            <a:r>
              <a:rPr lang="en-US" sz="3200" dirty="0" smtClean="0">
                <a:solidFill>
                  <a:schemeClr val="accent2"/>
                </a:solidFill>
                <a:latin typeface="Algerian" pitchFamily="82" charset="0"/>
              </a:rPr>
              <a:t>clearing</a:t>
            </a:r>
            <a:endParaRPr lang="en-IN" sz="3200" dirty="0">
              <a:solidFill>
                <a:schemeClr val="accent2"/>
              </a:solidFill>
              <a:latin typeface="Algerian" pitchFamily="82" charset="0"/>
            </a:endParaRPr>
          </a:p>
        </p:txBody>
      </p:sp>
      <p:sp>
        <p:nvSpPr>
          <p:cNvPr id="31747" name="Content Placeholder 2"/>
          <p:cNvSpPr>
            <a:spLocks noGrp="1"/>
          </p:cNvSpPr>
          <p:nvPr>
            <p:ph idx="1"/>
          </p:nvPr>
        </p:nvSpPr>
        <p:spPr>
          <a:xfrm>
            <a:off x="304800" y="1295400"/>
            <a:ext cx="8686800" cy="4784725"/>
          </a:xfrm>
        </p:spPr>
        <p:txBody>
          <a:bodyPr/>
          <a:lstStyle/>
          <a:p>
            <a:pPr>
              <a:buFont typeface="Wingdings 2" pitchFamily="18" charset="2"/>
              <a:buNone/>
            </a:pPr>
            <a:r>
              <a:rPr lang="en-IN" sz="2400" b="1" u="sng" smtClean="0">
                <a:solidFill>
                  <a:schemeClr val="accent2"/>
                </a:solidFill>
                <a:latin typeface="Monotype Corsiva" pitchFamily="66" charset="0"/>
              </a:rPr>
              <a:t>Aim</a:t>
            </a:r>
            <a:r>
              <a:rPr lang="en-IN" sz="2400" smtClean="0">
                <a:solidFill>
                  <a:schemeClr val="accent2"/>
                </a:solidFill>
                <a:latin typeface="Monotype Corsiva" pitchFamily="66" charset="0"/>
              </a:rPr>
              <a:t>-</a:t>
            </a:r>
            <a:r>
              <a:rPr lang="en-IN" sz="2400" smtClean="0">
                <a:latin typeface="Monotype Corsiva" pitchFamily="66" charset="0"/>
              </a:rPr>
              <a:t> </a:t>
            </a:r>
            <a:r>
              <a:rPr lang="en-US" sz="2400" smtClean="0">
                <a:latin typeface="Monotype Corsiva" pitchFamily="66" charset="0"/>
              </a:rPr>
              <a:t>Replacing the dehydrating fluid with a fluid that is totally miscible with both the dehydrating fluid and the embedding medium.                        </a:t>
            </a:r>
            <a:r>
              <a:rPr lang="en-US" sz="2400" smtClean="0"/>
              <a:t> </a:t>
            </a:r>
            <a:r>
              <a:rPr lang="en-US" sz="2400" b="1" u="sng" smtClean="0">
                <a:solidFill>
                  <a:schemeClr val="accent2"/>
                </a:solidFill>
                <a:latin typeface="Monotype Corsiva" pitchFamily="66" charset="0"/>
              </a:rPr>
              <a:t>Choice of clearing agent depends upon-</a:t>
            </a:r>
            <a:endParaRPr lang="en-IN" sz="2400" b="1" u="sng" smtClean="0">
              <a:solidFill>
                <a:schemeClr val="accent2"/>
              </a:solidFill>
              <a:latin typeface="Monotype Corsiva" pitchFamily="66" charset="0"/>
            </a:endParaRPr>
          </a:p>
          <a:p>
            <a:pPr>
              <a:buFont typeface="Wingdings" pitchFamily="2" charset="2"/>
              <a:buChar char="Ø"/>
            </a:pPr>
            <a:r>
              <a:rPr lang="en-US" sz="2400" smtClean="0">
                <a:latin typeface="Monotype Corsiva" pitchFamily="66" charset="0"/>
              </a:rPr>
              <a:t>The type of tissues to be processed, and the type of processing to be undertaken.</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Intended processing conditions such as temperature, vacuum and pressure.</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Safety factors, flammability.</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Cost and convenience.</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 Speedy removal of dehydrating agent .</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 Ease of removal by molten paraffin wax .</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 Minimal tissue damage .</a:t>
            </a:r>
            <a:endParaRPr lang="en-IN" sz="2400" smtClean="0">
              <a:latin typeface="Monotype Corsiva" pitchFamily="66" charset="0"/>
            </a:endParaRPr>
          </a:p>
          <a:p>
            <a:endParaRPr lang="en-US" sz="2400" smtClean="0">
              <a:latin typeface="Monotype Corsiva" pitchFamily="66" charset="0"/>
            </a:endParaRPr>
          </a:p>
          <a:p>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90600"/>
          </a:xfrm>
        </p:spPr>
        <p:txBody>
          <a:bodyPr/>
          <a:lstStyle/>
          <a:p>
            <a:pPr>
              <a:defRPr/>
            </a:pPr>
            <a:r>
              <a:rPr lang="en-US" sz="3200" u="sng" dirty="0" smtClean="0">
                <a:solidFill>
                  <a:schemeClr val="accent2"/>
                </a:solidFill>
                <a:latin typeface="Algerian" pitchFamily="82" charset="0"/>
              </a:rPr>
              <a:t>Clearing agents</a:t>
            </a:r>
            <a:endParaRPr lang="en-IN" sz="3200" u="sng" dirty="0">
              <a:solidFill>
                <a:schemeClr val="accent2"/>
              </a:solidFill>
              <a:latin typeface="Algerian" pitchFamily="82" charset="0"/>
            </a:endParaRPr>
          </a:p>
        </p:txBody>
      </p:sp>
      <p:sp>
        <p:nvSpPr>
          <p:cNvPr id="32771" name="Content Placeholder 2"/>
          <p:cNvSpPr>
            <a:spLocks noGrp="1"/>
          </p:cNvSpPr>
          <p:nvPr>
            <p:ph idx="1"/>
          </p:nvPr>
        </p:nvSpPr>
        <p:spPr>
          <a:xfrm>
            <a:off x="304800" y="990600"/>
            <a:ext cx="8686800" cy="5410200"/>
          </a:xfrm>
        </p:spPr>
        <p:txBody>
          <a:bodyPr/>
          <a:lstStyle/>
          <a:p>
            <a:pPr>
              <a:buFont typeface="Wingdings" pitchFamily="2" charset="2"/>
              <a:buChar char="Ø"/>
            </a:pPr>
            <a:r>
              <a:rPr lang="en-US" sz="2400" smtClean="0">
                <a:solidFill>
                  <a:srgbClr val="0070C0"/>
                </a:solidFill>
                <a:latin typeface="Monotype Corsiva" pitchFamily="66" charset="0"/>
              </a:rPr>
              <a:t>Xylene-Is commonly used </a:t>
            </a:r>
            <a:r>
              <a:rPr lang="en-US" sz="2400" smtClean="0">
                <a:latin typeface="Monotype Corsiva" pitchFamily="66" charset="0"/>
              </a:rPr>
              <a:t>,since it is miscible in both paraffin wax and              alcohol.</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Toluene</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Benzene</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Chloroform</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Cedar wood oil. </a:t>
            </a:r>
          </a:p>
          <a:p>
            <a:pPr>
              <a:buFont typeface="Wingdings" pitchFamily="2" charset="2"/>
              <a:buChar char="Ø"/>
            </a:pPr>
            <a:endParaRPr lang="en-US" sz="2400" smtClean="0">
              <a:latin typeface="Monotype Corsiva" pitchFamily="66" charset="0"/>
            </a:endParaRPr>
          </a:p>
          <a:p>
            <a:pPr>
              <a:buFont typeface="Wingdings" pitchFamily="2" charset="2"/>
              <a:buChar char="Ø"/>
            </a:pPr>
            <a:endParaRPr lang="en-IN" sz="2400" smtClean="0">
              <a:latin typeface="Monotype Corsiva" pitchFamily="66" charset="0"/>
            </a:endParaRPr>
          </a:p>
          <a:p>
            <a:pPr>
              <a:buFont typeface="Wingdings 2" pitchFamily="18" charset="2"/>
              <a:buNone/>
            </a:pPr>
            <a:r>
              <a:rPr lang="en-IN" sz="2400" u="sng" smtClean="0">
                <a:solidFill>
                  <a:schemeClr val="accent2"/>
                </a:solidFill>
                <a:latin typeface="Algerian" pitchFamily="82" charset="0"/>
              </a:rPr>
              <a:t> INFILTRATION &amp; IMPREGNATION</a:t>
            </a:r>
            <a:r>
              <a:rPr lang="en-IN" sz="2400" smtClean="0">
                <a:latin typeface="Monotype Corsiva" pitchFamily="66" charset="0"/>
              </a:rPr>
              <a:t>-During this process xylene is eliminated from the tissue by diffusion in the surrounding melted wax(infiltration).The wax afterwards diffuses in the tissue by replacing the xylene (impregnation).This procedure is carried out in the paraffin oven for 2-3 hrs.The temperature of paraffin oven should be between 50 to 56 deg.</a:t>
            </a:r>
          </a:p>
          <a:p>
            <a:pPr>
              <a:buFont typeface="Wingdings" pitchFamily="2" charset="2"/>
              <a:buChar char="Ø"/>
            </a:pPr>
            <a:endParaRPr lang="en-IN" sz="2400" smtClean="0">
              <a:latin typeface="Monotype Corsiva" pitchFamily="66" charset="0"/>
            </a:endParaRPr>
          </a:p>
        </p:txBody>
      </p:sp>
      <p:graphicFrame>
        <p:nvGraphicFramePr>
          <p:cNvPr id="4" name="Table 3"/>
          <p:cNvGraphicFramePr>
            <a:graphicFrameLocks noGrp="1"/>
          </p:cNvGraphicFramePr>
          <p:nvPr/>
        </p:nvGraphicFramePr>
        <p:xfrm>
          <a:off x="381000" y="3611563"/>
          <a:ext cx="8229600" cy="731837"/>
        </p:xfrm>
        <a:graphic>
          <a:graphicData uri="http://schemas.openxmlformats.org/drawingml/2006/table">
            <a:tbl>
              <a:tblPr firstRow="1" bandRow="1">
                <a:tableStyleId>{5C22544A-7EE6-4342-B048-85BDC9FD1C3A}</a:tableStyleId>
              </a:tblPr>
              <a:tblGrid>
                <a:gridCol w="1371600"/>
                <a:gridCol w="4114800"/>
                <a:gridCol w="2743200"/>
              </a:tblGrid>
              <a:tr h="304800">
                <a:tc>
                  <a:txBody>
                    <a:bodyPr/>
                    <a:lstStyle/>
                    <a:p>
                      <a:r>
                        <a:rPr lang="en-US" dirty="0" smtClean="0"/>
                        <a:t>  Step</a:t>
                      </a:r>
                      <a:endParaRPr lang="en-IN" dirty="0"/>
                    </a:p>
                  </a:txBody>
                  <a:tcPr/>
                </a:tc>
                <a:tc>
                  <a:txBody>
                    <a:bodyPr/>
                    <a:lstStyle/>
                    <a:p>
                      <a:r>
                        <a:rPr lang="en-US" dirty="0" smtClean="0"/>
                        <a:t>                      Treatment</a:t>
                      </a:r>
                      <a:endParaRPr lang="en-IN" dirty="0"/>
                    </a:p>
                  </a:txBody>
                  <a:tcPr/>
                </a:tc>
                <a:tc>
                  <a:txBody>
                    <a:bodyPr/>
                    <a:lstStyle/>
                    <a:p>
                      <a:r>
                        <a:rPr lang="en-US" dirty="0" smtClean="0"/>
                        <a:t>        Time ( hrs)</a:t>
                      </a:r>
                      <a:endParaRPr lang="en-IN" dirty="0"/>
                    </a:p>
                  </a:txBody>
                  <a:tcPr/>
                </a:tc>
              </a:tr>
              <a:tr h="320040">
                <a:tc>
                  <a:txBody>
                    <a:bodyPr/>
                    <a:lstStyle/>
                    <a:p>
                      <a:r>
                        <a:rPr lang="en-US" dirty="0" smtClean="0"/>
                        <a:t>  7 -</a:t>
                      </a:r>
                      <a:r>
                        <a:rPr lang="en-US" baseline="0" dirty="0" smtClean="0"/>
                        <a:t> 8</a:t>
                      </a:r>
                      <a:endParaRPr lang="en-IN" dirty="0"/>
                    </a:p>
                  </a:txBody>
                  <a:tcPr/>
                </a:tc>
                <a:tc>
                  <a:txBody>
                    <a:bodyPr/>
                    <a:lstStyle/>
                    <a:p>
                      <a:r>
                        <a:rPr lang="en-US" dirty="0" smtClean="0"/>
                        <a:t>   Xylene ( two times)</a:t>
                      </a:r>
                      <a:endParaRPr lang="en-IN" dirty="0"/>
                    </a:p>
                  </a:txBody>
                  <a:tcPr/>
                </a:tc>
                <a:tc>
                  <a:txBody>
                    <a:bodyPr/>
                    <a:lstStyle/>
                    <a:p>
                      <a:r>
                        <a:rPr lang="en-US" dirty="0" smtClean="0"/>
                        <a:t>     1 +</a:t>
                      </a:r>
                      <a:r>
                        <a:rPr lang="en-US" baseline="0" dirty="0" smtClean="0"/>
                        <a:t> 1</a:t>
                      </a:r>
                      <a:endParaRPr lang="en-IN"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3200" dirty="0" smtClean="0">
                <a:solidFill>
                  <a:schemeClr val="accent2"/>
                </a:solidFill>
                <a:latin typeface="Algerian" pitchFamily="82" charset="0"/>
              </a:rPr>
              <a:t>embedding(paraffin method)</a:t>
            </a:r>
            <a:endParaRPr lang="en-IN" sz="3200" dirty="0">
              <a:solidFill>
                <a:schemeClr val="accent2"/>
              </a:solidFill>
              <a:latin typeface="Algerian" pitchFamily="82" charset="0"/>
            </a:endParaRPr>
          </a:p>
        </p:txBody>
      </p:sp>
      <p:sp>
        <p:nvSpPr>
          <p:cNvPr id="33795" name="Content Placeholder 2"/>
          <p:cNvSpPr>
            <a:spLocks noGrp="1"/>
          </p:cNvSpPr>
          <p:nvPr>
            <p:ph idx="1"/>
          </p:nvPr>
        </p:nvSpPr>
        <p:spPr>
          <a:xfrm>
            <a:off x="304800" y="1066800"/>
            <a:ext cx="8686800" cy="5013325"/>
          </a:xfrm>
        </p:spPr>
        <p:txBody>
          <a:bodyPr/>
          <a:lstStyle/>
          <a:p>
            <a:pPr>
              <a:buFont typeface="Wingdings 2" pitchFamily="18" charset="2"/>
              <a:buNone/>
            </a:pPr>
            <a:r>
              <a:rPr lang="en-IN" sz="2800" smtClean="0">
                <a:latin typeface="Monotype Corsiva" pitchFamily="66" charset="0"/>
              </a:rPr>
              <a:t>                 First introduced by </a:t>
            </a:r>
            <a:r>
              <a:rPr lang="en-IN" sz="2800" smtClean="0">
                <a:solidFill>
                  <a:schemeClr val="accent2"/>
                </a:solidFill>
                <a:latin typeface="Monotype Corsiva" pitchFamily="66" charset="0"/>
              </a:rPr>
              <a:t>KLEB(1869)</a:t>
            </a:r>
            <a:r>
              <a:rPr lang="en-US" sz="2800" smtClean="0">
                <a:solidFill>
                  <a:schemeClr val="accent2"/>
                </a:solidFill>
                <a:latin typeface="Monotype Corsiva" pitchFamily="66" charset="0"/>
              </a:rPr>
              <a:t>.</a:t>
            </a:r>
            <a:r>
              <a:rPr lang="en-US" sz="2800" smtClean="0">
                <a:latin typeface="Monotype Corsiva" pitchFamily="66" charset="0"/>
              </a:rPr>
              <a:t>Means casting or blocking. Is the process by which tissues are surrounded by a medium such as agar, gelatin, or wax which when solidified will provide sufficient external support during sectioning.Blocks are made of the size 1.5cm x  2cms.</a:t>
            </a:r>
          </a:p>
          <a:p>
            <a:pPr>
              <a:buFont typeface="Wingdings 2" pitchFamily="18" charset="2"/>
              <a:buNone/>
            </a:pPr>
            <a:r>
              <a:rPr lang="en-US" sz="2800" b="1" u="sng" smtClean="0">
                <a:solidFill>
                  <a:schemeClr val="accent2"/>
                </a:solidFill>
                <a:latin typeface="Monotype Corsiva" pitchFamily="66" charset="0"/>
              </a:rPr>
              <a:t>PROPERTIES OF WAX- </a:t>
            </a:r>
            <a:r>
              <a:rPr lang="en-US" sz="2800" smtClean="0">
                <a:latin typeface="Monotype Corsiva" pitchFamily="66" charset="0"/>
              </a:rPr>
              <a:t>Paraffin wax is a polycrystalline mixture of solid hydrocarbons produced during the refining of coal and mineral oils.It is traditionally marketed by its melting points which range from 39°C to 68°C.</a:t>
            </a:r>
          </a:p>
          <a:p>
            <a:pPr>
              <a:buFont typeface="Wingdings 2" pitchFamily="18" charset="2"/>
              <a:buNone/>
            </a:pPr>
            <a:r>
              <a:rPr lang="en-US" sz="2800" smtClean="0">
                <a:latin typeface="Monotype Corsiva" pitchFamily="66" charset="0"/>
              </a:rPr>
              <a:t>      The commonly used paraffin for routine work has melting point </a:t>
            </a:r>
            <a:r>
              <a:rPr lang="en-US" sz="2800" b="1" smtClean="0">
                <a:solidFill>
                  <a:srgbClr val="FF0000"/>
                </a:solidFill>
                <a:latin typeface="Monotype Corsiva" pitchFamily="66" charset="0"/>
              </a:rPr>
              <a:t>54 deg C </a:t>
            </a:r>
            <a:r>
              <a:rPr lang="en-US" sz="2800" smtClean="0">
                <a:latin typeface="Monotype Corsiva" pitchFamily="66" charset="0"/>
              </a:rPr>
              <a:t>.</a:t>
            </a:r>
          </a:p>
          <a:p>
            <a:pPr>
              <a:buFont typeface="Wingdings 2" pitchFamily="18" charset="2"/>
              <a:buNone/>
            </a:pPr>
            <a:r>
              <a:rPr lang="en-US" sz="2800" smtClean="0">
                <a:latin typeface="Monotype Corsiva" pitchFamily="66" charset="0"/>
              </a:rPr>
              <a:t>      This gives support for hard tissues &amp; also allows easy ribboning of sections.</a:t>
            </a:r>
          </a:p>
          <a:p>
            <a:pPr>
              <a:buFont typeface="Wingdings 2" pitchFamily="18" charset="2"/>
              <a:buNone/>
            </a:pPr>
            <a:endParaRPr lang="en-US" sz="2800" smtClean="0">
              <a:latin typeface="Monotype Corsiva" pitchFamily="66" charset="0"/>
            </a:endParaRPr>
          </a:p>
          <a:p>
            <a:pPr>
              <a:buFont typeface="Wingdings 2" pitchFamily="18" charset="2"/>
              <a:buNone/>
            </a:pPr>
            <a:r>
              <a:rPr lang="en-US" sz="2800" smtClean="0">
                <a:latin typeface="Monotype Corsiva" pitchFamily="66" charset="0"/>
              </a:rPr>
              <a:t>       </a:t>
            </a:r>
            <a:endParaRPr lang="en-IN" sz="2800" smtClean="0">
              <a:latin typeface="Monotype Corsiva" pitchFamily="66" charset="0"/>
            </a:endParaRPr>
          </a:p>
          <a:p>
            <a:pPr>
              <a:buFont typeface="Wingdings 2" pitchFamily="18" charset="2"/>
              <a:buNone/>
            </a:pPr>
            <a:endParaRPr lang="en-IN" sz="2800" b="1" smtClean="0">
              <a:latin typeface="Monotype Corsiva" pitchFamily="66" charset="0"/>
            </a:endParaRPr>
          </a:p>
          <a:p>
            <a:endParaRPr lang="en-IN"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57200" y="685800"/>
            <a:ext cx="8686800" cy="2246313"/>
          </a:xfrm>
          <a:prstGeom prst="rect">
            <a:avLst/>
          </a:prstGeom>
          <a:noFill/>
          <a:ln w="9525">
            <a:noFill/>
            <a:miter lim="800000"/>
            <a:headEnd/>
            <a:tailEnd/>
          </a:ln>
        </p:spPr>
        <p:txBody>
          <a:bodyPr>
            <a:spAutoFit/>
          </a:bodyPr>
          <a:lstStyle/>
          <a:p>
            <a:pPr>
              <a:buFont typeface="Wingdings 2" pitchFamily="18" charset="2"/>
              <a:buNone/>
            </a:pPr>
            <a:r>
              <a:rPr lang="en-US" sz="2800" b="1" u="sng">
                <a:solidFill>
                  <a:schemeClr val="accent2"/>
                </a:solidFill>
                <a:latin typeface="Algerian" pitchFamily="82" charset="0"/>
              </a:rPr>
              <a:t>TYPES OF WAX  </a:t>
            </a:r>
            <a:r>
              <a:rPr lang="en-US" sz="2800" b="1">
                <a:solidFill>
                  <a:schemeClr val="accent2"/>
                </a:solidFill>
                <a:latin typeface="Algerian" pitchFamily="82" charset="0"/>
              </a:rPr>
              <a:t>                                                                           </a:t>
            </a:r>
            <a:r>
              <a:rPr lang="en-US" sz="2800" b="1" u="sng">
                <a:solidFill>
                  <a:srgbClr val="FF0000"/>
                </a:solidFill>
                <a:latin typeface="Monotype Corsiva" pitchFamily="66" charset="0"/>
              </a:rPr>
              <a:t>HARD WAX- </a:t>
            </a:r>
            <a:r>
              <a:rPr lang="en-US" sz="2800">
                <a:latin typeface="Monotype Corsiva" pitchFamily="66" charset="0"/>
              </a:rPr>
              <a:t>melting point is 60 deg C,used for hard fibrous tissues.</a:t>
            </a:r>
          </a:p>
          <a:p>
            <a:pPr>
              <a:buFont typeface="Wingdings 2" pitchFamily="18" charset="2"/>
              <a:buNone/>
            </a:pPr>
            <a:r>
              <a:rPr lang="en-US" sz="2800">
                <a:latin typeface="Monotype Corsiva" pitchFamily="66" charset="0"/>
              </a:rPr>
              <a:t>  </a:t>
            </a:r>
            <a:r>
              <a:rPr lang="en-US" sz="2800" b="1" u="sng">
                <a:solidFill>
                  <a:srgbClr val="FF0000"/>
                </a:solidFill>
                <a:latin typeface="Monotype Corsiva" pitchFamily="66" charset="0"/>
              </a:rPr>
              <a:t>SOFT  WAX- </a:t>
            </a:r>
            <a:r>
              <a:rPr lang="en-US" sz="2800">
                <a:latin typeface="Monotype Corsiva" pitchFamily="66" charset="0"/>
              </a:rPr>
              <a:t>melting point is 45 deg C ,used for soft tissues like foetal &amp; areolar tissue</a:t>
            </a:r>
            <a:r>
              <a:rPr lang="en-US">
                <a:latin typeface="Monotype Corsiva" pitchFamily="66" charset="0"/>
              </a:rPr>
              <a:t>. </a:t>
            </a:r>
          </a:p>
        </p:txBody>
      </p:sp>
      <p:sp>
        <p:nvSpPr>
          <p:cNvPr id="34819" name="Rectangle 2"/>
          <p:cNvSpPr>
            <a:spLocks noChangeArrowheads="1"/>
          </p:cNvSpPr>
          <p:nvPr/>
        </p:nvSpPr>
        <p:spPr bwMode="auto">
          <a:xfrm>
            <a:off x="381000" y="3105150"/>
            <a:ext cx="6477000" cy="801688"/>
          </a:xfrm>
          <a:prstGeom prst="rect">
            <a:avLst/>
          </a:prstGeom>
          <a:noFill/>
          <a:ln w="9525">
            <a:noFill/>
            <a:miter lim="800000"/>
            <a:headEnd/>
            <a:tailEnd/>
          </a:ln>
        </p:spPr>
        <p:txBody>
          <a:bodyPr>
            <a:spAutoFit/>
          </a:bodyPr>
          <a:lstStyle/>
          <a:p>
            <a:r>
              <a:rPr lang="en-IN" sz="2800" b="1" u="sng">
                <a:solidFill>
                  <a:schemeClr val="accent2"/>
                </a:solidFill>
                <a:latin typeface="Algerian" pitchFamily="82" charset="0"/>
              </a:rPr>
              <a:t>PRECAUTIONS WHILE EMBEDDING-</a:t>
            </a:r>
            <a:r>
              <a:rPr lang="en-IN" b="1" u="sng">
                <a:solidFill>
                  <a:schemeClr val="accent2"/>
                </a:solidFill>
                <a:latin typeface="Monotype Corsiva" pitchFamily="66" charset="0"/>
              </a:rPr>
              <a:t/>
            </a:r>
            <a:br>
              <a:rPr lang="en-IN" b="1" u="sng">
                <a:solidFill>
                  <a:schemeClr val="accent2"/>
                </a:solidFill>
                <a:latin typeface="Monotype Corsiva" pitchFamily="66" charset="0"/>
              </a:rPr>
            </a:br>
            <a:endParaRPr lang="en-IN"/>
          </a:p>
        </p:txBody>
      </p:sp>
      <p:sp>
        <p:nvSpPr>
          <p:cNvPr id="34820" name="Rectangle 3"/>
          <p:cNvSpPr>
            <a:spLocks noChangeArrowheads="1"/>
          </p:cNvSpPr>
          <p:nvPr/>
        </p:nvSpPr>
        <p:spPr bwMode="auto">
          <a:xfrm>
            <a:off x="685800" y="3810000"/>
            <a:ext cx="6553200" cy="954088"/>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GB" sz="2800">
                <a:solidFill>
                  <a:schemeClr val="tx2"/>
                </a:solidFill>
                <a:latin typeface="Monotype Corsiva" pitchFamily="66" charset="0"/>
              </a:rPr>
              <a:t>The wax should be  clear of clearing agent.</a:t>
            </a:r>
            <a:endParaRPr lang="en-IN" sz="2800">
              <a:solidFill>
                <a:schemeClr val="tx2"/>
              </a:solidFill>
              <a:latin typeface="Monotype Corsiva" pitchFamily="66" charset="0"/>
            </a:endParaRPr>
          </a:p>
          <a:p>
            <a:pPr>
              <a:buClr>
                <a:schemeClr val="accent1"/>
              </a:buClr>
              <a:buFont typeface="Wingdings" pitchFamily="2" charset="2"/>
              <a:buChar char="Ø"/>
            </a:pPr>
            <a:r>
              <a:rPr lang="en-GB" sz="2800">
                <a:solidFill>
                  <a:schemeClr val="tx2"/>
                </a:solidFill>
                <a:latin typeface="Monotype Corsiva" pitchFamily="66" charset="0"/>
              </a:rPr>
              <a:t>No dust particles must be present</a:t>
            </a:r>
            <a:endParaRPr lang="en-IN" sz="280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838200"/>
            <a:ext cx="9144000" cy="4894263"/>
          </a:xfrm>
          <a:prstGeom prst="rect">
            <a:avLst/>
          </a:prstGeom>
          <a:noFill/>
          <a:ln w="9525">
            <a:noFill/>
            <a:miter lim="800000"/>
            <a:headEnd/>
            <a:tailEnd/>
          </a:ln>
        </p:spPr>
        <p:txBody>
          <a:bodyPr anchor="ctr">
            <a:spAutoFit/>
          </a:bodyPr>
          <a:lstStyle/>
          <a:p>
            <a:pPr eaLnBrk="0" hangingPunct="0"/>
            <a:r>
              <a:rPr lang="en-US" sz="2800">
                <a:solidFill>
                  <a:schemeClr val="tx2"/>
                </a:solidFill>
                <a:latin typeface="Monotype Corsiva" pitchFamily="66" charset="0"/>
              </a:rPr>
              <a:t>                               </a:t>
            </a:r>
            <a:r>
              <a:rPr lang="en-US" sz="3200" u="sng">
                <a:solidFill>
                  <a:schemeClr val="accent2"/>
                </a:solidFill>
                <a:latin typeface="Algerian" pitchFamily="82" charset="0"/>
              </a:rPr>
              <a:t>MOULD SYsTEMS</a:t>
            </a:r>
          </a:p>
          <a:p>
            <a:pPr eaLnBrk="0" hangingPunct="0"/>
            <a:r>
              <a:rPr lang="en-US" sz="2800">
                <a:solidFill>
                  <a:schemeClr val="tx2"/>
                </a:solidFill>
                <a:latin typeface="Monotype Corsiva" pitchFamily="66" charset="0"/>
              </a:rPr>
              <a:t>There are four main mould systems and associated embedding protocols presently in use :</a:t>
            </a:r>
          </a:p>
          <a:p>
            <a:pPr eaLnBrk="0" hangingPunct="0"/>
            <a:r>
              <a:rPr lang="en-US" sz="2800">
                <a:solidFill>
                  <a:schemeClr val="tx2"/>
                </a:solidFill>
                <a:latin typeface="Monotype Corsiva" pitchFamily="66" charset="0"/>
              </a:rPr>
              <a:t>   1) Traditional methods using paper boats.</a:t>
            </a:r>
          </a:p>
          <a:p>
            <a:pPr eaLnBrk="0" hangingPunct="0"/>
            <a:r>
              <a:rPr lang="en-US" sz="2800">
                <a:solidFill>
                  <a:schemeClr val="tx2"/>
                </a:solidFill>
                <a:latin typeface="Monotype Corsiva" pitchFamily="66" charset="0"/>
              </a:rPr>
              <a:t>   2) Leuckart or Dimmock embedding irons or metal containers   (</a:t>
            </a:r>
            <a:r>
              <a:rPr lang="en-US" sz="2800">
                <a:solidFill>
                  <a:srgbClr val="0070C0"/>
                </a:solidFill>
                <a:latin typeface="Monotype Corsiva" pitchFamily="66" charset="0"/>
              </a:rPr>
              <a:t>consisting of two  L shaped pieces of heavy metallic material brass).,</a:t>
            </a:r>
            <a:r>
              <a:rPr lang="en-US" sz="2800">
                <a:solidFill>
                  <a:schemeClr val="tx2"/>
                </a:solidFill>
                <a:latin typeface="Monotype Corsiva" pitchFamily="66" charset="0"/>
              </a:rPr>
              <a:t>is commonly used one.</a:t>
            </a:r>
          </a:p>
          <a:p>
            <a:pPr eaLnBrk="0" hangingPunct="0"/>
            <a:r>
              <a:rPr lang="en-US" sz="2800">
                <a:solidFill>
                  <a:schemeClr val="tx2"/>
                </a:solidFill>
                <a:latin typeface="Monotype Corsiva" pitchFamily="66" charset="0"/>
              </a:rPr>
              <a:t>   3) The Peel-a-way system using disposable plastic moulds .</a:t>
            </a:r>
          </a:p>
          <a:p>
            <a:pPr eaLnBrk="0" hangingPunct="0"/>
            <a:r>
              <a:rPr lang="en-US" sz="2800">
                <a:solidFill>
                  <a:schemeClr val="tx2"/>
                </a:solidFill>
                <a:latin typeface="Monotype Corsiva" pitchFamily="66" charset="0"/>
              </a:rPr>
              <a:t>   4)  Systems using embedding rings or cassette-bases which become an integral part of the block and serve as the block holder in the microtome.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3"/>
          <p:cNvSpPr>
            <a:spLocks noGrp="1"/>
          </p:cNvSpPr>
          <p:nvPr>
            <p:ph type="body" sz="half" idx="2"/>
          </p:nvPr>
        </p:nvSpPr>
        <p:spPr>
          <a:xfrm>
            <a:off x="381000" y="4495800"/>
            <a:ext cx="5867400" cy="1804988"/>
          </a:xfrm>
        </p:spPr>
        <p:txBody>
          <a:bodyPr/>
          <a:lstStyle/>
          <a:p>
            <a:r>
              <a:rPr lang="en-US" sz="2000" smtClean="0">
                <a:latin typeface="Monotype Corsiva" pitchFamily="66" charset="0"/>
              </a:rPr>
              <a:t>(A) Paper boat; </a:t>
            </a:r>
          </a:p>
          <a:p>
            <a:r>
              <a:rPr lang="en-US" sz="2000" smtClean="0">
                <a:latin typeface="Monotype Corsiva" pitchFamily="66" charset="0"/>
              </a:rPr>
              <a:t>(B) Metal bot mould; </a:t>
            </a:r>
          </a:p>
          <a:p>
            <a:r>
              <a:rPr lang="en-US" sz="2000" smtClean="0">
                <a:latin typeface="Monotype Corsiva" pitchFamily="66" charset="0"/>
              </a:rPr>
              <a:t>(C) Dimmock embedding mould;</a:t>
            </a:r>
          </a:p>
          <a:p>
            <a:r>
              <a:rPr lang="en-US" sz="2000" smtClean="0">
                <a:latin typeface="Monotype Corsiva" pitchFamily="66" charset="0"/>
              </a:rPr>
              <a:t> (D) Peel-a-way disposable mould; </a:t>
            </a:r>
          </a:p>
          <a:p>
            <a:r>
              <a:rPr lang="en-US" sz="2000" smtClean="0">
                <a:latin typeface="Monotype Corsiva" pitchFamily="66" charset="0"/>
              </a:rPr>
              <a:t>(E) base mould used with embedding ring  ( F) or cassette bases (G)</a:t>
            </a:r>
          </a:p>
          <a:p>
            <a:endParaRPr lang="en-IN" sz="2000" smtClean="0">
              <a:latin typeface="Monotype Corsiva" pitchFamily="66" charset="0"/>
            </a:endParaRPr>
          </a:p>
        </p:txBody>
      </p:sp>
      <p:sp>
        <p:nvSpPr>
          <p:cNvPr id="5" name="Title 4"/>
          <p:cNvSpPr>
            <a:spLocks noGrp="1" noChangeArrowheads="1"/>
          </p:cNvSpPr>
          <p:nvPr>
            <p:ph type="title"/>
          </p:nvPr>
        </p:nvSpPr>
        <p:spPr bwMode="auto">
          <a:xfrm>
            <a:off x="304800" y="3581400"/>
            <a:ext cx="6477000" cy="1077218"/>
          </a:xfrm>
          <a:ln>
            <a:miter lim="800000"/>
            <a:headEnd/>
            <a:tailEnd/>
          </a:ln>
        </p:spPr>
        <p:txBody>
          <a:bodyPr wrap="square">
            <a:spAutoFit/>
          </a:bodyPr>
          <a:lstStyle/>
          <a:p>
            <a:pPr>
              <a:defRPr/>
            </a:pPr>
            <a:r>
              <a:rPr lang="en-US" sz="2400" b="0" u="sng" dirty="0">
                <a:solidFill>
                  <a:schemeClr val="accent2"/>
                </a:solidFill>
                <a:latin typeface="Algerian" pitchFamily="82" charset="0"/>
              </a:rPr>
              <a:t>Tissue processing</a:t>
            </a:r>
            <a:r>
              <a:rPr lang="en-US" u="sng" dirty="0">
                <a:solidFill>
                  <a:schemeClr val="accent2"/>
                </a:solidFill>
                <a:latin typeface="Algerian" pitchFamily="82" charset="0"/>
              </a:rPr>
              <a:t/>
            </a:r>
            <a:br>
              <a:rPr lang="en-US" u="sng" dirty="0">
                <a:solidFill>
                  <a:schemeClr val="accent2"/>
                </a:solidFill>
                <a:latin typeface="Algerian" pitchFamily="82" charset="0"/>
              </a:rPr>
            </a:br>
            <a:r>
              <a:rPr lang="en-US" b="0" u="sng" dirty="0">
                <a:solidFill>
                  <a:schemeClr val="accent2"/>
                </a:solidFill>
                <a:latin typeface="Algerian" pitchFamily="82" charset="0"/>
              </a:rPr>
              <a:t>Embedding moulds</a:t>
            </a:r>
            <a:r>
              <a:rPr lang="en-US" u="sng" dirty="0">
                <a:solidFill>
                  <a:schemeClr val="accent2"/>
                </a:solidFill>
                <a:latin typeface="Arial" charset="0"/>
              </a:rPr>
              <a:t>:</a:t>
            </a:r>
            <a:endParaRPr lang="en-GB" u="sng" dirty="0">
              <a:solidFill>
                <a:schemeClr val="accent2"/>
              </a:solidFill>
              <a:latin typeface="Arial" charset="0"/>
            </a:endParaRPr>
          </a:p>
          <a:p>
            <a:pPr>
              <a:defRPr/>
            </a:pPr>
            <a:endParaRPr lang="en-US" b="0" dirty="0">
              <a:latin typeface="Monotype Corsiva" pitchFamily="66" charset="0"/>
            </a:endParaRPr>
          </a:p>
        </p:txBody>
      </p:sp>
      <p:pic>
        <p:nvPicPr>
          <p:cNvPr id="6" name="Picture Placeholder 5" descr="http://home.primus.com.au/royellis/tp/cass.jpg"/>
          <p:cNvPicPr>
            <a:picLocks noGrp="1" noChangeAspect="1" noChangeArrowheads="1"/>
          </p:cNvPicPr>
          <p:nvPr>
            <p:ph type="pic" idx="1"/>
          </p:nvPr>
        </p:nvPicPr>
        <p:blipFill>
          <a:blip r:embed="rId2" r:link="rId3" cstate="print"/>
          <a:srcRect l="3594" r="3594"/>
          <a:stretch>
            <a:fillRect/>
          </a:stretch>
        </p:blipFill>
        <p:spPr>
          <a:noFill/>
          <a:ln w="12700">
            <a:solidFill>
              <a:srgbClr val="00000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162800" cy="762000"/>
          </a:xfrm>
        </p:spPr>
        <p:txBody>
          <a:bodyPr/>
          <a:lstStyle/>
          <a:p>
            <a:pPr>
              <a:defRPr/>
            </a:pPr>
            <a:r>
              <a:rPr lang="en-US" sz="3200" u="sng" dirty="0" smtClean="0">
                <a:solidFill>
                  <a:schemeClr val="accent2"/>
                </a:solidFill>
                <a:latin typeface="Algerian" pitchFamily="82" charset="0"/>
              </a:rPr>
              <a:t>GENERAL EMBEDDING PROCEDURE</a:t>
            </a:r>
            <a:endParaRPr lang="en-IN" sz="3200" dirty="0"/>
          </a:p>
        </p:txBody>
      </p:sp>
      <p:sp>
        <p:nvSpPr>
          <p:cNvPr id="37891" name="Text Placeholder 3"/>
          <p:cNvSpPr>
            <a:spLocks noGrp="1"/>
          </p:cNvSpPr>
          <p:nvPr>
            <p:ph type="body" sz="half" idx="2"/>
          </p:nvPr>
        </p:nvSpPr>
        <p:spPr>
          <a:xfrm>
            <a:off x="381000" y="838200"/>
            <a:ext cx="3505200" cy="3810000"/>
          </a:xfrm>
        </p:spPr>
        <p:txBody>
          <a:bodyPr/>
          <a:lstStyle/>
          <a:p>
            <a:r>
              <a:rPr lang="en-US" sz="2400" smtClean="0">
                <a:latin typeface="Monotype Corsiva" pitchFamily="66" charset="0"/>
              </a:rPr>
              <a:t> Two L shaped metal moulds are arranged on a flat glass to which liquid paraffin is applied (as to remove block easily), there should be sufficient room for the tissue with allowance for at least a 2 mm surrounding margin of wax.</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Melted wax is poured into arranged L moulds cavity.</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 Using warm forceps impregnated tissue is directly taken &amp; placed in the L mould cavity, with tissue close to one of the surfaces of the block.</a:t>
            </a:r>
            <a:endParaRPr lang="en-IN" sz="2400" smtClean="0">
              <a:latin typeface="Monotype Corsiva" pitchFamily="66" charset="0"/>
            </a:endParaRPr>
          </a:p>
          <a:p>
            <a:endParaRPr lang="en-IN" sz="2400" smtClean="0">
              <a:latin typeface="Monotype Corsiva" pitchFamily="66" charset="0"/>
            </a:endParaRPr>
          </a:p>
          <a:p>
            <a:endParaRPr lang="en-IN" sz="2400" smtClean="0"/>
          </a:p>
        </p:txBody>
      </p:sp>
      <p:pic>
        <p:nvPicPr>
          <p:cNvPr id="73730" name="Picture 16" descr="http://pathology.utscavma.org/wp-content/uploads/2008/03/path-club-pics-040.JPG"/>
          <p:cNvPicPr>
            <a:picLocks noGrp="1" noChangeAspect="1" noChangeArrowheads="1"/>
          </p:cNvPicPr>
          <p:nvPr>
            <p:ph type="pic" idx="1"/>
          </p:nvPr>
        </p:nvPicPr>
        <p:blipFill>
          <a:blip r:embed="rId2" cstate="print"/>
          <a:srcRect t="1515" b="1515"/>
          <a:stretch>
            <a:fillRect/>
          </a:stretch>
        </p:blipFill>
        <p:spPr>
          <a:xfrm>
            <a:off x="4114800" y="609600"/>
            <a:ext cx="4800600" cy="3810000"/>
          </a:xfrm>
          <a:noFill/>
          <a:ln w="9525">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defRPr/>
            </a:pPr>
            <a:r>
              <a:rPr lang="en-US" dirty="0" smtClean="0"/>
              <a:t>   </a:t>
            </a:r>
            <a:r>
              <a:rPr lang="en-US" sz="3200" dirty="0" smtClean="0">
                <a:solidFill>
                  <a:schemeClr val="accent2"/>
                </a:solidFill>
                <a:latin typeface="Algerian" pitchFamily="82" charset="0"/>
              </a:rPr>
              <a:t>GENERAL EMBEDDING PROCEDURE</a:t>
            </a:r>
            <a:endParaRPr lang="en-IN" sz="3200" dirty="0">
              <a:solidFill>
                <a:schemeClr val="accent2"/>
              </a:solidFill>
              <a:latin typeface="Algerian" pitchFamily="82" charset="0"/>
            </a:endParaRPr>
          </a:p>
        </p:txBody>
      </p:sp>
      <p:sp>
        <p:nvSpPr>
          <p:cNvPr id="38915" name="Content Placeholder 2"/>
          <p:cNvSpPr>
            <a:spLocks noGrp="1"/>
          </p:cNvSpPr>
          <p:nvPr>
            <p:ph idx="1"/>
          </p:nvPr>
        </p:nvSpPr>
        <p:spPr>
          <a:xfrm>
            <a:off x="304800" y="990600"/>
            <a:ext cx="4800600" cy="5089525"/>
          </a:xfrm>
        </p:spPr>
        <p:txBody>
          <a:bodyPr/>
          <a:lstStyle/>
          <a:p>
            <a:pPr>
              <a:buFont typeface="Wingdings" pitchFamily="2" charset="2"/>
              <a:buChar char="Ø"/>
            </a:pPr>
            <a:r>
              <a:rPr lang="en-US" sz="2400" smtClean="0">
                <a:latin typeface="Monotype Corsiva" pitchFamily="66" charset="0"/>
              </a:rPr>
              <a:t>Chill the mould on the cold plate, orienting the tissue and firming it into the wax with warmed forceps. This ensures that the correct orientation is maintained and the tissue surface to be sectioned is kept flat.</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Insert the identifying label or place the labeled embedding ring or cassette base onto the mould.</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 Cool the block on the cold plate, or carefully submerge it under water when a thin skin has formed over the wax surface.</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Remove the block from the mould.Cross check block, label and worksheet.</a:t>
            </a:r>
            <a:endParaRPr lang="en-IN" sz="2400" smtClean="0">
              <a:latin typeface="Monotype Corsiva" pitchFamily="66" charset="0"/>
            </a:endParaRPr>
          </a:p>
          <a:p>
            <a:endParaRPr lang="en-IN" sz="2400" smtClean="0"/>
          </a:p>
        </p:txBody>
      </p:sp>
      <p:pic>
        <p:nvPicPr>
          <p:cNvPr id="38916" name="Picture 25" descr="http://www.rat-hole.org/sub/embed3.jpg"/>
          <p:cNvPicPr>
            <a:picLocks noChangeAspect="1" noChangeArrowheads="1"/>
          </p:cNvPicPr>
          <p:nvPr/>
        </p:nvPicPr>
        <p:blipFill>
          <a:blip r:embed="rId2" cstate="print"/>
          <a:srcRect/>
          <a:stretch>
            <a:fillRect/>
          </a:stretch>
        </p:blipFill>
        <p:spPr bwMode="auto">
          <a:xfrm>
            <a:off x="5486400" y="1066800"/>
            <a:ext cx="3505200" cy="2362200"/>
          </a:xfrm>
          <a:prstGeom prst="rect">
            <a:avLst/>
          </a:prstGeom>
          <a:noFill/>
          <a:ln w="9525">
            <a:noFill/>
            <a:miter lim="800000"/>
            <a:headEnd/>
            <a:tailEnd/>
          </a:ln>
        </p:spPr>
      </p:pic>
      <p:pic>
        <p:nvPicPr>
          <p:cNvPr id="38917" name="Picture 28" descr="http://www.microscopy-uk.org.uk/mag/imgfeb07/image008.jpg"/>
          <p:cNvPicPr>
            <a:picLocks noChangeAspect="1" noChangeArrowheads="1"/>
          </p:cNvPicPr>
          <p:nvPr/>
        </p:nvPicPr>
        <p:blipFill>
          <a:blip r:embed="rId3" cstate="print"/>
          <a:srcRect/>
          <a:stretch>
            <a:fillRect/>
          </a:stretch>
        </p:blipFill>
        <p:spPr bwMode="auto">
          <a:xfrm>
            <a:off x="5638800" y="4114800"/>
            <a:ext cx="3276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70C0"/>
                </a:solidFill>
                <a:latin typeface="Algerian" pitchFamily="82" charset="0"/>
              </a:rPr>
              <a:t>caution</a:t>
            </a:r>
            <a:endParaRPr lang="en-IN" dirty="0">
              <a:solidFill>
                <a:srgbClr val="0070C0"/>
              </a:solidFill>
              <a:latin typeface="Algerian" pitchFamily="82" charset="0"/>
            </a:endParaRPr>
          </a:p>
        </p:txBody>
      </p:sp>
      <p:sp>
        <p:nvSpPr>
          <p:cNvPr id="39939" name="Content Placeholder 2"/>
          <p:cNvSpPr>
            <a:spLocks noGrp="1"/>
          </p:cNvSpPr>
          <p:nvPr>
            <p:ph idx="1"/>
          </p:nvPr>
        </p:nvSpPr>
        <p:spPr/>
        <p:txBody>
          <a:bodyPr/>
          <a:lstStyle/>
          <a:p>
            <a:pPr>
              <a:buFont typeface="Wingdings" pitchFamily="2" charset="2"/>
              <a:buChar char="Ø"/>
            </a:pPr>
            <a:r>
              <a:rPr lang="en-US" sz="2800" smtClean="0">
                <a:latin typeface="Monotype Corsiva" pitchFamily="66" charset="0"/>
              </a:rPr>
              <a:t>.</a:t>
            </a:r>
            <a:r>
              <a:rPr lang="en-US" sz="2800" smtClean="0">
                <a:solidFill>
                  <a:schemeClr val="tx1"/>
                </a:solidFill>
                <a:latin typeface="Monotype Corsiva" pitchFamily="66" charset="0"/>
              </a:rPr>
              <a:t> When melted wax is poured in the L shaped moulds some air enters in the molten wax &amp; forms air bubbles. Air bubbles are removed by steering the molten wax with red hot tips of the forceps or by a metal spatula.</a:t>
            </a:r>
          </a:p>
          <a:p>
            <a:pPr>
              <a:buFont typeface="Wingdings" pitchFamily="2" charset="2"/>
              <a:buChar char="Ø"/>
            </a:pPr>
            <a:r>
              <a:rPr lang="en-US" sz="2800" smtClean="0">
                <a:solidFill>
                  <a:schemeClr val="tx1"/>
                </a:solidFill>
                <a:latin typeface="Monotype Corsiva" pitchFamily="66" charset="0"/>
              </a:rPr>
              <a:t>Blocks are hardened by allowing them to cool. They are stored in refrigerator for an overnight period for further hardening. Section cutting is preferably done on the next day in the morning hours when the atmospheric temperature is coo</a:t>
            </a:r>
            <a:r>
              <a:rPr lang="en-US" sz="2800" smtClean="0">
                <a:latin typeface="Monotype Corsiva" pitchFamily="66" charset="0"/>
              </a:rPr>
              <a:t>l</a:t>
            </a:r>
            <a:endParaRPr lang="en-IN" sz="2800" smtClean="0">
              <a:latin typeface="Monotype Corsiva"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t>
            </a:r>
            <a:r>
              <a:rPr lang="en-US" u="sng" dirty="0" smtClean="0">
                <a:solidFill>
                  <a:schemeClr val="accent2"/>
                </a:solidFill>
                <a:latin typeface="Algerian" pitchFamily="82" charset="0"/>
              </a:rPr>
              <a:t>ORIENTATION OF TISSUE IN THE BLOCK</a:t>
            </a:r>
            <a:r>
              <a:rPr lang="en-IN" dirty="0" smtClean="0"/>
              <a:t/>
            </a:r>
            <a:br>
              <a:rPr lang="en-IN" dirty="0" smtClean="0"/>
            </a:br>
            <a:endParaRPr lang="en-IN" dirty="0"/>
          </a:p>
        </p:txBody>
      </p:sp>
      <p:sp>
        <p:nvSpPr>
          <p:cNvPr id="40963" name="Content Placeholder 2"/>
          <p:cNvSpPr>
            <a:spLocks noGrp="1"/>
          </p:cNvSpPr>
          <p:nvPr>
            <p:ph idx="1"/>
          </p:nvPr>
        </p:nvSpPr>
        <p:spPr>
          <a:xfrm>
            <a:off x="304800" y="1219200"/>
            <a:ext cx="8686800" cy="4860925"/>
          </a:xfrm>
        </p:spPr>
        <p:txBody>
          <a:bodyPr/>
          <a:lstStyle/>
          <a:p>
            <a:pPr>
              <a:buFont typeface="Wingdings" pitchFamily="2" charset="2"/>
              <a:buChar char="Ø"/>
            </a:pPr>
            <a:r>
              <a:rPr lang="en-US" sz="2400" smtClean="0">
                <a:latin typeface="Monotype Corsiva" pitchFamily="66" charset="0"/>
              </a:rPr>
              <a:t>Correct orientation of tissue in a mould is the most important step in embedding. Incorrect placement of tissues may result in diagnostically important tissue elements being missed or damaged during microtomy.</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Elongated tissues are placed diagonally across the block.</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Tubular and walled specimens such as vas deferens, cysts and gastrointestinal tissues are embedded so as to provide transverse sections showing all tissue layers</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Tissues with an epithelial surface such as skin, are embedded to provide sections in a plane at right angles to the surface (hairy or keratinised epithelia are oriented to face the knife diagonally)</a:t>
            </a:r>
            <a:endParaRPr lang="en-IN" sz="2400" smtClean="0">
              <a:latin typeface="Monotype Corsiva" pitchFamily="66" charset="0"/>
            </a:endParaRPr>
          </a:p>
          <a:p>
            <a:pPr>
              <a:buFont typeface="Wingdings" pitchFamily="2" charset="2"/>
              <a:buChar char="Ø"/>
            </a:pPr>
            <a:r>
              <a:rPr lang="en-US" sz="2400" smtClean="0">
                <a:latin typeface="Monotype Corsiva" pitchFamily="66" charset="0"/>
              </a:rPr>
              <a:t>Multiple tissue pieces are aligned across the long axis of the mould, and not placed at random.  </a:t>
            </a:r>
            <a:endParaRPr lang="en-IN" sz="2400" smtClean="0">
              <a:latin typeface="Monotype Corsiva" pitchFamily="66" charset="0"/>
            </a:endParaRPr>
          </a:p>
          <a:p>
            <a:pPr>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IN" u="sng" dirty="0" smtClean="0">
                <a:solidFill>
                  <a:schemeClr val="accent2"/>
                </a:solidFill>
                <a:latin typeface="Algerian" pitchFamily="82" charset="0"/>
              </a:rPr>
              <a:t>ROLE IN DIAGNOSTIC  LABORATORY</a:t>
            </a:r>
            <a:r>
              <a:rPr lang="en-IN" dirty="0" smtClean="0"/>
              <a:t/>
            </a:r>
            <a:br>
              <a:rPr lang="en-IN" dirty="0" smtClean="0"/>
            </a:br>
            <a:endParaRPr lang="en-IN" dirty="0"/>
          </a:p>
        </p:txBody>
      </p:sp>
      <p:sp>
        <p:nvSpPr>
          <p:cNvPr id="14339" name="Content Placeholder 2"/>
          <p:cNvSpPr>
            <a:spLocks noGrp="1"/>
          </p:cNvSpPr>
          <p:nvPr>
            <p:ph idx="1"/>
          </p:nvPr>
        </p:nvSpPr>
        <p:spPr/>
        <p:txBody>
          <a:bodyPr/>
          <a:lstStyle/>
          <a:p>
            <a:pPr eaLnBrk="1" hangingPunct="1">
              <a:buFont typeface="Wingdings" pitchFamily="2" charset="2"/>
              <a:buChar char="Ø"/>
            </a:pPr>
            <a:r>
              <a:rPr lang="en-IN" sz="2800" smtClean="0">
                <a:latin typeface="Monotype Corsiva" pitchFamily="66" charset="0"/>
              </a:rPr>
              <a:t>Examination of tissue to enable identification and classification of structural changes resulting from disease.</a:t>
            </a:r>
          </a:p>
          <a:p>
            <a:pPr eaLnBrk="1" hangingPunct="1">
              <a:buFont typeface="Wingdings" pitchFamily="2" charset="2"/>
              <a:buChar char="Ø"/>
            </a:pPr>
            <a:r>
              <a:rPr lang="en-IN" sz="2800" smtClean="0">
                <a:latin typeface="Monotype Corsiva" pitchFamily="66" charset="0"/>
              </a:rPr>
              <a:t> Appreciation of normal structure.</a:t>
            </a:r>
          </a:p>
          <a:p>
            <a:pPr eaLnBrk="1" hangingPunct="1">
              <a:buFont typeface="Wingdings" pitchFamily="2" charset="2"/>
              <a:buChar char="Ø"/>
            </a:pPr>
            <a:r>
              <a:rPr lang="en-IN" sz="2800" smtClean="0">
                <a:latin typeface="Monotype Corsiva" pitchFamily="66" charset="0"/>
              </a:rPr>
              <a:t> Involves-Macroscopic,</a:t>
            </a:r>
          </a:p>
          <a:p>
            <a:pPr eaLnBrk="1" hangingPunct="1">
              <a:buFont typeface="Wingdings" pitchFamily="2" charset="2"/>
              <a:buChar char="Ø"/>
            </a:pPr>
            <a:r>
              <a:rPr lang="en-IN" sz="2800" smtClean="0">
                <a:latin typeface="Monotype Corsiva" pitchFamily="66" charset="0"/>
              </a:rPr>
              <a:t>                -Microscopic examination.</a:t>
            </a:r>
          </a:p>
          <a:p>
            <a:pPr eaLnBrk="1" hangingPunct="1"/>
            <a:endParaRPr lang="en-IN"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solidFill>
                  <a:schemeClr val="accent2"/>
                </a:solidFill>
                <a:latin typeface="Algerian" pitchFamily="82" charset="0"/>
              </a:rPr>
              <a:t>Automatic tissue processor</a:t>
            </a:r>
            <a:endParaRPr lang="en-IN" sz="3200" dirty="0">
              <a:solidFill>
                <a:schemeClr val="accent2"/>
              </a:solidFill>
              <a:latin typeface="Algerian" pitchFamily="82" charset="0"/>
            </a:endParaRPr>
          </a:p>
        </p:txBody>
      </p:sp>
      <p:pic>
        <p:nvPicPr>
          <p:cNvPr id="41987" name="Picture 4" descr="tissueprocessor3"/>
          <p:cNvPicPr>
            <a:picLocks noGrp="1" noChangeAspect="1" noChangeArrowheads="1"/>
          </p:cNvPicPr>
          <p:nvPr>
            <p:ph idx="1"/>
          </p:nvPr>
        </p:nvPicPr>
        <p:blipFill>
          <a:blip r:embed="rId2" cstate="print"/>
          <a:srcRect/>
          <a:stretch>
            <a:fillRect/>
          </a:stretch>
        </p:blipFill>
        <p:spPr>
          <a:xfrm>
            <a:off x="2133600" y="1600200"/>
            <a:ext cx="4368800" cy="4572000"/>
          </a:xfrm>
          <a:noFill/>
          <a:ln w="15875">
            <a:solidFill>
              <a:srgbClr val="00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IN" u="sng" dirty="0" smtClean="0">
                <a:solidFill>
                  <a:schemeClr val="accent2"/>
                </a:solidFill>
                <a:latin typeface="Algerian" pitchFamily="82" charset="0"/>
              </a:rPr>
              <a:t>TISSUE PROCESSING BY AN AUTOMATIC TISSUE PROCESSOR </a:t>
            </a:r>
            <a:r>
              <a:rPr lang="en-IN" dirty="0" smtClean="0"/>
              <a:t/>
            </a:r>
            <a:br>
              <a:rPr lang="en-IN" dirty="0" smtClean="0"/>
            </a:br>
            <a:endParaRPr lang="en-IN" dirty="0"/>
          </a:p>
        </p:txBody>
      </p:sp>
      <p:graphicFrame>
        <p:nvGraphicFramePr>
          <p:cNvPr id="4" name="Content Placeholder 3"/>
          <p:cNvGraphicFramePr>
            <a:graphicFrameLocks noGrp="1"/>
          </p:cNvGraphicFramePr>
          <p:nvPr>
            <p:ph idx="1"/>
          </p:nvPr>
        </p:nvGraphicFramePr>
        <p:xfrm>
          <a:off x="0" y="1143000"/>
          <a:ext cx="8991600" cy="5410200"/>
        </p:xfrm>
        <a:graphic>
          <a:graphicData uri="http://schemas.openxmlformats.org/drawingml/2006/table">
            <a:tbl>
              <a:tblPr firstRow="1" bandRow="1">
                <a:tableStyleId>{5C22544A-7EE6-4342-B048-85BDC9FD1C3A}</a:tableStyleId>
              </a:tblPr>
              <a:tblGrid>
                <a:gridCol w="236621"/>
                <a:gridCol w="709863"/>
                <a:gridCol w="2681705"/>
                <a:gridCol w="3800846"/>
                <a:gridCol w="1562564"/>
              </a:tblGrid>
              <a:tr h="410901">
                <a:tc>
                  <a:txBody>
                    <a:bodyPr/>
                    <a:lstStyle/>
                    <a:p>
                      <a:endParaRPr lang="en-IN" dirty="0"/>
                    </a:p>
                  </a:txBody>
                  <a:tcPr/>
                </a:tc>
                <a:tc>
                  <a:txBody>
                    <a:bodyPr/>
                    <a:lstStyle/>
                    <a:p>
                      <a:pPr>
                        <a:lnSpc>
                          <a:spcPct val="115000"/>
                        </a:lnSpc>
                        <a:spcAft>
                          <a:spcPts val="1000"/>
                        </a:spcAft>
                      </a:pPr>
                      <a:r>
                        <a:rPr lang="en-IN" sz="1800" dirty="0">
                          <a:latin typeface="Calibri"/>
                          <a:ea typeface="Calibri"/>
                          <a:cs typeface="Times New Roman"/>
                        </a:rPr>
                        <a:t>STEP</a:t>
                      </a:r>
                    </a:p>
                  </a:txBody>
                  <a:tcPr marL="68580" marR="68580" marT="0" marB="0"/>
                </a:tc>
                <a:tc>
                  <a:txBody>
                    <a:bodyPr/>
                    <a:lstStyle/>
                    <a:p>
                      <a:pPr>
                        <a:lnSpc>
                          <a:spcPct val="115000"/>
                        </a:lnSpc>
                        <a:spcAft>
                          <a:spcPts val="1000"/>
                        </a:spcAft>
                      </a:pPr>
                      <a:r>
                        <a:rPr lang="en-IN" sz="1800" dirty="0">
                          <a:latin typeface="Calibri"/>
                          <a:ea typeface="Calibri"/>
                          <a:cs typeface="Times New Roman"/>
                        </a:rPr>
                        <a:t>             TIMING</a:t>
                      </a:r>
                    </a:p>
                  </a:txBody>
                  <a:tcPr marL="68580" marR="68580" marT="0" marB="0"/>
                </a:tc>
                <a:tc>
                  <a:txBody>
                    <a:bodyPr/>
                    <a:lstStyle/>
                    <a:p>
                      <a:pPr>
                        <a:lnSpc>
                          <a:spcPct val="115000"/>
                        </a:lnSpc>
                        <a:spcAft>
                          <a:spcPts val="1000"/>
                        </a:spcAft>
                      </a:pPr>
                      <a:r>
                        <a:rPr lang="en-IN" sz="1800" dirty="0">
                          <a:latin typeface="Calibri"/>
                          <a:ea typeface="Calibri"/>
                          <a:cs typeface="Times New Roman"/>
                        </a:rPr>
                        <a:t>                 SOLUTION</a:t>
                      </a:r>
                    </a:p>
                  </a:txBody>
                  <a:tcPr marL="68580" marR="68580" marT="0" marB="0"/>
                </a:tc>
                <a:tc>
                  <a:txBody>
                    <a:bodyPr/>
                    <a:lstStyle/>
                    <a:p>
                      <a:pPr>
                        <a:lnSpc>
                          <a:spcPct val="115000"/>
                        </a:lnSpc>
                        <a:spcAft>
                          <a:spcPts val="1000"/>
                        </a:spcAft>
                      </a:pPr>
                      <a:r>
                        <a:rPr lang="en-IN" sz="1800" dirty="0">
                          <a:latin typeface="Calibri"/>
                          <a:ea typeface="Calibri"/>
                          <a:cs typeface="Times New Roman"/>
                        </a:rPr>
                        <a:t>    </a:t>
                      </a:r>
                      <a:r>
                        <a:rPr lang="en-IN" sz="1800" dirty="0" smtClean="0">
                          <a:latin typeface="Calibri"/>
                          <a:ea typeface="Calibri"/>
                          <a:cs typeface="Times New Roman"/>
                        </a:rPr>
                        <a:t>  PERIOD</a:t>
                      </a:r>
                      <a:endParaRPr lang="en-IN" sz="1800" dirty="0">
                        <a:latin typeface="Calibri"/>
                        <a:ea typeface="Calibri"/>
                        <a:cs typeface="Times New Roman"/>
                      </a:endParaRPr>
                    </a:p>
                  </a:txBody>
                  <a:tcPr marL="68580" marR="68580" marT="0" marB="0"/>
                </a:tc>
              </a:tr>
              <a:tr h="416608">
                <a:tc>
                  <a:txBody>
                    <a:bodyPr/>
                    <a:lstStyle/>
                    <a:p>
                      <a:endParaRPr lang="en-IN" dirty="0"/>
                    </a:p>
                  </a:txBody>
                  <a:tcPr/>
                </a:tc>
                <a:tc>
                  <a:txBody>
                    <a:bodyPr/>
                    <a:lstStyle/>
                    <a:p>
                      <a:pPr>
                        <a:lnSpc>
                          <a:spcPct val="115000"/>
                        </a:lnSpc>
                        <a:spcAft>
                          <a:spcPts val="1000"/>
                        </a:spcAft>
                      </a:pPr>
                      <a:r>
                        <a:rPr lang="en-IN" sz="2000" dirty="0">
                          <a:latin typeface="Monotype Corsiva" pitchFamily="66" charset="0"/>
                          <a:ea typeface="Calibri"/>
                          <a:cs typeface="Times New Roman"/>
                        </a:rPr>
                        <a:t>1.</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Starting point</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80% alcohol</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0 hrs</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2.</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4.30 – 6.30 pm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80% alcohol</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2 hrs</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3.</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6.30 – 7.30 pm</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95% alcohol</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4.</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7.30 – 8.30 pm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95% alcohol</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5.</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8.30 – 9.30 pm</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100% alcohol</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6.</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9.30 – 10.30 pm</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100% alcohol</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7.</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10.30 – 11.30 pm</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100% alcohol</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8.</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11.30pm – 12.30 am</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         Xylene</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 hr</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9.</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12.30 – 2.30 am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Xylene</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2 hrs</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10.</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2.30 – 4.30 am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Paraffin</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2 hrs</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11.</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4.30 – 6.30 am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Paraffin</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2 hrs</a:t>
                      </a:r>
                    </a:p>
                  </a:txBody>
                  <a:tcPr marL="68580" marR="68580" marT="0" marB="0"/>
                </a:tc>
              </a:tr>
              <a:tr h="416608">
                <a:tc>
                  <a:txBody>
                    <a:bodyPr/>
                    <a:lstStyle/>
                    <a:p>
                      <a:endParaRPr lang="en-IN"/>
                    </a:p>
                  </a:txBody>
                  <a:tcPr/>
                </a:tc>
                <a:tc>
                  <a:txBody>
                    <a:bodyPr/>
                    <a:lstStyle/>
                    <a:p>
                      <a:pPr>
                        <a:lnSpc>
                          <a:spcPct val="115000"/>
                        </a:lnSpc>
                        <a:spcAft>
                          <a:spcPts val="1000"/>
                        </a:spcAft>
                      </a:pPr>
                      <a:r>
                        <a:rPr lang="en-IN" sz="2000">
                          <a:latin typeface="Monotype Corsiva" pitchFamily="66" charset="0"/>
                          <a:ea typeface="Calibri"/>
                          <a:cs typeface="Times New Roman"/>
                        </a:rPr>
                        <a:t>12.</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6.30 – 8.30 am</a:t>
                      </a:r>
                    </a:p>
                  </a:txBody>
                  <a:tcPr marL="68580" marR="68580" marT="0" marB="0"/>
                </a:tc>
                <a:tc>
                  <a:txBody>
                    <a:bodyPr/>
                    <a:lstStyle/>
                    <a:p>
                      <a:pPr>
                        <a:lnSpc>
                          <a:spcPct val="115000"/>
                        </a:lnSpc>
                        <a:spcAft>
                          <a:spcPts val="1000"/>
                        </a:spcAft>
                      </a:pPr>
                      <a:r>
                        <a:rPr lang="en-IN" sz="2000">
                          <a:latin typeface="Monotype Corsiva" pitchFamily="66" charset="0"/>
                          <a:ea typeface="Calibri"/>
                          <a:cs typeface="Times New Roman"/>
                        </a:rPr>
                        <a:t>           Paraffin</a:t>
                      </a:r>
                    </a:p>
                  </a:txBody>
                  <a:tcPr marL="68580" marR="68580" marT="0" marB="0"/>
                </a:tc>
                <a:tc>
                  <a:txBody>
                    <a:bodyPr/>
                    <a:lstStyle/>
                    <a:p>
                      <a:pPr>
                        <a:lnSpc>
                          <a:spcPct val="115000"/>
                        </a:lnSpc>
                        <a:spcAft>
                          <a:spcPts val="1000"/>
                        </a:spcAft>
                      </a:pPr>
                      <a:r>
                        <a:rPr lang="en-IN" sz="2000" dirty="0">
                          <a:latin typeface="Monotype Corsiva" pitchFamily="66" charset="0"/>
                          <a:ea typeface="Calibri"/>
                          <a:cs typeface="Times New Roman"/>
                        </a:rPr>
                        <a:t>2 hrs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smtClean="0"/>
              <a:t>                   </a:t>
            </a:r>
            <a:r>
              <a:rPr lang="en-IN" sz="3200" dirty="0" smtClean="0">
                <a:solidFill>
                  <a:srgbClr val="FF0000"/>
                </a:solidFill>
                <a:latin typeface="Algerian" pitchFamily="82" charset="0"/>
              </a:rPr>
              <a:t>SECTION CUTTING</a:t>
            </a:r>
            <a:endParaRPr lang="en-IN" sz="3200" dirty="0">
              <a:solidFill>
                <a:srgbClr val="FF0000"/>
              </a:solidFill>
              <a:latin typeface="Algerian" pitchFamily="82" charset="0"/>
            </a:endParaRPr>
          </a:p>
        </p:txBody>
      </p:sp>
      <p:sp>
        <p:nvSpPr>
          <p:cNvPr id="44035" name="Content Placeholder 2"/>
          <p:cNvSpPr>
            <a:spLocks noGrp="1"/>
          </p:cNvSpPr>
          <p:nvPr>
            <p:ph idx="1"/>
          </p:nvPr>
        </p:nvSpPr>
        <p:spPr>
          <a:xfrm>
            <a:off x="304800" y="1219200"/>
            <a:ext cx="8686800" cy="4860925"/>
          </a:xfrm>
        </p:spPr>
        <p:txBody>
          <a:bodyPr/>
          <a:lstStyle/>
          <a:p>
            <a:pPr>
              <a:buFont typeface="Wingdings 2" pitchFamily="18" charset="2"/>
              <a:buNone/>
            </a:pPr>
            <a:r>
              <a:rPr lang="en-IN" sz="2400" smtClean="0">
                <a:latin typeface="Monotype Corsiva" pitchFamily="66" charset="0"/>
              </a:rPr>
              <a:t>     The instruments used for section cutting are known as Microtomes.</a:t>
            </a:r>
          </a:p>
          <a:p>
            <a:pPr>
              <a:buFont typeface="Wingdings 2" pitchFamily="18" charset="2"/>
              <a:buNone/>
            </a:pPr>
            <a:r>
              <a:rPr lang="en-IN" sz="2400" smtClean="0">
                <a:latin typeface="Monotype Corsiva" pitchFamily="66" charset="0"/>
              </a:rPr>
              <a:t>                                      </a:t>
            </a:r>
            <a:r>
              <a:rPr lang="en-US" sz="2400" smtClean="0">
                <a:latin typeface="Monotype Corsiva" pitchFamily="66" charset="0"/>
              </a:rPr>
              <a:t>A </a:t>
            </a:r>
            <a:r>
              <a:rPr lang="en-US" sz="2400" b="1" smtClean="0">
                <a:latin typeface="Monotype Corsiva" pitchFamily="66" charset="0"/>
              </a:rPr>
              <a:t>microtome </a:t>
            </a:r>
            <a:r>
              <a:rPr lang="en-IN" sz="2400" smtClean="0">
                <a:latin typeface="Monotype Corsiva" pitchFamily="66" charset="0"/>
              </a:rPr>
              <a:t>(from the Greek </a:t>
            </a:r>
            <a:r>
              <a:rPr lang="en-IN" sz="2400" i="1" smtClean="0">
                <a:latin typeface="Monotype Corsiva" pitchFamily="66" charset="0"/>
              </a:rPr>
              <a:t>mikros</a:t>
            </a:r>
            <a:r>
              <a:rPr lang="en-IN" sz="2400" smtClean="0">
                <a:latin typeface="Monotype Corsiva" pitchFamily="66" charset="0"/>
              </a:rPr>
              <a:t>, meaning "small", and </a:t>
            </a:r>
            <a:r>
              <a:rPr lang="en-IN" sz="2400" i="1" smtClean="0">
                <a:latin typeface="Monotype Corsiva" pitchFamily="66" charset="0"/>
              </a:rPr>
              <a:t>temnein</a:t>
            </a:r>
            <a:r>
              <a:rPr lang="en-IN" sz="2400" smtClean="0">
                <a:latin typeface="Monotype Corsiva" pitchFamily="66" charset="0"/>
              </a:rPr>
              <a:t>, meaning "to cut")</a:t>
            </a:r>
            <a:r>
              <a:rPr lang="en-IN" sz="2400" b="1" smtClean="0">
                <a:latin typeface="Monotype Corsiva" pitchFamily="66" charset="0"/>
              </a:rPr>
              <a:t> </a:t>
            </a:r>
            <a:r>
              <a:rPr lang="en-US" sz="2400" smtClean="0">
                <a:latin typeface="Monotype Corsiva" pitchFamily="66" charset="0"/>
              </a:rPr>
              <a:t>is a mechanical instrument used to cut biological specimens into very thin segments known as sections for microscopic examination.</a:t>
            </a:r>
            <a:r>
              <a:rPr lang="en-IN" sz="2400" smtClean="0">
                <a:latin typeface="Monotype Corsiva" pitchFamily="66" charset="0"/>
              </a:rPr>
              <a:t>Microtomes are an important devices in </a:t>
            </a:r>
            <a:r>
              <a:rPr lang="en-IN" sz="2400" smtClean="0">
                <a:solidFill>
                  <a:srgbClr val="FF0000"/>
                </a:solidFill>
                <a:latin typeface="Monotype Corsiva" pitchFamily="66" charset="0"/>
                <a:hlinkClick r:id="rId2" tooltip="Microscopy"/>
              </a:rPr>
              <a:t>microscopy</a:t>
            </a:r>
            <a:r>
              <a:rPr lang="en-IN" sz="2400" smtClean="0">
                <a:solidFill>
                  <a:srgbClr val="FF0000"/>
                </a:solidFill>
                <a:latin typeface="Monotype Corsiva" pitchFamily="66" charset="0"/>
              </a:rPr>
              <a:t> </a:t>
            </a:r>
            <a:r>
              <a:rPr lang="en-IN" sz="2400" smtClean="0">
                <a:latin typeface="Monotype Corsiva" pitchFamily="66" charset="0"/>
              </a:rPr>
              <a:t>preparation, allowing for the preparation of samples for observation under transmitted </a:t>
            </a:r>
            <a:r>
              <a:rPr lang="en-IN" sz="2400" smtClean="0">
                <a:latin typeface="Monotype Corsiva" pitchFamily="66" charset="0"/>
                <a:hlinkClick r:id="rId3" tooltip="Visible light"/>
              </a:rPr>
              <a:t>light</a:t>
            </a:r>
            <a:r>
              <a:rPr lang="en-IN" sz="2400" smtClean="0">
                <a:latin typeface="Monotype Corsiva" pitchFamily="66" charset="0"/>
              </a:rPr>
              <a:t> or </a:t>
            </a:r>
            <a:r>
              <a:rPr lang="en-IN" sz="2400" smtClean="0">
                <a:latin typeface="Monotype Corsiva" pitchFamily="66" charset="0"/>
                <a:hlinkClick r:id="rId4" tooltip="Electron"/>
              </a:rPr>
              <a:t>electron</a:t>
            </a:r>
            <a:r>
              <a:rPr lang="en-IN" sz="2400" smtClean="0">
                <a:latin typeface="Monotype Corsiva" pitchFamily="66" charset="0"/>
              </a:rPr>
              <a:t> radiation. This instrument is designed to cut 1 to 100 micron thin </a:t>
            </a:r>
          </a:p>
          <a:p>
            <a:pPr>
              <a:buFont typeface="Wingdings 2" pitchFamily="18" charset="2"/>
              <a:buNone/>
            </a:pPr>
            <a:r>
              <a:rPr lang="en-IN" sz="2400" smtClean="0">
                <a:latin typeface="Monotype Corsiva" pitchFamily="66" charset="0"/>
              </a:rPr>
              <a:t>      sections.</a:t>
            </a:r>
          </a:p>
        </p:txBody>
      </p:sp>
      <p:pic>
        <p:nvPicPr>
          <p:cNvPr id="44036" name="Picture 4" descr="CUT4060%20Microtome"/>
          <p:cNvPicPr>
            <a:picLocks noChangeAspect="1" noChangeArrowheads="1"/>
          </p:cNvPicPr>
          <p:nvPr/>
        </p:nvPicPr>
        <p:blipFill>
          <a:blip r:embed="rId5" cstate="print"/>
          <a:srcRect/>
          <a:stretch>
            <a:fillRect/>
          </a:stretch>
        </p:blipFill>
        <p:spPr bwMode="auto">
          <a:xfrm>
            <a:off x="4953000" y="3962400"/>
            <a:ext cx="3810000" cy="27432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3200" dirty="0" smtClean="0">
                <a:solidFill>
                  <a:srgbClr val="FF0000"/>
                </a:solidFill>
                <a:latin typeface="Algerian" pitchFamily="82" charset="0"/>
              </a:rPr>
              <a:t>DIFFERENT TYPES OF MICROTOMES</a:t>
            </a:r>
            <a:endParaRPr lang="en-IN" sz="3200" dirty="0">
              <a:solidFill>
                <a:srgbClr val="FF0000"/>
              </a:solidFill>
              <a:latin typeface="Algerian" pitchFamily="82" charset="0"/>
            </a:endParaRPr>
          </a:p>
        </p:txBody>
      </p:sp>
      <p:sp>
        <p:nvSpPr>
          <p:cNvPr id="45059" name="Content Placeholder 2"/>
          <p:cNvSpPr>
            <a:spLocks noGrp="1"/>
          </p:cNvSpPr>
          <p:nvPr>
            <p:ph idx="1"/>
          </p:nvPr>
        </p:nvSpPr>
        <p:spPr>
          <a:xfrm>
            <a:off x="304800" y="1219200"/>
            <a:ext cx="8686800" cy="4860925"/>
          </a:xfrm>
        </p:spPr>
        <p:txBody>
          <a:bodyPr/>
          <a:lstStyle/>
          <a:p>
            <a:pPr>
              <a:buFont typeface="Wingdings" pitchFamily="2" charset="2"/>
              <a:buChar char="Ø"/>
            </a:pPr>
            <a:r>
              <a:rPr lang="en-IN" sz="2800" smtClean="0">
                <a:latin typeface="Monotype Corsiva" pitchFamily="66" charset="0"/>
              </a:rPr>
              <a:t>Rotary microtome</a:t>
            </a:r>
          </a:p>
          <a:p>
            <a:pPr>
              <a:buFont typeface="Wingdings" pitchFamily="2" charset="2"/>
              <a:buChar char="Ø"/>
            </a:pPr>
            <a:r>
              <a:rPr lang="en-IN" sz="2800" smtClean="0">
                <a:latin typeface="Monotype Corsiva" pitchFamily="66" charset="0"/>
              </a:rPr>
              <a:t>Rocking microtome</a:t>
            </a:r>
          </a:p>
          <a:p>
            <a:pPr>
              <a:buFont typeface="Wingdings" pitchFamily="2" charset="2"/>
              <a:buChar char="Ø"/>
            </a:pPr>
            <a:r>
              <a:rPr lang="en-IN" sz="2800" smtClean="0">
                <a:latin typeface="Monotype Corsiva" pitchFamily="66" charset="0"/>
              </a:rPr>
              <a:t>Sliding microtome</a:t>
            </a:r>
          </a:p>
          <a:p>
            <a:pPr>
              <a:buFont typeface="Wingdings" pitchFamily="2" charset="2"/>
              <a:buChar char="Ø"/>
            </a:pPr>
            <a:r>
              <a:rPr lang="en-IN" sz="2800" smtClean="0">
                <a:latin typeface="Monotype Corsiva" pitchFamily="66" charset="0"/>
              </a:rPr>
              <a:t>Freezing microtome</a:t>
            </a:r>
          </a:p>
          <a:p>
            <a:pPr>
              <a:buFont typeface="Wingdings" pitchFamily="2" charset="2"/>
              <a:buChar char="Ø"/>
            </a:pPr>
            <a:r>
              <a:rPr lang="en-IN" sz="2800" smtClean="0">
                <a:latin typeface="Monotype Corsiva" pitchFamily="66" charset="0"/>
              </a:rPr>
              <a:t>Sledge microtome</a:t>
            </a:r>
          </a:p>
          <a:p>
            <a:pPr>
              <a:buFont typeface="Wingdings" pitchFamily="2" charset="2"/>
              <a:buChar char="Ø"/>
            </a:pPr>
            <a:r>
              <a:rPr lang="en-IN" sz="2800" smtClean="0">
                <a:latin typeface="Monotype Corsiva" pitchFamily="66" charset="0"/>
              </a:rPr>
              <a:t>Cold(cryostat) microtome</a:t>
            </a:r>
          </a:p>
          <a:p>
            <a:pPr>
              <a:buFont typeface="Wingdings" pitchFamily="2" charset="2"/>
              <a:buChar char="Ø"/>
            </a:pPr>
            <a:r>
              <a:rPr lang="en-IN" sz="2800" smtClean="0">
                <a:latin typeface="Monotype Corsiva" pitchFamily="66" charset="0"/>
              </a:rPr>
              <a:t> Ultramicrotome.</a:t>
            </a:r>
          </a:p>
          <a:p>
            <a:pPr>
              <a:buFont typeface="Wingdings 2" pitchFamily="18" charset="2"/>
              <a:buNone/>
            </a:pPr>
            <a:r>
              <a:rPr lang="en-IN" sz="2800" smtClean="0">
                <a:latin typeface="Monotype Corsiva" pitchFamily="66" charset="0"/>
              </a:rPr>
              <a:t>                               The knife remains fixed  but the block moves forward in </a:t>
            </a:r>
            <a:r>
              <a:rPr lang="en-IN" sz="2800" b="1" smtClean="0">
                <a:latin typeface="Monotype Corsiva" pitchFamily="66" charset="0"/>
              </a:rPr>
              <a:t>rocking, rotary, &amp; sledge </a:t>
            </a:r>
            <a:r>
              <a:rPr lang="en-IN" sz="2800" smtClean="0">
                <a:latin typeface="Monotype Corsiva" pitchFamily="66" charset="0"/>
              </a:rPr>
              <a:t>microtomes.Contrarily,the knife moves but the block is fixed in </a:t>
            </a:r>
            <a:r>
              <a:rPr lang="en-IN" sz="2800" b="1" smtClean="0">
                <a:latin typeface="Monotype Corsiva" pitchFamily="66" charset="0"/>
              </a:rPr>
              <a:t>sliding &amp; freezing </a:t>
            </a:r>
            <a:r>
              <a:rPr lang="en-IN" sz="2800" smtClean="0">
                <a:latin typeface="Monotype Corsiva" pitchFamily="66" charset="0"/>
              </a:rPr>
              <a:t>type. </a:t>
            </a:r>
            <a:r>
              <a:rPr lang="en-IN" sz="2800" smtClean="0">
                <a:solidFill>
                  <a:srgbClr val="FF0000"/>
                </a:solidFill>
                <a:latin typeface="Monotype Corsiva" pitchFamily="66" charset="0"/>
              </a:rPr>
              <a:t>Rotary type is most commonly used microtome</a:t>
            </a:r>
            <a:r>
              <a:rPr lang="en-IN" sz="2800" smtClean="0">
                <a:latin typeface="Monotype Corsiva" pitchFamily="66" charset="0"/>
              </a:rPr>
              <a:t>.</a:t>
            </a:r>
          </a:p>
          <a:p>
            <a:endParaRPr lang="en-IN"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r>
              <a:rPr lang="en-US" dirty="0" smtClean="0">
                <a:solidFill>
                  <a:srgbClr val="FF0000"/>
                </a:solidFill>
                <a:latin typeface="Algerian" pitchFamily="82" charset="0"/>
              </a:rPr>
              <a:t>rotary microtome</a:t>
            </a:r>
            <a:endParaRPr lang="en-IN" dirty="0">
              <a:solidFill>
                <a:srgbClr val="FF0000"/>
              </a:solidFill>
              <a:latin typeface="Algerian" pitchFamily="82" charset="0"/>
            </a:endParaRPr>
          </a:p>
        </p:txBody>
      </p:sp>
      <p:pic>
        <p:nvPicPr>
          <p:cNvPr id="46083" name="Picture 2"/>
          <p:cNvPicPr>
            <a:picLocks noGrp="1" noChangeAspect="1" noChangeArrowheads="1"/>
          </p:cNvPicPr>
          <p:nvPr>
            <p:ph idx="1"/>
          </p:nvPr>
        </p:nvPicPr>
        <p:blipFill>
          <a:blip r:embed="rId2" cstate="print"/>
          <a:srcRect/>
          <a:stretch>
            <a:fillRect/>
          </a:stretch>
        </p:blipFill>
        <p:spPr>
          <a:xfrm>
            <a:off x="685800" y="1143000"/>
            <a:ext cx="7772400" cy="55626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3200" dirty="0" smtClean="0">
                <a:solidFill>
                  <a:srgbClr val="FF0000"/>
                </a:solidFill>
                <a:latin typeface="Algerian" pitchFamily="82" charset="0"/>
              </a:rPr>
              <a:t>rocking microtome</a:t>
            </a:r>
            <a:endParaRPr lang="en-IN" sz="3200" dirty="0">
              <a:solidFill>
                <a:srgbClr val="FF0000"/>
              </a:solidFill>
              <a:latin typeface="Algerian" pitchFamily="82" charset="0"/>
            </a:endParaRPr>
          </a:p>
        </p:txBody>
      </p:sp>
      <p:pic>
        <p:nvPicPr>
          <p:cNvPr id="47107" name="Picture 2"/>
          <p:cNvPicPr>
            <a:picLocks noChangeAspect="1" noChangeArrowheads="1"/>
          </p:cNvPicPr>
          <p:nvPr/>
        </p:nvPicPr>
        <p:blipFill>
          <a:blip r:embed="rId2" cstate="print"/>
          <a:srcRect/>
          <a:stretch>
            <a:fillRect/>
          </a:stretch>
        </p:blipFill>
        <p:spPr bwMode="auto">
          <a:xfrm>
            <a:off x="533400" y="1143000"/>
            <a:ext cx="8077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latin typeface="Algerian" pitchFamily="82" charset="0"/>
              </a:rPr>
              <a:t>Recent development</a:t>
            </a:r>
            <a:endParaRPr lang="en-IN" dirty="0">
              <a:solidFill>
                <a:srgbClr val="FF0000"/>
              </a:solidFill>
              <a:latin typeface="Algerian" pitchFamily="82" charset="0"/>
            </a:endParaRPr>
          </a:p>
        </p:txBody>
      </p:sp>
      <p:sp>
        <p:nvSpPr>
          <p:cNvPr id="48131" name="Content Placeholder 2"/>
          <p:cNvSpPr>
            <a:spLocks noGrp="1"/>
          </p:cNvSpPr>
          <p:nvPr>
            <p:ph idx="1"/>
          </p:nvPr>
        </p:nvSpPr>
        <p:spPr/>
        <p:txBody>
          <a:bodyPr/>
          <a:lstStyle/>
          <a:p>
            <a:pPr>
              <a:buFont typeface="Wingdings 2" pitchFamily="18" charset="2"/>
              <a:buNone/>
            </a:pPr>
            <a:r>
              <a:rPr lang="en-US" smtClean="0">
                <a:latin typeface="Monotype Corsiva" pitchFamily="66" charset="0"/>
              </a:rPr>
              <a:t>                A recent development is the Laser microtome, which cuts with a femtosecond laser instead of a mechanical knife. It uses </a:t>
            </a:r>
            <a:r>
              <a:rPr lang="en-US" u="sng" smtClean="0">
                <a:solidFill>
                  <a:srgbClr val="FF0000"/>
                </a:solidFill>
                <a:latin typeface="Monotype Corsiva" pitchFamily="66" charset="0"/>
              </a:rPr>
              <a:t>Infrared laser</a:t>
            </a:r>
            <a:r>
              <a:rPr lang="en-US" smtClean="0">
                <a:latin typeface="Monotype Corsiva" pitchFamily="66" charset="0"/>
              </a:rPr>
              <a:t>. This method is contact-free and does not require sample preparation techniques thereby minimizing the artifacts from preparation methods. The laser microtome has the ability to slice almost every tissue in its native state. This microtome can also be used for very hard materials like bones, teeth. Depending on the material being processed, slice thickness of 10 to 100 micron are feasible.</a:t>
            </a:r>
            <a:endParaRPr lang="en-IN" smtClean="0">
              <a:latin typeface="Monotype Corsiva"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685800"/>
          </a:xfrm>
        </p:spPr>
        <p:txBody>
          <a:bodyPr/>
          <a:lstStyle/>
          <a:p>
            <a:pPr>
              <a:defRPr/>
            </a:pPr>
            <a:r>
              <a:rPr lang="en-US" dirty="0" smtClean="0"/>
              <a:t>                   </a:t>
            </a:r>
            <a:r>
              <a:rPr lang="en-US" sz="3200" dirty="0" smtClean="0">
                <a:solidFill>
                  <a:srgbClr val="FF0000"/>
                </a:solidFill>
                <a:latin typeface="Algerian" pitchFamily="82" charset="0"/>
              </a:rPr>
              <a:t>uses of </a:t>
            </a:r>
            <a:r>
              <a:rPr lang="en-US" sz="3200" dirty="0" err="1" smtClean="0">
                <a:solidFill>
                  <a:srgbClr val="FF0000"/>
                </a:solidFill>
                <a:latin typeface="Algerian" pitchFamily="82" charset="0"/>
              </a:rPr>
              <a:t>microtomes</a:t>
            </a:r>
            <a:endParaRPr lang="en-IN" sz="3200" dirty="0">
              <a:solidFill>
                <a:srgbClr val="FF0000"/>
              </a:solidFill>
              <a:latin typeface="Algerian" pitchFamily="82" charset="0"/>
            </a:endParaRPr>
          </a:p>
        </p:txBody>
      </p:sp>
      <p:sp>
        <p:nvSpPr>
          <p:cNvPr id="1028" name="Content Placeholder 2"/>
          <p:cNvSpPr>
            <a:spLocks noGrp="1"/>
          </p:cNvSpPr>
          <p:nvPr>
            <p:ph idx="1"/>
          </p:nvPr>
        </p:nvSpPr>
        <p:spPr>
          <a:xfrm>
            <a:off x="304800" y="1066800"/>
            <a:ext cx="8686800" cy="5013325"/>
          </a:xfrm>
        </p:spPr>
        <p:txBody>
          <a:bodyPr/>
          <a:lstStyle/>
          <a:p>
            <a:pPr>
              <a:buFont typeface="Wingdings" pitchFamily="2" charset="2"/>
              <a:buChar char="Ø"/>
            </a:pPr>
            <a:r>
              <a:rPr lang="en-IN" sz="2400" smtClean="0">
                <a:latin typeface="Monotype Corsiva" pitchFamily="66" charset="0"/>
              </a:rPr>
              <a:t>Embedded tissues are cut by either </a:t>
            </a:r>
            <a:r>
              <a:rPr lang="en-IN" sz="2400" b="1" smtClean="0">
                <a:latin typeface="Monotype Corsiva" pitchFamily="66" charset="0"/>
              </a:rPr>
              <a:t>rotary , rocking , or by sliding </a:t>
            </a:r>
            <a:r>
              <a:rPr lang="en-IN" sz="2400" smtClean="0">
                <a:latin typeface="Monotype Corsiva" pitchFamily="66" charset="0"/>
              </a:rPr>
              <a:t>microtome. For rotary &amp; rocking microtomes paraffin embedding is required while celluloidin –embedded sections are cut by sliding microtome. Sledge microtome is used for cutting very large blocks of tissues (eg.whole brain, heart).</a:t>
            </a:r>
          </a:p>
          <a:p>
            <a:pPr>
              <a:buFont typeface="Wingdings" pitchFamily="2" charset="2"/>
              <a:buChar char="Ø"/>
            </a:pPr>
            <a:r>
              <a:rPr lang="en-IN" sz="2400" smtClean="0">
                <a:latin typeface="Monotype Corsiva" pitchFamily="66" charset="0"/>
              </a:rPr>
              <a:t>The </a:t>
            </a:r>
            <a:r>
              <a:rPr lang="en-IN" sz="2400" b="1" smtClean="0">
                <a:latin typeface="Monotype Corsiva" pitchFamily="66" charset="0"/>
              </a:rPr>
              <a:t>freezing &amp; cryostat </a:t>
            </a:r>
            <a:r>
              <a:rPr lang="en-IN" sz="2400" smtClean="0">
                <a:latin typeface="Monotype Corsiva" pitchFamily="66" charset="0"/>
              </a:rPr>
              <a:t>microtome are used for cutting frozen section of a tissue. This method is useful for rapid histopathological diagnosis during an operation. It is also a useful method to examine the sections of a structure or a substance (eg.fat) that would be destroyed in routine preparation of sections.</a:t>
            </a:r>
          </a:p>
          <a:p>
            <a:pPr>
              <a:buFont typeface="Wingdings" pitchFamily="2" charset="2"/>
              <a:buChar char="Ø"/>
            </a:pPr>
            <a:r>
              <a:rPr lang="en-IN" sz="2400" smtClean="0">
                <a:latin typeface="Monotype Corsiva" pitchFamily="66" charset="0"/>
              </a:rPr>
              <a:t>In </a:t>
            </a:r>
            <a:r>
              <a:rPr lang="en-IN" sz="2400" b="1" smtClean="0">
                <a:latin typeface="Monotype Corsiva" pitchFamily="66" charset="0"/>
              </a:rPr>
              <a:t>freezing</a:t>
            </a:r>
            <a:r>
              <a:rPr lang="en-IN" sz="2400" smtClean="0">
                <a:latin typeface="Monotype Corsiva" pitchFamily="66" charset="0"/>
              </a:rPr>
              <a:t> microtome specimen is kept frozen by liquid carbon dioxide, while the knife of microtome is kept warm. The </a:t>
            </a:r>
            <a:r>
              <a:rPr lang="en-IN" sz="2400" b="1" smtClean="0">
                <a:latin typeface="Monotype Corsiva" pitchFamily="66" charset="0"/>
              </a:rPr>
              <a:t>cold</a:t>
            </a:r>
            <a:r>
              <a:rPr lang="en-IN" sz="2400" smtClean="0">
                <a:latin typeface="Monotype Corsiva" pitchFamily="66" charset="0"/>
              </a:rPr>
              <a:t> microtome is however kept in cold chamber(-20  C)&amp; the knife is also cold.</a:t>
            </a:r>
          </a:p>
          <a:p>
            <a:pPr>
              <a:buFont typeface="Wingdings" pitchFamily="2" charset="2"/>
              <a:buChar char="Ø"/>
            </a:pPr>
            <a:r>
              <a:rPr lang="en-IN" sz="2400" b="1" smtClean="0">
                <a:latin typeface="Monotype Corsiva" pitchFamily="66" charset="0"/>
              </a:rPr>
              <a:t>Ultramicrotomes </a:t>
            </a:r>
            <a:r>
              <a:rPr lang="en-IN" sz="2400" smtClean="0">
                <a:latin typeface="Monotype Corsiva" pitchFamily="66" charset="0"/>
              </a:rPr>
              <a:t>are used to prepare very thin sections (up to 1micron thickness) which are examined by using electron microscope.</a:t>
            </a:r>
          </a:p>
          <a:p>
            <a:endParaRPr lang="en-IN" sz="2400" smtClean="0">
              <a:latin typeface="Monotype Corsiva" pitchFamily="66" charset="0"/>
            </a:endParaRPr>
          </a:p>
        </p:txBody>
      </p:sp>
      <p:graphicFrame>
        <p:nvGraphicFramePr>
          <p:cNvPr id="1026" name="Object 4"/>
          <p:cNvGraphicFramePr>
            <a:graphicFrameLocks noChangeAspect="1"/>
          </p:cNvGraphicFramePr>
          <p:nvPr/>
        </p:nvGraphicFramePr>
        <p:xfrm>
          <a:off x="3352800" y="5562600"/>
          <a:ext cx="304800" cy="228600"/>
        </p:xfrm>
        <a:graphic>
          <a:graphicData uri="http://schemas.openxmlformats.org/presentationml/2006/ole">
            <p:oleObj spid="_x0000_s1026" name="Equation" r:id="rId3" imgW="101520" imgH="11412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3200" dirty="0" smtClean="0">
                <a:solidFill>
                  <a:srgbClr val="FF0000"/>
                </a:solidFill>
                <a:latin typeface="Algerian" pitchFamily="82" charset="0"/>
              </a:rPr>
              <a:t>Microtome knives</a:t>
            </a:r>
            <a:endParaRPr lang="en-IN" sz="3200" dirty="0">
              <a:solidFill>
                <a:srgbClr val="FF0000"/>
              </a:solidFill>
              <a:latin typeface="Algerian" pitchFamily="82" charset="0"/>
            </a:endParaRPr>
          </a:p>
        </p:txBody>
      </p:sp>
      <p:sp>
        <p:nvSpPr>
          <p:cNvPr id="49155" name="Content Placeholder 2"/>
          <p:cNvSpPr>
            <a:spLocks noGrp="1"/>
          </p:cNvSpPr>
          <p:nvPr>
            <p:ph idx="1"/>
          </p:nvPr>
        </p:nvSpPr>
        <p:spPr/>
        <p:txBody>
          <a:bodyPr/>
          <a:lstStyle/>
          <a:p>
            <a:pPr>
              <a:buFont typeface="Wingdings" pitchFamily="2" charset="2"/>
              <a:buChar char="Ø"/>
            </a:pPr>
            <a:r>
              <a:rPr lang="en-IN" sz="2800" b="1" smtClean="0">
                <a:latin typeface="Monotype Corsiva" pitchFamily="66" charset="0"/>
              </a:rPr>
              <a:t>Steel blades </a:t>
            </a:r>
            <a:r>
              <a:rPr lang="en-IN" sz="2800" smtClean="0">
                <a:latin typeface="Monotype Corsiva" pitchFamily="66" charset="0"/>
              </a:rPr>
              <a:t>are used to prepare sections of animal or plant tissues for </a:t>
            </a:r>
            <a:r>
              <a:rPr lang="en-IN" sz="2800" smtClean="0">
                <a:latin typeface="Monotype Corsiva" pitchFamily="66" charset="0"/>
                <a:hlinkClick r:id="rId2" tooltip="Light microscopy"/>
              </a:rPr>
              <a:t>light microscopy</a:t>
            </a:r>
            <a:r>
              <a:rPr lang="en-IN" sz="2800" smtClean="0">
                <a:latin typeface="Monotype Corsiva" pitchFamily="66" charset="0"/>
              </a:rPr>
              <a:t> </a:t>
            </a:r>
            <a:r>
              <a:rPr lang="en-IN" sz="2800" smtClean="0">
                <a:latin typeface="Monotype Corsiva" pitchFamily="66" charset="0"/>
                <a:hlinkClick r:id="rId3" tooltip="Histology"/>
              </a:rPr>
              <a:t>histology</a:t>
            </a:r>
            <a:r>
              <a:rPr lang="en-IN" sz="2800" smtClean="0">
                <a:latin typeface="Monotype Corsiva" pitchFamily="66" charset="0"/>
              </a:rPr>
              <a:t>. </a:t>
            </a:r>
          </a:p>
          <a:p>
            <a:pPr>
              <a:buFont typeface="Wingdings" pitchFamily="2" charset="2"/>
              <a:buChar char="Ø"/>
            </a:pPr>
            <a:r>
              <a:rPr lang="en-IN" sz="2800" b="1" smtClean="0">
                <a:latin typeface="Monotype Corsiva" pitchFamily="66" charset="0"/>
              </a:rPr>
              <a:t> Glass knives </a:t>
            </a:r>
            <a:r>
              <a:rPr lang="en-IN" sz="2800" smtClean="0">
                <a:latin typeface="Monotype Corsiva" pitchFamily="66" charset="0"/>
              </a:rPr>
              <a:t>are used to slice sections for light microscopy and to slice very thin sections for </a:t>
            </a:r>
            <a:r>
              <a:rPr lang="en-IN" sz="2800" smtClean="0">
                <a:latin typeface="Monotype Corsiva" pitchFamily="66" charset="0"/>
                <a:hlinkClick r:id="rId4" tooltip="Electron microscopy"/>
              </a:rPr>
              <a:t>electron microscopy</a:t>
            </a:r>
            <a:r>
              <a:rPr lang="en-IN" sz="2800" smtClean="0">
                <a:latin typeface="Monotype Corsiva" pitchFamily="66" charset="0"/>
              </a:rPr>
              <a:t>.</a:t>
            </a:r>
          </a:p>
          <a:p>
            <a:pPr>
              <a:buFont typeface="Wingdings" pitchFamily="2" charset="2"/>
              <a:buChar char="Ø"/>
            </a:pPr>
            <a:r>
              <a:rPr lang="en-IN" sz="2800" b="1" smtClean="0">
                <a:latin typeface="Monotype Corsiva" pitchFamily="66" charset="0"/>
              </a:rPr>
              <a:t>Industrial grade diamond knives </a:t>
            </a:r>
            <a:r>
              <a:rPr lang="en-IN" sz="2800" smtClean="0">
                <a:latin typeface="Monotype Corsiva" pitchFamily="66" charset="0"/>
              </a:rPr>
              <a:t>are used to slice hard materials such as bone, teeth and plant matter for both light microscopy and for electron microscopy. </a:t>
            </a:r>
            <a:r>
              <a:rPr lang="en-IN" sz="2800" b="1" smtClean="0">
                <a:latin typeface="Monotype Corsiva" pitchFamily="66" charset="0"/>
              </a:rPr>
              <a:t>Gem quality </a:t>
            </a:r>
            <a:r>
              <a:rPr lang="en-IN" sz="2800" b="1" smtClean="0">
                <a:latin typeface="Monotype Corsiva" pitchFamily="66" charset="0"/>
                <a:hlinkClick r:id="rId5" tooltip="Diamond knife"/>
              </a:rPr>
              <a:t>diamond knives</a:t>
            </a:r>
            <a:r>
              <a:rPr lang="en-IN" sz="2800" smtClean="0">
                <a:latin typeface="Monotype Corsiva" pitchFamily="66" charset="0"/>
              </a:rPr>
              <a:t> are used for slicing thin sections for </a:t>
            </a:r>
            <a:r>
              <a:rPr lang="en-IN" sz="2800" smtClean="0">
                <a:latin typeface="Monotype Corsiva" pitchFamily="66" charset="0"/>
                <a:hlinkClick r:id="rId4" tooltip="Electron microscopy"/>
              </a:rPr>
              <a:t>electron microscopy</a:t>
            </a:r>
            <a:r>
              <a:rPr lang="en-IN" sz="2800" smtClean="0">
                <a:latin typeface="Monotype Corsiva" pitchFamily="66" charset="0"/>
              </a:rPr>
              <a:t>.</a:t>
            </a:r>
          </a:p>
          <a:p>
            <a:pPr>
              <a:buFont typeface="Wingdings" pitchFamily="2" charset="2"/>
              <a:buChar char="Ø"/>
            </a:pPr>
            <a:r>
              <a:rPr lang="en-IN" sz="2800" b="1" smtClean="0">
                <a:latin typeface="Monotype Corsiva" pitchFamily="66" charset="0"/>
              </a:rPr>
              <a:t>Non corrosive knives for cryostat.</a:t>
            </a:r>
          </a:p>
          <a:p>
            <a:pPr>
              <a:buFont typeface="Wingdings" pitchFamily="2" charset="2"/>
              <a:buChar char="Ø"/>
            </a:pPr>
            <a:r>
              <a:rPr lang="en-US" sz="2800" b="1" smtClean="0">
                <a:latin typeface="Monotype Corsiva" pitchFamily="66" charset="0"/>
              </a:rPr>
              <a:t>Disposable blades.</a:t>
            </a:r>
            <a:endParaRPr lang="en-IN" sz="2800" b="1" smtClean="0">
              <a:latin typeface="Monotype Corsiva" pitchFamily="66"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3752" cy="762000"/>
          </a:xfrm>
        </p:spPr>
        <p:txBody>
          <a:bodyPr/>
          <a:lstStyle/>
          <a:p>
            <a:pPr>
              <a:defRPr/>
            </a:pPr>
            <a:r>
              <a:rPr lang="en-US" sz="2800" dirty="0" smtClean="0">
                <a:solidFill>
                  <a:srgbClr val="FF0000"/>
                </a:solidFill>
                <a:latin typeface="Algerian" pitchFamily="82" charset="0"/>
              </a:rPr>
              <a:t>Microtome knives are classified as-</a:t>
            </a:r>
            <a:endParaRPr lang="en-IN" sz="2800" dirty="0">
              <a:solidFill>
                <a:srgbClr val="FF0000"/>
              </a:solidFill>
              <a:latin typeface="Algerian" pitchFamily="82" charset="0"/>
            </a:endParaRPr>
          </a:p>
        </p:txBody>
      </p:sp>
      <p:pic>
        <p:nvPicPr>
          <p:cNvPr id="50179" name="Picture 2" descr="ud082"/>
          <p:cNvPicPr>
            <a:picLocks noChangeAspect="1" noChangeArrowheads="1"/>
          </p:cNvPicPr>
          <p:nvPr/>
        </p:nvPicPr>
        <p:blipFill>
          <a:blip r:embed="rId2" cstate="print"/>
          <a:srcRect/>
          <a:stretch>
            <a:fillRect/>
          </a:stretch>
        </p:blipFill>
        <p:spPr bwMode="auto">
          <a:xfrm>
            <a:off x="4648200" y="1295400"/>
            <a:ext cx="4343400" cy="4724400"/>
          </a:xfrm>
          <a:prstGeom prst="rect">
            <a:avLst/>
          </a:prstGeom>
          <a:noFill/>
          <a:ln w="9525">
            <a:noFill/>
            <a:miter lim="800000"/>
            <a:headEnd/>
            <a:tailEnd/>
          </a:ln>
        </p:spPr>
      </p:pic>
      <p:sp>
        <p:nvSpPr>
          <p:cNvPr id="50180" name="Rectangle 4"/>
          <p:cNvSpPr>
            <a:spLocks noChangeArrowheads="1"/>
          </p:cNvSpPr>
          <p:nvPr/>
        </p:nvSpPr>
        <p:spPr bwMode="auto">
          <a:xfrm>
            <a:off x="0" y="685800"/>
            <a:ext cx="4953000" cy="6370638"/>
          </a:xfrm>
          <a:prstGeom prst="rect">
            <a:avLst/>
          </a:prstGeom>
          <a:noFill/>
          <a:ln w="9525">
            <a:noFill/>
            <a:miter lim="800000"/>
            <a:headEnd/>
            <a:tailEnd/>
          </a:ln>
        </p:spPr>
        <p:txBody>
          <a:bodyPr anchor="ctr">
            <a:spAutoFit/>
          </a:bodyPr>
          <a:lstStyle/>
          <a:p>
            <a:pPr eaLnBrk="0" hangingPunct="0"/>
            <a:endParaRPr lang="en-US" sz="2400">
              <a:latin typeface="Monotype Corsiva" pitchFamily="66" charset="0"/>
            </a:endParaRPr>
          </a:p>
          <a:p>
            <a:pPr eaLnBrk="0" hangingPunct="0">
              <a:buClr>
                <a:schemeClr val="accent1"/>
              </a:buClr>
              <a:buFont typeface="Wingdings" pitchFamily="2" charset="2"/>
              <a:buChar char="Ø"/>
            </a:pPr>
            <a:r>
              <a:rPr lang="en-US" sz="2400" u="sng">
                <a:solidFill>
                  <a:srgbClr val="FF0000"/>
                </a:solidFill>
                <a:latin typeface="Monotype Corsiva" pitchFamily="66" charset="0"/>
                <a:cs typeface="Times New Roman" pitchFamily="18" charset="0"/>
              </a:rPr>
              <a:t>BICONCAVE</a:t>
            </a:r>
            <a:r>
              <a:rPr lang="en-US" sz="2400">
                <a:solidFill>
                  <a:schemeClr val="tx2"/>
                </a:solidFill>
                <a:latin typeface="Monotype Corsiva" pitchFamily="66" charset="0"/>
                <a:cs typeface="Times New Roman" pitchFamily="18" charset="0"/>
              </a:rPr>
              <a:t>-Is recommended for cutting paraffin sections on rocking &amp; sledge microtome.</a:t>
            </a:r>
            <a:endParaRPr lang="en-US" sz="2400">
              <a:solidFill>
                <a:schemeClr val="tx2"/>
              </a:solidFill>
              <a:latin typeface="Monotype Corsiva" pitchFamily="66" charset="0"/>
            </a:endParaRPr>
          </a:p>
          <a:p>
            <a:pPr eaLnBrk="0" hangingPunct="0">
              <a:buClr>
                <a:schemeClr val="accent1"/>
              </a:buClr>
              <a:buFont typeface="Wingdings" pitchFamily="2" charset="2"/>
              <a:buChar char="Ø"/>
            </a:pPr>
            <a:r>
              <a:rPr lang="en-US" sz="2400" u="sng">
                <a:solidFill>
                  <a:srgbClr val="FF0000"/>
                </a:solidFill>
                <a:latin typeface="Monotype Corsiva" pitchFamily="66" charset="0"/>
                <a:cs typeface="Times New Roman" pitchFamily="18" charset="0"/>
              </a:rPr>
              <a:t>PLANOCONCAVE</a:t>
            </a:r>
            <a:r>
              <a:rPr lang="en-US" sz="2400">
                <a:solidFill>
                  <a:schemeClr val="tx2"/>
                </a:solidFill>
                <a:latin typeface="Monotype Corsiva" pitchFamily="66" charset="0"/>
                <a:cs typeface="Times New Roman" pitchFamily="18" charset="0"/>
              </a:rPr>
              <a:t>-Used on sledge &amp; some  rotary microtomes.Mainly used for cellulose nitrate embedded material.These knives are available in greater or lesser degree of concavity.</a:t>
            </a:r>
            <a:endParaRPr lang="en-US" sz="2400">
              <a:solidFill>
                <a:schemeClr val="tx2"/>
              </a:solidFill>
              <a:latin typeface="Monotype Corsiva" pitchFamily="66" charset="0"/>
            </a:endParaRPr>
          </a:p>
          <a:p>
            <a:pPr eaLnBrk="0" hangingPunct="0">
              <a:buClr>
                <a:schemeClr val="accent1"/>
              </a:buClr>
              <a:buFont typeface="Wingdings" pitchFamily="2" charset="2"/>
              <a:buChar char="Ø"/>
            </a:pPr>
            <a:r>
              <a:rPr lang="en-US" sz="2400" u="sng">
                <a:solidFill>
                  <a:srgbClr val="FF0000"/>
                </a:solidFill>
                <a:latin typeface="Monotype Corsiva" pitchFamily="66" charset="0"/>
                <a:cs typeface="Times New Roman" pitchFamily="18" charset="0"/>
              </a:rPr>
              <a:t>WEDGE SHAPED</a:t>
            </a:r>
            <a:r>
              <a:rPr lang="en-US" sz="2400">
                <a:solidFill>
                  <a:schemeClr val="tx2"/>
                </a:solidFill>
                <a:latin typeface="Monotype Corsiva" pitchFamily="66" charset="0"/>
                <a:cs typeface="Times New Roman" pitchFamily="18" charset="0"/>
              </a:rPr>
              <a:t>(Plane surface on both sides)-has wide application in microtomy.Used for wax embedded tissue with any microtome.</a:t>
            </a:r>
            <a:endParaRPr lang="en-US" sz="2400">
              <a:solidFill>
                <a:schemeClr val="tx2"/>
              </a:solidFill>
              <a:latin typeface="Monotype Corsiva" pitchFamily="66" charset="0"/>
            </a:endParaRPr>
          </a:p>
          <a:p>
            <a:pPr eaLnBrk="0" hangingPunct="0">
              <a:buClr>
                <a:schemeClr val="accent1"/>
              </a:buClr>
              <a:buFont typeface="Wingdings" pitchFamily="2" charset="2"/>
              <a:buChar char="Ø"/>
            </a:pPr>
            <a:r>
              <a:rPr lang="en-US" sz="2400" u="sng">
                <a:solidFill>
                  <a:srgbClr val="FF0000"/>
                </a:solidFill>
                <a:latin typeface="Monotype Corsiva" pitchFamily="66" charset="0"/>
                <a:cs typeface="Times New Roman" pitchFamily="18" charset="0"/>
              </a:rPr>
              <a:t>TOOL SHAPED </a:t>
            </a:r>
            <a:r>
              <a:rPr lang="en-US" sz="2400">
                <a:solidFill>
                  <a:schemeClr val="tx2"/>
                </a:solidFill>
                <a:latin typeface="Monotype Corsiva" pitchFamily="66" charset="0"/>
                <a:cs typeface="Times New Roman" pitchFamily="18" charset="0"/>
              </a:rPr>
              <a:t>- is intended for exceptionally hard materials such as wood , plastics &amp; undecalcified bone.</a:t>
            </a:r>
            <a:endParaRPr lang="en-US" sz="2400">
              <a:solidFill>
                <a:schemeClr val="tx2"/>
              </a:solidFill>
              <a:latin typeface="Monotype Corsiva" pitchFamily="66" charset="0"/>
            </a:endParaRPr>
          </a:p>
          <a:p>
            <a:pPr eaLnBrk="0" hangingPunct="0">
              <a:buClr>
                <a:schemeClr val="accent1"/>
              </a:buClr>
              <a:buFont typeface="Wingdings" pitchFamily="2" charset="2"/>
              <a:buChar char="Ø"/>
            </a:pPr>
            <a:endParaRPr lang="en-US" sz="2400">
              <a:solidFill>
                <a:schemeClr val="tx2"/>
              </a:solidFill>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Algerian" pitchFamily="82" charset="0"/>
              </a:rPr>
              <a:t>                          </a:t>
            </a:r>
            <a:r>
              <a:rPr lang="en-US" dirty="0" smtClean="0">
                <a:solidFill>
                  <a:schemeClr val="accent2"/>
                </a:solidFill>
                <a:latin typeface="Algerian" pitchFamily="82" charset="0"/>
              </a:rPr>
              <a:t>TISSUE</a:t>
            </a:r>
            <a:endParaRPr lang="en-IN" dirty="0">
              <a:solidFill>
                <a:schemeClr val="accent2"/>
              </a:solidFill>
              <a:latin typeface="Algerian" pitchFamily="82" charset="0"/>
            </a:endParaRPr>
          </a:p>
        </p:txBody>
      </p:sp>
      <p:sp>
        <p:nvSpPr>
          <p:cNvPr id="15363" name="Content Placeholder 2"/>
          <p:cNvSpPr>
            <a:spLocks noGrp="1"/>
          </p:cNvSpPr>
          <p:nvPr>
            <p:ph idx="1"/>
          </p:nvPr>
        </p:nvSpPr>
        <p:spPr/>
        <p:txBody>
          <a:bodyPr/>
          <a:lstStyle/>
          <a:p>
            <a:pPr eaLnBrk="1" hangingPunct="1">
              <a:buFont typeface="Wingdings 2" pitchFamily="18" charset="2"/>
              <a:buNone/>
            </a:pPr>
            <a:r>
              <a:rPr lang="en-US" sz="2400" smtClean="0">
                <a:latin typeface="Monotype Corsiva" pitchFamily="66" charset="0"/>
              </a:rPr>
              <a:t>Can be taken in following ways-</a:t>
            </a:r>
            <a:endParaRPr lang="en-IN" sz="2400" smtClean="0">
              <a:latin typeface="Monotype Corsiva" pitchFamily="66" charset="0"/>
            </a:endParaRPr>
          </a:p>
          <a:p>
            <a:pPr eaLnBrk="1" hangingPunct="1">
              <a:buFont typeface="Wingdings" pitchFamily="2" charset="2"/>
              <a:buChar char="ü"/>
            </a:pPr>
            <a:r>
              <a:rPr lang="en-IN" sz="2400" smtClean="0">
                <a:latin typeface="Monotype Corsiva" pitchFamily="66" charset="0"/>
              </a:rPr>
              <a:t>Biopsy- Histopathological specimens are mostly collected by a surgeon in an operation theater.Each specimen is immediately placed in a proper fixative and then entered in a log book (logging) and given identification number.   </a:t>
            </a:r>
          </a:p>
          <a:p>
            <a:pPr algn="just" eaLnBrk="1" hangingPunct="1">
              <a:buFont typeface="Wingdings" pitchFamily="2" charset="2"/>
              <a:buChar char="Ø"/>
            </a:pPr>
            <a:r>
              <a:rPr lang="en-IN" sz="2400" smtClean="0">
                <a:latin typeface="Monotype Corsiva" pitchFamily="66" charset="0"/>
              </a:rPr>
              <a:t>Surgical resection.</a:t>
            </a:r>
          </a:p>
          <a:p>
            <a:pPr algn="just" eaLnBrk="1" hangingPunct="1">
              <a:buFont typeface="Wingdings" pitchFamily="2" charset="2"/>
              <a:buChar char="Ø"/>
            </a:pPr>
            <a:r>
              <a:rPr lang="en-IN" sz="2400" smtClean="0">
                <a:latin typeface="Monotype Corsiva" pitchFamily="66" charset="0"/>
              </a:rPr>
              <a:t>Needle.</a:t>
            </a:r>
          </a:p>
          <a:p>
            <a:pPr algn="just" eaLnBrk="1" hangingPunct="1">
              <a:buFont typeface="Wingdings" pitchFamily="2" charset="2"/>
              <a:buChar char="Ø"/>
            </a:pPr>
            <a:r>
              <a:rPr lang="en-IN" sz="2400" smtClean="0">
                <a:latin typeface="Monotype Corsiva" pitchFamily="66" charset="0"/>
              </a:rPr>
              <a:t>Trephine.</a:t>
            </a:r>
          </a:p>
          <a:p>
            <a:pPr algn="just" eaLnBrk="1" hangingPunct="1">
              <a:buFont typeface="Wingdings" pitchFamily="2" charset="2"/>
              <a:buChar char="Ø"/>
            </a:pPr>
            <a:r>
              <a:rPr lang="en-IN" sz="2400" smtClean="0">
                <a:latin typeface="Monotype Corsiva" pitchFamily="66" charset="0"/>
              </a:rPr>
              <a:t>Amputation.</a:t>
            </a:r>
          </a:p>
          <a:p>
            <a:pPr algn="just" eaLnBrk="1" hangingPunct="1">
              <a:buFont typeface="Wingdings" pitchFamily="2" charset="2"/>
              <a:buChar char="Ø"/>
            </a:pPr>
            <a:r>
              <a:rPr lang="en-IN" sz="2400" smtClean="0">
                <a:latin typeface="Monotype Corsiva" pitchFamily="66" charset="0"/>
              </a:rPr>
              <a:t>Whole organ or limb.</a:t>
            </a:r>
          </a:p>
          <a:p>
            <a:pPr eaLnBrk="1" hangingPunct="1">
              <a:buFont typeface="Wingdings" pitchFamily="2" charset="2"/>
              <a:buChar char="ü"/>
            </a:pPr>
            <a:r>
              <a:rPr lang="en-IN" sz="2400" smtClean="0">
                <a:latin typeface="Monotype Corsiva" pitchFamily="66" charset="0"/>
              </a:rPr>
              <a:t>Post-mortem (after death).</a:t>
            </a:r>
          </a:p>
          <a:p>
            <a:pPr eaLnBrk="1" hangingPunct="1"/>
            <a:endParaRPr lang="en-IN"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3200" dirty="0" smtClean="0">
                <a:latin typeface="Algerian" pitchFamily="82" charset="0"/>
              </a:rPr>
              <a:t>        </a:t>
            </a:r>
            <a:r>
              <a:rPr lang="en-IN" sz="3200" dirty="0" smtClean="0">
                <a:solidFill>
                  <a:srgbClr val="FF0000"/>
                </a:solidFill>
                <a:latin typeface="Algerian" pitchFamily="82" charset="0"/>
              </a:rPr>
              <a:t>SHARPNING OF MICROTOME KNIFE</a:t>
            </a:r>
            <a:endParaRPr lang="en-IN" sz="3200" dirty="0">
              <a:solidFill>
                <a:srgbClr val="FF0000"/>
              </a:solidFill>
              <a:latin typeface="Algerian" pitchFamily="82" charset="0"/>
            </a:endParaRPr>
          </a:p>
        </p:txBody>
      </p:sp>
      <p:sp>
        <p:nvSpPr>
          <p:cNvPr id="51203" name="Content Placeholder 2"/>
          <p:cNvSpPr>
            <a:spLocks noGrp="1"/>
          </p:cNvSpPr>
          <p:nvPr>
            <p:ph idx="1"/>
          </p:nvPr>
        </p:nvSpPr>
        <p:spPr/>
        <p:txBody>
          <a:bodyPr/>
          <a:lstStyle/>
          <a:p>
            <a:pPr>
              <a:buFont typeface="Wingdings 2" pitchFamily="18" charset="2"/>
              <a:buNone/>
            </a:pPr>
            <a:r>
              <a:rPr lang="en-IN" sz="2800" smtClean="0">
                <a:latin typeface="Monotype Corsiva" pitchFamily="66" charset="0"/>
              </a:rPr>
              <a:t>The edge of microtome knife performs the function of cutting &amp; it should be sharp in order to get good sections of the tissues. </a:t>
            </a:r>
            <a:endParaRPr lang="en-IN" sz="2800" smtClean="0"/>
          </a:p>
          <a:p>
            <a:pPr>
              <a:buFont typeface="Wingdings" pitchFamily="2" charset="2"/>
              <a:buChar char="Ø"/>
            </a:pPr>
            <a:r>
              <a:rPr lang="en-US" sz="2800" smtClean="0">
                <a:latin typeface="Monotype Corsiva" pitchFamily="66" charset="0"/>
              </a:rPr>
              <a:t>Mechanically, or</a:t>
            </a:r>
          </a:p>
          <a:p>
            <a:pPr>
              <a:buFont typeface="Wingdings" pitchFamily="2" charset="2"/>
              <a:buChar char="Ø"/>
            </a:pPr>
            <a:r>
              <a:rPr lang="en-US" sz="2800" smtClean="0">
                <a:latin typeface="Monotype Corsiva" pitchFamily="66" charset="0"/>
              </a:rPr>
              <a:t>Automatic knife sharpener</a:t>
            </a:r>
            <a:r>
              <a:rPr lang="en-US" sz="2800" smtClean="0"/>
              <a:t>.</a:t>
            </a:r>
          </a:p>
          <a:p>
            <a:pPr>
              <a:buFont typeface="Wingdings 2" pitchFamily="18" charset="2"/>
              <a:buNone/>
            </a:pPr>
            <a:r>
              <a:rPr lang="en-IN" sz="2800" smtClean="0">
                <a:latin typeface="Monotype Corsiva" pitchFamily="66" charset="0"/>
              </a:rPr>
              <a:t>The process of sharpening</a:t>
            </a:r>
          </a:p>
          <a:p>
            <a:pPr>
              <a:buFont typeface="Wingdings 2" pitchFamily="18" charset="2"/>
              <a:buNone/>
            </a:pPr>
            <a:r>
              <a:rPr lang="en-IN" sz="2800" smtClean="0">
                <a:latin typeface="Monotype Corsiva" pitchFamily="66" charset="0"/>
              </a:rPr>
              <a:t> consists of –</a:t>
            </a:r>
          </a:p>
          <a:p>
            <a:pPr>
              <a:buFont typeface="Wingdings" pitchFamily="2" charset="2"/>
              <a:buChar char="Ø"/>
            </a:pPr>
            <a:r>
              <a:rPr lang="en-IN" sz="2800" smtClean="0">
                <a:latin typeface="Monotype Corsiva" pitchFamily="66" charset="0"/>
              </a:rPr>
              <a:t>Honing, &amp; </a:t>
            </a:r>
          </a:p>
          <a:p>
            <a:pPr>
              <a:buFont typeface="Wingdings" pitchFamily="2" charset="2"/>
              <a:buChar char="Ø"/>
            </a:pPr>
            <a:r>
              <a:rPr lang="en-IN" sz="2800" smtClean="0">
                <a:latin typeface="Monotype Corsiva" pitchFamily="66" charset="0"/>
              </a:rPr>
              <a:t>Stropping.</a:t>
            </a:r>
          </a:p>
          <a:p>
            <a:pPr>
              <a:buFont typeface="Wingdings 2" pitchFamily="18" charset="2"/>
              <a:buNone/>
            </a:pPr>
            <a:endParaRPr lang="en-IN" smtClean="0"/>
          </a:p>
        </p:txBody>
      </p:sp>
      <p:pic>
        <p:nvPicPr>
          <p:cNvPr id="51204" name="Picture 2"/>
          <p:cNvPicPr>
            <a:picLocks noChangeAspect="1" noChangeArrowheads="1"/>
          </p:cNvPicPr>
          <p:nvPr/>
        </p:nvPicPr>
        <p:blipFill>
          <a:blip r:embed="rId2" cstate="print"/>
          <a:srcRect l="4625" r="4625"/>
          <a:stretch>
            <a:fillRect/>
          </a:stretch>
        </p:blipFill>
        <p:spPr bwMode="auto">
          <a:xfrm>
            <a:off x="4191000" y="2590800"/>
            <a:ext cx="4953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6705600" cy="914400"/>
          </a:xfrm>
        </p:spPr>
        <p:txBody>
          <a:bodyPr>
            <a:normAutofit fontScale="90000"/>
          </a:bodyPr>
          <a:lstStyle/>
          <a:p>
            <a:pPr>
              <a:defRPr/>
            </a:pP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solidFill>
                  <a:srgbClr val="FF0000"/>
                </a:solidFill>
                <a:latin typeface="Algerian" pitchFamily="82" charset="0"/>
              </a:rPr>
              <a:t>What is a hone</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r>
              <a:rPr lang="en-US" sz="2400" dirty="0" smtClean="0">
                <a:solidFill>
                  <a:srgbClr val="FF0000"/>
                </a:solidFill>
                <a:latin typeface="Algerian" pitchFamily="82" charset="0"/>
              </a:rPr>
              <a:t/>
            </a:r>
            <a:br>
              <a:rPr lang="en-US" sz="2400" dirty="0" smtClean="0">
                <a:solidFill>
                  <a:srgbClr val="FF0000"/>
                </a:solidFill>
                <a:latin typeface="Algerian" pitchFamily="82" charset="0"/>
              </a:rPr>
            </a:br>
            <a:endParaRPr lang="en-IN" sz="2400" dirty="0">
              <a:solidFill>
                <a:srgbClr val="FF0000"/>
              </a:solidFill>
              <a:latin typeface="Algerian" pitchFamily="82" charset="0"/>
            </a:endParaRPr>
          </a:p>
        </p:txBody>
      </p:sp>
      <p:sp>
        <p:nvSpPr>
          <p:cNvPr id="3" name="Text Placeholder 2"/>
          <p:cNvSpPr>
            <a:spLocks noGrp="1"/>
          </p:cNvSpPr>
          <p:nvPr>
            <p:ph type="body" idx="1"/>
          </p:nvPr>
        </p:nvSpPr>
        <p:spPr>
          <a:xfrm>
            <a:off x="304800" y="666750"/>
            <a:ext cx="4267200" cy="400050"/>
          </a:xfrm>
        </p:spPr>
        <p:txBody>
          <a:bodyPr/>
          <a:lstStyle/>
          <a:p>
            <a:pPr>
              <a:defRPr/>
            </a:pPr>
            <a:r>
              <a:rPr lang="en-US" sz="2800" dirty="0" smtClean="0">
                <a:solidFill>
                  <a:schemeClr val="tx2"/>
                </a:solidFill>
                <a:latin typeface="Algerian" pitchFamily="82" charset="0"/>
              </a:rPr>
              <a:t>               </a:t>
            </a:r>
            <a:r>
              <a:rPr lang="en-US" sz="2800" u="sng" dirty="0" smtClean="0">
                <a:solidFill>
                  <a:srgbClr val="FF0000"/>
                </a:solidFill>
                <a:latin typeface="Algerian" pitchFamily="82" charset="0"/>
              </a:rPr>
              <a:t>honing</a:t>
            </a:r>
            <a:endParaRPr lang="en-IN" sz="2800" u="sng" dirty="0">
              <a:solidFill>
                <a:srgbClr val="FF0000"/>
              </a:solidFill>
              <a:latin typeface="Algerian" pitchFamily="82" charset="0"/>
            </a:endParaRPr>
          </a:p>
        </p:txBody>
      </p:sp>
      <p:sp>
        <p:nvSpPr>
          <p:cNvPr id="4" name="Text Placeholder 3"/>
          <p:cNvSpPr>
            <a:spLocks noGrp="1"/>
          </p:cNvSpPr>
          <p:nvPr>
            <p:ph type="body" sz="half" idx="3"/>
          </p:nvPr>
        </p:nvSpPr>
        <p:spPr>
          <a:xfrm>
            <a:off x="4645025" y="533400"/>
            <a:ext cx="4292600" cy="609600"/>
          </a:xfrm>
        </p:spPr>
        <p:txBody>
          <a:bodyPr/>
          <a:lstStyle/>
          <a:p>
            <a:pPr>
              <a:defRPr/>
            </a:pPr>
            <a:r>
              <a:rPr lang="en-US" sz="2800" dirty="0" smtClean="0">
                <a:latin typeface="Algerian" pitchFamily="82" charset="0"/>
              </a:rPr>
              <a:t>              </a:t>
            </a:r>
            <a:r>
              <a:rPr lang="en-US" sz="2800" u="sng" dirty="0" smtClean="0">
                <a:solidFill>
                  <a:srgbClr val="FF0000"/>
                </a:solidFill>
                <a:latin typeface="Algerian" pitchFamily="82" charset="0"/>
              </a:rPr>
              <a:t>stropping</a:t>
            </a:r>
            <a:endParaRPr lang="en-IN" sz="2800" u="sng" dirty="0">
              <a:solidFill>
                <a:srgbClr val="FF0000"/>
              </a:solidFill>
              <a:latin typeface="Algerian" pitchFamily="82" charset="0"/>
            </a:endParaRPr>
          </a:p>
        </p:txBody>
      </p:sp>
      <p:sp>
        <p:nvSpPr>
          <p:cNvPr id="52229" name="Content Placeholder 4"/>
          <p:cNvSpPr>
            <a:spLocks noGrp="1"/>
          </p:cNvSpPr>
          <p:nvPr>
            <p:ph sz="quarter" idx="2"/>
          </p:nvPr>
        </p:nvSpPr>
        <p:spPr>
          <a:xfrm>
            <a:off x="381000" y="1143000"/>
            <a:ext cx="4291013" cy="4170363"/>
          </a:xfrm>
        </p:spPr>
        <p:txBody>
          <a:bodyPr/>
          <a:lstStyle/>
          <a:p>
            <a:r>
              <a:rPr lang="en-IN" sz="2800" smtClean="0">
                <a:latin typeface="Monotype Corsiva" pitchFamily="66" charset="0"/>
              </a:rPr>
              <a:t>Is the process in which all the nicks and irregularities in the cutting edge of the knife are removed to make the cutting edge straight and sharp.</a:t>
            </a:r>
          </a:p>
        </p:txBody>
      </p:sp>
      <p:sp>
        <p:nvSpPr>
          <p:cNvPr id="52230" name="Content Placeholder 5"/>
          <p:cNvSpPr>
            <a:spLocks noGrp="1"/>
          </p:cNvSpPr>
          <p:nvPr>
            <p:ph sz="quarter" idx="4"/>
          </p:nvPr>
        </p:nvSpPr>
        <p:spPr>
          <a:xfrm>
            <a:off x="4648200" y="990600"/>
            <a:ext cx="4289425" cy="4267200"/>
          </a:xfrm>
        </p:spPr>
        <p:txBody>
          <a:bodyPr/>
          <a:lstStyle/>
          <a:p>
            <a:r>
              <a:rPr lang="en-IN" sz="2800" smtClean="0">
                <a:latin typeface="Monotype Corsiva" pitchFamily="66" charset="0"/>
              </a:rPr>
              <a:t>Is the process of polishing the already fairly sharpened edge after honing. It removes the buffs during honing. The knife edge cannot be sufficiently sharp to cut good sections directly from honing or sharpening. Stropping must follow sharpening.</a:t>
            </a:r>
          </a:p>
          <a:p>
            <a:pPr>
              <a:buFont typeface="Wingdings 2" pitchFamily="18" charset="2"/>
              <a:buNone/>
            </a:pPr>
            <a:r>
              <a:rPr lang="en-US" smtClean="0">
                <a:solidFill>
                  <a:srgbClr val="FF0000"/>
                </a:solidFill>
                <a:latin typeface="Algerian" pitchFamily="82" charset="0"/>
              </a:rPr>
              <a:t>WHAT IS A STROP</a:t>
            </a:r>
            <a:endParaRPr lang="en-IN" smtClean="0">
              <a:solidFill>
                <a:srgbClr val="FF0000"/>
              </a:solidFill>
              <a:latin typeface="Algerian" pitchFamily="82" charset="0"/>
            </a:endParaRPr>
          </a:p>
          <a:p>
            <a:endParaRPr lang="en-IN" smtClean="0"/>
          </a:p>
        </p:txBody>
      </p:sp>
      <p:sp>
        <p:nvSpPr>
          <p:cNvPr id="52231" name="Rectangle 6"/>
          <p:cNvSpPr>
            <a:spLocks noChangeArrowheads="1"/>
          </p:cNvSpPr>
          <p:nvPr/>
        </p:nvSpPr>
        <p:spPr bwMode="auto">
          <a:xfrm>
            <a:off x="533400" y="3962400"/>
            <a:ext cx="3810000" cy="1662113"/>
          </a:xfrm>
          <a:prstGeom prst="rect">
            <a:avLst/>
          </a:prstGeom>
          <a:noFill/>
          <a:ln w="9525">
            <a:noFill/>
            <a:miter lim="800000"/>
            <a:headEnd/>
            <a:tailEnd/>
          </a:ln>
        </p:spPr>
        <p:txBody>
          <a:bodyPr>
            <a:spAutoFit/>
          </a:bodyPr>
          <a:lstStyle/>
          <a:p>
            <a:r>
              <a:rPr lang="en-IN"/>
              <a:t> </a:t>
            </a:r>
          </a:p>
          <a:p>
            <a:r>
              <a:rPr lang="en-IN" sz="2800">
                <a:solidFill>
                  <a:schemeClr val="tx2"/>
                </a:solidFill>
                <a:latin typeface="Monotype Corsiva" pitchFamily="66" charset="0"/>
              </a:rPr>
              <a:t>A hone is a rectangular block of stone especially made for sharpening of knife.</a:t>
            </a:r>
          </a:p>
        </p:txBody>
      </p:sp>
      <p:sp>
        <p:nvSpPr>
          <p:cNvPr id="52232" name="Rectangle 8"/>
          <p:cNvSpPr>
            <a:spLocks noChangeArrowheads="1"/>
          </p:cNvSpPr>
          <p:nvPr/>
        </p:nvSpPr>
        <p:spPr bwMode="auto">
          <a:xfrm>
            <a:off x="4876800" y="5181600"/>
            <a:ext cx="3962400" cy="1384300"/>
          </a:xfrm>
          <a:prstGeom prst="rect">
            <a:avLst/>
          </a:prstGeom>
          <a:noFill/>
          <a:ln w="9525">
            <a:noFill/>
            <a:miter lim="800000"/>
            <a:headEnd/>
            <a:tailEnd/>
          </a:ln>
        </p:spPr>
        <p:txBody>
          <a:bodyPr>
            <a:spAutoFit/>
          </a:bodyPr>
          <a:lstStyle/>
          <a:p>
            <a:r>
              <a:rPr lang="en-IN" sz="2800">
                <a:solidFill>
                  <a:schemeClr val="tx2"/>
                </a:solidFill>
                <a:latin typeface="Monotype Corsiva" pitchFamily="66" charset="0"/>
              </a:rPr>
              <a:t>The strop is usually made up of leather(from rump of horse) and is fixed in wooden piece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57200"/>
            <a:ext cx="8686800" cy="841375"/>
          </a:xfrm>
        </p:spPr>
        <p:txBody>
          <a:bodyPr/>
          <a:lstStyle/>
          <a:p>
            <a:pPr>
              <a:defRPr/>
            </a:pPr>
            <a:endParaRPr lang="en-IN"/>
          </a:p>
        </p:txBody>
      </p:sp>
      <p:pic>
        <p:nvPicPr>
          <p:cNvPr id="53251" name="Picture 2"/>
          <p:cNvPicPr>
            <a:picLocks noChangeAspect="1" noChangeArrowheads="1"/>
          </p:cNvPicPr>
          <p:nvPr/>
        </p:nvPicPr>
        <p:blipFill>
          <a:blip r:embed="rId2" cstate="print"/>
          <a:srcRect/>
          <a:stretch>
            <a:fillRect/>
          </a:stretch>
        </p:blipFill>
        <p:spPr bwMode="auto">
          <a:xfrm>
            <a:off x="0" y="-152400"/>
            <a:ext cx="9144000" cy="742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pPr>
              <a:defRPr/>
            </a:pPr>
            <a:r>
              <a:rPr lang="en-US" dirty="0" smtClean="0"/>
              <a:t>         </a:t>
            </a:r>
            <a:r>
              <a:rPr lang="en-US" sz="3200" dirty="0" smtClean="0">
                <a:solidFill>
                  <a:srgbClr val="FF0000"/>
                </a:solidFill>
                <a:latin typeface="Algerian" pitchFamily="82" charset="0"/>
              </a:rPr>
              <a:t>automatic knife sharpener</a:t>
            </a:r>
            <a:endParaRPr lang="en-IN" sz="3200" dirty="0">
              <a:solidFill>
                <a:srgbClr val="FF0000"/>
              </a:solidFill>
              <a:latin typeface="Algerian" pitchFamily="82" charset="0"/>
            </a:endParaRPr>
          </a:p>
        </p:txBody>
      </p:sp>
      <p:pic>
        <p:nvPicPr>
          <p:cNvPr id="54275" name="Picture 2"/>
          <p:cNvPicPr>
            <a:picLocks noGrp="1" noChangeAspect="1" noChangeArrowheads="1"/>
          </p:cNvPicPr>
          <p:nvPr>
            <p:ph idx="1"/>
          </p:nvPr>
        </p:nvPicPr>
        <p:blipFill>
          <a:blip r:embed="rId2" cstate="print"/>
          <a:srcRect/>
          <a:stretch>
            <a:fillRect/>
          </a:stretch>
        </p:blipFill>
        <p:spPr>
          <a:xfrm>
            <a:off x="4876800" y="1143000"/>
            <a:ext cx="4267200" cy="3733800"/>
          </a:xfrm>
          <a:noFill/>
        </p:spPr>
      </p:pic>
      <p:sp>
        <p:nvSpPr>
          <p:cNvPr id="54276" name="Rectangle 3"/>
          <p:cNvSpPr>
            <a:spLocks noChangeArrowheads="1"/>
          </p:cNvSpPr>
          <p:nvPr/>
        </p:nvSpPr>
        <p:spPr bwMode="auto">
          <a:xfrm>
            <a:off x="0" y="990600"/>
            <a:ext cx="5181600" cy="5694363"/>
          </a:xfrm>
          <a:prstGeom prst="rect">
            <a:avLst/>
          </a:prstGeom>
          <a:noFill/>
          <a:ln w="9525">
            <a:noFill/>
            <a:miter lim="800000"/>
            <a:headEnd/>
            <a:tailEnd/>
          </a:ln>
        </p:spPr>
        <p:txBody>
          <a:bodyPr>
            <a:spAutoFit/>
          </a:bodyPr>
          <a:lstStyle/>
          <a:p>
            <a:r>
              <a:rPr lang="en-IN" sz="2800">
                <a:latin typeface="Monotype Corsiva" pitchFamily="66" charset="0"/>
              </a:rPr>
              <a:t>        </a:t>
            </a:r>
            <a:r>
              <a:rPr lang="en-IN" sz="2800">
                <a:solidFill>
                  <a:schemeClr val="tx2"/>
                </a:solidFill>
                <a:latin typeface="Monotype Corsiva" pitchFamily="66" charset="0"/>
              </a:rPr>
              <a:t>These are the machines used for sharpening the microtome knives. Current models of these knives use glass plates ,have automatic turn over of the blade, pressure control &amp; provision for selection &amp; reproduction of the correct setting of edge in relation to the honing surface ,thus disposing of the need for honing bevels.</a:t>
            </a:r>
          </a:p>
          <a:p>
            <a:r>
              <a:rPr lang="en-IN" sz="2800">
                <a:solidFill>
                  <a:schemeClr val="tx2"/>
                </a:solidFill>
                <a:latin typeface="Monotype Corsiva" pitchFamily="66" charset="0"/>
              </a:rPr>
              <a:t>               Though expensive these machines are efficient ,save valuable man hours for the actual cutting of sections.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latin typeface="Algerian" pitchFamily="82" charset="0"/>
              </a:rPr>
              <a:t>Procedure of section cutting</a:t>
            </a:r>
            <a:endParaRPr lang="en-IN" dirty="0">
              <a:solidFill>
                <a:srgbClr val="FF0000"/>
              </a:solidFill>
              <a:latin typeface="Algerian" pitchFamily="82" charset="0"/>
            </a:endParaRPr>
          </a:p>
        </p:txBody>
      </p:sp>
      <p:sp>
        <p:nvSpPr>
          <p:cNvPr id="3" name="Content Placeholder 2"/>
          <p:cNvSpPr>
            <a:spLocks noGrp="1"/>
          </p:cNvSpPr>
          <p:nvPr>
            <p:ph idx="1"/>
          </p:nvPr>
        </p:nvSpPr>
        <p:spPr>
          <a:xfrm>
            <a:off x="228600" y="1219200"/>
            <a:ext cx="8686800" cy="5303838"/>
          </a:xfrm>
        </p:spPr>
        <p:txBody>
          <a:bodyPr/>
          <a:lstStyle/>
          <a:p>
            <a:pPr>
              <a:buFont typeface="Wingdings 2" pitchFamily="18" charset="2"/>
              <a:buNone/>
              <a:defRPr/>
            </a:pPr>
            <a:r>
              <a:rPr lang="en-US" sz="2800" b="1" u="sng" dirty="0" smtClean="0">
                <a:solidFill>
                  <a:srgbClr val="FF0000"/>
                </a:solidFill>
                <a:latin typeface="Monotype Corsiva" pitchFamily="66" charset="0"/>
              </a:rPr>
              <a:t>TRIMMING OF A PARAFFIN BLOCK-</a:t>
            </a:r>
          </a:p>
          <a:p>
            <a:pPr marL="514350" indent="-514350">
              <a:buFont typeface="Wingdings" pitchFamily="2" charset="2"/>
              <a:buChar char="Ø"/>
              <a:defRPr/>
            </a:pPr>
            <a:r>
              <a:rPr lang="en-US" sz="2800" dirty="0" smtClean="0">
                <a:latin typeface="Monotype Corsiva" pitchFamily="66" charset="0"/>
              </a:rPr>
              <a:t>Separate out blocks so that one block should contain only one tissue.</a:t>
            </a:r>
          </a:p>
          <a:p>
            <a:pPr marL="514350" indent="-514350">
              <a:buFont typeface="Wingdings" pitchFamily="2" charset="2"/>
              <a:buChar char="Ø"/>
              <a:defRPr/>
            </a:pPr>
            <a:r>
              <a:rPr lang="en-US" sz="2800" dirty="0" smtClean="0">
                <a:latin typeface="Monotype Corsiva" pitchFamily="66" charset="0"/>
              </a:rPr>
              <a:t>Trim the block with a razor or knife until 1-3mm of paraffin remains on all sides of the tissue.</a:t>
            </a:r>
          </a:p>
          <a:p>
            <a:pPr marL="514350" indent="-514350">
              <a:buFont typeface="Wingdings 2" pitchFamily="18" charset="2"/>
              <a:buNone/>
              <a:defRPr/>
            </a:pPr>
            <a:r>
              <a:rPr lang="en-US" sz="2800" b="1" u="sng" dirty="0" smtClean="0">
                <a:solidFill>
                  <a:srgbClr val="FF0000"/>
                </a:solidFill>
                <a:latin typeface="Monotype Corsiva" pitchFamily="66" charset="0"/>
              </a:rPr>
              <a:t>ATTACHING THE PARAFFIN BLOCK TO THE MICROTOM</a:t>
            </a:r>
          </a:p>
          <a:p>
            <a:pPr marL="514350" indent="-514350">
              <a:buFont typeface="Wingdings" pitchFamily="2" charset="2"/>
              <a:buChar char="Ø"/>
              <a:defRPr/>
            </a:pPr>
            <a:r>
              <a:rPr lang="en-US" sz="2800" dirty="0" smtClean="0">
                <a:latin typeface="Monotype Corsiva" pitchFamily="66" charset="0"/>
              </a:rPr>
              <a:t>Heat the holder on the flame of a burner.</a:t>
            </a:r>
          </a:p>
          <a:p>
            <a:pPr marL="514350" indent="-514350">
              <a:buFont typeface="Wingdings" pitchFamily="2" charset="2"/>
              <a:buChar char="Ø"/>
              <a:defRPr/>
            </a:pPr>
            <a:r>
              <a:rPr lang="en-US" sz="2800" dirty="0" smtClean="0">
                <a:latin typeface="Monotype Corsiva" pitchFamily="66" charset="0"/>
              </a:rPr>
              <a:t>The hot holder is then pressed over paraffin block so that it gets attached to the holder firmly.</a:t>
            </a:r>
          </a:p>
          <a:p>
            <a:pPr marL="514350" indent="-514350">
              <a:buFont typeface="Wingdings" pitchFamily="2" charset="2"/>
              <a:buChar char="Ø"/>
              <a:defRPr/>
            </a:pPr>
            <a:r>
              <a:rPr lang="en-US" sz="2800" dirty="0" smtClean="0">
                <a:latin typeface="Monotype Corsiva" pitchFamily="66" charset="0"/>
              </a:rPr>
              <a:t>The holder with attached block is clamped firmly into the microtome.</a:t>
            </a:r>
          </a:p>
          <a:p>
            <a:pPr marL="514350" indent="-514350">
              <a:buFont typeface="Wingdings 2" pitchFamily="18" charset="2"/>
              <a:buAutoNum type="alphaLcParenR"/>
              <a:defRPr/>
            </a:pPr>
            <a:endParaRPr lang="en-US" sz="2800" dirty="0" smtClean="0">
              <a:solidFill>
                <a:srgbClr val="FF0000"/>
              </a:solidFill>
              <a:latin typeface="Monotype Corsiva" pitchFamily="66" charset="0"/>
            </a:endParaRPr>
          </a:p>
          <a:p>
            <a:pPr>
              <a:buFont typeface="Wingdings 2" pitchFamily="18" charset="2"/>
              <a:buNone/>
              <a:defRPr/>
            </a:pPr>
            <a:endParaRPr lang="en-IN" sz="2800" u="sng"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lstStyle/>
          <a:p>
            <a:pPr>
              <a:defRPr/>
            </a:pPr>
            <a:r>
              <a:rPr lang="en-US" sz="2800" dirty="0" smtClean="0">
                <a:solidFill>
                  <a:schemeClr val="accent2"/>
                </a:solidFill>
                <a:latin typeface="Algerian" pitchFamily="82" charset="0"/>
              </a:rPr>
              <a:t>            Section cutting of a paraffin block</a:t>
            </a:r>
            <a:endParaRPr lang="en-IN" sz="2800" dirty="0">
              <a:solidFill>
                <a:schemeClr val="accent2"/>
              </a:solidFill>
              <a:latin typeface="Algerian" pitchFamily="82" charset="0"/>
            </a:endParaRPr>
          </a:p>
        </p:txBody>
      </p:sp>
      <p:sp>
        <p:nvSpPr>
          <p:cNvPr id="56323" name="Content Placeholder 2"/>
          <p:cNvSpPr>
            <a:spLocks noGrp="1"/>
          </p:cNvSpPr>
          <p:nvPr>
            <p:ph idx="1"/>
          </p:nvPr>
        </p:nvSpPr>
        <p:spPr>
          <a:xfrm>
            <a:off x="304800" y="1066800"/>
            <a:ext cx="8686800" cy="5013325"/>
          </a:xfrm>
        </p:spPr>
        <p:txBody>
          <a:bodyPr/>
          <a:lstStyle/>
          <a:p>
            <a:pPr>
              <a:buFont typeface="Wingdings" pitchFamily="2" charset="2"/>
              <a:buChar char="Ø"/>
            </a:pPr>
            <a:r>
              <a:rPr lang="en-IN" sz="2800" smtClean="0">
                <a:latin typeface="Monotype Corsiva" pitchFamily="66" charset="0"/>
              </a:rPr>
              <a:t>Insert knife tightly in the knife holder with proper position.</a:t>
            </a:r>
          </a:p>
          <a:p>
            <a:pPr>
              <a:buFont typeface="Wingdings" pitchFamily="2" charset="2"/>
              <a:buChar char="Ø"/>
            </a:pPr>
            <a:r>
              <a:rPr lang="en-IN" sz="2800" smtClean="0">
                <a:latin typeface="Monotype Corsiva" pitchFamily="66" charset="0"/>
              </a:rPr>
              <a:t>Adjust the moving mechanism so that the block almost touches the knife &amp; the block moves parallel to the edge of knife. This ensures a straight ribbon of the section.</a:t>
            </a:r>
          </a:p>
          <a:p>
            <a:pPr>
              <a:buFont typeface="Wingdings" pitchFamily="2" charset="2"/>
              <a:buChar char="Ø"/>
            </a:pPr>
            <a:r>
              <a:rPr lang="en-IN" sz="2800" smtClean="0">
                <a:latin typeface="Monotype Corsiva" pitchFamily="66" charset="0"/>
              </a:rPr>
              <a:t>Set the gauge, controlling the thickness of the sections  &amp; operate the microtome until complete sections of the tissues are obtained.</a:t>
            </a:r>
          </a:p>
          <a:p>
            <a:pPr>
              <a:buFont typeface="Wingdings" pitchFamily="2" charset="2"/>
              <a:buChar char="Ø"/>
            </a:pPr>
            <a:r>
              <a:rPr lang="en-IN" sz="2800" smtClean="0">
                <a:latin typeface="Monotype Corsiva" pitchFamily="66" charset="0"/>
              </a:rPr>
              <a:t>As the microtome head moves with block,a section is cut from the block and it lies on the knife. The upper &amp; lower edges of the block face are kept  parallel to the edge of knife so that a </a:t>
            </a:r>
            <a:r>
              <a:rPr lang="en-IN" sz="2800" b="1" smtClean="0">
                <a:latin typeface="Monotype Corsiva" pitchFamily="66" charset="0"/>
              </a:rPr>
              <a:t>ribbon </a:t>
            </a:r>
            <a:r>
              <a:rPr lang="en-IN" sz="2800" smtClean="0">
                <a:latin typeface="Monotype Corsiva" pitchFamily="66" charset="0"/>
              </a:rPr>
              <a:t>of the section will form. </a:t>
            </a:r>
          </a:p>
          <a:p>
            <a:pPr>
              <a:buFont typeface="Wingdings" pitchFamily="2" charset="2"/>
              <a:buChar char="Ø"/>
            </a:pPr>
            <a:endParaRPr lang="en-IN" sz="2800" smtClean="0">
              <a:latin typeface="Monotype Corsiva"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Algerian" pitchFamily="82" charset="0"/>
              </a:rPr>
              <a:t>Ribbon of the section</a:t>
            </a:r>
            <a:endParaRPr lang="en-IN" sz="3200" dirty="0">
              <a:solidFill>
                <a:srgbClr val="FF0000"/>
              </a:solidFill>
              <a:latin typeface="Algerian" pitchFamily="82" charset="0"/>
            </a:endParaRPr>
          </a:p>
        </p:txBody>
      </p:sp>
      <p:pic>
        <p:nvPicPr>
          <p:cNvPr id="57347" name="Picture 2"/>
          <p:cNvPicPr>
            <a:picLocks noGrp="1" noChangeAspect="1" noChangeArrowheads="1"/>
          </p:cNvPicPr>
          <p:nvPr>
            <p:ph idx="1"/>
          </p:nvPr>
        </p:nvPicPr>
        <p:blipFill>
          <a:blip r:embed="rId2" cstate="print"/>
          <a:srcRect/>
          <a:stretch>
            <a:fillRect/>
          </a:stretch>
        </p:blipFill>
        <p:spPr>
          <a:xfrm>
            <a:off x="2971800" y="1600200"/>
            <a:ext cx="5486400" cy="41529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609600" y="838200"/>
            <a:ext cx="7620000" cy="4832350"/>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IN" sz="2800">
                <a:solidFill>
                  <a:schemeClr val="tx2"/>
                </a:solidFill>
                <a:latin typeface="Monotype Corsiva" pitchFamily="66" charset="0"/>
              </a:rPr>
              <a:t>Sections are received with a brush or litter and are placed in warm water bath (46 deg C) to remove the creases. These sections are received carefully on the Albumin slides.</a:t>
            </a:r>
          </a:p>
          <a:p>
            <a:pPr>
              <a:buClr>
                <a:schemeClr val="accent1"/>
              </a:buClr>
              <a:buFont typeface="Wingdings" pitchFamily="2" charset="2"/>
              <a:buChar char="Ø"/>
            </a:pPr>
            <a:r>
              <a:rPr lang="en-IN" sz="2800" b="1" u="sng">
                <a:solidFill>
                  <a:srgbClr val="FF0000"/>
                </a:solidFill>
                <a:latin typeface="Monotype Corsiva" pitchFamily="66" charset="0"/>
              </a:rPr>
              <a:t>Albumin slides </a:t>
            </a:r>
            <a:r>
              <a:rPr lang="en-IN" sz="2800">
                <a:solidFill>
                  <a:schemeClr val="tx2"/>
                </a:solidFill>
                <a:latin typeface="Monotype Corsiva" pitchFamily="66" charset="0"/>
              </a:rPr>
              <a:t>–Equal parts of glycerine and distilled water &amp; white of egg are mixed thoroughly filter through a filter paper. Then a small crystal of thymol is added. This mixture can be preserved for many days.</a:t>
            </a:r>
          </a:p>
          <a:p>
            <a:pPr>
              <a:buClr>
                <a:schemeClr val="accent1"/>
              </a:buClr>
            </a:pPr>
            <a:r>
              <a:rPr lang="en-US" sz="2800">
                <a:solidFill>
                  <a:schemeClr val="tx2"/>
                </a:solidFill>
                <a:latin typeface="Monotype Corsiva" pitchFamily="66" charset="0"/>
              </a:rPr>
              <a:t>  It acts as adhesive to keep the section firmly adherent to slide otherwise the section may wash away. Albumin solution is the most commonly used one. Other adhesive used is the </a:t>
            </a:r>
            <a:r>
              <a:rPr lang="en-US" sz="2800" b="1" u="sng">
                <a:solidFill>
                  <a:srgbClr val="FF0000"/>
                </a:solidFill>
                <a:latin typeface="Monotype Corsiva" pitchFamily="66" charset="0"/>
              </a:rPr>
              <a:t>Starch paste.</a:t>
            </a:r>
            <a:endParaRPr lang="en-IN" sz="2800" b="1" u="sng">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762000" y="914400"/>
            <a:ext cx="7848600" cy="4400550"/>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IN" sz="2800">
                <a:solidFill>
                  <a:schemeClr val="tx2"/>
                </a:solidFill>
                <a:latin typeface="Monotype Corsiva" pitchFamily="66" charset="0"/>
              </a:rPr>
              <a:t>A drop of adhesive (albumin solution mostly) is put on each slide and then sections are received from water bath to these slides.</a:t>
            </a:r>
          </a:p>
          <a:p>
            <a:pPr>
              <a:buClr>
                <a:schemeClr val="accent1"/>
              </a:buClr>
              <a:buFont typeface="Wingdings" pitchFamily="2" charset="2"/>
              <a:buChar char="Ø"/>
            </a:pPr>
            <a:r>
              <a:rPr lang="en-US" sz="2800">
                <a:solidFill>
                  <a:schemeClr val="tx2"/>
                </a:solidFill>
                <a:latin typeface="Monotype Corsiva" pitchFamily="66" charset="0"/>
              </a:rPr>
              <a:t>By keeping about 1cm gap between the sections these are arranged on microscope slide by using forceps.</a:t>
            </a:r>
            <a:endParaRPr lang="en-IN" sz="2800">
              <a:solidFill>
                <a:schemeClr val="tx2"/>
              </a:solidFill>
              <a:latin typeface="Monotype Corsiva" pitchFamily="66" charset="0"/>
            </a:endParaRPr>
          </a:p>
          <a:p>
            <a:pPr>
              <a:buClr>
                <a:schemeClr val="accent1"/>
              </a:buClr>
              <a:buFont typeface="Wingdings" pitchFamily="2" charset="2"/>
              <a:buChar char="Ø"/>
            </a:pPr>
            <a:r>
              <a:rPr lang="en-IN" sz="2800">
                <a:solidFill>
                  <a:schemeClr val="tx2"/>
                </a:solidFill>
                <a:latin typeface="Monotype Corsiva" pitchFamily="66" charset="0"/>
              </a:rPr>
              <a:t> The slides with the sections are dried in an incubator or at 37deg C overnight to dry .Slide warmers can also be used .Its function is to remove paraffin for the staining.</a:t>
            </a:r>
          </a:p>
          <a:p>
            <a:pPr>
              <a:buClr>
                <a:schemeClr val="accent1"/>
              </a:buClr>
              <a:buFont typeface="Wingdings" pitchFamily="2" charset="2"/>
              <a:buChar char="Ø"/>
            </a:pPr>
            <a:r>
              <a:rPr lang="en-IN" sz="2800">
                <a:solidFill>
                  <a:schemeClr val="tx2"/>
                </a:solidFill>
                <a:latin typeface="Monotype Corsiva" pitchFamily="66" charset="0"/>
              </a:rPr>
              <a:t>Careful writing of identification no. on each slide is confirmed before the staining.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u="sng" dirty="0" smtClean="0">
                <a:solidFill>
                  <a:srgbClr val="FF0000"/>
                </a:solidFill>
                <a:latin typeface="Algerian" pitchFamily="82" charset="0"/>
              </a:rPr>
              <a:t>Warm water bath</a:t>
            </a:r>
            <a:r>
              <a:rPr lang="en-US" sz="3200" dirty="0" smtClean="0">
                <a:latin typeface="Algerian" pitchFamily="82" charset="0"/>
              </a:rPr>
              <a:t>       </a:t>
            </a:r>
            <a:r>
              <a:rPr lang="en-US" sz="3200" u="sng" dirty="0" smtClean="0">
                <a:solidFill>
                  <a:srgbClr val="FF0000"/>
                </a:solidFill>
                <a:latin typeface="Algerian" pitchFamily="82" charset="0"/>
              </a:rPr>
              <a:t>slide warmer</a:t>
            </a:r>
            <a:endParaRPr lang="en-IN" sz="3200" u="sng" dirty="0">
              <a:solidFill>
                <a:srgbClr val="FF0000"/>
              </a:solidFill>
              <a:latin typeface="Algerian" pitchFamily="82" charset="0"/>
            </a:endParaRPr>
          </a:p>
        </p:txBody>
      </p:sp>
      <p:pic>
        <p:nvPicPr>
          <p:cNvPr id="60419" name="Picture 2"/>
          <p:cNvPicPr>
            <a:picLocks noGrp="1" noChangeAspect="1" noChangeArrowheads="1"/>
          </p:cNvPicPr>
          <p:nvPr>
            <p:ph sz="half" idx="1"/>
          </p:nvPr>
        </p:nvPicPr>
        <p:blipFill>
          <a:blip r:embed="rId2" cstate="print"/>
          <a:srcRect/>
          <a:stretch>
            <a:fillRect/>
          </a:stretch>
        </p:blipFill>
        <p:spPr>
          <a:xfrm>
            <a:off x="0" y="1828800"/>
            <a:ext cx="4495800" cy="4724400"/>
          </a:xfrm>
          <a:noFill/>
        </p:spPr>
      </p:pic>
      <p:pic>
        <p:nvPicPr>
          <p:cNvPr id="60420" name="Picture 3"/>
          <p:cNvPicPr>
            <a:picLocks noGrp="1" noChangeAspect="1" noChangeArrowheads="1"/>
          </p:cNvPicPr>
          <p:nvPr>
            <p:ph sz="half" idx="2"/>
          </p:nvPr>
        </p:nvPicPr>
        <p:blipFill>
          <a:blip r:embed="rId3" cstate="print"/>
          <a:srcRect/>
          <a:stretch>
            <a:fillRect/>
          </a:stretch>
        </p:blipFill>
        <p:spPr>
          <a:xfrm>
            <a:off x="4572000" y="1828800"/>
            <a:ext cx="4572000" cy="46482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90600"/>
          </a:xfrm>
        </p:spPr>
        <p:txBody>
          <a:bodyPr/>
          <a:lstStyle/>
          <a:p>
            <a:pPr eaLnBrk="1" fontAlgn="auto" hangingPunct="1">
              <a:spcAft>
                <a:spcPts val="0"/>
              </a:spcAft>
              <a:defRPr/>
            </a:pPr>
            <a:r>
              <a:rPr lang="en-IN" sz="2400" dirty="0" smtClean="0">
                <a:latin typeface="Algerian" pitchFamily="82" charset="0"/>
              </a:rPr>
              <a:t>                     </a:t>
            </a:r>
            <a:r>
              <a:rPr lang="en-IN" sz="3200" dirty="0" smtClean="0">
                <a:solidFill>
                  <a:schemeClr val="accent2"/>
                </a:solidFill>
                <a:latin typeface="Algerian" pitchFamily="82" charset="0"/>
              </a:rPr>
              <a:t>MACROSCOPIC EXAMINATION</a:t>
            </a:r>
            <a:r>
              <a:rPr lang="en-IN" sz="2400" dirty="0" smtClean="0">
                <a:latin typeface="Algerian" pitchFamily="82" charset="0"/>
              </a:rPr>
              <a:t/>
            </a:r>
            <a:br>
              <a:rPr lang="en-IN" sz="2400" dirty="0" smtClean="0">
                <a:latin typeface="Algerian" pitchFamily="82" charset="0"/>
              </a:rPr>
            </a:br>
            <a:endParaRPr lang="en-IN" sz="2400" dirty="0">
              <a:latin typeface="Algerian" pitchFamily="82" charset="0"/>
            </a:endParaRPr>
          </a:p>
        </p:txBody>
      </p:sp>
      <p:sp>
        <p:nvSpPr>
          <p:cNvPr id="16387" name="Content Placeholder 2"/>
          <p:cNvSpPr>
            <a:spLocks noGrp="1"/>
          </p:cNvSpPr>
          <p:nvPr>
            <p:ph idx="1"/>
          </p:nvPr>
        </p:nvSpPr>
        <p:spPr/>
        <p:txBody>
          <a:bodyPr/>
          <a:lstStyle/>
          <a:p>
            <a:pPr eaLnBrk="1" hangingPunct="1">
              <a:buFont typeface="Wingdings" pitchFamily="2" charset="2"/>
              <a:buChar char="Ø"/>
            </a:pPr>
            <a:r>
              <a:rPr lang="en-IN" sz="2800" smtClean="0">
                <a:latin typeface="Monotype Corsiva" pitchFamily="66" charset="0"/>
              </a:rPr>
              <a:t>Grossing or cut-up.</a:t>
            </a:r>
          </a:p>
          <a:p>
            <a:pPr eaLnBrk="1" hangingPunct="1">
              <a:buFont typeface="Wingdings" pitchFamily="2" charset="2"/>
              <a:buChar char="Ø"/>
            </a:pPr>
            <a:r>
              <a:rPr lang="en-IN" sz="2800" smtClean="0">
                <a:latin typeface="Monotype Corsiva" pitchFamily="66" charset="0"/>
              </a:rPr>
              <a:t>Naked eye examination of the tissue.</a:t>
            </a:r>
          </a:p>
          <a:p>
            <a:pPr eaLnBrk="1" hangingPunct="1">
              <a:buFont typeface="Wingdings" pitchFamily="2" charset="2"/>
              <a:buChar char="Ø"/>
            </a:pPr>
            <a:r>
              <a:rPr lang="en-IN" sz="2800" smtClean="0">
                <a:latin typeface="Monotype Corsiva" pitchFamily="66" charset="0"/>
              </a:rPr>
              <a:t>Measurement is to be taken  (by ruler).</a:t>
            </a:r>
          </a:p>
          <a:p>
            <a:pPr eaLnBrk="1" hangingPunct="1">
              <a:buFont typeface="Wingdings" pitchFamily="2" charset="2"/>
              <a:buChar char="Ø"/>
            </a:pPr>
            <a:r>
              <a:rPr lang="en-IN" sz="2800" smtClean="0">
                <a:latin typeface="Monotype Corsiva" pitchFamily="66" charset="0"/>
              </a:rPr>
              <a:t>Digital images captured (report).</a:t>
            </a:r>
          </a:p>
          <a:p>
            <a:pPr eaLnBrk="1" hangingPunct="1">
              <a:buFont typeface="Wingdings" pitchFamily="2" charset="2"/>
              <a:buChar char="Ø"/>
            </a:pPr>
            <a:r>
              <a:rPr lang="en-IN" sz="2800" smtClean="0">
                <a:latin typeface="Monotype Corsiva" pitchFamily="66" charset="0"/>
              </a:rPr>
              <a:t> Pathological changes  if any are to be described. </a:t>
            </a:r>
          </a:p>
          <a:p>
            <a:pPr eaLnBrk="1" hangingPunct="1">
              <a:buFont typeface="Wingdings" pitchFamily="2" charset="2"/>
              <a:buChar char="Ø"/>
            </a:pPr>
            <a:r>
              <a:rPr lang="en-IN" sz="2800" smtClean="0">
                <a:latin typeface="Monotype Corsiva" pitchFamily="66" charset="0"/>
              </a:rPr>
              <a:t>Representative samples are then selected for microscopic  examination (diagnosis).</a:t>
            </a:r>
          </a:p>
          <a:p>
            <a:pPr eaLnBrk="1" hangingPunct="1"/>
            <a:endParaRPr lang="en-IN"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latin typeface="Algerian" pitchFamily="82" charset="0"/>
              </a:rPr>
              <a:t>Slides and cover slips</a:t>
            </a:r>
            <a:endParaRPr lang="en-IN" dirty="0">
              <a:solidFill>
                <a:srgbClr val="FF0000"/>
              </a:solidFill>
              <a:latin typeface="Algerian" pitchFamily="82" charset="0"/>
            </a:endParaRPr>
          </a:p>
        </p:txBody>
      </p:sp>
      <p:sp>
        <p:nvSpPr>
          <p:cNvPr id="2053" name="Content Placeholder 2"/>
          <p:cNvSpPr>
            <a:spLocks noGrp="1"/>
          </p:cNvSpPr>
          <p:nvPr>
            <p:ph idx="1"/>
          </p:nvPr>
        </p:nvSpPr>
        <p:spPr/>
        <p:txBody>
          <a:bodyPr/>
          <a:lstStyle/>
          <a:p>
            <a:pPr>
              <a:buFont typeface="Wingdings 2" pitchFamily="18" charset="2"/>
              <a:buNone/>
            </a:pPr>
            <a:r>
              <a:rPr lang="en-US" b="1" u="sng" smtClean="0">
                <a:solidFill>
                  <a:srgbClr val="FF0000"/>
                </a:solidFill>
                <a:latin typeface="Monotype Corsiva" pitchFamily="66" charset="0"/>
              </a:rPr>
              <a:t>Slides</a:t>
            </a:r>
            <a:r>
              <a:rPr lang="en-US" smtClean="0">
                <a:latin typeface="Monotype Corsiva" pitchFamily="66" charset="0"/>
              </a:rPr>
              <a:t>- most commonly used size is 76 x 26 mm    1mm and    </a:t>
            </a:r>
          </a:p>
          <a:p>
            <a:pPr>
              <a:buFont typeface="Wingdings 2" pitchFamily="18" charset="2"/>
              <a:buNone/>
            </a:pPr>
            <a:r>
              <a:rPr lang="en-US" smtClean="0">
                <a:latin typeface="Monotype Corsiva" pitchFamily="66" charset="0"/>
              </a:rPr>
              <a:t>           Thickness – 1.35mm    0.5mm.</a:t>
            </a:r>
          </a:p>
          <a:p>
            <a:pPr>
              <a:buFont typeface="Wingdings 2" pitchFamily="18" charset="2"/>
              <a:buNone/>
            </a:pPr>
            <a:r>
              <a:rPr lang="en-US" b="1" u="sng" smtClean="0">
                <a:solidFill>
                  <a:srgbClr val="FF0000"/>
                </a:solidFill>
                <a:latin typeface="Monotype Corsiva" pitchFamily="66" charset="0"/>
              </a:rPr>
              <a:t>Cover slips- </a:t>
            </a:r>
            <a:r>
              <a:rPr lang="en-US" smtClean="0">
                <a:latin typeface="Monotype Corsiva" pitchFamily="66" charset="0"/>
              </a:rPr>
              <a:t>most commonly used sizes are 22 x 22mm,</a:t>
            </a:r>
          </a:p>
          <a:p>
            <a:pPr>
              <a:buFont typeface="Wingdings 2" pitchFamily="18" charset="2"/>
              <a:buNone/>
            </a:pPr>
            <a:r>
              <a:rPr lang="en-US" smtClean="0">
                <a:latin typeface="Monotype Corsiva" pitchFamily="66" charset="0"/>
              </a:rPr>
              <a:t>                   26 x 22mm, 32 x 22mm, 40 x 22mm.</a:t>
            </a:r>
          </a:p>
          <a:p>
            <a:pPr>
              <a:buFont typeface="Wingdings 2" pitchFamily="18" charset="2"/>
              <a:buNone/>
            </a:pPr>
            <a:r>
              <a:rPr lang="en-US" smtClean="0">
                <a:latin typeface="Monotype Corsiva" pitchFamily="66" charset="0"/>
              </a:rPr>
              <a:t>With smears of cells, rather longer cover slips such as </a:t>
            </a:r>
          </a:p>
          <a:p>
            <a:pPr>
              <a:buFont typeface="Wingdings 2" pitchFamily="18" charset="2"/>
              <a:buNone/>
            </a:pPr>
            <a:r>
              <a:rPr lang="en-US" smtClean="0">
                <a:latin typeface="Monotype Corsiva" pitchFamily="66" charset="0"/>
              </a:rPr>
              <a:t>50 x 22 mm is used.</a:t>
            </a:r>
          </a:p>
          <a:p>
            <a:pPr>
              <a:buFont typeface="Wingdings 2" pitchFamily="18" charset="2"/>
              <a:buNone/>
            </a:pPr>
            <a:r>
              <a:rPr lang="en-US" smtClean="0">
                <a:latin typeface="Monotype Corsiva" pitchFamily="66" charset="0"/>
              </a:rPr>
              <a:t>Circular cover slips of 22mm diameter are also available. </a:t>
            </a:r>
            <a:endParaRPr lang="en-IN" smtClean="0">
              <a:latin typeface="Monotype Corsiva" pitchFamily="66" charset="0"/>
            </a:endParaRPr>
          </a:p>
        </p:txBody>
      </p:sp>
      <p:graphicFrame>
        <p:nvGraphicFramePr>
          <p:cNvPr id="2050" name="Object 4"/>
          <p:cNvGraphicFramePr>
            <a:graphicFrameLocks noChangeAspect="1"/>
          </p:cNvGraphicFramePr>
          <p:nvPr/>
        </p:nvGraphicFramePr>
        <p:xfrm>
          <a:off x="4267200" y="2286000"/>
          <a:ext cx="381000" cy="304800"/>
        </p:xfrm>
        <a:graphic>
          <a:graphicData uri="http://schemas.openxmlformats.org/presentationml/2006/ole">
            <p:oleObj spid="_x0000_s2050" name="Equation" r:id="rId3" imgW="139680" imgH="152280" progId="Equation.3">
              <p:embed/>
            </p:oleObj>
          </a:graphicData>
        </a:graphic>
      </p:graphicFrame>
      <p:graphicFrame>
        <p:nvGraphicFramePr>
          <p:cNvPr id="2051" name="Object 5"/>
          <p:cNvGraphicFramePr>
            <a:graphicFrameLocks noChangeAspect="1"/>
          </p:cNvGraphicFramePr>
          <p:nvPr/>
        </p:nvGraphicFramePr>
        <p:xfrm>
          <a:off x="7086600" y="1676400"/>
          <a:ext cx="457200" cy="304800"/>
        </p:xfrm>
        <a:graphic>
          <a:graphicData uri="http://schemas.openxmlformats.org/presentationml/2006/ole">
            <p:oleObj spid="_x0000_s2051" name="Equation" r:id="rId4" imgW="139680" imgH="15228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dirty="0" smtClean="0">
                <a:latin typeface="Algerian" pitchFamily="82" charset="0"/>
              </a:rPr>
              <a:t>                      </a:t>
            </a:r>
            <a:r>
              <a:rPr lang="en-US" dirty="0" smtClean="0">
                <a:solidFill>
                  <a:srgbClr val="FF0000"/>
                </a:solidFill>
                <a:latin typeface="Algerian" pitchFamily="82" charset="0"/>
              </a:rPr>
              <a:t>staining</a:t>
            </a:r>
            <a:endParaRPr lang="en-IN" dirty="0">
              <a:solidFill>
                <a:srgbClr val="FF0000"/>
              </a:solidFill>
              <a:latin typeface="Algerian" pitchFamily="82" charset="0"/>
            </a:endParaRPr>
          </a:p>
        </p:txBody>
      </p:sp>
      <p:pic>
        <p:nvPicPr>
          <p:cNvPr id="61443" name="Picture 4" descr="histology_imagebase_1">
            <a:hlinkClick r:id="rId2"/>
          </p:cNvPr>
          <p:cNvPicPr>
            <a:picLocks noGrp="1" noChangeAspect="1" noChangeArrowheads="1"/>
          </p:cNvPicPr>
          <p:nvPr>
            <p:ph idx="1"/>
          </p:nvPr>
        </p:nvPicPr>
        <p:blipFill>
          <a:blip r:embed="rId3" cstate="print"/>
          <a:srcRect/>
          <a:stretch>
            <a:fillRect/>
          </a:stretch>
        </p:blipFill>
        <p:spPr>
          <a:xfrm>
            <a:off x="1676400" y="3657600"/>
            <a:ext cx="6477000" cy="3200400"/>
          </a:xfrm>
        </p:spPr>
      </p:pic>
      <p:sp>
        <p:nvSpPr>
          <p:cNvPr id="61444" name="Rectangle 4"/>
          <p:cNvSpPr>
            <a:spLocks noChangeArrowheads="1"/>
          </p:cNvSpPr>
          <p:nvPr/>
        </p:nvSpPr>
        <p:spPr bwMode="auto">
          <a:xfrm>
            <a:off x="228600" y="1143000"/>
            <a:ext cx="8686800" cy="2308225"/>
          </a:xfrm>
          <a:prstGeom prst="rect">
            <a:avLst/>
          </a:prstGeom>
          <a:noFill/>
          <a:ln w="9525">
            <a:noFill/>
            <a:miter lim="800000"/>
            <a:headEnd/>
            <a:tailEnd/>
          </a:ln>
        </p:spPr>
        <p:txBody>
          <a:bodyPr anchor="ctr">
            <a:spAutoFit/>
          </a:bodyPr>
          <a:lstStyle/>
          <a:p>
            <a:pPr eaLnBrk="0" hangingPunct="0"/>
            <a:r>
              <a:rPr lang="en-US" sz="2400">
                <a:solidFill>
                  <a:schemeClr val="tx2"/>
                </a:solidFill>
                <a:latin typeface="Monotype Corsiva" pitchFamily="66" charset="0"/>
              </a:rPr>
              <a:t>                                     Staining is a combination of chemical processes.</a:t>
            </a:r>
            <a:r>
              <a:rPr lang="en-US" sz="2400">
                <a:solidFill>
                  <a:schemeClr val="tx2"/>
                </a:solidFill>
                <a:latin typeface="Monotype Corsiva" pitchFamily="66" charset="0"/>
                <a:cs typeface="Times New Roman" pitchFamily="18" charset="0"/>
              </a:rPr>
              <a:t> Biological tissue has little inherent contrast in either the light or electron microscope. Staining is employed to give both contrasts to the tissue as well as highlighting particular features of interest. Where the underlying mechanistic chemistry of staining is understood, the term</a:t>
            </a:r>
            <a:r>
              <a:rPr lang="en-US" sz="2400" b="1">
                <a:solidFill>
                  <a:schemeClr val="tx2"/>
                </a:solidFill>
                <a:latin typeface="Monotype Corsiva" pitchFamily="66" charset="0"/>
                <a:cs typeface="Times New Roman" pitchFamily="18" charset="0"/>
              </a:rPr>
              <a:t> </a:t>
            </a:r>
            <a:r>
              <a:rPr lang="en-US" sz="2400" b="1">
                <a:solidFill>
                  <a:srgbClr val="FF0000"/>
                </a:solidFill>
                <a:latin typeface="Monotype Corsiva" pitchFamily="66" charset="0"/>
                <a:cs typeface="Times New Roman" pitchFamily="18" charset="0"/>
                <a:hlinkClick r:id="rId4" tooltip="Histochemistry"/>
              </a:rPr>
              <a:t>histochemistry</a:t>
            </a:r>
            <a:r>
              <a:rPr lang="en-US" sz="2400" b="1">
                <a:solidFill>
                  <a:schemeClr val="tx2"/>
                </a:solidFill>
                <a:latin typeface="Monotype Corsiva" pitchFamily="66" charset="0"/>
                <a:cs typeface="Times New Roman" pitchFamily="18" charset="0"/>
              </a:rPr>
              <a:t> is </a:t>
            </a:r>
            <a:r>
              <a:rPr lang="en-US" sz="2400">
                <a:solidFill>
                  <a:schemeClr val="tx2"/>
                </a:solidFill>
                <a:latin typeface="Monotype Corsiva" pitchFamily="66" charset="0"/>
                <a:cs typeface="Times New Roman" pitchFamily="18" charset="0"/>
              </a:rPr>
              <a:t>used. </a:t>
            </a:r>
            <a:r>
              <a:rPr lang="en-US" sz="2400">
                <a:solidFill>
                  <a:schemeClr val="tx2"/>
                </a:solidFill>
                <a:latin typeface="Monotype Corsiva" pitchFamily="66" charset="0"/>
              </a:rPr>
              <a:t> Usually staining is done with Haematoxylin &amp; Eosin.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562600" cy="685800"/>
          </a:xfrm>
        </p:spPr>
        <p:txBody>
          <a:bodyPr/>
          <a:lstStyle/>
          <a:p>
            <a:pPr>
              <a:defRPr/>
            </a:pPr>
            <a:r>
              <a:rPr lang="en-US" sz="3200" dirty="0" smtClean="0">
                <a:latin typeface="Algerian" pitchFamily="82" charset="0"/>
              </a:rPr>
              <a:t>            </a:t>
            </a:r>
            <a:r>
              <a:rPr lang="en-US" sz="3200" dirty="0" err="1" smtClean="0">
                <a:solidFill>
                  <a:srgbClr val="FF0000"/>
                </a:solidFill>
                <a:latin typeface="Algerian" pitchFamily="82" charset="0"/>
              </a:rPr>
              <a:t>haematoxylin</a:t>
            </a:r>
            <a:endParaRPr lang="en-IN" sz="3200" dirty="0">
              <a:solidFill>
                <a:srgbClr val="FF0000"/>
              </a:solidFill>
              <a:latin typeface="Algerian" pitchFamily="82" charset="0"/>
            </a:endParaRPr>
          </a:p>
        </p:txBody>
      </p:sp>
      <p:pic>
        <p:nvPicPr>
          <p:cNvPr id="62467" name="Picture 2"/>
          <p:cNvPicPr>
            <a:picLocks noGrp="1" noChangeAspect="1" noChangeArrowheads="1"/>
          </p:cNvPicPr>
          <p:nvPr>
            <p:ph idx="1"/>
          </p:nvPr>
        </p:nvPicPr>
        <p:blipFill>
          <a:blip r:embed="rId2" cstate="print"/>
          <a:srcRect/>
          <a:stretch>
            <a:fillRect/>
          </a:stretch>
        </p:blipFill>
        <p:spPr>
          <a:xfrm>
            <a:off x="6019800" y="1371600"/>
            <a:ext cx="2819400" cy="2514600"/>
          </a:xfrm>
          <a:noFill/>
        </p:spPr>
      </p:pic>
      <p:sp>
        <p:nvSpPr>
          <p:cNvPr id="62468" name="Rectangle 3"/>
          <p:cNvSpPr>
            <a:spLocks noChangeArrowheads="1"/>
          </p:cNvSpPr>
          <p:nvPr/>
        </p:nvSpPr>
        <p:spPr bwMode="auto">
          <a:xfrm>
            <a:off x="0" y="1219200"/>
            <a:ext cx="5943600" cy="4524375"/>
          </a:xfrm>
          <a:prstGeom prst="rect">
            <a:avLst/>
          </a:prstGeom>
          <a:noFill/>
          <a:ln w="9525">
            <a:noFill/>
            <a:miter lim="800000"/>
            <a:headEnd/>
            <a:tailEnd/>
          </a:ln>
        </p:spPr>
        <p:txBody>
          <a:bodyPr anchor="ctr">
            <a:spAutoFit/>
          </a:bodyPr>
          <a:lstStyle/>
          <a:p>
            <a:pPr eaLnBrk="0" hangingPunct="0">
              <a:buFont typeface="Wingdings" pitchFamily="2" charset="2"/>
              <a:buChar char="Ø"/>
            </a:pPr>
            <a:r>
              <a:rPr lang="en-US" sz="2400">
                <a:latin typeface="Monotype Corsiva" pitchFamily="66" charset="0"/>
              </a:rPr>
              <a:t> </a:t>
            </a:r>
            <a:r>
              <a:rPr lang="en-US" sz="2400">
                <a:solidFill>
                  <a:schemeClr val="tx2"/>
                </a:solidFill>
                <a:latin typeface="Monotype Corsiva" pitchFamily="66" charset="0"/>
              </a:rPr>
              <a:t>First used by </a:t>
            </a:r>
            <a:r>
              <a:rPr lang="en-US" sz="2400" b="1">
                <a:solidFill>
                  <a:schemeClr val="tx2"/>
                </a:solidFill>
                <a:latin typeface="Monotype Corsiva" pitchFamily="66" charset="0"/>
              </a:rPr>
              <a:t>Waldeyer </a:t>
            </a:r>
            <a:r>
              <a:rPr lang="en-US" sz="2400">
                <a:solidFill>
                  <a:schemeClr val="tx2"/>
                </a:solidFill>
                <a:latin typeface="Monotype Corsiva" pitchFamily="66" charset="0"/>
              </a:rPr>
              <a:t>(1863)</a:t>
            </a:r>
          </a:p>
          <a:p>
            <a:pPr eaLnBrk="0" hangingPunct="0">
              <a:buFont typeface="Wingdings" pitchFamily="2" charset="2"/>
              <a:buChar char="Ø"/>
            </a:pPr>
            <a:r>
              <a:rPr lang="en-US" sz="2400">
                <a:solidFill>
                  <a:schemeClr val="tx2"/>
                </a:solidFill>
                <a:latin typeface="Monotype Corsiva" pitchFamily="66" charset="0"/>
              </a:rPr>
              <a:t> Is a constituent of </a:t>
            </a:r>
            <a:r>
              <a:rPr lang="en-US" sz="2400" b="1">
                <a:solidFill>
                  <a:schemeClr val="tx2"/>
                </a:solidFill>
                <a:latin typeface="Monotype Corsiva" pitchFamily="66" charset="0"/>
              </a:rPr>
              <a:t>Logwood tree</a:t>
            </a:r>
            <a:r>
              <a:rPr lang="en-US" sz="2400">
                <a:solidFill>
                  <a:schemeClr val="tx2"/>
                </a:solidFill>
                <a:latin typeface="Monotype Corsiva" pitchFamily="66" charset="0"/>
              </a:rPr>
              <a:t>.</a:t>
            </a:r>
          </a:p>
          <a:p>
            <a:pPr eaLnBrk="0" hangingPunct="0">
              <a:buFont typeface="Wingdings" pitchFamily="2" charset="2"/>
              <a:buChar char="Ø"/>
            </a:pPr>
            <a:r>
              <a:rPr lang="en-US" sz="2400">
                <a:solidFill>
                  <a:schemeClr val="tx2"/>
                </a:solidFill>
                <a:latin typeface="Monotype Corsiva" pitchFamily="66" charset="0"/>
              </a:rPr>
              <a:t> It is a basic dye &amp; stains the nuclei of the cells &amp; basophill granules due to affinity to nucleic acids  in the cell nucleus &amp; colours them blue.</a:t>
            </a:r>
          </a:p>
          <a:p>
            <a:pPr eaLnBrk="0" hangingPunct="0">
              <a:buFont typeface="Wingdings" pitchFamily="2" charset="2"/>
              <a:buChar char="Ø"/>
            </a:pPr>
            <a:r>
              <a:rPr lang="en-US" sz="2400">
                <a:solidFill>
                  <a:schemeClr val="tx2"/>
                </a:solidFill>
                <a:latin typeface="Monotype Corsiva" pitchFamily="66" charset="0"/>
              </a:rPr>
              <a:t> It is oxidized to Haemation &amp; gets stained properly.</a:t>
            </a:r>
          </a:p>
          <a:p>
            <a:pPr eaLnBrk="0" hangingPunct="0">
              <a:buFont typeface="Wingdings" pitchFamily="2" charset="2"/>
              <a:buChar char="Ø"/>
            </a:pPr>
            <a:r>
              <a:rPr lang="en-US" sz="2400">
                <a:solidFill>
                  <a:schemeClr val="tx2"/>
                </a:solidFill>
                <a:latin typeface="Monotype Corsiva" pitchFamily="66" charset="0"/>
              </a:rPr>
              <a:t> It is ripened or matured by being exposed to sunlight &amp; air entry for 6-8 wks.Maturing can be done rapidly by adding oxidizing agents -Potassium permanganate, Mercuric oxide.</a:t>
            </a:r>
          </a:p>
          <a:p>
            <a:pPr eaLnBrk="0" hangingPunct="0">
              <a:buFont typeface="Wingdings" pitchFamily="2" charset="2"/>
              <a:buChar char="Ø"/>
            </a:pPr>
            <a:r>
              <a:rPr lang="en-US" sz="2400">
                <a:solidFill>
                  <a:schemeClr val="tx2"/>
                </a:solidFill>
                <a:latin typeface="Monotype Corsiva" pitchFamily="66" charset="0"/>
              </a:rPr>
              <a:t> It is a permanent stain.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3200" dirty="0" smtClean="0">
                <a:solidFill>
                  <a:srgbClr val="FF0000"/>
                </a:solidFill>
                <a:latin typeface="Algerian" pitchFamily="82" charset="0"/>
              </a:rPr>
              <a:t>eosin</a:t>
            </a:r>
            <a:endParaRPr lang="en-IN" sz="3200" dirty="0">
              <a:solidFill>
                <a:srgbClr val="FF0000"/>
              </a:solidFill>
              <a:latin typeface="Algerian" pitchFamily="82" charset="0"/>
            </a:endParaRPr>
          </a:p>
        </p:txBody>
      </p:sp>
      <p:pic>
        <p:nvPicPr>
          <p:cNvPr id="63491" name="Picture 2"/>
          <p:cNvPicPr>
            <a:picLocks noGrp="1" noChangeAspect="1" noChangeArrowheads="1"/>
          </p:cNvPicPr>
          <p:nvPr>
            <p:ph idx="1"/>
          </p:nvPr>
        </p:nvPicPr>
        <p:blipFill>
          <a:blip r:embed="rId2" cstate="print"/>
          <a:srcRect/>
          <a:stretch>
            <a:fillRect/>
          </a:stretch>
        </p:blipFill>
        <p:spPr>
          <a:xfrm>
            <a:off x="5638800" y="1295400"/>
            <a:ext cx="3352800" cy="2667000"/>
          </a:xfrm>
          <a:noFill/>
        </p:spPr>
      </p:pic>
      <p:sp>
        <p:nvSpPr>
          <p:cNvPr id="63492" name="Rectangle 3"/>
          <p:cNvSpPr>
            <a:spLocks noChangeArrowheads="1"/>
          </p:cNvSpPr>
          <p:nvPr/>
        </p:nvSpPr>
        <p:spPr bwMode="auto">
          <a:xfrm>
            <a:off x="0" y="1371600"/>
            <a:ext cx="4800600" cy="2678113"/>
          </a:xfrm>
          <a:prstGeom prst="rect">
            <a:avLst/>
          </a:prstGeom>
          <a:noFill/>
          <a:ln w="9525">
            <a:noFill/>
            <a:miter lim="800000"/>
            <a:headEnd/>
            <a:tailEnd/>
          </a:ln>
        </p:spPr>
        <p:txBody>
          <a:bodyPr anchor="ctr">
            <a:spAutoFit/>
          </a:bodyPr>
          <a:lstStyle/>
          <a:p>
            <a:pPr eaLnBrk="0" hangingPunct="0">
              <a:buFont typeface="Wingdings" pitchFamily="2" charset="2"/>
              <a:buChar char="Ø"/>
            </a:pPr>
            <a:r>
              <a:rPr lang="en-US" sz="2800">
                <a:solidFill>
                  <a:schemeClr val="tx2"/>
                </a:solidFill>
                <a:latin typeface="Monotype Corsiva" pitchFamily="66" charset="0"/>
              </a:rPr>
              <a:t>It is a xanthene dye.</a:t>
            </a:r>
          </a:p>
          <a:p>
            <a:pPr eaLnBrk="0" hangingPunct="0">
              <a:buFont typeface="Wingdings" pitchFamily="2" charset="2"/>
              <a:buChar char="Ø"/>
            </a:pPr>
            <a:r>
              <a:rPr lang="en-US" sz="2800">
                <a:solidFill>
                  <a:schemeClr val="tx2"/>
                </a:solidFill>
                <a:latin typeface="Monotype Corsiva" pitchFamily="66" charset="0"/>
              </a:rPr>
              <a:t>Is an acidic dye &amp; stains cytoplasm of the cells &amp; acidophil granules.</a:t>
            </a:r>
          </a:p>
          <a:p>
            <a:pPr eaLnBrk="0" hangingPunct="0">
              <a:buFont typeface="Wingdings" pitchFamily="2" charset="2"/>
              <a:buChar char="Ø"/>
            </a:pPr>
            <a:r>
              <a:rPr lang="en-US" sz="2800">
                <a:solidFill>
                  <a:schemeClr val="tx2"/>
                </a:solidFill>
                <a:latin typeface="Monotype Corsiva" pitchFamily="66" charset="0"/>
              </a:rPr>
              <a:t>It is not a permanent stain.</a:t>
            </a:r>
          </a:p>
          <a:p>
            <a:pPr eaLnBrk="0" hangingPunct="0">
              <a:buFont typeface="Wingdings" pitchFamily="2" charset="2"/>
              <a:buChar char="Ø"/>
            </a:pPr>
            <a:r>
              <a:rPr lang="en-US" sz="2800">
                <a:solidFill>
                  <a:schemeClr val="tx2"/>
                </a:solidFill>
                <a:latin typeface="Monotype Corsiva" pitchFamily="66" charset="0"/>
              </a:rPr>
              <a:t>It colours them red/pink.</a:t>
            </a:r>
          </a:p>
        </p:txBody>
      </p:sp>
      <p:sp>
        <p:nvSpPr>
          <p:cNvPr id="63493" name="Rectangle 4"/>
          <p:cNvSpPr>
            <a:spLocks noChangeArrowheads="1"/>
          </p:cNvSpPr>
          <p:nvPr/>
        </p:nvSpPr>
        <p:spPr bwMode="auto">
          <a:xfrm>
            <a:off x="381000" y="4648200"/>
            <a:ext cx="8229600" cy="1384300"/>
          </a:xfrm>
          <a:prstGeom prst="rect">
            <a:avLst/>
          </a:prstGeom>
          <a:noFill/>
          <a:ln w="9525">
            <a:noFill/>
            <a:miter lim="800000"/>
            <a:headEnd/>
            <a:tailEnd/>
          </a:ln>
        </p:spPr>
        <p:txBody>
          <a:bodyPr>
            <a:spAutoFit/>
          </a:bodyPr>
          <a:lstStyle/>
          <a:p>
            <a:r>
              <a:rPr lang="en-US" sz="2800">
                <a:solidFill>
                  <a:schemeClr val="tx2"/>
                </a:solidFill>
                <a:latin typeface="Monotype Corsiva" pitchFamily="66" charset="0"/>
              </a:rPr>
              <a:t>            The procedure of H &amp; E staining is known as </a:t>
            </a:r>
            <a:r>
              <a:rPr lang="en-US" sz="2800" b="1">
                <a:solidFill>
                  <a:schemeClr val="tx2"/>
                </a:solidFill>
                <a:latin typeface="Monotype Corsiva" pitchFamily="66" charset="0"/>
              </a:rPr>
              <a:t>Double</a:t>
            </a:r>
            <a:r>
              <a:rPr lang="en-US" sz="2800">
                <a:solidFill>
                  <a:schemeClr val="tx2"/>
                </a:solidFill>
                <a:latin typeface="Monotype Corsiva" pitchFamily="66" charset="0"/>
              </a:rPr>
              <a:t> </a:t>
            </a:r>
            <a:r>
              <a:rPr lang="en-US" sz="2800" b="1">
                <a:solidFill>
                  <a:schemeClr val="tx2"/>
                </a:solidFill>
                <a:latin typeface="Monotype Corsiva" pitchFamily="66" charset="0"/>
              </a:rPr>
              <a:t>staining</a:t>
            </a:r>
            <a:r>
              <a:rPr lang="en-US" sz="2800">
                <a:solidFill>
                  <a:schemeClr val="tx2"/>
                </a:solidFill>
                <a:latin typeface="Monotype Corsiva" pitchFamily="66" charset="0"/>
              </a:rPr>
              <a:t> i.e., staining of nucleus &amp; cytoplasm with different stains.</a:t>
            </a:r>
            <a:endParaRPr lang="en-IN" sz="2800">
              <a:solidFill>
                <a:schemeClr val="tx2"/>
              </a:solidFill>
              <a:latin typeface="Monotype Corsiva"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solidFill>
                  <a:srgbClr val="FF0000"/>
                </a:solidFill>
                <a:latin typeface="Algerian" pitchFamily="82" charset="0"/>
              </a:rPr>
              <a:t>Preparation of stain</a:t>
            </a:r>
            <a:endParaRPr lang="en-IN" sz="3200" dirty="0">
              <a:solidFill>
                <a:srgbClr val="FF0000"/>
              </a:solidFill>
              <a:latin typeface="Algerian" pitchFamily="82" charset="0"/>
            </a:endParaRPr>
          </a:p>
        </p:txBody>
      </p:sp>
      <p:sp>
        <p:nvSpPr>
          <p:cNvPr id="64515" name="Content Placeholder 2"/>
          <p:cNvSpPr>
            <a:spLocks noGrp="1"/>
          </p:cNvSpPr>
          <p:nvPr>
            <p:ph sz="half" idx="1"/>
          </p:nvPr>
        </p:nvSpPr>
        <p:spPr/>
        <p:txBody>
          <a:bodyPr/>
          <a:lstStyle/>
          <a:p>
            <a:r>
              <a:rPr lang="en-US" sz="2400" u="sng" smtClean="0">
                <a:solidFill>
                  <a:srgbClr val="FF0000"/>
                </a:solidFill>
                <a:latin typeface="Algerian" pitchFamily="82" charset="0"/>
              </a:rPr>
              <a:t>Harris haematoxylin-</a:t>
            </a:r>
          </a:p>
          <a:p>
            <a:pPr>
              <a:buFont typeface="Wingdings" pitchFamily="2" charset="2"/>
              <a:buChar char="Ø"/>
            </a:pPr>
            <a:r>
              <a:rPr lang="en-US" sz="2400" smtClean="0">
                <a:latin typeface="Monotype Corsiva" pitchFamily="66" charset="0"/>
              </a:rPr>
              <a:t>Haematoxylin- 2.5 gm</a:t>
            </a:r>
          </a:p>
          <a:p>
            <a:pPr>
              <a:buFont typeface="Wingdings" pitchFamily="2" charset="2"/>
              <a:buChar char="Ø"/>
            </a:pPr>
            <a:r>
              <a:rPr lang="en-US" sz="2400" smtClean="0">
                <a:latin typeface="Monotype Corsiva" pitchFamily="66" charset="0"/>
              </a:rPr>
              <a:t>Absolute alcohol- 50gm</a:t>
            </a:r>
          </a:p>
          <a:p>
            <a:pPr>
              <a:buFont typeface="Wingdings" pitchFamily="2" charset="2"/>
              <a:buChar char="Ø"/>
            </a:pPr>
            <a:r>
              <a:rPr lang="en-US" sz="2400" smtClean="0">
                <a:latin typeface="Monotype Corsiva" pitchFamily="66" charset="0"/>
              </a:rPr>
              <a:t>Ammonium alum-50gm</a:t>
            </a:r>
          </a:p>
          <a:p>
            <a:pPr>
              <a:buFont typeface="Wingdings" pitchFamily="2" charset="2"/>
              <a:buChar char="Ø"/>
            </a:pPr>
            <a:r>
              <a:rPr lang="en-US" sz="2400" smtClean="0">
                <a:latin typeface="Monotype Corsiva" pitchFamily="66" charset="0"/>
              </a:rPr>
              <a:t>Distilled water- 500ml</a:t>
            </a:r>
          </a:p>
          <a:p>
            <a:pPr>
              <a:buFont typeface="Wingdings" pitchFamily="2" charset="2"/>
              <a:buChar char="Ø"/>
            </a:pPr>
            <a:r>
              <a:rPr lang="en-US" sz="2400" smtClean="0">
                <a:latin typeface="Monotype Corsiva" pitchFamily="66" charset="0"/>
              </a:rPr>
              <a:t>Mercuric oxide- 1.5gm</a:t>
            </a:r>
          </a:p>
          <a:p>
            <a:pPr>
              <a:buFont typeface="Wingdings" pitchFamily="2" charset="2"/>
              <a:buChar char="Ø"/>
            </a:pPr>
            <a:r>
              <a:rPr lang="en-US" sz="2400" smtClean="0">
                <a:latin typeface="Monotype Corsiva" pitchFamily="66" charset="0"/>
              </a:rPr>
              <a:t>Glacial acetic acid- 20ml</a:t>
            </a:r>
          </a:p>
        </p:txBody>
      </p:sp>
      <p:sp>
        <p:nvSpPr>
          <p:cNvPr id="64516" name="Content Placeholder 3"/>
          <p:cNvSpPr>
            <a:spLocks noGrp="1"/>
          </p:cNvSpPr>
          <p:nvPr>
            <p:ph sz="half" idx="2"/>
          </p:nvPr>
        </p:nvSpPr>
        <p:spPr/>
        <p:txBody>
          <a:bodyPr/>
          <a:lstStyle/>
          <a:p>
            <a:r>
              <a:rPr lang="en-US" sz="2400" u="sng" smtClean="0">
                <a:solidFill>
                  <a:srgbClr val="FF0000"/>
                </a:solidFill>
                <a:latin typeface="Algerian" pitchFamily="82" charset="0"/>
              </a:rPr>
              <a:t>Eosin</a:t>
            </a:r>
          </a:p>
          <a:p>
            <a:pPr>
              <a:buFont typeface="Wingdings" pitchFamily="2" charset="2"/>
              <a:buChar char="Ø"/>
            </a:pPr>
            <a:r>
              <a:rPr lang="en-US" sz="2400" smtClean="0">
                <a:latin typeface="Monotype Corsiva" pitchFamily="66" charset="0"/>
              </a:rPr>
              <a:t>Eosin (water soluble)- 1gm</a:t>
            </a:r>
          </a:p>
          <a:p>
            <a:pPr>
              <a:buFont typeface="Wingdings" pitchFamily="2" charset="2"/>
              <a:buChar char="Ø"/>
            </a:pPr>
            <a:r>
              <a:rPr lang="en-US" sz="2400" smtClean="0">
                <a:latin typeface="Monotype Corsiva" pitchFamily="66" charset="0"/>
              </a:rPr>
              <a:t>Distilled water – 100 ml</a:t>
            </a: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rmAutofit fontScale="90000"/>
          </a:bodyPr>
          <a:lstStyle/>
          <a:p>
            <a:pPr>
              <a:defRPr/>
            </a:pPr>
            <a:r>
              <a:rPr lang="en-IN" dirty="0" smtClean="0">
                <a:solidFill>
                  <a:srgbClr val="FF0000"/>
                </a:solidFill>
                <a:latin typeface="Algerian" pitchFamily="82" charset="0"/>
              </a:rPr>
              <a:t>PROCEDURE  FOR  H &amp; E STAINING (HARRI`S METHOD)</a:t>
            </a:r>
            <a:r>
              <a:rPr lang="en-IN" dirty="0" smtClean="0"/>
              <a:t/>
            </a:r>
            <a:br>
              <a:rPr lang="en-IN" dirty="0" smtClean="0"/>
            </a:br>
            <a:endParaRPr lang="en-IN" dirty="0"/>
          </a:p>
        </p:txBody>
      </p:sp>
      <p:sp>
        <p:nvSpPr>
          <p:cNvPr id="65539" name="Content Placeholder 2"/>
          <p:cNvSpPr>
            <a:spLocks noGrp="1"/>
          </p:cNvSpPr>
          <p:nvPr>
            <p:ph idx="1"/>
          </p:nvPr>
        </p:nvSpPr>
        <p:spPr>
          <a:xfrm>
            <a:off x="304800" y="1219200"/>
            <a:ext cx="8686800" cy="4860925"/>
          </a:xfrm>
        </p:spPr>
        <p:txBody>
          <a:bodyPr/>
          <a:lstStyle/>
          <a:p>
            <a:pPr>
              <a:buFont typeface="Wingdings" pitchFamily="2" charset="2"/>
              <a:buChar char="Ø"/>
            </a:pPr>
            <a:r>
              <a:rPr lang="en-IN" sz="2400" u="sng" smtClean="0">
                <a:solidFill>
                  <a:srgbClr val="FF0000"/>
                </a:solidFill>
                <a:latin typeface="Monotype Corsiva" pitchFamily="66" charset="0"/>
              </a:rPr>
              <a:t>DEPARAFFINISATION</a:t>
            </a:r>
            <a:r>
              <a:rPr lang="en-IN" sz="2400" smtClean="0">
                <a:latin typeface="Monotype Corsiva" pitchFamily="66" charset="0"/>
              </a:rPr>
              <a:t>-Sections of slide are washed with xylene with two changes for about 3-5 min. to deparaffinize the section.</a:t>
            </a:r>
          </a:p>
          <a:p>
            <a:pPr>
              <a:buFont typeface="Wingdings" pitchFamily="2" charset="2"/>
              <a:buChar char="Ø"/>
            </a:pPr>
            <a:r>
              <a:rPr lang="en-IN" sz="2400" u="sng" smtClean="0">
                <a:solidFill>
                  <a:srgbClr val="FF0000"/>
                </a:solidFill>
                <a:latin typeface="Monotype Corsiva" pitchFamily="66" charset="0"/>
              </a:rPr>
              <a:t>HYDRATION</a:t>
            </a:r>
            <a:r>
              <a:rPr lang="en-IN" sz="2400" smtClean="0">
                <a:latin typeface="Monotype Corsiva" pitchFamily="66" charset="0"/>
              </a:rPr>
              <a:t>-The tissue is then washed with absolute alcohol with two changes &amp; descending grades of alcohol (90%, 70%, 50%) for 10 min to remove xylene from the tissue.Then washed with tap water &amp; stained with staining solution.</a:t>
            </a:r>
          </a:p>
          <a:p>
            <a:pPr>
              <a:buFont typeface="Wingdings" pitchFamily="2" charset="2"/>
              <a:buChar char="Ø"/>
            </a:pPr>
            <a:r>
              <a:rPr lang="en-IN" sz="2400" u="sng" smtClean="0">
                <a:solidFill>
                  <a:srgbClr val="FF0000"/>
                </a:solidFill>
                <a:latin typeface="Monotype Corsiva" pitchFamily="66" charset="0"/>
              </a:rPr>
              <a:t>STAINING WITH HAEMATOXYLIN</a:t>
            </a:r>
          </a:p>
          <a:p>
            <a:r>
              <a:rPr lang="en-IN" sz="2400" smtClean="0">
                <a:latin typeface="Monotype Corsiva" pitchFamily="66" charset="0"/>
              </a:rPr>
              <a:t>Haematoxylin A (Haematoxylin 1gm,absolute alcohol 100cc),Haematoxylin B(Ferric chloride 37% 4cc,1cc HCL &amp; 95cc distilled water) are taken.</a:t>
            </a:r>
          </a:p>
          <a:p>
            <a:r>
              <a:rPr lang="en-IN" sz="2400" smtClean="0">
                <a:latin typeface="Monotype Corsiva" pitchFamily="66" charset="0"/>
              </a:rPr>
              <a:t>Equal parts of the above two are mixed just before use &amp; the tissue is covered with mixed Haematoxylin for 5-10 min.</a:t>
            </a:r>
          </a:p>
          <a:p>
            <a:pPr>
              <a:buFont typeface="Wingdings" pitchFamily="2" charset="2"/>
              <a:buChar char="Ø"/>
            </a:pPr>
            <a:r>
              <a:rPr lang="en-IN" sz="2400" u="sng" smtClean="0">
                <a:solidFill>
                  <a:srgbClr val="FF0000"/>
                </a:solidFill>
                <a:latin typeface="Monotype Corsiva" pitchFamily="66" charset="0"/>
              </a:rPr>
              <a:t>DIFFERENTIATION</a:t>
            </a:r>
            <a:r>
              <a:rPr lang="en-IN" sz="2400" smtClean="0">
                <a:solidFill>
                  <a:srgbClr val="FF0000"/>
                </a:solidFill>
                <a:latin typeface="Monotype Corsiva" pitchFamily="66" charset="0"/>
              </a:rPr>
              <a:t>-</a:t>
            </a:r>
            <a:r>
              <a:rPr lang="en-IN" sz="2400" smtClean="0">
                <a:latin typeface="Monotype Corsiva" pitchFamily="66" charset="0"/>
              </a:rPr>
              <a:t>The sections are then differentiated for a few sec in 1% HCL in 70% alcohol until sections turn brown.</a:t>
            </a:r>
          </a:p>
          <a:p>
            <a:pPr>
              <a:buFont typeface="Wingdings" pitchFamily="2" charset="2"/>
              <a:buChar char="Ø"/>
            </a:pPr>
            <a:endParaRPr lang="en-IN" sz="2400" smtClean="0">
              <a:latin typeface="Monotype Corsiva" pitchFamily="66" charset="0"/>
            </a:endParaRPr>
          </a:p>
          <a:p>
            <a:pPr>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990600" y="0"/>
            <a:ext cx="6781800" cy="6740525"/>
          </a:xfrm>
          <a:prstGeom prst="rect">
            <a:avLst/>
          </a:prstGeom>
          <a:noFill/>
          <a:ln w="9525">
            <a:noFill/>
            <a:miter lim="800000"/>
            <a:headEnd/>
            <a:tailEnd/>
          </a:ln>
        </p:spPr>
        <p:txBody>
          <a:bodyPr anchor="ctr">
            <a:spAutoFit/>
          </a:bodyPr>
          <a:lstStyle/>
          <a:p>
            <a:pPr eaLnBrk="0" hangingPunct="0">
              <a:buFont typeface="Wingdings" pitchFamily="2" charset="2"/>
              <a:buChar char="Ø"/>
            </a:pPr>
            <a:endParaRPr lang="en-US" sz="2400">
              <a:solidFill>
                <a:schemeClr val="tx2"/>
              </a:solidFill>
              <a:latin typeface="Monotype Corsiva" pitchFamily="66" charset="0"/>
            </a:endParaRPr>
          </a:p>
          <a:p>
            <a:pPr eaLnBrk="0" hangingPunct="0">
              <a:buClr>
                <a:schemeClr val="accent1"/>
              </a:buClr>
              <a:buFont typeface="Wingdings" pitchFamily="2" charset="2"/>
              <a:buChar char="Ø"/>
            </a:pPr>
            <a:r>
              <a:rPr lang="en-US" sz="2400" u="sng">
                <a:solidFill>
                  <a:srgbClr val="FF0000"/>
                </a:solidFill>
                <a:latin typeface="Monotype Corsiva" pitchFamily="66" charset="0"/>
              </a:rPr>
              <a:t>BLUEING</a:t>
            </a:r>
            <a:r>
              <a:rPr lang="en-US" sz="2400">
                <a:solidFill>
                  <a:schemeClr val="tx2"/>
                </a:solidFill>
                <a:latin typeface="Monotype Corsiva" pitchFamily="66" charset="0"/>
              </a:rPr>
              <a:t>- The sections were washed in running tap water for 5-10 min till it turned bluish.</a:t>
            </a:r>
          </a:p>
          <a:p>
            <a:pPr eaLnBrk="0" hangingPunct="0">
              <a:buClr>
                <a:schemeClr val="accent1"/>
              </a:buClr>
              <a:buFont typeface="Wingdings" pitchFamily="2" charset="2"/>
              <a:buChar char="Ø"/>
            </a:pPr>
            <a:r>
              <a:rPr lang="en-US" sz="2400" u="sng">
                <a:solidFill>
                  <a:srgbClr val="FF0000"/>
                </a:solidFill>
                <a:latin typeface="Monotype Corsiva" pitchFamily="66" charset="0"/>
              </a:rPr>
              <a:t>COUNTER STAIN USUALLY WITH EOSIN- </a:t>
            </a:r>
            <a:r>
              <a:rPr lang="en-US" sz="2400">
                <a:solidFill>
                  <a:schemeClr val="tx2"/>
                </a:solidFill>
                <a:latin typeface="Monotype Corsiva" pitchFamily="66" charset="0"/>
              </a:rPr>
              <a:t>now the section is stained in 1% Eosin (1 gm of eosin in 100 cc distilled water) for 2-5 min.  </a:t>
            </a:r>
          </a:p>
          <a:p>
            <a:pPr eaLnBrk="0" hangingPunct="0">
              <a:buClr>
                <a:schemeClr val="accent1"/>
              </a:buClr>
              <a:buFont typeface="Wingdings" pitchFamily="2" charset="2"/>
              <a:buChar char="Ø"/>
            </a:pPr>
            <a:r>
              <a:rPr lang="en-US" sz="2400" u="sng">
                <a:solidFill>
                  <a:srgbClr val="FF0000"/>
                </a:solidFill>
                <a:latin typeface="Monotype Corsiva" pitchFamily="66" charset="0"/>
              </a:rPr>
              <a:t>DEHYDRATION</a:t>
            </a:r>
            <a:r>
              <a:rPr lang="en-US" sz="2400" u="sng">
                <a:solidFill>
                  <a:schemeClr val="tx2"/>
                </a:solidFill>
                <a:latin typeface="Monotype Corsiva" pitchFamily="66" charset="0"/>
              </a:rPr>
              <a:t>-</a:t>
            </a:r>
            <a:r>
              <a:rPr lang="en-US" sz="2400">
                <a:solidFill>
                  <a:schemeClr val="tx2"/>
                </a:solidFill>
                <a:latin typeface="Monotype Corsiva" pitchFamily="66" charset="0"/>
              </a:rPr>
              <a:t>The sections were dehydrated by  the ascending grades of alcohol (50%, 70%, 90%, ) &amp; finally with the two changes of absolute alcohol, each of 3 min.</a:t>
            </a:r>
          </a:p>
          <a:p>
            <a:pPr eaLnBrk="0" hangingPunct="0">
              <a:buClr>
                <a:schemeClr val="accent1"/>
              </a:buClr>
              <a:buFont typeface="Wingdings" pitchFamily="2" charset="2"/>
              <a:buChar char="Ø"/>
            </a:pPr>
            <a:r>
              <a:rPr lang="en-US" sz="2400" u="sng">
                <a:solidFill>
                  <a:srgbClr val="FF0000"/>
                </a:solidFill>
                <a:latin typeface="Monotype Corsiva" pitchFamily="66" charset="0"/>
              </a:rPr>
              <a:t>CLEARING</a:t>
            </a:r>
            <a:r>
              <a:rPr lang="en-US" sz="2400">
                <a:solidFill>
                  <a:schemeClr val="tx2"/>
                </a:solidFill>
                <a:latin typeface="Monotype Corsiva" pitchFamily="66" charset="0"/>
              </a:rPr>
              <a:t>- The sections are now cleared with two changes of xylene ,each 3 min.</a:t>
            </a:r>
          </a:p>
          <a:p>
            <a:pPr eaLnBrk="0" hangingPunct="0">
              <a:buClr>
                <a:schemeClr val="accent1"/>
              </a:buClr>
              <a:buFont typeface="Wingdings" pitchFamily="2" charset="2"/>
              <a:buChar char="Ø"/>
            </a:pPr>
            <a:r>
              <a:rPr lang="en-US" sz="2400" u="sng">
                <a:solidFill>
                  <a:srgbClr val="FF0000"/>
                </a:solidFill>
                <a:latin typeface="Monotype Corsiva" pitchFamily="66" charset="0"/>
              </a:rPr>
              <a:t>MOUNTING</a:t>
            </a:r>
            <a:r>
              <a:rPr lang="en-US" sz="2400">
                <a:solidFill>
                  <a:schemeClr val="tx2"/>
                </a:solidFill>
                <a:latin typeface="Monotype Corsiva" pitchFamily="66" charset="0"/>
              </a:rPr>
              <a:t>-</a:t>
            </a:r>
            <a:r>
              <a:rPr lang="en-IN" sz="2400"/>
              <a:t>-</a:t>
            </a:r>
            <a:r>
              <a:rPr lang="en-IN" sz="2400">
                <a:solidFill>
                  <a:schemeClr val="tx2"/>
                </a:solidFill>
                <a:latin typeface="Monotype Corsiva" pitchFamily="66" charset="0"/>
              </a:rPr>
              <a:t>Then the tissue is covered with mounting reagent </a:t>
            </a:r>
            <a:r>
              <a:rPr lang="en-IN" sz="2400" b="1">
                <a:solidFill>
                  <a:schemeClr val="tx2"/>
                </a:solidFill>
                <a:latin typeface="Monotype Corsiva" pitchFamily="66" charset="0"/>
              </a:rPr>
              <a:t>DPX {Distrene,(a polystyrene),a plasticizer (tricresyl phosphate) and xylene} </a:t>
            </a:r>
            <a:r>
              <a:rPr lang="en-IN" sz="2400">
                <a:solidFill>
                  <a:schemeClr val="tx2"/>
                </a:solidFill>
                <a:latin typeface="Monotype Corsiva" pitchFamily="66" charset="0"/>
              </a:rPr>
              <a:t>was introduced in 1939.Finally a cover slip is placed over mountants. Thus it is permanently mounted.</a:t>
            </a:r>
          </a:p>
          <a:p>
            <a:pPr eaLnBrk="0" hangingPunct="0">
              <a:buFont typeface="Wingdings" pitchFamily="2" charset="2"/>
              <a:buChar char="Ø"/>
            </a:pPr>
            <a:endParaRPr lang="en-US" sz="2400">
              <a:solidFill>
                <a:schemeClr val="tx2"/>
              </a:solidFill>
              <a:latin typeface="Monotype Corsiva" pitchFamily="66" charset="0"/>
            </a:endParaRPr>
          </a:p>
          <a:p>
            <a:pPr eaLnBrk="0" hangingPunct="0">
              <a:buFont typeface="Wingdings" pitchFamily="2" charset="2"/>
              <a:buChar char="Ø"/>
            </a:pPr>
            <a:endParaRPr lang="en-US" sz="2400">
              <a:solidFill>
                <a:schemeClr val="tx2"/>
              </a:solidFill>
              <a:latin typeface="Monotype Corsiva"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0000"/>
                </a:solidFill>
                <a:latin typeface="Algerian" pitchFamily="82" charset="0"/>
              </a:rPr>
              <a:t>IMPORTANT POINTS</a:t>
            </a:r>
            <a:endParaRPr lang="en-IN" dirty="0">
              <a:solidFill>
                <a:srgbClr val="FF0000"/>
              </a:solidFill>
              <a:latin typeface="Algerian" pitchFamily="82" charset="0"/>
            </a:endParaRPr>
          </a:p>
        </p:txBody>
      </p:sp>
      <p:sp>
        <p:nvSpPr>
          <p:cNvPr id="67587" name="Content Placeholder 2"/>
          <p:cNvSpPr>
            <a:spLocks noGrp="1"/>
          </p:cNvSpPr>
          <p:nvPr>
            <p:ph idx="1"/>
          </p:nvPr>
        </p:nvSpPr>
        <p:spPr/>
        <p:txBody>
          <a:bodyPr/>
          <a:lstStyle/>
          <a:p>
            <a:pPr>
              <a:buFont typeface="Wingdings" pitchFamily="2" charset="2"/>
              <a:buChar char="Ø"/>
            </a:pPr>
            <a:r>
              <a:rPr lang="en-IN" sz="2800" smtClean="0">
                <a:latin typeface="Monotype Corsiva" pitchFamily="66" charset="0"/>
              </a:rPr>
              <a:t>If washing is not done properly the section will either look blue or pink or red.</a:t>
            </a:r>
          </a:p>
          <a:p>
            <a:pPr>
              <a:buFont typeface="Wingdings" pitchFamily="2" charset="2"/>
              <a:buChar char="Ø"/>
            </a:pPr>
            <a:r>
              <a:rPr lang="en-IN" sz="2800" smtClean="0">
                <a:latin typeface="Monotype Corsiva" pitchFamily="66" charset="0"/>
              </a:rPr>
              <a:t>After blueing, section should be seen under the microscope to ensure that nucleus is dark blue and the cytoplasm is pale blue.</a:t>
            </a:r>
          </a:p>
          <a:p>
            <a:pPr>
              <a:buFont typeface="Wingdings" pitchFamily="2" charset="2"/>
              <a:buChar char="Ø"/>
            </a:pPr>
            <a:r>
              <a:rPr lang="en-IN" sz="2800" smtClean="0">
                <a:latin typeface="Monotype Corsiva" pitchFamily="66" charset="0"/>
              </a:rPr>
              <a:t>After staining the section, water has to be removed from the tissue section because refractive index of water is 1.5,this refractive index will obstruct us from studying the tissue. water has to be replaced from the tissue with xylol whose refractive index is same as that of glass i.e.1.</a:t>
            </a:r>
          </a:p>
          <a:p>
            <a:pPr>
              <a:buFont typeface="Wingdings 2" pitchFamily="18" charset="2"/>
              <a:buNone/>
            </a:pPr>
            <a:r>
              <a:rPr lang="en-IN" sz="2800" smtClean="0">
                <a:latin typeface="Monotype Corsiva" pitchFamily="66" charset="0"/>
              </a:rPr>
              <a:t> </a:t>
            </a:r>
          </a:p>
          <a:p>
            <a:pPr>
              <a:buFont typeface="Wingdings" pitchFamily="2" charset="2"/>
              <a:buChar char="Ø"/>
            </a:pPr>
            <a:endParaRPr lang="en-IN" sz="2800" smtClean="0">
              <a:latin typeface="Monotype Corsiva" pitchFamily="66" charset="0"/>
            </a:endParaRPr>
          </a:p>
          <a:p>
            <a:pPr>
              <a:buFont typeface="Wingdings 2" pitchFamily="18" charset="2"/>
              <a:buNone/>
            </a:pPr>
            <a:r>
              <a:rPr lang="en-IN" sz="2800" smtClean="0">
                <a:latin typeface="Monotype Corsiva" pitchFamily="66" charset="0"/>
              </a:rPr>
              <a:t> </a:t>
            </a:r>
          </a:p>
          <a:p>
            <a:pPr>
              <a:buFont typeface="Wingdings" pitchFamily="2" charset="2"/>
              <a:buChar char="Ø"/>
            </a:pPr>
            <a:endParaRPr lang="en-IN" sz="2800" smtClean="0">
              <a:latin typeface="Monotype Corsiva"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r>
              <a:rPr lang="en-US" dirty="0" smtClean="0">
                <a:solidFill>
                  <a:srgbClr val="FF0000"/>
                </a:solidFill>
                <a:latin typeface="Algerian" pitchFamily="82" charset="0"/>
              </a:rPr>
              <a:t>MOUNTANTS</a:t>
            </a:r>
            <a:endParaRPr lang="en-IN" dirty="0">
              <a:solidFill>
                <a:srgbClr val="FF0000"/>
              </a:solidFill>
              <a:latin typeface="Algerian" pitchFamily="82" charset="0"/>
            </a:endParaRPr>
          </a:p>
        </p:txBody>
      </p:sp>
      <p:sp>
        <p:nvSpPr>
          <p:cNvPr id="68611" name="Content Placeholder 2"/>
          <p:cNvSpPr>
            <a:spLocks noGrp="1"/>
          </p:cNvSpPr>
          <p:nvPr>
            <p:ph idx="1"/>
          </p:nvPr>
        </p:nvSpPr>
        <p:spPr>
          <a:xfrm>
            <a:off x="457200" y="1066800"/>
            <a:ext cx="8686800" cy="4860925"/>
          </a:xfrm>
        </p:spPr>
        <p:txBody>
          <a:bodyPr/>
          <a:lstStyle/>
          <a:p>
            <a:pPr>
              <a:buFont typeface="Wingdings" pitchFamily="2" charset="2"/>
              <a:buChar char="Ø"/>
            </a:pPr>
            <a:r>
              <a:rPr lang="en-IN" sz="2400" b="1" u="sng" smtClean="0">
                <a:solidFill>
                  <a:srgbClr val="FF0000"/>
                </a:solidFill>
                <a:latin typeface="Monotype Corsiva" pitchFamily="66" charset="0"/>
              </a:rPr>
              <a:t>Aqueous mounting media- </a:t>
            </a:r>
            <a:r>
              <a:rPr lang="en-IN" sz="2400" smtClean="0">
                <a:latin typeface="Monotype Corsiva" pitchFamily="66" charset="0"/>
              </a:rPr>
              <a:t>used for unstained material , material stained for fat or for material stained metachromatically.These are of three types-</a:t>
            </a:r>
          </a:p>
          <a:p>
            <a:pPr>
              <a:buFont typeface="Wingdings 2" pitchFamily="18" charset="2"/>
              <a:buNone/>
            </a:pPr>
            <a:r>
              <a:rPr lang="en-IN" sz="2400" smtClean="0">
                <a:latin typeface="Monotype Corsiva" pitchFamily="66" charset="0"/>
              </a:rPr>
              <a:t>   a) The syrups .</a:t>
            </a:r>
          </a:p>
          <a:p>
            <a:pPr>
              <a:buFont typeface="Wingdings 2" pitchFamily="18" charset="2"/>
              <a:buNone/>
            </a:pPr>
            <a:r>
              <a:rPr lang="en-IN" sz="2400" smtClean="0">
                <a:latin typeface="Monotype Corsiva" pitchFamily="66" charset="0"/>
              </a:rPr>
              <a:t>   b) Gelatin media.</a:t>
            </a:r>
          </a:p>
          <a:p>
            <a:pPr>
              <a:buFont typeface="Wingdings 2" pitchFamily="18" charset="2"/>
              <a:buNone/>
            </a:pPr>
            <a:r>
              <a:rPr lang="en-IN" sz="2400" smtClean="0">
                <a:latin typeface="Monotype Corsiva" pitchFamily="66" charset="0"/>
              </a:rPr>
              <a:t>   c) Gum Arabic media.</a:t>
            </a:r>
          </a:p>
          <a:p>
            <a:pPr>
              <a:buFont typeface="Wingdings" pitchFamily="2" charset="2"/>
              <a:buChar char="Ø"/>
            </a:pPr>
            <a:r>
              <a:rPr lang="en-IN" sz="2400" b="1" u="sng" smtClean="0">
                <a:solidFill>
                  <a:srgbClr val="FF0000"/>
                </a:solidFill>
                <a:latin typeface="Monotype Corsiva" pitchFamily="66" charset="0"/>
              </a:rPr>
              <a:t>Resinous mounting media </a:t>
            </a:r>
            <a:r>
              <a:rPr lang="en-IN" sz="2400" smtClean="0">
                <a:latin typeface="Monotype Corsiva" pitchFamily="66" charset="0"/>
              </a:rPr>
              <a:t>- used for most of the routine staining techniques. These are composed of resin ( natural or synthetic) dissolved  in its natural solvent or in xylol. The commonly used resinous media are-</a:t>
            </a:r>
          </a:p>
          <a:p>
            <a:pPr>
              <a:buFont typeface="Wingdings 2" pitchFamily="18" charset="2"/>
              <a:buNone/>
            </a:pPr>
            <a:r>
              <a:rPr lang="en-IN" sz="2400" smtClean="0">
                <a:latin typeface="Monotype Corsiva" pitchFamily="66" charset="0"/>
              </a:rPr>
              <a:t>   a) </a:t>
            </a:r>
            <a:r>
              <a:rPr lang="en-IN" sz="2400" b="1" u="sng" smtClean="0">
                <a:latin typeface="Monotype Corsiva" pitchFamily="66" charset="0"/>
              </a:rPr>
              <a:t>Kirkpatrick and Lendrum`s DPX </a:t>
            </a:r>
            <a:r>
              <a:rPr lang="en-IN" sz="2400" smtClean="0">
                <a:latin typeface="Monotype Corsiva" pitchFamily="66" charset="0"/>
              </a:rPr>
              <a:t>(Distrene, Plasticizer i.e.Trycresyl phosphate, and Xylene).It is a synthetic resin. Its refractive index is 1.52. It is most commonly used mountant.</a:t>
            </a:r>
          </a:p>
          <a:p>
            <a:pPr>
              <a:buFont typeface="Wingdings 2" pitchFamily="18" charset="2"/>
              <a:buNone/>
            </a:pPr>
            <a:r>
              <a:rPr lang="en-IN" sz="2400" smtClean="0">
                <a:latin typeface="Monotype Corsiva" pitchFamily="66" charset="0"/>
              </a:rPr>
              <a:t>    b) </a:t>
            </a:r>
            <a:r>
              <a:rPr lang="en-IN" sz="2400" b="1" u="sng" smtClean="0">
                <a:latin typeface="Monotype Corsiva" pitchFamily="66" charset="0"/>
              </a:rPr>
              <a:t>Canada Balsam</a:t>
            </a:r>
            <a:r>
              <a:rPr lang="en-IN" sz="2400" smtClean="0">
                <a:latin typeface="Monotype Corsiva" pitchFamily="66" charset="0"/>
              </a:rPr>
              <a:t>, is a natural resin &amp; usually dissolves in xylol .By using this mounting media H &amp; E stained slides are preserved well but  basic aniline dyes tend to fade and Prussian blue is slowly bleached.</a:t>
            </a:r>
          </a:p>
          <a:p>
            <a:pPr eaLnBrk="1" hangingPunct="1">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648200"/>
            <a:ext cx="5410200" cy="1143000"/>
          </a:xfrm>
          <a:solidFill>
            <a:srgbClr val="92D050"/>
          </a:solidFill>
          <a:ln>
            <a:solidFill>
              <a:srgbClr val="00B050"/>
            </a:solidFill>
          </a:ln>
        </p:spPr>
        <p:txBody>
          <a:bodyPr/>
          <a:lstStyle/>
          <a:p>
            <a:pPr>
              <a:defRPr/>
            </a:pPr>
            <a:r>
              <a:rPr lang="en-US" dirty="0" smtClean="0"/>
              <a:t>   </a:t>
            </a:r>
            <a:r>
              <a:rPr lang="en-US" sz="6700" i="1" dirty="0" smtClean="0">
                <a:effectLst>
                  <a:outerShdw blurRad="38100" dist="38100" dir="2700000" algn="tl">
                    <a:srgbClr val="000000">
                      <a:alpha val="43137"/>
                    </a:srgbClr>
                  </a:outerShdw>
                  <a:reflection blurRad="12700" stA="48000" endA="300" endPos="55000" dir="5400000" sy="-90000" algn="bl" rotWithShape="0"/>
                </a:effectLst>
                <a:latin typeface="Algerian" pitchFamily="82" charset="0"/>
              </a:rPr>
              <a:t>Thank you  </a:t>
            </a:r>
            <a:endParaRPr lang="en-IN" sz="6700" i="1" dirty="0">
              <a:effectLst>
                <a:outerShdw blurRad="38100" dist="38100" dir="2700000" algn="tl">
                  <a:srgbClr val="000000">
                    <a:alpha val="43137"/>
                  </a:srgbClr>
                </a:outerShdw>
                <a:reflection blurRad="12700" stA="48000" endA="300" endPos="55000" dir="5400000" sy="-90000" algn="bl" rotWithShape="0"/>
              </a:effectLst>
              <a:latin typeface="Algerian" pitchFamily="82" charset="0"/>
            </a:endParaRPr>
          </a:p>
        </p:txBody>
      </p:sp>
      <p:sp>
        <p:nvSpPr>
          <p:cNvPr id="69635" name="Text Placeholder 3"/>
          <p:cNvSpPr>
            <a:spLocks noGrp="1"/>
          </p:cNvSpPr>
          <p:nvPr>
            <p:ph type="body" sz="half" idx="2"/>
          </p:nvPr>
        </p:nvSpPr>
        <p:spPr>
          <a:xfrm>
            <a:off x="381000" y="5532438"/>
            <a:ext cx="5867400" cy="768350"/>
          </a:xfrm>
        </p:spPr>
        <p:txBody>
          <a:bodyPr/>
          <a:lstStyle/>
          <a:p>
            <a:r>
              <a:rPr lang="en-US" smtClean="0"/>
              <a:t>…………………………………………………………………………………………………………………</a:t>
            </a:r>
            <a:endParaRPr lang="en-IN" smtClean="0"/>
          </a:p>
        </p:txBody>
      </p:sp>
      <p:pic>
        <p:nvPicPr>
          <p:cNvPr id="5" name="Picture Placeholder 4" descr="DSCN2690.JPG"/>
          <p:cNvPicPr>
            <a:picLocks noGrp="1" noChangeAspect="1"/>
          </p:cNvPicPr>
          <p:nvPr isPhoto="1">
            <p:ph type="pic" idx="1"/>
          </p:nvPr>
        </p:nvPicPr>
        <p:blipFill>
          <a:blip r:embed="rId2" cstate="print">
            <a:lum/>
          </a:blip>
          <a:srcRect t="1515" b="1515"/>
          <a:stretch>
            <a:fillRect/>
          </a:stretch>
        </p:blipFill>
        <p:spPr>
          <a:xfrm>
            <a:off x="3200400" y="381000"/>
            <a:ext cx="5562600" cy="4038600"/>
          </a:xfr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66800"/>
          </a:xfrm>
        </p:spPr>
        <p:txBody>
          <a:bodyPr>
            <a:normAutofit fontScale="90000"/>
          </a:bodyPr>
          <a:lstStyle/>
          <a:p>
            <a:pPr eaLnBrk="1" fontAlgn="auto" hangingPunct="1">
              <a:spcAft>
                <a:spcPts val="0"/>
              </a:spcAft>
              <a:defRPr/>
            </a:pPr>
            <a:r>
              <a:rPr lang="en-IN" dirty="0" smtClean="0">
                <a:latin typeface="Algerian" pitchFamily="82" charset="0"/>
              </a:rPr>
              <a:t>              </a:t>
            </a:r>
            <a:r>
              <a:rPr lang="en-IN" dirty="0" smtClean="0">
                <a:solidFill>
                  <a:schemeClr val="accent2"/>
                </a:solidFill>
                <a:latin typeface="Algerian" pitchFamily="82" charset="0"/>
              </a:rPr>
              <a:t>MICROSCOPIC  EXAMINATION</a:t>
            </a:r>
            <a:br>
              <a:rPr lang="en-IN" dirty="0" smtClean="0">
                <a:solidFill>
                  <a:schemeClr val="accent2"/>
                </a:solidFill>
                <a:latin typeface="Algerian" pitchFamily="82" charset="0"/>
              </a:rPr>
            </a:br>
            <a:endParaRPr lang="en-IN" dirty="0">
              <a:solidFill>
                <a:schemeClr val="accent2"/>
              </a:solidFill>
              <a:latin typeface="Algerian" pitchFamily="82" charset="0"/>
            </a:endParaRPr>
          </a:p>
        </p:txBody>
      </p:sp>
      <p:sp>
        <p:nvSpPr>
          <p:cNvPr id="17411" name="Content Placeholder 2"/>
          <p:cNvSpPr>
            <a:spLocks noGrp="1"/>
          </p:cNvSpPr>
          <p:nvPr>
            <p:ph idx="1"/>
          </p:nvPr>
        </p:nvSpPr>
        <p:spPr/>
        <p:txBody>
          <a:bodyPr/>
          <a:lstStyle/>
          <a:p>
            <a:pPr eaLnBrk="1" hangingPunct="1">
              <a:buFont typeface="Wingdings" pitchFamily="2" charset="2"/>
              <a:buChar char="Ø"/>
            </a:pPr>
            <a:r>
              <a:rPr lang="en-IN" sz="2800" smtClean="0">
                <a:latin typeface="Monotype Corsiva" pitchFamily="66" charset="0"/>
              </a:rPr>
              <a:t>Standard histological technique – To examine tissue under microscope to observe cellular &amp; tissue details</a:t>
            </a:r>
            <a:r>
              <a:rPr lang="en-IN" sz="2800" smtClean="0"/>
              <a:t>.</a:t>
            </a:r>
          </a:p>
          <a:p>
            <a:pPr eaLnBrk="1" hangingPunct="1">
              <a:buFont typeface="Wingdings" pitchFamily="2" charset="2"/>
              <a:buChar char="Ø"/>
            </a:pPr>
            <a:r>
              <a:rPr lang="en-IN" sz="2800" smtClean="0">
                <a:latin typeface="Monotype Corsiva" pitchFamily="66" charset="0"/>
              </a:rPr>
              <a:t>Other procedures often indicated are-</a:t>
            </a:r>
          </a:p>
          <a:p>
            <a:pPr eaLnBrk="1" hangingPunct="1">
              <a:buFont typeface="Wingdings 2" pitchFamily="18" charset="2"/>
              <a:buNone/>
            </a:pPr>
            <a:r>
              <a:rPr lang="en-IN" sz="2800" smtClean="0">
                <a:latin typeface="Monotype Corsiva" pitchFamily="66" charset="0"/>
              </a:rPr>
              <a:t>                                                               &gt;  Frozen.</a:t>
            </a:r>
          </a:p>
          <a:p>
            <a:pPr eaLnBrk="1" hangingPunct="1">
              <a:buFont typeface="Wingdings 2" pitchFamily="18" charset="2"/>
              <a:buNone/>
            </a:pPr>
            <a:r>
              <a:rPr lang="en-IN" sz="2800" smtClean="0">
                <a:latin typeface="Monotype Corsiva" pitchFamily="66" charset="0"/>
              </a:rPr>
              <a:t>                                                               &gt;  Electron microscopy.</a:t>
            </a:r>
          </a:p>
          <a:p>
            <a:pPr eaLnBrk="1" hangingPunct="1">
              <a:buFont typeface="Wingdings 2" pitchFamily="18" charset="2"/>
              <a:buNone/>
            </a:pPr>
            <a:r>
              <a:rPr lang="en-IN" sz="2800" smtClean="0">
                <a:latin typeface="Monotype Corsiva" pitchFamily="66" charset="0"/>
              </a:rPr>
              <a:t>                                                               &gt;  Microbiology.</a:t>
            </a:r>
          </a:p>
          <a:p>
            <a:pPr eaLnBrk="1" hangingPunct="1">
              <a:buFont typeface="Wingdings 2" pitchFamily="18" charset="2"/>
              <a:buNone/>
            </a:pPr>
            <a:r>
              <a:rPr lang="en-IN" sz="2800" smtClean="0">
                <a:latin typeface="Monotype Corsiva" pitchFamily="66" charset="0"/>
              </a:rPr>
              <a:t>                                                               &gt;  Cytogenetics</a:t>
            </a:r>
          </a:p>
          <a:p>
            <a:pPr eaLnBrk="1" hangingPunct="1">
              <a:buFont typeface="Wingdings 2" pitchFamily="18" charset="2"/>
              <a:buNone/>
            </a:pPr>
            <a:r>
              <a:rPr lang="en-IN" sz="2800" smtClean="0">
                <a:latin typeface="Monotype Corsiva" pitchFamily="66" charset="0"/>
              </a:rPr>
              <a:t>                                                               &gt;  Flow cytometery.</a:t>
            </a:r>
          </a:p>
          <a:p>
            <a:pPr eaLnBrk="1" hangingPunct="1">
              <a:buFont typeface="Wingdings 2" pitchFamily="18" charset="2"/>
              <a:buNone/>
            </a:pPr>
            <a:r>
              <a:rPr lang="en-IN" sz="2800" smtClean="0">
                <a:latin typeface="Monotype Corsiva" pitchFamily="66" charset="0"/>
              </a:rPr>
              <a:t>                                                               &gt;  Molecular genetics.</a:t>
            </a:r>
          </a:p>
          <a:p>
            <a:pPr eaLnBrk="1" hangingPunct="1"/>
            <a:endParaRPr lang="en-IN"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IN" dirty="0" smtClean="0">
                <a:latin typeface="Algerian" pitchFamily="82" charset="0"/>
              </a:rPr>
              <a:t>      </a:t>
            </a:r>
            <a:r>
              <a:rPr lang="en-IN" dirty="0" smtClean="0">
                <a:solidFill>
                  <a:schemeClr val="accent2"/>
                </a:solidFill>
                <a:latin typeface="Algerian" pitchFamily="82" charset="0"/>
              </a:rPr>
              <a:t>STANDARD HISTOLOGICAL TECHNIQUE </a:t>
            </a:r>
            <a:r>
              <a:rPr lang="en-IN" dirty="0" smtClean="0"/>
              <a:t/>
            </a:r>
            <a:br>
              <a:rPr lang="en-IN" dirty="0" smtClean="0"/>
            </a:br>
            <a:endParaRPr lang="en-IN" dirty="0"/>
          </a:p>
        </p:txBody>
      </p:sp>
      <p:sp>
        <p:nvSpPr>
          <p:cNvPr id="18435" name="Content Placeholder 2"/>
          <p:cNvSpPr>
            <a:spLocks noGrp="1"/>
          </p:cNvSpPr>
          <p:nvPr>
            <p:ph idx="1"/>
          </p:nvPr>
        </p:nvSpPr>
        <p:spPr/>
        <p:txBody>
          <a:bodyPr/>
          <a:lstStyle/>
          <a:p>
            <a:pPr eaLnBrk="1" hangingPunct="1">
              <a:buFont typeface="Wingdings" pitchFamily="2" charset="2"/>
              <a:buChar char="Ø"/>
            </a:pPr>
            <a:r>
              <a:rPr lang="en-IN" sz="2800" smtClean="0">
                <a:latin typeface="Monotype Corsiva" pitchFamily="66" charset="0"/>
              </a:rPr>
              <a:t>Origin in 1860 `s ( Germany) </a:t>
            </a:r>
          </a:p>
          <a:p>
            <a:pPr eaLnBrk="1" hangingPunct="1">
              <a:buFont typeface="Wingdings" pitchFamily="2" charset="2"/>
              <a:buChar char="Ø"/>
            </a:pPr>
            <a:r>
              <a:rPr lang="en-IN" sz="2800" smtClean="0">
                <a:latin typeface="Monotype Corsiva" pitchFamily="66" charset="0"/>
              </a:rPr>
              <a:t>Consequence of development in optics.</a:t>
            </a:r>
          </a:p>
          <a:p>
            <a:pPr eaLnBrk="1" hangingPunct="1">
              <a:buFont typeface="Wingdings" pitchFamily="2" charset="2"/>
              <a:buChar char="Ø"/>
            </a:pPr>
            <a:r>
              <a:rPr lang="en-IN" sz="2800" smtClean="0">
                <a:latin typeface="Monotype Corsiva" pitchFamily="66" charset="0"/>
              </a:rPr>
              <a:t>AIM  -Produce thin “ sections “ of tissues: enables cells to be resolved.</a:t>
            </a:r>
          </a:p>
          <a:p>
            <a:pPr eaLnBrk="1" hangingPunct="1">
              <a:buFont typeface="Wingdings 2" pitchFamily="18" charset="2"/>
              <a:buNone/>
            </a:pPr>
            <a:r>
              <a:rPr lang="en-IN" sz="2800" smtClean="0">
                <a:latin typeface="Monotype Corsiva" pitchFamily="66" charset="0"/>
              </a:rPr>
              <a:t>               -Impart sufficient contrast to enable identification (staining).</a:t>
            </a:r>
          </a:p>
          <a:p>
            <a:pPr eaLnBrk="1" hangingPunct="1">
              <a:buFont typeface="Wingdings 2" pitchFamily="18" charset="2"/>
              <a:buNone/>
            </a:pPr>
            <a:endParaRPr lang="en-IN"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5867400" cy="1066800"/>
          </a:xfrm>
        </p:spPr>
        <p:txBody>
          <a:bodyPr>
            <a:normAutofit fontScale="90000"/>
          </a:bodyPr>
          <a:lstStyle/>
          <a:p>
            <a:pPr>
              <a:defRPr/>
            </a:pPr>
            <a:r>
              <a:rPr lang="en-IN" dirty="0" smtClean="0"/>
              <a:t> </a:t>
            </a:r>
            <a:r>
              <a:rPr lang="en-IN" dirty="0" smtClean="0">
                <a:latin typeface="Algerian" pitchFamily="82" charset="0"/>
              </a:rPr>
              <a:t/>
            </a:r>
            <a:br>
              <a:rPr lang="en-IN" dirty="0" smtClean="0">
                <a:latin typeface="Algerian" pitchFamily="82" charset="0"/>
              </a:rPr>
            </a:br>
            <a:r>
              <a:rPr lang="en-IN" dirty="0" smtClean="0">
                <a:solidFill>
                  <a:schemeClr val="accent2"/>
                </a:solidFill>
                <a:latin typeface="Algerian" pitchFamily="82" charset="0"/>
              </a:rPr>
              <a:t>preparation of tissue for </a:t>
            </a:r>
            <a:br>
              <a:rPr lang="en-IN" dirty="0" smtClean="0">
                <a:solidFill>
                  <a:schemeClr val="accent2"/>
                </a:solidFill>
                <a:latin typeface="Algerian" pitchFamily="82" charset="0"/>
              </a:rPr>
            </a:br>
            <a:r>
              <a:rPr lang="en-IN" dirty="0" smtClean="0">
                <a:solidFill>
                  <a:schemeClr val="accent2"/>
                </a:solidFill>
                <a:latin typeface="Algerian" pitchFamily="82" charset="0"/>
              </a:rPr>
              <a:t> simple study</a:t>
            </a:r>
            <a:r>
              <a:rPr lang="en-IN" dirty="0" smtClean="0">
                <a:latin typeface="Algerian" pitchFamily="82" charset="0"/>
              </a:rPr>
              <a:t/>
            </a:r>
            <a:br>
              <a:rPr lang="en-IN" dirty="0" smtClean="0">
                <a:latin typeface="Algerian" pitchFamily="82" charset="0"/>
              </a:rPr>
            </a:br>
            <a:endParaRPr lang="en-IN" dirty="0"/>
          </a:p>
        </p:txBody>
      </p:sp>
      <p:sp>
        <p:nvSpPr>
          <p:cNvPr id="19459" name="Content Placeholder 2"/>
          <p:cNvSpPr>
            <a:spLocks noGrp="1"/>
          </p:cNvSpPr>
          <p:nvPr>
            <p:ph idx="1"/>
          </p:nvPr>
        </p:nvSpPr>
        <p:spPr/>
        <p:txBody>
          <a:bodyPr/>
          <a:lstStyle/>
          <a:p>
            <a:pPr>
              <a:buFont typeface="Wingdings 2" pitchFamily="18" charset="2"/>
              <a:buNone/>
            </a:pPr>
            <a:r>
              <a:rPr lang="en-IN" sz="2800" smtClean="0">
                <a:latin typeface="Monotype Corsiva" pitchFamily="66" charset="0"/>
              </a:rPr>
              <a:t>Basic steps are-</a:t>
            </a:r>
          </a:p>
          <a:p>
            <a:pPr>
              <a:buFont typeface="Wingdings" pitchFamily="2" charset="2"/>
              <a:buChar char="Ø"/>
            </a:pPr>
            <a:r>
              <a:rPr lang="en-IN" sz="2800" smtClean="0">
                <a:latin typeface="Monotype Corsiva" pitchFamily="66" charset="0"/>
              </a:rPr>
              <a:t> Fixation </a:t>
            </a:r>
          </a:p>
          <a:p>
            <a:pPr>
              <a:buFont typeface="Wingdings" pitchFamily="2" charset="2"/>
              <a:buChar char="Ø"/>
            </a:pPr>
            <a:r>
              <a:rPr lang="en-IN" sz="2800" smtClean="0">
                <a:latin typeface="Monotype Corsiva" pitchFamily="66" charset="0"/>
              </a:rPr>
              <a:t> Dehydration</a:t>
            </a:r>
          </a:p>
          <a:p>
            <a:pPr>
              <a:buFont typeface="Wingdings" pitchFamily="2" charset="2"/>
              <a:buChar char="Ø"/>
            </a:pPr>
            <a:r>
              <a:rPr lang="en-IN" sz="2800" smtClean="0">
                <a:latin typeface="Monotype Corsiva" pitchFamily="66" charset="0"/>
              </a:rPr>
              <a:t> Clearing</a:t>
            </a:r>
          </a:p>
          <a:p>
            <a:pPr>
              <a:buFont typeface="Wingdings" pitchFamily="2" charset="2"/>
              <a:buChar char="Ø"/>
            </a:pPr>
            <a:r>
              <a:rPr lang="en-IN" sz="2800" smtClean="0">
                <a:latin typeface="Monotype Corsiva" pitchFamily="66" charset="0"/>
              </a:rPr>
              <a:t> Paraffin embedding </a:t>
            </a:r>
          </a:p>
          <a:p>
            <a:pPr>
              <a:buFont typeface="Wingdings" pitchFamily="2" charset="2"/>
              <a:buChar char="Ø"/>
            </a:pPr>
            <a:r>
              <a:rPr lang="en-IN" sz="2800" smtClean="0">
                <a:latin typeface="Monotype Corsiva" pitchFamily="66" charset="0"/>
              </a:rPr>
              <a:t> Blocking</a:t>
            </a:r>
          </a:p>
          <a:p>
            <a:pPr>
              <a:buFont typeface="Wingdings" pitchFamily="2" charset="2"/>
              <a:buChar char="Ø"/>
            </a:pPr>
            <a:r>
              <a:rPr lang="en-IN" sz="2800" smtClean="0">
                <a:latin typeface="Monotype Corsiva" pitchFamily="66" charset="0"/>
              </a:rPr>
              <a:t> Section cutting </a:t>
            </a:r>
          </a:p>
          <a:p>
            <a:pPr>
              <a:buFont typeface="Wingdings" pitchFamily="2" charset="2"/>
              <a:buChar char="Ø"/>
            </a:pPr>
            <a:r>
              <a:rPr lang="en-IN" sz="2800" smtClean="0">
                <a:latin typeface="Monotype Corsiva" pitchFamily="66" charset="0"/>
              </a:rPr>
              <a:t>Staining</a:t>
            </a:r>
          </a:p>
          <a:p>
            <a:endParaRPr lang="en-IN" sz="2800" smtClean="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dirty="0" smtClean="0">
                <a:solidFill>
                  <a:schemeClr val="accent2"/>
                </a:solidFill>
                <a:latin typeface="Algerian" pitchFamily="82" charset="0"/>
              </a:rPr>
              <a:t>TISSUE FIXATION</a:t>
            </a:r>
            <a:endParaRPr lang="en-IN" dirty="0">
              <a:solidFill>
                <a:schemeClr val="accent2"/>
              </a:solidFill>
              <a:latin typeface="Algerian" pitchFamily="82" charset="0"/>
            </a:endParaRPr>
          </a:p>
        </p:txBody>
      </p:sp>
      <p:sp>
        <p:nvSpPr>
          <p:cNvPr id="20483" name="Content Placeholder 2"/>
          <p:cNvSpPr>
            <a:spLocks noGrp="1"/>
          </p:cNvSpPr>
          <p:nvPr>
            <p:ph idx="1"/>
          </p:nvPr>
        </p:nvSpPr>
        <p:spPr>
          <a:xfrm>
            <a:off x="228600" y="1219200"/>
            <a:ext cx="8686800" cy="5638800"/>
          </a:xfrm>
        </p:spPr>
        <p:txBody>
          <a:bodyPr/>
          <a:lstStyle/>
          <a:p>
            <a:pPr>
              <a:buFont typeface="Wingdings 2" pitchFamily="18" charset="2"/>
              <a:buNone/>
            </a:pPr>
            <a:r>
              <a:rPr lang="en-GB" sz="2400" smtClean="0">
                <a:latin typeface="Monotype Corsiva" pitchFamily="66" charset="0"/>
              </a:rPr>
              <a:t>                                    Is a process in which semisolid or gel  like protiens in the cell  cytoplasm get hardened by forming additive compounds with fixative agents. Once the proteins in the tissues are fixed ,cellular cytoplasm ,cytoplasmic organelles and nucleus get fixed and preserved.                        </a:t>
            </a:r>
            <a:r>
              <a:rPr lang="en-GB" sz="2400" u="sng" smtClean="0">
                <a:solidFill>
                  <a:srgbClr val="FF0000"/>
                </a:solidFill>
                <a:latin typeface="Algerian" pitchFamily="82" charset="0"/>
              </a:rPr>
              <a:t>PRINCIPLES-</a:t>
            </a:r>
            <a:r>
              <a:rPr lang="en-IN" sz="2400" smtClean="0"/>
              <a:t> </a:t>
            </a:r>
            <a:r>
              <a:rPr lang="en-GB" sz="2400" smtClean="0">
                <a:latin typeface="Monotype Corsiva" pitchFamily="66" charset="0"/>
              </a:rPr>
              <a:t>Discovered in 1970s.</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Started as soon as possible.</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Chemical s are used.</a:t>
            </a:r>
            <a:endParaRPr lang="en-IN" sz="2400" smtClean="0">
              <a:latin typeface="Monotype Corsiva" pitchFamily="66" charset="0"/>
            </a:endParaRPr>
          </a:p>
          <a:p>
            <a:pPr>
              <a:buFont typeface="Wingdings" pitchFamily="2" charset="2"/>
              <a:buChar char="Ø"/>
            </a:pPr>
            <a:r>
              <a:rPr lang="en-GB" sz="2400" smtClean="0">
                <a:latin typeface="Monotype Corsiva" pitchFamily="66" charset="0"/>
              </a:rPr>
              <a:t>Tissues can be fixed in two ways-</a:t>
            </a:r>
          </a:p>
          <a:p>
            <a:pPr>
              <a:buFont typeface="Wingdings" pitchFamily="2" charset="2"/>
              <a:buChar char="Ø"/>
            </a:pPr>
            <a:r>
              <a:rPr lang="en-GB" sz="2400" smtClean="0">
                <a:latin typeface="Monotype Corsiva" pitchFamily="66" charset="0"/>
              </a:rPr>
              <a:t> </a:t>
            </a:r>
            <a:r>
              <a:rPr lang="en-GB" sz="2400" smtClean="0">
                <a:solidFill>
                  <a:srgbClr val="FF0000"/>
                </a:solidFill>
                <a:latin typeface="Monotype Corsiva" pitchFamily="66" charset="0"/>
              </a:rPr>
              <a:t>A) </a:t>
            </a:r>
            <a:r>
              <a:rPr lang="en-GB" sz="2400" smtClean="0">
                <a:latin typeface="Monotype Corsiva" pitchFamily="66" charset="0"/>
              </a:rPr>
              <a:t>by putting the tissues directly into the fixatives. </a:t>
            </a:r>
          </a:p>
          <a:p>
            <a:pPr>
              <a:buFont typeface="Wingdings" pitchFamily="2" charset="2"/>
              <a:buChar char="Ø"/>
            </a:pPr>
            <a:r>
              <a:rPr lang="en-GB" sz="2400" smtClean="0">
                <a:solidFill>
                  <a:srgbClr val="FF0000"/>
                </a:solidFill>
                <a:latin typeface="Monotype Corsiva" pitchFamily="66" charset="0"/>
              </a:rPr>
              <a:t>B) </a:t>
            </a:r>
            <a:r>
              <a:rPr lang="en-GB" sz="2400" smtClean="0">
                <a:latin typeface="Monotype Corsiva" pitchFamily="66" charset="0"/>
              </a:rPr>
              <a:t>by injecting the tissue with fixative fluid.</a:t>
            </a:r>
            <a:endParaRPr lang="en-IN" sz="2400" smtClean="0">
              <a:latin typeface="Monotype Corsiva" pitchFamily="66" charset="0"/>
            </a:endParaRPr>
          </a:p>
          <a:p>
            <a:pPr>
              <a:buFont typeface="Wingdings 2" pitchFamily="18" charset="2"/>
              <a:buNone/>
            </a:pPr>
            <a:r>
              <a:rPr lang="en-GB" sz="2400" smtClean="0">
                <a:latin typeface="Monotype Corsiva" pitchFamily="66" charset="0"/>
              </a:rPr>
              <a:t>     </a:t>
            </a:r>
            <a:r>
              <a:rPr lang="en-GB" sz="2400" u="sng" smtClean="0">
                <a:solidFill>
                  <a:srgbClr val="FF0000"/>
                </a:solidFill>
                <a:latin typeface="Algerian" pitchFamily="82" charset="0"/>
              </a:rPr>
              <a:t>VOLUME OF FIXATIVE- </a:t>
            </a:r>
            <a:r>
              <a:rPr lang="en-GB" sz="2400" smtClean="0">
                <a:latin typeface="Monotype Corsiva" pitchFamily="66" charset="0"/>
              </a:rPr>
              <a:t>must be 10 times of the volume of tissue. If the tissue size is 0.5 cm, then it should be fixed in 5 to 10 ml of 10% formal saline.</a:t>
            </a:r>
            <a:endParaRPr lang="en-IN" sz="2400" smtClean="0">
              <a:latin typeface="Monotype Corsiva" pitchFamily="66" charset="0"/>
            </a:endParaRPr>
          </a:p>
          <a:p>
            <a:pPr>
              <a:buFont typeface="Wingdings" pitchFamily="2" charset="2"/>
              <a:buChar char="Ø"/>
            </a:pPr>
            <a:endParaRPr lang="en-IN" sz="2400" smtClean="0">
              <a:latin typeface="Monotype Corsiva"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Trek</Template>
  <TotalTime>3919</TotalTime>
  <Words>4296</Words>
  <Application>Microsoft Office PowerPoint</Application>
  <PresentationFormat>On-screen Show (4:3)</PresentationFormat>
  <Paragraphs>414</Paragraphs>
  <Slides>59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2" baseType="lpstr">
      <vt:lpstr>Arial</vt:lpstr>
      <vt:lpstr>Franklin Gothic Medium</vt:lpstr>
      <vt:lpstr>Franklin Gothic Book</vt:lpstr>
      <vt:lpstr>Wingdings 2</vt:lpstr>
      <vt:lpstr>Calibri</vt:lpstr>
      <vt:lpstr>Arial Rounded MT Bold</vt:lpstr>
      <vt:lpstr>Baskerville Old Face</vt:lpstr>
      <vt:lpstr>Algerian</vt:lpstr>
      <vt:lpstr>Monotype Corsiva</vt:lpstr>
      <vt:lpstr>Wingdings</vt:lpstr>
      <vt:lpstr>Times New Roman</vt:lpstr>
      <vt:lpstr>Trek</vt:lpstr>
      <vt:lpstr>Microsoft Equation 3.0</vt:lpstr>
      <vt:lpstr>Histological techniques</vt:lpstr>
      <vt:lpstr>                        INTRODUCTION </vt:lpstr>
      <vt:lpstr>ROLE IN DIAGNOSTIC  LABORATORY </vt:lpstr>
      <vt:lpstr>                          TISSUE</vt:lpstr>
      <vt:lpstr>                     MACROSCOPIC EXAMINATION </vt:lpstr>
      <vt:lpstr>              MICROSCOPIC  EXAMINATION </vt:lpstr>
      <vt:lpstr>      STANDARD HISTOLOGICAL TECHNIQUE  </vt:lpstr>
      <vt:lpstr>  preparation of tissue for   simple study </vt:lpstr>
      <vt:lpstr>                  TISSUE FIXATION</vt:lpstr>
      <vt:lpstr>                   aims of fixation</vt:lpstr>
      <vt:lpstr>             FACTORS AFFECTING FIXATION</vt:lpstr>
      <vt:lpstr>fixatives</vt:lpstr>
      <vt:lpstr> composition of formaldehyde</vt:lpstr>
      <vt:lpstr>                      bouin`s fluid</vt:lpstr>
      <vt:lpstr>                    zenker`s fluid</vt:lpstr>
      <vt:lpstr>                       Other fixatives </vt:lpstr>
      <vt:lpstr>                 tissue processing</vt:lpstr>
      <vt:lpstr>                      dehydration</vt:lpstr>
      <vt:lpstr>                           Steps are</vt:lpstr>
      <vt:lpstr>                         clearing</vt:lpstr>
      <vt:lpstr>Clearing agents</vt:lpstr>
      <vt:lpstr>          embedding(paraffin method)</vt:lpstr>
      <vt:lpstr>Slide 23</vt:lpstr>
      <vt:lpstr>Slide 24</vt:lpstr>
      <vt:lpstr>Tissue processing Embedding moulds: </vt:lpstr>
      <vt:lpstr>GENERAL EMBEDDING PROCEDURE</vt:lpstr>
      <vt:lpstr>   GENERAL EMBEDDING PROCEDURE</vt:lpstr>
      <vt:lpstr>caution</vt:lpstr>
      <vt:lpstr>         ORIENTATION OF TISSUE IN THE BLOCK </vt:lpstr>
      <vt:lpstr>Automatic tissue processor</vt:lpstr>
      <vt:lpstr>TISSUE PROCESSING BY AN AUTOMATIC TISSUE PROCESSOR  </vt:lpstr>
      <vt:lpstr>                   SECTION CUTTING</vt:lpstr>
      <vt:lpstr>DIFFERENT TYPES OF MICROTOMES</vt:lpstr>
      <vt:lpstr>                  rotary microtome</vt:lpstr>
      <vt:lpstr>                rocking microtome</vt:lpstr>
      <vt:lpstr>Recent development</vt:lpstr>
      <vt:lpstr>                   uses of microtomes</vt:lpstr>
      <vt:lpstr>               Microtome knives</vt:lpstr>
      <vt:lpstr>Microtome knives are classified as-</vt:lpstr>
      <vt:lpstr>        SHARPNING OF MICROTOME KNIFE</vt:lpstr>
      <vt:lpstr>      What is a hone           </vt:lpstr>
      <vt:lpstr>Slide 42</vt:lpstr>
      <vt:lpstr>         automatic knife sharpener</vt:lpstr>
      <vt:lpstr>Procedure of section cutting</vt:lpstr>
      <vt:lpstr>            Section cutting of a paraffin block</vt:lpstr>
      <vt:lpstr>Ribbon of the section</vt:lpstr>
      <vt:lpstr>Slide 47</vt:lpstr>
      <vt:lpstr>Slide 48</vt:lpstr>
      <vt:lpstr>Warm water bath       slide warmer</vt:lpstr>
      <vt:lpstr>Slides and cover slips</vt:lpstr>
      <vt:lpstr>                            staining</vt:lpstr>
      <vt:lpstr>            haematoxylin</vt:lpstr>
      <vt:lpstr>                        eosin</vt:lpstr>
      <vt:lpstr>Preparation of stain</vt:lpstr>
      <vt:lpstr>PROCEDURE  FOR  H &amp; E STAINING (HARRI`S METHOD) </vt:lpstr>
      <vt:lpstr>Slide 56</vt:lpstr>
      <vt:lpstr>IMPORTANT POINTS</vt:lpstr>
      <vt:lpstr>                      MOUNTANTS</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320</cp:revision>
  <cp:lastPrinted>1601-01-01T00:00:00Z</cp:lastPrinted>
  <dcterms:created xsi:type="dcterms:W3CDTF">2010-06-02T04:31:44Z</dcterms:created>
  <dcterms:modified xsi:type="dcterms:W3CDTF">2025-08-07T10:28:46Z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