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bin" ContentType="application/vnd.ms-office.legacyDiagramText"/>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tags/tag1.xml" ContentType="application/vnd.openxmlformats-officedocument.presentationml.tags+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legacyDocTextInfo.bin" ContentType="application/vnd.ms-office.legacyDocTextInfo"/>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tags/tag2.xml" ContentType="application/vnd.openxmlformats-officedocument.presentationml.tags+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tags/tag3.xml" ContentType="application/vnd.openxmlformats-officedocument.presentationml.tags+xml"/>
  <Override PartName="/ppt/notesSlides/notesSlide37.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84"/>
  </p:notesMasterIdLst>
  <p:sldIdLst>
    <p:sldId id="381" r:id="rId2"/>
    <p:sldId id="256" r:id="rId3"/>
    <p:sldId id="258" r:id="rId4"/>
    <p:sldId id="370" r:id="rId5"/>
    <p:sldId id="375" r:id="rId6"/>
    <p:sldId id="369" r:id="rId7"/>
    <p:sldId id="319" r:id="rId8"/>
    <p:sldId id="362" r:id="rId9"/>
    <p:sldId id="359" r:id="rId10"/>
    <p:sldId id="346" r:id="rId11"/>
    <p:sldId id="355" r:id="rId12"/>
    <p:sldId id="356" r:id="rId13"/>
    <p:sldId id="266" r:id="rId14"/>
    <p:sldId id="267" r:id="rId15"/>
    <p:sldId id="269" r:id="rId16"/>
    <p:sldId id="345" r:id="rId17"/>
    <p:sldId id="272" r:id="rId18"/>
    <p:sldId id="273" r:id="rId19"/>
    <p:sldId id="274" r:id="rId20"/>
    <p:sldId id="332" r:id="rId21"/>
    <p:sldId id="275" r:id="rId22"/>
    <p:sldId id="333" r:id="rId23"/>
    <p:sldId id="368" r:id="rId24"/>
    <p:sldId id="357" r:id="rId25"/>
    <p:sldId id="371" r:id="rId26"/>
    <p:sldId id="279" r:id="rId27"/>
    <p:sldId id="335" r:id="rId28"/>
    <p:sldId id="339" r:id="rId29"/>
    <p:sldId id="372" r:id="rId30"/>
    <p:sldId id="337" r:id="rId31"/>
    <p:sldId id="338" r:id="rId32"/>
    <p:sldId id="347" r:id="rId33"/>
    <p:sldId id="363" r:id="rId34"/>
    <p:sldId id="379" r:id="rId35"/>
    <p:sldId id="286" r:id="rId36"/>
    <p:sldId id="351" r:id="rId37"/>
    <p:sldId id="290" r:id="rId38"/>
    <p:sldId id="289" r:id="rId39"/>
    <p:sldId id="291" r:id="rId40"/>
    <p:sldId id="292" r:id="rId41"/>
    <p:sldId id="293" r:id="rId42"/>
    <p:sldId id="294" r:id="rId43"/>
    <p:sldId id="373" r:id="rId44"/>
    <p:sldId id="295" r:id="rId45"/>
    <p:sldId id="298" r:id="rId46"/>
    <p:sldId id="324" r:id="rId47"/>
    <p:sldId id="380" r:id="rId48"/>
    <p:sldId id="352" r:id="rId49"/>
    <p:sldId id="329" r:id="rId50"/>
    <p:sldId id="327" r:id="rId51"/>
    <p:sldId id="342" r:id="rId52"/>
    <p:sldId id="365" r:id="rId53"/>
    <p:sldId id="328" r:id="rId54"/>
    <p:sldId id="299" r:id="rId55"/>
    <p:sldId id="340" r:id="rId56"/>
    <p:sldId id="364" r:id="rId57"/>
    <p:sldId id="354" r:id="rId58"/>
    <p:sldId id="341" r:id="rId59"/>
    <p:sldId id="301" r:id="rId60"/>
    <p:sldId id="302" r:id="rId61"/>
    <p:sldId id="330" r:id="rId62"/>
    <p:sldId id="374" r:id="rId63"/>
    <p:sldId id="377" r:id="rId64"/>
    <p:sldId id="307" r:id="rId65"/>
    <p:sldId id="350" r:id="rId66"/>
    <p:sldId id="320" r:id="rId67"/>
    <p:sldId id="378" r:id="rId68"/>
    <p:sldId id="366" r:id="rId69"/>
    <p:sldId id="361" r:id="rId70"/>
    <p:sldId id="310" r:id="rId71"/>
    <p:sldId id="348" r:id="rId72"/>
    <p:sldId id="349" r:id="rId73"/>
    <p:sldId id="367" r:id="rId74"/>
    <p:sldId id="311" r:id="rId75"/>
    <p:sldId id="325" r:id="rId76"/>
    <p:sldId id="313" r:id="rId77"/>
    <p:sldId id="314" r:id="rId78"/>
    <p:sldId id="315" r:id="rId79"/>
    <p:sldId id="343" r:id="rId80"/>
    <p:sldId id="360" r:id="rId81"/>
    <p:sldId id="318" r:id="rId82"/>
    <p:sldId id="358" r:id="rId8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4" d="100"/>
          <a:sy n="64" d="100"/>
        </p:scale>
        <p:origin x="-1296"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notesMaster" Target="notesMasters/notesMaster1.xml"/><Relationship Id="rId89" Type="http://schemas.microsoft.com/office/2006/relationships/legacyDocTextInfo" Target="legacyDocTextInfo.bin"/><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3" Type="http://schemas.microsoft.com/office/2006/relationships/legacyDiagramText" Target="legacyDiagramText3.bin"/><Relationship Id="rId2" Type="http://schemas.microsoft.com/office/2006/relationships/legacyDiagramText" Target="legacyDiagramText2.bin"/><Relationship Id="rId1" Type="http://schemas.microsoft.com/office/2006/relationships/legacyDiagramText" Target="legacyDiagramText1.bin"/><Relationship Id="rId5" Type="http://schemas.microsoft.com/office/2006/relationships/legacyDiagramText" Target="legacyDiagramText5.bin"/><Relationship Id="rId4" Type="http://schemas.microsoft.com/office/2006/relationships/legacyDiagramText" Target="legacyDiagramText4.bin"/></Relationships>
</file>

<file path=ppt/drawings/_rels/vmlDrawing2.vml.rels><?xml version="1.0" encoding="UTF-8" standalone="yes"?>
<Relationships xmlns="http://schemas.openxmlformats.org/package/2006/relationships"><Relationship Id="rId8" Type="http://schemas.microsoft.com/office/2006/relationships/legacyDiagramText" Target="legacyDiagramText13.bin"/><Relationship Id="rId3" Type="http://schemas.microsoft.com/office/2006/relationships/legacyDiagramText" Target="legacyDiagramText8.bin"/><Relationship Id="rId7" Type="http://schemas.microsoft.com/office/2006/relationships/legacyDiagramText" Target="legacyDiagramText12.bin"/><Relationship Id="rId2" Type="http://schemas.microsoft.com/office/2006/relationships/legacyDiagramText" Target="legacyDiagramText7.bin"/><Relationship Id="rId1" Type="http://schemas.microsoft.com/office/2006/relationships/legacyDiagramText" Target="legacyDiagramText6.bin"/><Relationship Id="rId6" Type="http://schemas.microsoft.com/office/2006/relationships/legacyDiagramText" Target="legacyDiagramText11.bin"/><Relationship Id="rId11" Type="http://schemas.microsoft.com/office/2006/relationships/legacyDiagramText" Target="legacyDiagramText16.bin"/><Relationship Id="rId5" Type="http://schemas.microsoft.com/office/2006/relationships/legacyDiagramText" Target="legacyDiagramText10.bin"/><Relationship Id="rId10" Type="http://schemas.microsoft.com/office/2006/relationships/legacyDiagramText" Target="legacyDiagramText15.bin"/><Relationship Id="rId4" Type="http://schemas.microsoft.com/office/2006/relationships/legacyDiagramText" Target="legacyDiagramText9.bin"/><Relationship Id="rId9" Type="http://schemas.microsoft.com/office/2006/relationships/legacyDiagramText" Target="legacyDiagramText14.bin"/></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884A287-BCE9-46E9-90E6-37C8252BE136}" type="datetimeFigureOut">
              <a:rPr lang="en-US" smtClean="0"/>
              <a:pPr/>
              <a:t>07-Aug-25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817C377-1C36-40E2-B9FB-81AEB08FAAE5}"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slide" Target="../slides/slide7.xm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slide" Target="../slides/slide26.xm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Lymphoid tissues are typically located at sites that provide a possible route of entry of pathogens and/or sites that are liable to infections. Epithelia delimit all other tissues from the "outside world", and it is not surprising that lymphoid tissues are often found near them.</a:t>
            </a:r>
            <a:endParaRPr lang="en-US" dirty="0"/>
          </a:p>
        </p:txBody>
      </p:sp>
      <p:sp>
        <p:nvSpPr>
          <p:cNvPr id="4" name="Slide Number Placeholder 3"/>
          <p:cNvSpPr>
            <a:spLocks noGrp="1"/>
          </p:cNvSpPr>
          <p:nvPr>
            <p:ph type="sldNum" sz="quarter" idx="10"/>
          </p:nvPr>
        </p:nvSpPr>
        <p:spPr/>
        <p:txBody>
          <a:bodyPr/>
          <a:lstStyle/>
          <a:p>
            <a:fld id="{9817C377-1C36-40E2-B9FB-81AEB08FAAE5}" type="slidenum">
              <a:rPr lang="en-US" smtClean="0"/>
              <a:pPr/>
              <a:t>3</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BA99B000-18F3-414A-AC84-1A4F071249CF}" type="slidenum">
              <a:rPr lang="en-US"/>
              <a:pPr/>
              <a:t>18</a:t>
            </a:fld>
            <a:endParaRPr lang="en-US"/>
          </a:p>
        </p:txBody>
      </p:sp>
      <p:sp>
        <p:nvSpPr>
          <p:cNvPr id="68611" name="Rectangle 2"/>
          <p:cNvSpPr>
            <a:spLocks noGrp="1" noRot="1" noChangeAspect="1" noChangeArrowheads="1" noTextEdit="1"/>
          </p:cNvSpPr>
          <p:nvPr>
            <p:ph type="sldImg"/>
          </p:nvPr>
        </p:nvSpPr>
        <p:spPr>
          <a:xfrm>
            <a:off x="1143000" y="687388"/>
            <a:ext cx="4572000" cy="3429000"/>
          </a:xfrm>
          <a:ln/>
        </p:spPr>
      </p:sp>
      <p:sp>
        <p:nvSpPr>
          <p:cNvPr id="68612" name="Rectangle 3"/>
          <p:cNvSpPr>
            <a:spLocks noGrp="1" noChangeArrowheads="1"/>
          </p:cNvSpPr>
          <p:nvPr>
            <p:ph type="body" idx="1"/>
          </p:nvPr>
        </p:nvSpPr>
        <p:spPr>
          <a:xfrm>
            <a:off x="915343" y="4344030"/>
            <a:ext cx="5027316" cy="4112913"/>
          </a:xfrm>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primary and secondary follicles in lamina </a:t>
            </a:r>
            <a:r>
              <a:rPr lang="en-US" sz="1200" dirty="0" err="1" smtClean="0"/>
              <a:t>propria</a:t>
            </a:r>
            <a:r>
              <a:rPr lang="en-US" sz="1200" dirty="0" smtClean="0"/>
              <a:t> and </a:t>
            </a:r>
            <a:r>
              <a:rPr lang="en-US" sz="1200" dirty="0" err="1" smtClean="0"/>
              <a:t>submucosaSo</a:t>
            </a:r>
            <a:r>
              <a:rPr lang="en-US" sz="1200" dirty="0" smtClean="0"/>
              <a:t>, clearly a </a:t>
            </a:r>
            <a:r>
              <a:rPr lang="en-US" sz="1200" dirty="0" smtClean="0">
                <a:hlinkClick r:id="rId3" action="ppaction://hlinksldjump"/>
              </a:rPr>
              <a:t>secondary lymphoid organ</a:t>
            </a:r>
            <a:r>
              <a:rPr lang="en-US" sz="1200" dirty="0" smtClean="0"/>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eaLnBrk="1" hangingPunct="1"/>
            <a:endParaRPr lang="es-ES_tradnl" dirty="0" smtClean="0">
              <a:latin typeface="Arial" charset="0"/>
              <a:ea typeface="ＭＳ Ｐゴシック" pitchFamily="-112"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3E4788DC-6F1C-4443-B1F7-97FAB1EB6000}" type="slidenum">
              <a:rPr lang="en-US"/>
              <a:pPr/>
              <a:t>19</a:t>
            </a:fld>
            <a:endParaRPr lang="en-US"/>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pPr eaLnBrk="1" hangingPunct="1"/>
            <a:endParaRPr lang="es-ES_tradnl" smtClean="0">
              <a:latin typeface="Arial" charset="0"/>
              <a:ea typeface="ＭＳ Ｐゴシック" pitchFamily="-112"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just"/>
            <a:r>
              <a:rPr lang="en-US" sz="1200" b="1" i="1" dirty="0" smtClean="0"/>
              <a:t>A. Palatine tonsils</a:t>
            </a:r>
            <a:r>
              <a:rPr lang="en-US" sz="1200" dirty="0" smtClean="0"/>
              <a:t> (</a:t>
            </a:r>
            <a:r>
              <a:rPr lang="en-US" sz="1200" b="1" dirty="0" smtClean="0"/>
              <a:t>THE tonsils</a:t>
            </a:r>
            <a:r>
              <a:rPr lang="en-US" sz="1200" dirty="0" smtClean="0"/>
              <a:t>), which are located in the lateral wall of the </a:t>
            </a:r>
            <a:r>
              <a:rPr lang="en-US" sz="1200" dirty="0" err="1" smtClean="0"/>
              <a:t>oropharynx</a:t>
            </a:r>
            <a:r>
              <a:rPr lang="en-US" sz="1200" dirty="0" smtClean="0"/>
              <a:t> and covered by a stratified </a:t>
            </a:r>
            <a:r>
              <a:rPr lang="en-US" sz="1200" dirty="0" err="1" smtClean="0"/>
              <a:t>squamous</a:t>
            </a:r>
            <a:r>
              <a:rPr lang="en-US" sz="1200" dirty="0" smtClean="0"/>
              <a:t> epithelium,</a:t>
            </a:r>
            <a:br>
              <a:rPr lang="en-US" sz="1200" dirty="0" smtClean="0"/>
            </a:br>
            <a:r>
              <a:rPr lang="en-US" sz="1200" dirty="0" smtClean="0"/>
              <a:t> </a:t>
            </a:r>
          </a:p>
          <a:p>
            <a:pPr algn="just"/>
            <a:r>
              <a:rPr lang="en-US" sz="1200" b="1" i="1" dirty="0" smtClean="0"/>
              <a:t>B. Lingual tonsils</a:t>
            </a:r>
            <a:r>
              <a:rPr lang="en-US" sz="1200" dirty="0" smtClean="0"/>
              <a:t> which are situated in the lamina </a:t>
            </a:r>
            <a:r>
              <a:rPr lang="en-US" sz="1200" dirty="0" err="1" smtClean="0"/>
              <a:t>propria</a:t>
            </a:r>
            <a:r>
              <a:rPr lang="en-US" sz="1200" dirty="0" smtClean="0"/>
              <a:t> at the root of the tongue and also covered by a stratified </a:t>
            </a:r>
            <a:r>
              <a:rPr lang="en-US" sz="1200" dirty="0" err="1" smtClean="0"/>
              <a:t>squamous</a:t>
            </a:r>
            <a:r>
              <a:rPr lang="en-US" sz="1200" dirty="0" smtClean="0"/>
              <a:t> epithelium, and</a:t>
            </a:r>
            <a:br>
              <a:rPr lang="en-US" sz="1200" dirty="0" smtClean="0"/>
            </a:br>
            <a:r>
              <a:rPr lang="en-US" sz="1200" dirty="0" smtClean="0"/>
              <a:t> </a:t>
            </a:r>
          </a:p>
          <a:p>
            <a:pPr algn="just"/>
            <a:r>
              <a:rPr lang="en-US" sz="1200" b="1" i="1" dirty="0" smtClean="0"/>
              <a:t>C. Pharyngeal tonsils</a:t>
            </a:r>
            <a:r>
              <a:rPr lang="en-US" sz="1200" dirty="0" smtClean="0"/>
              <a:t> (also called </a:t>
            </a:r>
            <a:r>
              <a:rPr lang="en-US" sz="1200" b="1" dirty="0" smtClean="0"/>
              <a:t>nasopharyngeal tonsils </a:t>
            </a:r>
            <a:r>
              <a:rPr lang="en-US" sz="1200" dirty="0" smtClean="0"/>
              <a:t>or </a:t>
            </a:r>
            <a:r>
              <a:rPr lang="en-US" sz="1200" b="1" dirty="0" smtClean="0"/>
              <a:t>adenoids</a:t>
            </a:r>
            <a:r>
              <a:rPr lang="en-US" sz="1200" dirty="0" smtClean="0"/>
              <a:t>) which are located in the upper posterior part of the throat (</a:t>
            </a:r>
            <a:r>
              <a:rPr lang="en-US" sz="1200" dirty="0" err="1" smtClean="0"/>
              <a:t>nasopharynx</a:t>
            </a:r>
            <a:r>
              <a:rPr lang="en-US" sz="1200" dirty="0" smtClean="0"/>
              <a:t>) and covered by a </a:t>
            </a:r>
            <a:r>
              <a:rPr lang="en-US" sz="1200" dirty="0" err="1" smtClean="0"/>
              <a:t>pseudostratified</a:t>
            </a:r>
            <a:r>
              <a:rPr lang="en-US" sz="1200" dirty="0" smtClean="0"/>
              <a:t> ciliated epithelium with goblet cells.</a:t>
            </a:r>
          </a:p>
        </p:txBody>
      </p:sp>
      <p:sp>
        <p:nvSpPr>
          <p:cNvPr id="4" name="Slide Number Placeholder 3"/>
          <p:cNvSpPr>
            <a:spLocks noGrp="1"/>
          </p:cNvSpPr>
          <p:nvPr>
            <p:ph type="sldNum" sz="quarter" idx="10"/>
          </p:nvPr>
        </p:nvSpPr>
        <p:spPr/>
        <p:txBody>
          <a:bodyPr/>
          <a:lstStyle/>
          <a:p>
            <a:fld id="{9817C377-1C36-40E2-B9FB-81AEB08FAAE5}" type="slidenum">
              <a:rPr lang="en-US" smtClean="0"/>
              <a:pPr/>
              <a:t>20</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9626A48B-38FE-433F-B476-04DEFA0139C8}" type="slidenum">
              <a:rPr lang="en-US"/>
              <a:pPr/>
              <a:t>21</a:t>
            </a:fld>
            <a:endParaRPr lang="en-US"/>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The palatine tonsils are paired structures made of dense accumulations of lymphatic tissue located in the mucous membrane of the junction of the </a:t>
            </a:r>
            <a:r>
              <a:rPr lang="en-US" sz="1200" dirty="0" err="1" smtClean="0"/>
              <a:t>oropharynx</a:t>
            </a:r>
            <a:r>
              <a:rPr lang="en-US" sz="1200" dirty="0" smtClean="0"/>
              <a:t> and oral cavity.  The tonsils dip down into the underlying CT, forming crypts. There are also lingual tonsils and pharyngeal tonsils (under the roof of the </a:t>
            </a:r>
            <a:r>
              <a:rPr lang="en-US" sz="1200" dirty="0" err="1" smtClean="0"/>
              <a:t>nasopharynx</a:t>
            </a:r>
            <a:r>
              <a:rPr lang="en-US" sz="1200" dirty="0" smtClean="0"/>
              <a:t> and around the opening of the Eustachian tubes).        </a:t>
            </a:r>
            <a:r>
              <a:rPr lang="en-US" sz="1200" b="1" dirty="0" smtClean="0"/>
              <a:t>Key features: crypts, abundant nodules, stratified </a:t>
            </a:r>
            <a:r>
              <a:rPr lang="en-US" sz="1200" b="1" dirty="0" err="1" smtClean="0"/>
              <a:t>squamous</a:t>
            </a:r>
            <a:r>
              <a:rPr lang="en-US" sz="1200" b="1" dirty="0" smtClean="0"/>
              <a:t> epithelium</a:t>
            </a:r>
            <a:r>
              <a:rPr lang="en-US" sz="1200" dirty="0" smtClean="0"/>
              <a:t>  </a:t>
            </a:r>
          </a:p>
          <a:p>
            <a:pPr eaLnBrk="1" hangingPunct="1"/>
            <a:endParaRPr lang="es-ES_tradnl" dirty="0" smtClean="0">
              <a:latin typeface="Arial" charset="0"/>
              <a:ea typeface="ＭＳ Ｐゴシック" pitchFamily="-112"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B96E083D-7E0C-4353-AD27-12DC8F5AE341}" type="slidenum">
              <a:rPr lang="en-US"/>
              <a:pPr/>
              <a:t>26</a:t>
            </a:fld>
            <a:endParaRPr lang="en-US"/>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p:spPr>
        <p:txBody>
          <a:bodyPr/>
          <a:lstStyle/>
          <a:p>
            <a:pPr eaLnBrk="1" hangingPunct="1"/>
            <a:endParaRPr lang="es-ES_tradnl" smtClean="0">
              <a:latin typeface="Arial" charset="0"/>
              <a:ea typeface="ＭＳ Ｐゴシック" pitchFamily="-112"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9FFCC60E-2BE7-4CCD-AD38-E6E5F1B96774}" type="slidenum">
              <a:rPr lang="en-US"/>
              <a:pPr/>
              <a:t>28</a:t>
            </a:fld>
            <a:endParaRPr lang="en-US"/>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p:spPr>
        <p:txBody>
          <a:bodyPr/>
          <a:lstStyle/>
          <a:p>
            <a:pPr eaLnBrk="1" hangingPunct="1"/>
            <a:endParaRPr lang="es-ES_tradnl" smtClean="0">
              <a:latin typeface="Arial" charset="0"/>
              <a:ea typeface="ＭＳ Ｐゴシック" pitchFamily="-112"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138A9DB3-0A1F-46D3-B2BA-48FA93A30DD6}" type="slidenum">
              <a:rPr lang="en-US"/>
              <a:pPr/>
              <a:t>32</a:t>
            </a:fld>
            <a:endParaRPr lang="en-US"/>
          </a:p>
        </p:txBody>
      </p:sp>
      <p:sp>
        <p:nvSpPr>
          <p:cNvPr id="101379" name="Rectangle 2"/>
          <p:cNvSpPr>
            <a:spLocks noGrp="1" noRot="1" noChangeAspect="1" noChangeArrowheads="1" noTextEdit="1"/>
          </p:cNvSpPr>
          <p:nvPr>
            <p:ph type="sldImg"/>
          </p:nvPr>
        </p:nvSpPr>
        <p:spPr>
          <a:xfrm>
            <a:off x="1143000" y="687388"/>
            <a:ext cx="4572000" cy="3429000"/>
          </a:xfrm>
          <a:ln/>
        </p:spPr>
      </p:sp>
      <p:sp>
        <p:nvSpPr>
          <p:cNvPr id="101380" name="Rectangle 3"/>
          <p:cNvSpPr>
            <a:spLocks noGrp="1" noChangeArrowheads="1"/>
          </p:cNvSpPr>
          <p:nvPr>
            <p:ph type="body" idx="1"/>
          </p:nvPr>
        </p:nvSpPr>
        <p:spPr>
          <a:xfrm>
            <a:off x="686115" y="4344030"/>
            <a:ext cx="5485772" cy="4112913"/>
          </a:xfrm>
          <a:noFill/>
          <a:ln/>
        </p:spPr>
        <p:txBody>
          <a:bodyPr/>
          <a:lstStyle/>
          <a:p>
            <a:pPr eaLnBrk="1" hangingPunct="1"/>
            <a:endParaRPr lang="es-ES_tradnl" smtClean="0">
              <a:latin typeface="Arial" charset="0"/>
              <a:ea typeface="ＭＳ Ｐゴシック" pitchFamily="-112"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A61A1760-90CC-4382-A533-1F1853963D58}" type="slidenum">
              <a:rPr lang="en-US"/>
              <a:pPr/>
              <a:t>35</a:t>
            </a:fld>
            <a:endParaRPr lang="en-US"/>
          </a:p>
        </p:txBody>
      </p:sp>
      <p:sp>
        <p:nvSpPr>
          <p:cNvPr id="97283" name="Rectangle 2"/>
          <p:cNvSpPr>
            <a:spLocks noGrp="1" noRot="1" noChangeAspect="1" noChangeArrowheads="1" noTextEdit="1"/>
          </p:cNvSpPr>
          <p:nvPr>
            <p:ph type="sldImg"/>
          </p:nvPr>
        </p:nvSpPr>
        <p:spPr>
          <a:xfrm>
            <a:off x="1143000" y="685800"/>
            <a:ext cx="4572000" cy="3429000"/>
          </a:xfrm>
          <a:ln/>
        </p:spPr>
      </p:sp>
      <p:sp>
        <p:nvSpPr>
          <p:cNvPr id="97284" name="Rectangle 3"/>
          <p:cNvSpPr>
            <a:spLocks noGrp="1" noChangeArrowheads="1"/>
          </p:cNvSpPr>
          <p:nvPr>
            <p:ph type="body" idx="1"/>
          </p:nvPr>
        </p:nvSpPr>
        <p:spPr>
          <a:xfrm>
            <a:off x="686115" y="4344030"/>
            <a:ext cx="5485772" cy="4114485"/>
          </a:xfrm>
          <a:noFill/>
          <a:ln/>
        </p:spPr>
        <p:txBody>
          <a:bodyPr lIns="90482" tIns="45241" rIns="90482" bIns="45241"/>
          <a:lstStyle/>
          <a:p>
            <a:pPr eaLnBrk="1" hangingPunct="1"/>
            <a:r>
              <a:rPr lang="en-US" dirty="0" smtClean="0">
                <a:latin typeface="Arial" charset="0"/>
                <a:ea typeface="ＭＳ Ｐゴシック" pitchFamily="-112" charset="-128"/>
              </a:rPr>
              <a:t>Reticular fibers are also mixed with collagen fibers in other CT types. However, they are difficult to visualize without special stains (they do not form fiber bundles). Coz the lymphocytes</a:t>
            </a:r>
            <a:r>
              <a:rPr lang="en-US" baseline="0" dirty="0" smtClean="0">
                <a:latin typeface="Arial" charset="0"/>
                <a:ea typeface="ＭＳ Ｐゴシック" pitchFamily="-112" charset="-128"/>
              </a:rPr>
              <a:t> are so abundant</a:t>
            </a:r>
            <a:endParaRPr lang="en-US" dirty="0" smtClean="0">
              <a:latin typeface="Arial" charset="0"/>
              <a:ea typeface="ＭＳ Ｐゴシック" pitchFamily="-112" charset="-128"/>
            </a:endParaRPr>
          </a:p>
          <a:p>
            <a:pPr eaLnBrk="1" hangingPunct="1"/>
            <a:endParaRPr lang="en-US" dirty="0" smtClean="0">
              <a:latin typeface="Arial" charset="0"/>
              <a:ea typeface="ＭＳ Ｐゴシック" pitchFamily="-112"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HILAR ARTERY-&gt;</a:t>
            </a:r>
            <a:r>
              <a:rPr lang="en-US" baseline="0" dirty="0" smtClean="0"/>
              <a:t> ARTERIOLES -&gt;CAPILLARY BED(DRAINED BY) -&gt; POST CAPILLARY VENULES  -&gt;HILAR VEIN</a:t>
            </a:r>
          </a:p>
          <a:p>
            <a:r>
              <a:rPr lang="en-US" baseline="0" dirty="0" smtClean="0"/>
              <a:t>AFFERENT LYMPHATICS – SUBCAPSULAR SINUSES- TRABECULAR SINUSES- MEDULLARY SINUSES- EFFERENT LYMPHATICS EXIT THROUGH THE HILUM.</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dirty="0" smtClean="0">
                <a:latin typeface="Arial" charset="0"/>
                <a:ea typeface="ＭＳ Ｐゴシック" pitchFamily="-112" charset="-128"/>
              </a:rPr>
              <a:t>SINUSES ARE LINED BY ENDOTHELIUM.</a:t>
            </a:r>
            <a:r>
              <a:rPr lang="en-US" sz="1200" dirty="0" smtClean="0"/>
              <a:t> Lymphocytes and macrophages pass easily between these sinuses and the tissue of the lymph node.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Macrophages in sinuses monitor the fluids. Macs </a:t>
            </a:r>
            <a:r>
              <a:rPr lang="en-US" sz="1200" dirty="0" err="1" smtClean="0"/>
              <a:t>phagocytose</a:t>
            </a:r>
            <a:r>
              <a:rPr lang="en-US" sz="1200" dirty="0" smtClean="0"/>
              <a:t> the antigenic material and present it to  T- and B-cells</a:t>
            </a:r>
          </a:p>
          <a:p>
            <a:endParaRPr lang="en-US" dirty="0"/>
          </a:p>
        </p:txBody>
      </p:sp>
      <p:sp>
        <p:nvSpPr>
          <p:cNvPr id="4" name="Slide Number Placeholder 3"/>
          <p:cNvSpPr>
            <a:spLocks noGrp="1"/>
          </p:cNvSpPr>
          <p:nvPr>
            <p:ph type="sldNum" sz="quarter" idx="10"/>
          </p:nvPr>
        </p:nvSpPr>
        <p:spPr/>
        <p:txBody>
          <a:bodyPr/>
          <a:lstStyle/>
          <a:p>
            <a:fld id="{9817C377-1C36-40E2-B9FB-81AEB08FAAE5}" type="slidenum">
              <a:rPr lang="en-US" smtClean="0"/>
              <a:pPr/>
              <a:t>36</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CCBBF700-D0EA-4D88-BD57-6C59AA602FEA}" type="slidenum">
              <a:rPr lang="en-US"/>
              <a:pPr/>
              <a:t>37</a:t>
            </a:fld>
            <a:endParaRPr lang="en-US"/>
          </a:p>
        </p:txBody>
      </p:sp>
      <p:sp>
        <p:nvSpPr>
          <p:cNvPr id="107523" name="Rectangle 2"/>
          <p:cNvSpPr>
            <a:spLocks noGrp="1" noRot="1" noChangeAspect="1" noChangeArrowheads="1" noTextEdit="1"/>
          </p:cNvSpPr>
          <p:nvPr>
            <p:ph type="sldImg"/>
          </p:nvPr>
        </p:nvSpPr>
        <p:spPr>
          <a:xfrm>
            <a:off x="1143000" y="685800"/>
            <a:ext cx="4572000" cy="3429000"/>
          </a:xfrm>
          <a:ln/>
        </p:spPr>
      </p:sp>
      <p:sp>
        <p:nvSpPr>
          <p:cNvPr id="107524" name="Rectangle 3"/>
          <p:cNvSpPr>
            <a:spLocks noGrp="1" noChangeArrowheads="1"/>
          </p:cNvSpPr>
          <p:nvPr>
            <p:ph type="body" idx="1"/>
          </p:nvPr>
        </p:nvSpPr>
        <p:spPr>
          <a:xfrm>
            <a:off x="686115" y="4344030"/>
            <a:ext cx="5485772" cy="4114485"/>
          </a:xfrm>
          <a:noFill/>
          <a:ln/>
        </p:spPr>
        <p:txBody>
          <a:bodyPr/>
          <a:lstStyle/>
          <a:p>
            <a:pPr eaLnBrk="1" hangingPunct="1"/>
            <a:endParaRPr lang="es-ES_tradnl" smtClean="0">
              <a:latin typeface="Arial" charset="0"/>
              <a:ea typeface="ＭＳ Ｐゴシック" pitchFamily="-112"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9FF25385-C3A9-484A-A5C8-C578DF65F86E}" type="slidenum">
              <a:rPr lang="en-US"/>
              <a:pPr/>
              <a:t>9</a:t>
            </a:fld>
            <a:endParaRPr lang="en-US"/>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p:spPr>
        <p:txBody>
          <a:bodyPr/>
          <a:lstStyle/>
          <a:p>
            <a:pPr defTabSz="914485"/>
            <a:r>
              <a:rPr lang="en-US" sz="2400" b="1" dirty="0" smtClean="0"/>
              <a:t>Primary Lymphoid Organs:</a:t>
            </a:r>
          </a:p>
          <a:p>
            <a:pPr defTabSz="914485"/>
            <a:endParaRPr lang="en-US" sz="2400" b="1" dirty="0" smtClean="0"/>
          </a:p>
          <a:p>
            <a:pPr defTabSz="914485"/>
            <a:r>
              <a:rPr lang="en-US" sz="2400" dirty="0" smtClean="0"/>
              <a:t>The bone marrow and the thymus and the Gut-Associated Lymphoid Tissue (e.g. </a:t>
            </a:r>
            <a:r>
              <a:rPr lang="en-US" sz="2400" dirty="0" smtClean="0">
                <a:hlinkClick r:id="rId3" action="ppaction://hlinksldjump"/>
              </a:rPr>
              <a:t>appendix, terminal ileum</a:t>
            </a:r>
            <a:r>
              <a:rPr lang="en-US" sz="2400" dirty="0" smtClean="0"/>
              <a:t>) are the initial “education centers” of the immune system</a:t>
            </a:r>
          </a:p>
          <a:p>
            <a:pPr defTabSz="914485"/>
            <a:endParaRPr lang="en-US" sz="2400" dirty="0" smtClean="0"/>
          </a:p>
          <a:p>
            <a:pPr defTabSz="914485"/>
            <a:r>
              <a:rPr lang="en-US" sz="2400" dirty="0" smtClean="0"/>
              <a:t>In these organs, lymphocytes </a:t>
            </a:r>
            <a:r>
              <a:rPr lang="en-US" sz="2000" dirty="0" smtClean="0"/>
              <a:t>(T cells in the thymus, B cells in bone marrow and gut)</a:t>
            </a:r>
            <a:r>
              <a:rPr lang="en-US" sz="2400" dirty="0" smtClean="0"/>
              <a:t> differentiate into </a:t>
            </a:r>
            <a:r>
              <a:rPr lang="en-US" sz="2400" b="1" dirty="0" err="1" smtClean="0"/>
              <a:t>immunocompetent</a:t>
            </a:r>
            <a:r>
              <a:rPr lang="en-US" sz="2400" dirty="0" smtClean="0"/>
              <a:t> cells </a:t>
            </a:r>
          </a:p>
          <a:p>
            <a:pPr defTabSz="914485"/>
            <a:r>
              <a:rPr lang="en-US" sz="1900" dirty="0" smtClean="0"/>
              <a:t>(i.e. they can recognize “self” vs. “</a:t>
            </a:r>
            <a:r>
              <a:rPr lang="en-US" sz="1900" dirty="0" err="1" smtClean="0"/>
              <a:t>nonself</a:t>
            </a:r>
            <a:r>
              <a:rPr lang="en-US" sz="1900" dirty="0" smtClean="0"/>
              <a:t>”)</a:t>
            </a:r>
          </a:p>
          <a:p>
            <a:pPr defTabSz="914485"/>
            <a:endParaRPr lang="en-US" sz="1900" dirty="0" smtClean="0"/>
          </a:p>
          <a:p>
            <a:pPr defTabSz="914485"/>
            <a:r>
              <a:rPr lang="en-US" sz="2400" dirty="0" smtClean="0"/>
              <a:t>This differentiation is said to be antigen</a:t>
            </a:r>
            <a:r>
              <a:rPr lang="en-US" sz="2400" b="1" i="1" dirty="0" smtClean="0"/>
              <a:t>-independent</a:t>
            </a:r>
            <a:endParaRPr lang="en-US" sz="2400" dirty="0" smtClean="0"/>
          </a:p>
          <a:p>
            <a:pPr defTabSz="914485"/>
            <a:endParaRPr lang="en-US" sz="2400" dirty="0" smtClean="0"/>
          </a:p>
          <a:p>
            <a:pPr defTabSz="914485"/>
            <a:r>
              <a:rPr lang="en-US" sz="2400" dirty="0" smtClean="0"/>
              <a:t>The lymphocytes then enter the blood and lymph to populate:</a:t>
            </a:r>
          </a:p>
          <a:p>
            <a:pPr marL="914485" lvl="2" defTabSz="914485">
              <a:buFontTx/>
              <a:buChar char="•"/>
            </a:pPr>
            <a:r>
              <a:rPr lang="en-US" sz="2400" dirty="0" smtClean="0"/>
              <a:t> epidermis and </a:t>
            </a:r>
            <a:r>
              <a:rPr lang="en-US" sz="2400" dirty="0" err="1" smtClean="0"/>
              <a:t>mucosae</a:t>
            </a:r>
            <a:r>
              <a:rPr lang="en-US" sz="2400" dirty="0" smtClean="0"/>
              <a:t> </a:t>
            </a:r>
          </a:p>
          <a:p>
            <a:pPr marL="914485" lvl="2" defTabSz="914485">
              <a:buFontTx/>
              <a:buChar char="•"/>
            </a:pPr>
            <a:r>
              <a:rPr lang="en-US" sz="2400" dirty="0" smtClean="0"/>
              <a:t> connective tissue</a:t>
            </a:r>
          </a:p>
          <a:p>
            <a:pPr marL="914485" lvl="2" defTabSz="914485">
              <a:buFontTx/>
              <a:buChar char="•"/>
            </a:pPr>
            <a:r>
              <a:rPr lang="en-US" sz="2400" dirty="0" smtClean="0"/>
              <a:t> secondary lymphoid organs</a:t>
            </a:r>
          </a:p>
          <a:p>
            <a:pPr defTabSz="914485"/>
            <a:r>
              <a:rPr lang="en-US" sz="2400" b="1" dirty="0" smtClean="0"/>
              <a:t>Secondary Lymphoid Organs:</a:t>
            </a:r>
          </a:p>
          <a:p>
            <a:pPr defTabSz="914485"/>
            <a:endParaRPr lang="en-US" sz="2400" dirty="0" smtClean="0"/>
          </a:p>
          <a:p>
            <a:pPr algn="just" defTabSz="914485"/>
            <a:r>
              <a:rPr lang="en-US" sz="2000" dirty="0" smtClean="0"/>
              <a:t>The lymph nodes, lymphatic nodules, tonsils, spleen are the</a:t>
            </a:r>
          </a:p>
          <a:p>
            <a:pPr algn="just" defTabSz="914485"/>
            <a:r>
              <a:rPr lang="en-US" sz="2000" dirty="0" smtClean="0"/>
              <a:t>secondary “education centers” of the immune system</a:t>
            </a:r>
          </a:p>
          <a:p>
            <a:pPr algn="just" defTabSz="914485"/>
            <a:endParaRPr lang="en-US" sz="2000" dirty="0" smtClean="0"/>
          </a:p>
          <a:p>
            <a:pPr algn="just" defTabSz="914485"/>
            <a:r>
              <a:rPr lang="en-US" sz="2000" dirty="0" smtClean="0"/>
              <a:t>In these organs, </a:t>
            </a:r>
            <a:r>
              <a:rPr lang="en-US" sz="2000" dirty="0" err="1" smtClean="0"/>
              <a:t>immunocompetent</a:t>
            </a:r>
            <a:r>
              <a:rPr lang="en-US" sz="2000" dirty="0" smtClean="0"/>
              <a:t> lymphocytes differentiate </a:t>
            </a:r>
          </a:p>
          <a:p>
            <a:pPr algn="just" defTabSz="914485"/>
            <a:r>
              <a:rPr lang="en-US" sz="2000" dirty="0" smtClean="0"/>
              <a:t>into immune </a:t>
            </a:r>
            <a:r>
              <a:rPr lang="en-US" sz="2000" dirty="0" err="1" smtClean="0"/>
              <a:t>effector</a:t>
            </a:r>
            <a:r>
              <a:rPr lang="en-US" sz="2000" dirty="0" smtClean="0"/>
              <a:t> and memory cells that undergo antigen</a:t>
            </a:r>
            <a:r>
              <a:rPr lang="en-US" sz="2000" b="1" i="1" dirty="0" smtClean="0"/>
              <a:t>-dependent</a:t>
            </a:r>
            <a:r>
              <a:rPr lang="en-US" sz="2000" dirty="0" smtClean="0"/>
              <a:t> activation and proliferation in these organs.</a:t>
            </a:r>
          </a:p>
          <a:p>
            <a:pPr algn="just" defTabSz="914485"/>
            <a:endParaRPr lang="en-US" sz="2000" dirty="0" smtClean="0"/>
          </a:p>
          <a:p>
            <a:pPr algn="just" defTabSz="914485"/>
            <a:r>
              <a:rPr lang="en-US" sz="2000" dirty="0" smtClean="0"/>
              <a:t>These lymphocytes then carry out their functions in the:</a:t>
            </a:r>
          </a:p>
          <a:p>
            <a:pPr marL="1133721" lvl="2" indent="-219236" algn="just" defTabSz="914485">
              <a:buFontTx/>
              <a:buChar char="•"/>
            </a:pPr>
            <a:r>
              <a:rPr lang="en-US" sz="2000" dirty="0" smtClean="0"/>
              <a:t>connective tissue</a:t>
            </a:r>
          </a:p>
          <a:p>
            <a:pPr marL="1133721" lvl="2" indent="-219236" algn="just" defTabSz="914485">
              <a:buFontTx/>
              <a:buChar char="•"/>
            </a:pPr>
            <a:r>
              <a:rPr lang="en-US" sz="2000" dirty="0" smtClean="0"/>
              <a:t>secondary lymphoid organs</a:t>
            </a:r>
          </a:p>
          <a:p>
            <a:pPr marL="1133721" lvl="2" indent="-219236" algn="just" defTabSz="914485">
              <a:buFontTx/>
              <a:buChar char="•"/>
            </a:pPr>
            <a:r>
              <a:rPr lang="en-US" sz="2000" dirty="0" smtClean="0"/>
              <a:t>mucosal surfaces lining epithelia</a:t>
            </a:r>
          </a:p>
          <a:p>
            <a:pPr algn="just" defTabSz="914485"/>
            <a:r>
              <a:rPr lang="en-US" sz="2000" dirty="0" smtClean="0"/>
              <a:t>They participate in: </a:t>
            </a:r>
          </a:p>
          <a:p>
            <a:pPr marL="1133721" lvl="2" indent="-219236" algn="just" defTabSz="914485">
              <a:buFontTx/>
              <a:buChar char="•"/>
            </a:pPr>
            <a:r>
              <a:rPr lang="en-US" sz="2000" dirty="0" smtClean="0"/>
              <a:t>Cell mediated immunity (mostly “</a:t>
            </a:r>
            <a:r>
              <a:rPr lang="en-US" sz="2000" dirty="0" err="1" smtClean="0"/>
              <a:t>cytotoxic</a:t>
            </a:r>
            <a:r>
              <a:rPr lang="en-US" sz="2000" dirty="0" smtClean="0"/>
              <a:t>” T cells)</a:t>
            </a:r>
          </a:p>
          <a:p>
            <a:pPr marL="1133721" lvl="2" indent="-219236" algn="just" defTabSz="914485">
              <a:buFontTx/>
              <a:buChar char="•"/>
            </a:pPr>
            <a:r>
              <a:rPr lang="en-US" sz="2000" dirty="0" err="1" smtClean="0"/>
              <a:t>Humoral</a:t>
            </a:r>
            <a:r>
              <a:rPr lang="en-US" sz="2000" dirty="0" smtClean="0"/>
              <a:t> responses (production of antibody) (B cells, also requires “helper” T cells. </a:t>
            </a:r>
          </a:p>
          <a:p>
            <a:pPr eaLnBrk="1" hangingPunct="1"/>
            <a:endParaRPr lang="es-ES_tradnl" dirty="0" smtClean="0">
              <a:latin typeface="Arial" charset="0"/>
              <a:ea typeface="ＭＳ Ｐゴシック" pitchFamily="-112"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8FD16118-F46F-4FDC-9687-13E3E3B00E46}" type="slidenum">
              <a:rPr lang="en-US"/>
              <a:pPr/>
              <a:t>38</a:t>
            </a:fld>
            <a:endParaRPr lang="en-US"/>
          </a:p>
        </p:txBody>
      </p:sp>
      <p:sp>
        <p:nvSpPr>
          <p:cNvPr id="105475" name="Rectangle 2"/>
          <p:cNvSpPr>
            <a:spLocks noGrp="1" noRot="1" noChangeAspect="1" noChangeArrowheads="1" noTextEdit="1"/>
          </p:cNvSpPr>
          <p:nvPr>
            <p:ph type="sldImg"/>
          </p:nvPr>
        </p:nvSpPr>
        <p:spPr>
          <a:xfrm>
            <a:off x="1143000" y="685800"/>
            <a:ext cx="4572000" cy="3429000"/>
          </a:xfrm>
          <a:ln/>
        </p:spPr>
      </p:sp>
      <p:sp>
        <p:nvSpPr>
          <p:cNvPr id="105476" name="Rectangle 3"/>
          <p:cNvSpPr>
            <a:spLocks noGrp="1" noChangeArrowheads="1"/>
          </p:cNvSpPr>
          <p:nvPr>
            <p:ph type="body" idx="1"/>
          </p:nvPr>
        </p:nvSpPr>
        <p:spPr>
          <a:xfrm>
            <a:off x="686115" y="4344030"/>
            <a:ext cx="5485772" cy="4114485"/>
          </a:xfrm>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*HEVs are sites where lymphocytes can leave blood stream to enter the lymph node tissue bed.</a:t>
            </a:r>
          </a:p>
          <a:p>
            <a:pPr eaLnBrk="1" hangingPunct="1"/>
            <a:endParaRPr lang="es-ES_tradnl" dirty="0" smtClean="0">
              <a:latin typeface="Arial" charset="0"/>
              <a:ea typeface="ＭＳ Ｐゴシック" pitchFamily="-112"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fld id="{7789DE31-819A-499D-8B0B-C7C518E5D51F}" type="slidenum">
              <a:rPr lang="en-US"/>
              <a:pPr/>
              <a:t>39</a:t>
            </a:fld>
            <a:endParaRPr lang="en-US"/>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p:spPr>
        <p:txBody>
          <a:bodyPr/>
          <a:lstStyle/>
          <a:p>
            <a:pPr eaLnBrk="1" hangingPunct="1"/>
            <a:r>
              <a:rPr lang="es-ES_tradnl" dirty="0" err="1" smtClean="0">
                <a:latin typeface="Arial" charset="0"/>
                <a:ea typeface="ＭＳ Ｐゴシック" pitchFamily="-112" charset="-128"/>
              </a:rPr>
              <a:t>Present</a:t>
            </a:r>
            <a:r>
              <a:rPr lang="es-ES_tradnl" dirty="0" smtClean="0">
                <a:latin typeface="Arial" charset="0"/>
                <a:ea typeface="ＭＳ Ｐゴシック" pitchFamily="-112" charset="-128"/>
              </a:rPr>
              <a:t> in </a:t>
            </a:r>
            <a:r>
              <a:rPr lang="es-ES_tradnl" dirty="0" err="1" smtClean="0">
                <a:latin typeface="Arial" charset="0"/>
                <a:ea typeface="ＭＳ Ｐゴシック" pitchFamily="-112" charset="-128"/>
              </a:rPr>
              <a:t>other</a:t>
            </a:r>
            <a:r>
              <a:rPr lang="es-ES_tradnl" dirty="0" smtClean="0">
                <a:latin typeface="Arial" charset="0"/>
                <a:ea typeface="ＭＳ Ｐゴシック" pitchFamily="-112" charset="-128"/>
              </a:rPr>
              <a:t> </a:t>
            </a:r>
            <a:r>
              <a:rPr lang="es-ES_tradnl" dirty="0" err="1" smtClean="0">
                <a:latin typeface="Arial" charset="0"/>
                <a:ea typeface="ＭＳ Ｐゴシック" pitchFamily="-112" charset="-128"/>
              </a:rPr>
              <a:t>lymphoid</a:t>
            </a:r>
            <a:r>
              <a:rPr lang="es-ES_tradnl" dirty="0" smtClean="0">
                <a:latin typeface="Arial" charset="0"/>
                <a:ea typeface="ＭＳ Ｐゴシック" pitchFamily="-112" charset="-128"/>
              </a:rPr>
              <a:t> </a:t>
            </a:r>
            <a:r>
              <a:rPr lang="es-ES_tradnl" dirty="0" err="1" smtClean="0">
                <a:latin typeface="Arial" charset="0"/>
                <a:ea typeface="ＭＳ Ｐゴシック" pitchFamily="-112" charset="-128"/>
              </a:rPr>
              <a:t>org</a:t>
            </a:r>
            <a:r>
              <a:rPr lang="es-ES_tradnl" dirty="0" smtClean="0">
                <a:latin typeface="Arial" charset="0"/>
                <a:ea typeface="ＭＳ Ｐゴシック" pitchFamily="-112" charset="-128"/>
              </a:rPr>
              <a:t> </a:t>
            </a:r>
            <a:r>
              <a:rPr lang="es-ES_tradnl" dirty="0" err="1" smtClean="0">
                <a:latin typeface="Arial" charset="0"/>
                <a:ea typeface="ＭＳ Ｐゴシック" pitchFamily="-112" charset="-128"/>
              </a:rPr>
              <a:t>like</a:t>
            </a:r>
            <a:r>
              <a:rPr lang="es-ES_tradnl" dirty="0" smtClean="0">
                <a:latin typeface="Arial" charset="0"/>
                <a:ea typeface="ＭＳ Ｐゴシック" pitchFamily="-112" charset="-128"/>
              </a:rPr>
              <a:t> </a:t>
            </a:r>
            <a:r>
              <a:rPr lang="es-ES_tradnl" dirty="0" err="1" smtClean="0">
                <a:latin typeface="Arial" charset="0"/>
                <a:ea typeface="ＭＳ Ｐゴシック" pitchFamily="-112" charset="-128"/>
              </a:rPr>
              <a:t>payers</a:t>
            </a:r>
            <a:r>
              <a:rPr lang="es-ES_tradnl" dirty="0" smtClean="0">
                <a:latin typeface="Arial" charset="0"/>
                <a:ea typeface="ＭＳ Ｐゴシック" pitchFamily="-112" charset="-128"/>
              </a:rPr>
              <a:t> </a:t>
            </a:r>
            <a:r>
              <a:rPr lang="es-ES_tradnl" dirty="0" err="1" smtClean="0">
                <a:latin typeface="Arial" charset="0"/>
                <a:ea typeface="ＭＳ Ｐゴシック" pitchFamily="-112" charset="-128"/>
              </a:rPr>
              <a:t>patches</a:t>
            </a:r>
            <a:r>
              <a:rPr lang="es-ES_tradnl" dirty="0" smtClean="0">
                <a:latin typeface="Arial" charset="0"/>
                <a:ea typeface="ＭＳ Ｐゴシック" pitchFamily="-112" charset="-128"/>
              </a:rPr>
              <a:t> </a:t>
            </a:r>
            <a:r>
              <a:rPr lang="es-ES_tradnl" dirty="0" err="1" smtClean="0">
                <a:latin typeface="Arial" charset="0"/>
                <a:ea typeface="ＭＳ Ｐゴシック" pitchFamily="-112" charset="-128"/>
              </a:rPr>
              <a:t>insi</a:t>
            </a:r>
            <a:r>
              <a:rPr lang="es-ES_tradnl" dirty="0" smtClean="0">
                <a:latin typeface="Arial" charset="0"/>
                <a:ea typeface="ＭＳ Ｐゴシック" pitchFamily="-112" charset="-128"/>
              </a:rPr>
              <a:t>, </a:t>
            </a:r>
            <a:r>
              <a:rPr lang="es-ES_tradnl" dirty="0" err="1" smtClean="0">
                <a:latin typeface="Arial" charset="0"/>
                <a:ea typeface="ＭＳ Ｐゴシック" pitchFamily="-112" charset="-128"/>
              </a:rPr>
              <a:t>tonsils</a:t>
            </a:r>
            <a:r>
              <a:rPr lang="es-ES_tradnl" dirty="0" smtClean="0">
                <a:latin typeface="Arial" charset="0"/>
                <a:ea typeface="ＭＳ Ｐゴシック" pitchFamily="-112" charset="-128"/>
              </a:rPr>
              <a:t>, </a:t>
            </a:r>
            <a:r>
              <a:rPr lang="es-ES_tradnl" dirty="0" err="1" smtClean="0">
                <a:latin typeface="Arial" charset="0"/>
                <a:ea typeface="ＭＳ Ｐゴシック" pitchFamily="-112" charset="-128"/>
              </a:rPr>
              <a:t>appendixand</a:t>
            </a:r>
            <a:r>
              <a:rPr lang="es-ES_tradnl" dirty="0" smtClean="0">
                <a:latin typeface="Arial" charset="0"/>
                <a:ea typeface="ＭＳ Ｐゴシック" pitchFamily="-112" charset="-128"/>
              </a:rPr>
              <a:t> </a:t>
            </a:r>
            <a:r>
              <a:rPr lang="es-ES_tradnl" dirty="0" err="1" smtClean="0">
                <a:latin typeface="Arial" charset="0"/>
                <a:ea typeface="ＭＳ Ｐゴシック" pitchFamily="-112" charset="-128"/>
              </a:rPr>
              <a:t>cortex</a:t>
            </a:r>
            <a:r>
              <a:rPr lang="es-ES_tradnl" dirty="0" smtClean="0">
                <a:latin typeface="Arial" charset="0"/>
                <a:ea typeface="ＭＳ Ｐゴシック" pitchFamily="-112" charset="-128"/>
              </a:rPr>
              <a:t> of </a:t>
            </a:r>
            <a:r>
              <a:rPr lang="es-ES_tradnl" dirty="0" err="1" smtClean="0">
                <a:latin typeface="Arial" charset="0"/>
                <a:ea typeface="ＭＳ Ｐゴシック" pitchFamily="-112" charset="-128"/>
              </a:rPr>
              <a:t>thymus</a:t>
            </a:r>
            <a:r>
              <a:rPr lang="es-ES_tradnl" dirty="0" smtClean="0">
                <a:latin typeface="Arial" charset="0"/>
                <a:ea typeface="ＭＳ Ｐゴシック" pitchFamily="-112" charset="-128"/>
              </a:rPr>
              <a:t>, </a:t>
            </a:r>
            <a:r>
              <a:rPr lang="es-ES_tradnl" dirty="0" err="1" smtClean="0">
                <a:latin typeface="Arial" charset="0"/>
                <a:ea typeface="ＭＳ Ｐゴシック" pitchFamily="-112" charset="-128"/>
              </a:rPr>
              <a:t>absent</a:t>
            </a:r>
            <a:r>
              <a:rPr lang="es-ES_tradnl" dirty="0" smtClean="0">
                <a:latin typeface="Arial" charset="0"/>
                <a:ea typeface="ＭＳ Ｐゴシック" pitchFamily="-112" charset="-128"/>
              </a:rPr>
              <a:t> in </a:t>
            </a:r>
            <a:r>
              <a:rPr lang="es-ES_tradnl" dirty="0" err="1" smtClean="0">
                <a:latin typeface="Arial" charset="0"/>
                <a:ea typeface="ＭＳ Ｐゴシック" pitchFamily="-112" charset="-128"/>
              </a:rPr>
              <a:t>spleen</a:t>
            </a:r>
            <a:endParaRPr lang="es-ES_tradnl" dirty="0" smtClean="0">
              <a:latin typeface="Arial" charset="0"/>
              <a:ea typeface="ＭＳ Ｐゴシック" pitchFamily="-112"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7362F8EB-54AF-4CE3-8C97-D5EA15E00EF7}" type="slidenum">
              <a:rPr lang="en-US"/>
              <a:pPr/>
              <a:t>40</a:t>
            </a:fld>
            <a:endParaRPr lang="en-US"/>
          </a:p>
        </p:txBody>
      </p:sp>
      <p:sp>
        <p:nvSpPr>
          <p:cNvPr id="111619" name="Rectangle 2"/>
          <p:cNvSpPr>
            <a:spLocks noGrp="1" noRot="1" noChangeAspect="1" noChangeArrowheads="1" noTextEdit="1"/>
          </p:cNvSpPr>
          <p:nvPr>
            <p:ph type="sldImg"/>
          </p:nvPr>
        </p:nvSpPr>
        <p:spPr>
          <a:xfrm>
            <a:off x="1143000" y="687388"/>
            <a:ext cx="4572000" cy="3429000"/>
          </a:xfrm>
          <a:ln/>
        </p:spPr>
      </p:sp>
      <p:sp>
        <p:nvSpPr>
          <p:cNvPr id="111620" name="Rectangle 3"/>
          <p:cNvSpPr>
            <a:spLocks noGrp="1" noChangeArrowheads="1"/>
          </p:cNvSpPr>
          <p:nvPr>
            <p:ph type="body" idx="1"/>
          </p:nvPr>
        </p:nvSpPr>
        <p:spPr>
          <a:xfrm>
            <a:off x="686115" y="4344030"/>
            <a:ext cx="5485772" cy="4112913"/>
          </a:xfrm>
          <a:noFill/>
          <a:ln/>
        </p:spPr>
        <p:txBody>
          <a:bodyPr/>
          <a:lstStyle/>
          <a:p>
            <a:pPr eaLnBrk="1" hangingPunct="1"/>
            <a:endParaRPr lang="es-ES_tradnl" smtClean="0">
              <a:latin typeface="Arial" charset="0"/>
              <a:ea typeface="ＭＳ Ｐゴシック" pitchFamily="-112"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fld id="{4EADED80-501E-4A50-B03C-DAC068D4729E}" type="slidenum">
              <a:rPr lang="en-US"/>
              <a:pPr/>
              <a:t>41</a:t>
            </a:fld>
            <a:endParaRPr lang="en-US"/>
          </a:p>
        </p:txBody>
      </p:sp>
      <p:sp>
        <p:nvSpPr>
          <p:cNvPr id="115715" name="Rectangle 2"/>
          <p:cNvSpPr>
            <a:spLocks noGrp="1" noRot="1" noChangeAspect="1" noChangeArrowheads="1" noTextEdit="1"/>
          </p:cNvSpPr>
          <p:nvPr>
            <p:ph type="sldImg"/>
          </p:nvPr>
        </p:nvSpPr>
        <p:spPr>
          <a:xfrm>
            <a:off x="1143000" y="687388"/>
            <a:ext cx="4572000" cy="3429000"/>
          </a:xfrm>
          <a:ln/>
        </p:spPr>
      </p:sp>
      <p:sp>
        <p:nvSpPr>
          <p:cNvPr id="115716" name="Rectangle 3"/>
          <p:cNvSpPr>
            <a:spLocks noGrp="1" noChangeArrowheads="1"/>
          </p:cNvSpPr>
          <p:nvPr>
            <p:ph type="body" idx="1"/>
          </p:nvPr>
        </p:nvSpPr>
        <p:spPr>
          <a:xfrm>
            <a:off x="686115" y="4344030"/>
            <a:ext cx="5485772" cy="4112913"/>
          </a:xfrm>
          <a:noFill/>
          <a:ln/>
        </p:spPr>
        <p:txBody>
          <a:bodyPr/>
          <a:lstStyle/>
          <a:p>
            <a:pPr eaLnBrk="1" hangingPunct="1"/>
            <a:endParaRPr lang="es-ES_tradnl" smtClean="0">
              <a:latin typeface="Arial" charset="0"/>
              <a:ea typeface="ＭＳ Ｐゴシック" pitchFamily="-112"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p>
            <a:fld id="{B6AD413B-7ECA-4A1F-AB1A-45A05853BDD0}" type="slidenum">
              <a:rPr lang="en-US"/>
              <a:pPr/>
              <a:t>42</a:t>
            </a:fld>
            <a:endParaRPr lang="en-US"/>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p:spPr>
        <p:txBody>
          <a:bodyPr/>
          <a:lstStyle/>
          <a:p>
            <a:pPr eaLnBrk="1" hangingPunct="1"/>
            <a:endParaRPr lang="es-ES_tradnl" smtClean="0">
              <a:latin typeface="Arial" charset="0"/>
              <a:ea typeface="ＭＳ Ｐゴシック" pitchFamily="-112"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fld id="{DD7A1B49-B6FC-4557-9F63-824EF23B21A8}" type="slidenum">
              <a:rPr lang="en-US"/>
              <a:pPr/>
              <a:t>44</a:t>
            </a:fld>
            <a:endParaRPr lang="en-US"/>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a:ln/>
        </p:spPr>
        <p:txBody>
          <a:bodyPr/>
          <a:lstStyle/>
          <a:p>
            <a:pPr eaLnBrk="1" hangingPunct="1"/>
            <a:endParaRPr lang="es-ES_tradnl" smtClean="0">
              <a:latin typeface="Arial" charset="0"/>
              <a:ea typeface="ＭＳ Ｐゴシック" pitchFamily="-112"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p:spPr>
        <p:txBody>
          <a:bodyPr/>
          <a:lstStyle/>
          <a:p>
            <a:fld id="{A3BA64D8-9CF3-480C-A4FF-F12FF76062E1}" type="slidenum">
              <a:rPr lang="en-US"/>
              <a:pPr/>
              <a:t>45</a:t>
            </a:fld>
            <a:endParaRPr lang="en-US"/>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a:ln/>
        </p:spPr>
        <p:txBody>
          <a:bodyPr/>
          <a:lstStyle/>
          <a:p>
            <a:pPr eaLnBrk="1" hangingPunct="1"/>
            <a:endParaRPr lang="es-ES_tradnl" smtClean="0">
              <a:latin typeface="Arial" charset="0"/>
              <a:ea typeface="ＭＳ Ｐゴシック" pitchFamily="-112"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p>
            <a:fld id="{EED7B3A2-B1C6-4C55-89C0-443A11B589F9}" type="slidenum">
              <a:rPr lang="en-US"/>
              <a:pPr/>
              <a:t>49</a:t>
            </a:fld>
            <a:endParaRPr lang="en-US"/>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a:ln/>
        </p:spPr>
        <p:txBody>
          <a:bodyPr/>
          <a:lstStyle/>
          <a:p>
            <a:pPr eaLnBrk="1" hangingPunct="1"/>
            <a:endParaRPr lang="es-ES_tradnl" smtClean="0">
              <a:latin typeface="Arial" charset="0"/>
              <a:ea typeface="ＭＳ Ｐゴシック" pitchFamily="-112"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1" algn="just"/>
            <a:r>
              <a:rPr lang="en-US" sz="2200" dirty="0" smtClean="0"/>
              <a:t>Spleen does not exhibit a distinct cortex and medulla as seen in lymph nodes.</a:t>
            </a:r>
          </a:p>
          <a:p>
            <a:pPr algn="just"/>
            <a:r>
              <a:rPr lang="en-US" sz="2400" dirty="0" smtClean="0"/>
              <a:t>Lymphatic nodules are  found throughout spleen</a:t>
            </a:r>
          </a:p>
          <a:p>
            <a:pPr algn="just"/>
            <a:r>
              <a:rPr lang="en-US" sz="2400" dirty="0" smtClean="0"/>
              <a:t>Spleen contains venous sinuses.</a:t>
            </a:r>
          </a:p>
          <a:p>
            <a:pPr algn="just"/>
            <a:r>
              <a:rPr lang="en-US" sz="2400" dirty="0" smtClean="0"/>
              <a:t>Does not exhibit </a:t>
            </a:r>
            <a:r>
              <a:rPr lang="en-US" sz="2400" dirty="0" err="1" smtClean="0"/>
              <a:t>subcapsular</a:t>
            </a:r>
            <a:r>
              <a:rPr lang="en-US" sz="2400" dirty="0" smtClean="0"/>
              <a:t> or </a:t>
            </a:r>
            <a:r>
              <a:rPr lang="en-US" sz="2400" dirty="0" err="1" smtClean="0"/>
              <a:t>trabecular</a:t>
            </a:r>
            <a:r>
              <a:rPr lang="en-US" sz="2400" dirty="0" smtClean="0"/>
              <a:t> sinuses.</a:t>
            </a:r>
          </a:p>
          <a:p>
            <a:pPr algn="just"/>
            <a:r>
              <a:rPr lang="en-US" sz="2400" dirty="0" smtClean="0"/>
              <a:t>Capsule and </a:t>
            </a:r>
            <a:r>
              <a:rPr lang="en-US" sz="2400" dirty="0" err="1" smtClean="0"/>
              <a:t>trabeculae</a:t>
            </a:r>
            <a:r>
              <a:rPr lang="en-US" sz="2400" dirty="0" smtClean="0"/>
              <a:t> in the spleen are thicker than those </a:t>
            </a:r>
            <a:r>
              <a:rPr lang="en-US" sz="2400" dirty="0" err="1" smtClean="0"/>
              <a:t>arround</a:t>
            </a:r>
            <a:r>
              <a:rPr lang="en-US" sz="2400" dirty="0" smtClean="0"/>
              <a:t> lymph nodes.</a:t>
            </a:r>
          </a:p>
          <a:p>
            <a:endParaRPr lang="en-US" dirty="0"/>
          </a:p>
        </p:txBody>
      </p:sp>
      <p:sp>
        <p:nvSpPr>
          <p:cNvPr id="4" name="Slide Number Placeholder 3"/>
          <p:cNvSpPr>
            <a:spLocks noGrp="1"/>
          </p:cNvSpPr>
          <p:nvPr>
            <p:ph type="sldNum" sz="quarter" idx="10"/>
          </p:nvPr>
        </p:nvSpPr>
        <p:spPr/>
        <p:txBody>
          <a:bodyPr/>
          <a:lstStyle/>
          <a:p>
            <a:fld id="{9817C377-1C36-40E2-B9FB-81AEB08FAAE5}" type="slidenum">
              <a:rPr lang="en-US" smtClean="0"/>
              <a:pPr/>
              <a:t>50</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p>
            <a:fld id="{F4C236F0-ECF1-4C7B-9C66-5FC4E6E1703E}" type="slidenum">
              <a:rPr lang="en-US"/>
              <a:pPr/>
              <a:t>51</a:t>
            </a:fld>
            <a:endParaRPr lang="en-US"/>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a:ln/>
        </p:spPr>
        <p:txBody>
          <a:bodyPr/>
          <a:lstStyle/>
          <a:p>
            <a:pPr marL="0" indent="0">
              <a:lnSpc>
                <a:spcPct val="80000"/>
              </a:lnSpc>
              <a:buNone/>
              <a:tabLst>
                <a:tab pos="0" algn="l"/>
              </a:tabLst>
            </a:pPr>
            <a:r>
              <a:rPr lang="en-US" sz="2500" dirty="0" smtClean="0">
                <a:ea typeface="ＭＳ Ｐゴシック" pitchFamily="-112" charset="-128"/>
              </a:rPr>
              <a:t>White pulp: lymphatic aggregations around “central” arteries:</a:t>
            </a:r>
          </a:p>
          <a:p>
            <a:pPr lvl="1">
              <a:lnSpc>
                <a:spcPct val="80000"/>
              </a:lnSpc>
              <a:buNone/>
              <a:tabLst>
                <a:tab pos="0" algn="l"/>
              </a:tabLst>
            </a:pPr>
            <a:r>
              <a:rPr lang="en-US" sz="2000" dirty="0" err="1" smtClean="0">
                <a:ea typeface="ＭＳ Ｐゴシック" pitchFamily="-112" charset="-128"/>
              </a:rPr>
              <a:t>periarterial</a:t>
            </a:r>
            <a:r>
              <a:rPr lang="en-US" sz="2000" dirty="0" smtClean="0">
                <a:ea typeface="ＭＳ Ｐゴシック" pitchFamily="-112" charset="-128"/>
              </a:rPr>
              <a:t> lymphatic sheath (PALS): T-cells</a:t>
            </a:r>
          </a:p>
          <a:p>
            <a:pPr lvl="1">
              <a:lnSpc>
                <a:spcPct val="80000"/>
              </a:lnSpc>
              <a:buNone/>
              <a:tabLst>
                <a:tab pos="0" algn="l"/>
              </a:tabLst>
            </a:pPr>
            <a:r>
              <a:rPr lang="en-US" sz="2000" dirty="0" smtClean="0">
                <a:ea typeface="ＭＳ Ｐゴシック" pitchFamily="-112" charset="-128"/>
              </a:rPr>
              <a:t>lymph nodules: B-cells</a:t>
            </a:r>
          </a:p>
          <a:p>
            <a:pPr marL="0" indent="0">
              <a:lnSpc>
                <a:spcPct val="80000"/>
              </a:lnSpc>
              <a:buNone/>
              <a:tabLst>
                <a:tab pos="0" algn="l"/>
              </a:tabLst>
            </a:pPr>
            <a:r>
              <a:rPr lang="en-US" sz="2500" dirty="0" smtClean="0">
                <a:ea typeface="ＭＳ Ｐゴシック" pitchFamily="-112" charset="-128"/>
              </a:rPr>
              <a:t>Red pulp: cords and sinuses</a:t>
            </a:r>
          </a:p>
          <a:p>
            <a:pPr eaLnBrk="1" hangingPunct="1"/>
            <a:endParaRPr lang="es-ES_tradnl" dirty="0" smtClean="0">
              <a:latin typeface="Arial" charset="0"/>
              <a:ea typeface="ＭＳ Ｐゴシック" pitchFamily="-112"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B44F397A-D10B-48E6-B49B-D7CD50CBA729}" type="slidenum">
              <a:rPr lang="en-US"/>
              <a:pPr/>
              <a:t>10</a:t>
            </a:fld>
            <a:endParaRPr lang="en-US"/>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p:spPr>
        <p:txBody>
          <a:bodyPr/>
          <a:lstStyle/>
          <a:p>
            <a:pPr eaLnBrk="1" hangingPunct="1"/>
            <a:endParaRPr lang="es-ES_tradnl" smtClean="0">
              <a:latin typeface="Arial" charset="0"/>
              <a:ea typeface="ＭＳ Ｐゴシック" pitchFamily="-112"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p:spPr>
        <p:txBody>
          <a:bodyPr/>
          <a:lstStyle/>
          <a:p>
            <a:fld id="{694A9858-7A45-4A85-ACEE-8161718E5670}" type="slidenum">
              <a:rPr lang="en-US"/>
              <a:pPr/>
              <a:t>53</a:t>
            </a:fld>
            <a:endParaRPr lang="en-US"/>
          </a:p>
        </p:txBody>
      </p:sp>
      <p:sp>
        <p:nvSpPr>
          <p:cNvPr id="146435" name="Rectangle 2"/>
          <p:cNvSpPr>
            <a:spLocks noGrp="1" noRot="1" noChangeAspect="1" noChangeArrowheads="1" noTextEdit="1"/>
          </p:cNvSpPr>
          <p:nvPr>
            <p:ph type="sldImg"/>
          </p:nvPr>
        </p:nvSpPr>
        <p:spPr>
          <a:ln/>
        </p:spPr>
      </p:sp>
      <p:sp>
        <p:nvSpPr>
          <p:cNvPr id="146436" name="Rectangle 3"/>
          <p:cNvSpPr>
            <a:spLocks noGrp="1" noChangeArrowheads="1"/>
          </p:cNvSpPr>
          <p:nvPr>
            <p:ph type="body" idx="1"/>
          </p:nvPr>
        </p:nvSpPr>
        <p:spPr>
          <a:noFill/>
          <a:ln/>
        </p:spPr>
        <p:txBody>
          <a:bodyPr/>
          <a:lstStyle/>
          <a:p>
            <a:pPr eaLnBrk="1" hangingPunct="1"/>
            <a:endParaRPr lang="es-ES_tradnl" smtClean="0">
              <a:latin typeface="Arial" charset="0"/>
              <a:ea typeface="ＭＳ Ｐゴシック" pitchFamily="-112"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159C1ED1-37B3-4B9B-9F00-9C617DBE4E1F}" type="slidenum">
              <a:rPr lang="en-US"/>
              <a:pPr/>
              <a:t>54</a:t>
            </a:fld>
            <a:endParaRPr lang="en-US"/>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endParaRPr lang="es-ES_tradnl" smtClean="0">
              <a:latin typeface="Arial" charset="0"/>
              <a:ea typeface="ＭＳ Ｐゴシック" pitchFamily="-112"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p:spPr>
        <p:txBody>
          <a:bodyPr/>
          <a:lstStyle/>
          <a:p>
            <a:fld id="{DD388CFA-0238-47DC-912E-F257E5DE8FFA}" type="slidenum">
              <a:rPr lang="en-US"/>
              <a:pPr/>
              <a:t>58</a:t>
            </a:fld>
            <a:endParaRPr lang="en-US"/>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a:ln/>
        </p:spPr>
        <p:txBody>
          <a:bodyPr/>
          <a:lstStyle/>
          <a:p>
            <a:pPr eaLnBrk="1" hangingPunct="1"/>
            <a:endParaRPr lang="es-ES_tradnl" smtClean="0">
              <a:latin typeface="Arial" charset="0"/>
              <a:ea typeface="ＭＳ Ｐゴシック" pitchFamily="-112"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p:spPr>
        <p:txBody>
          <a:bodyPr/>
          <a:lstStyle/>
          <a:p>
            <a:fld id="{0B18A220-51DE-4418-9F5C-102E95203800}" type="slidenum">
              <a:rPr lang="en-US"/>
              <a:pPr/>
              <a:t>59</a:t>
            </a:fld>
            <a:endParaRPr lang="en-US"/>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a:ln/>
        </p:spPr>
        <p:txBody>
          <a:bodyPr/>
          <a:lstStyle/>
          <a:p>
            <a:pPr eaLnBrk="1" hangingPunct="1"/>
            <a:endParaRPr lang="es-ES_tradnl" smtClean="0">
              <a:latin typeface="Arial" charset="0"/>
              <a:ea typeface="ＭＳ Ｐゴシック" pitchFamily="-112"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E21683A8-8D8A-4BAF-A8BC-22CE3D2CAB27}" type="slidenum">
              <a:rPr lang="en-US"/>
              <a:pPr/>
              <a:t>60</a:t>
            </a:fld>
            <a:endParaRPr lang="en-US"/>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endParaRPr lang="es-ES_tradnl" smtClean="0">
              <a:latin typeface="Arial" charset="0"/>
              <a:ea typeface="ＭＳ Ｐゴシック" pitchFamily="-112"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p>
            <a:fld id="{7B8085B3-54A8-48AE-9DDB-626BCE8E12D2}" type="slidenum">
              <a:rPr lang="en-US"/>
              <a:pPr/>
              <a:t>61</a:t>
            </a:fld>
            <a:endParaRPr lang="en-US"/>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a:ln/>
        </p:spPr>
        <p:txBody>
          <a:bodyPr/>
          <a:lstStyle/>
          <a:p>
            <a:pPr eaLnBrk="1" hangingPunct="1"/>
            <a:endParaRPr lang="es-ES_tradnl" smtClean="0">
              <a:latin typeface="Arial" charset="0"/>
              <a:ea typeface="ＭＳ Ｐゴシック" pitchFamily="-112"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p:spPr>
        <p:txBody>
          <a:bodyPr/>
          <a:lstStyle/>
          <a:p>
            <a:fld id="{145EB9BC-F190-4D30-BE30-51498B3C8FE4}" type="slidenum">
              <a:rPr lang="en-US"/>
              <a:pPr/>
              <a:t>64</a:t>
            </a:fld>
            <a:endParaRPr lang="en-US"/>
          </a:p>
        </p:txBody>
      </p:sp>
      <p:sp>
        <p:nvSpPr>
          <p:cNvPr id="156675" name="Rectangle 2"/>
          <p:cNvSpPr>
            <a:spLocks noGrp="1" noRot="1" noChangeAspect="1" noChangeArrowheads="1" noTextEdit="1"/>
          </p:cNvSpPr>
          <p:nvPr>
            <p:ph type="sldImg"/>
          </p:nvPr>
        </p:nvSpPr>
        <p:spPr>
          <a:ln/>
        </p:spPr>
      </p:sp>
      <p:sp>
        <p:nvSpPr>
          <p:cNvPr id="156676" name="Rectangle 3"/>
          <p:cNvSpPr>
            <a:spLocks noGrp="1" noChangeArrowheads="1"/>
          </p:cNvSpPr>
          <p:nvPr>
            <p:ph type="body" idx="1"/>
          </p:nvPr>
        </p:nvSpPr>
        <p:spPr>
          <a:noFill/>
          <a:ln/>
        </p:spPr>
        <p:txBody>
          <a:bodyPr/>
          <a:lstStyle/>
          <a:p>
            <a:pPr eaLnBrk="1" hangingPunct="1"/>
            <a:endParaRPr lang="es-ES_tradnl" smtClean="0">
              <a:latin typeface="Arial" charset="0"/>
              <a:ea typeface="ＭＳ Ｐゴシック" pitchFamily="-112"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p:spPr>
        <p:txBody>
          <a:bodyPr/>
          <a:lstStyle/>
          <a:p>
            <a:fld id="{04E5F826-5D16-4247-84C1-125420BDA552}" type="slidenum">
              <a:rPr lang="en-US"/>
              <a:pPr/>
              <a:t>65</a:t>
            </a:fld>
            <a:endParaRPr lang="en-US"/>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noFill/>
          <a:ln/>
        </p:spPr>
        <p:txBody>
          <a:bodyPr/>
          <a:lstStyle/>
          <a:p>
            <a:pPr eaLnBrk="1" hangingPunct="1"/>
            <a:endParaRPr lang="es-ES_tradnl" smtClean="0">
              <a:latin typeface="Arial" charset="0"/>
              <a:ea typeface="ＭＳ Ｐゴシック" pitchFamily="-112"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485"/>
            <a:r>
              <a:rPr lang="en-US" sz="1200" dirty="0" smtClean="0"/>
              <a:t>Specialized epithelial cells (called </a:t>
            </a:r>
            <a:r>
              <a:rPr lang="en-US" sz="1200" u="sng" dirty="0" err="1" smtClean="0"/>
              <a:t>epithioreticular</a:t>
            </a:r>
            <a:r>
              <a:rPr lang="en-US" sz="1200" u="sng" dirty="0" smtClean="0"/>
              <a:t> cells</a:t>
            </a:r>
            <a:r>
              <a:rPr lang="en-US" sz="1200" dirty="0" smtClean="0"/>
              <a:t>) that are joined to one another by long processes with </a:t>
            </a:r>
            <a:r>
              <a:rPr lang="en-US" sz="1200" dirty="0" err="1" smtClean="0"/>
              <a:t>desmosomes</a:t>
            </a:r>
            <a:r>
              <a:rPr lang="en-US" sz="1200" dirty="0" smtClean="0"/>
              <a:t> on the extremities of the cells (like starfish joined together at the tips) make up the bag-like support for:</a:t>
            </a:r>
          </a:p>
          <a:p>
            <a:pPr defTabSz="914485"/>
            <a:endParaRPr lang="en-US" sz="1200" dirty="0" smtClean="0"/>
          </a:p>
          <a:p>
            <a:pPr defTabSz="914485"/>
            <a:r>
              <a:rPr lang="en-US" sz="1200" dirty="0" smtClean="0"/>
              <a:t>Lymphocytes that, when the organ is young, fill this “bag”.</a:t>
            </a:r>
          </a:p>
          <a:p>
            <a:pPr defTabSz="914485"/>
            <a:endParaRPr lang="en-US" sz="1200" dirty="0" smtClean="0"/>
          </a:p>
          <a:p>
            <a:pPr defTabSz="914485"/>
            <a:r>
              <a:rPr lang="en-US" sz="1200" dirty="0" smtClean="0"/>
              <a:t>NOTE: There are generally no B cells in the Thymus. </a:t>
            </a:r>
          </a:p>
          <a:p>
            <a:pPr defTabSz="914485"/>
            <a:r>
              <a:rPr lang="en-US" sz="1200" dirty="0" smtClean="0"/>
              <a:t>Only efferent no </a:t>
            </a:r>
            <a:r>
              <a:rPr lang="en-US" sz="1200" dirty="0" err="1" smtClean="0"/>
              <a:t>afferant</a:t>
            </a:r>
            <a:r>
              <a:rPr lang="en-US" sz="1200" dirty="0" smtClean="0"/>
              <a:t> lymphatic vessels</a:t>
            </a:r>
          </a:p>
          <a:p>
            <a:endParaRPr lang="en-US" dirty="0"/>
          </a:p>
        </p:txBody>
      </p:sp>
      <p:sp>
        <p:nvSpPr>
          <p:cNvPr id="4" name="Slide Number Placeholder 3"/>
          <p:cNvSpPr>
            <a:spLocks noGrp="1"/>
          </p:cNvSpPr>
          <p:nvPr>
            <p:ph type="sldNum" sz="quarter" idx="10"/>
          </p:nvPr>
        </p:nvSpPr>
        <p:spPr/>
        <p:txBody>
          <a:bodyPr/>
          <a:lstStyle/>
          <a:p>
            <a:fld id="{9817C377-1C36-40E2-B9FB-81AEB08FAAE5}" type="slidenum">
              <a:rPr lang="en-US" smtClean="0"/>
              <a:pPr/>
              <a:t>66</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p:spPr>
        <p:txBody>
          <a:bodyPr/>
          <a:lstStyle/>
          <a:p>
            <a:fld id="{113F931E-E86B-4103-9F2F-A7B46FEF74CB}" type="slidenum">
              <a:rPr lang="en-US"/>
              <a:pPr/>
              <a:t>70</a:t>
            </a:fld>
            <a:endParaRPr lang="en-US"/>
          </a:p>
        </p:txBody>
      </p:sp>
      <p:sp>
        <p:nvSpPr>
          <p:cNvPr id="162819" name="Rectangle 2"/>
          <p:cNvSpPr>
            <a:spLocks noGrp="1" noRot="1" noChangeAspect="1" noChangeArrowheads="1" noTextEdit="1"/>
          </p:cNvSpPr>
          <p:nvPr>
            <p:ph type="sldImg"/>
          </p:nvPr>
        </p:nvSpPr>
        <p:spPr>
          <a:xfrm>
            <a:off x="1143000" y="687388"/>
            <a:ext cx="4572000" cy="3429000"/>
          </a:xfrm>
          <a:ln/>
        </p:spPr>
      </p:sp>
      <p:sp>
        <p:nvSpPr>
          <p:cNvPr id="162820" name="Rectangle 3"/>
          <p:cNvSpPr>
            <a:spLocks noGrp="1" noChangeArrowheads="1"/>
          </p:cNvSpPr>
          <p:nvPr>
            <p:ph type="body" idx="1"/>
          </p:nvPr>
        </p:nvSpPr>
        <p:spPr>
          <a:xfrm>
            <a:off x="686115" y="4344030"/>
            <a:ext cx="5485772" cy="4112913"/>
          </a:xfrm>
          <a:noFill/>
          <a:ln/>
        </p:spPr>
        <p:txBody>
          <a:bodyPr/>
          <a:lstStyle/>
          <a:p>
            <a:pPr eaLnBrk="1" hangingPunct="1"/>
            <a:endParaRPr lang="es-ES_tradnl" smtClean="0">
              <a:latin typeface="Arial" charset="0"/>
              <a:ea typeface="ＭＳ Ｐゴシック" pitchFamily="-112"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EBA274E6-5A1E-4F3B-8EDB-B6A3DB7EA726}" type="slidenum">
              <a:rPr lang="en-US"/>
              <a:pPr/>
              <a:t>11</a:t>
            </a:fld>
            <a:endParaRPr lang="en-US"/>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p:spPr>
        <p:txBody>
          <a:bodyPr/>
          <a:lstStyle/>
          <a:p>
            <a:pPr eaLnBrk="1" hangingPunct="1"/>
            <a:r>
              <a:rPr lang="en-US" sz="1200" dirty="0" smtClean="0">
                <a:ea typeface="ＭＳ Ｐゴシック" pitchFamily="-112" charset="-128"/>
                <a:sym typeface="Symbol" pitchFamily="-112" charset="2"/>
              </a:rPr>
              <a:t>T-cells (neither helper nor </a:t>
            </a:r>
            <a:r>
              <a:rPr lang="en-US" sz="1200" dirty="0" err="1" smtClean="0">
                <a:ea typeface="ＭＳ Ｐゴシック" pitchFamily="-112" charset="-128"/>
                <a:sym typeface="Symbol" pitchFamily="-112" charset="2"/>
              </a:rPr>
              <a:t>cytotoxic</a:t>
            </a:r>
            <a:r>
              <a:rPr lang="en-US" sz="1200" dirty="0" smtClean="0">
                <a:ea typeface="ＭＳ Ｐゴシック" pitchFamily="-112" charset="-128"/>
                <a:sym typeface="Symbol" pitchFamily="-112" charset="2"/>
              </a:rPr>
              <a:t>): first to see antigens</a:t>
            </a:r>
            <a:endParaRPr lang="es-ES_tradnl" dirty="0" smtClean="0">
              <a:latin typeface="Arial" charset="0"/>
              <a:ea typeface="ＭＳ Ｐゴシック" pitchFamily="-112"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p:spPr>
        <p:txBody>
          <a:bodyPr/>
          <a:lstStyle/>
          <a:p>
            <a:fld id="{A4F0FFE5-123B-4AA0-8CD5-2C3A6C3AD4C6}" type="slidenum">
              <a:rPr lang="en-US"/>
              <a:pPr/>
              <a:t>71</a:t>
            </a:fld>
            <a:endParaRPr lang="en-US"/>
          </a:p>
        </p:txBody>
      </p:sp>
      <p:sp>
        <p:nvSpPr>
          <p:cNvPr id="187395" name="Rectangle 2"/>
          <p:cNvSpPr>
            <a:spLocks noGrp="1" noRot="1" noChangeAspect="1" noChangeArrowheads="1" noTextEdit="1"/>
          </p:cNvSpPr>
          <p:nvPr>
            <p:ph type="sldImg"/>
          </p:nvPr>
        </p:nvSpPr>
        <p:spPr>
          <a:ln/>
        </p:spPr>
      </p:sp>
      <p:sp>
        <p:nvSpPr>
          <p:cNvPr id="187396" name="Rectangle 3"/>
          <p:cNvSpPr>
            <a:spLocks noGrp="1" noChangeArrowheads="1"/>
          </p:cNvSpPr>
          <p:nvPr>
            <p:ph type="body" idx="1"/>
          </p:nvPr>
        </p:nvSpPr>
        <p:spPr>
          <a:noFill/>
          <a:ln/>
        </p:spPr>
        <p:txBody>
          <a:bodyPr/>
          <a:lstStyle/>
          <a:p>
            <a:pPr eaLnBrk="1" hangingPunct="1"/>
            <a:endParaRPr lang="es-ES_tradnl" smtClean="0">
              <a:latin typeface="Arial" charset="0"/>
              <a:ea typeface="ＭＳ Ｐゴシック" pitchFamily="-112"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ERCs </a:t>
            </a:r>
            <a:r>
              <a:rPr lang="en-US" dirty="0" err="1" smtClean="0"/>
              <a:t>secreat</a:t>
            </a:r>
            <a:r>
              <a:rPr lang="en-US" dirty="0" smtClean="0"/>
              <a:t> hormones that are necessary for proliferation differentiation and maturation of T cells and the expression of their surface markers. Hormones are </a:t>
            </a:r>
            <a:r>
              <a:rPr lang="en-US" dirty="0" err="1" smtClean="0"/>
              <a:t>thymulin</a:t>
            </a:r>
            <a:r>
              <a:rPr lang="en-US" dirty="0" smtClean="0"/>
              <a:t>, </a:t>
            </a:r>
            <a:r>
              <a:rPr lang="en-US" dirty="0" err="1" smtClean="0"/>
              <a:t>thrombopoetin</a:t>
            </a:r>
            <a:r>
              <a:rPr lang="en-US" dirty="0" smtClean="0"/>
              <a:t>, </a:t>
            </a:r>
            <a:r>
              <a:rPr lang="en-US" dirty="0" err="1" smtClean="0"/>
              <a:t>thymosin</a:t>
            </a:r>
            <a:r>
              <a:rPr lang="en-US" dirty="0" smtClean="0"/>
              <a:t>. </a:t>
            </a:r>
            <a:r>
              <a:rPr lang="en-US" dirty="0" err="1" smtClean="0"/>
              <a:t>Thymic</a:t>
            </a:r>
            <a:r>
              <a:rPr lang="en-US" dirty="0" smtClean="0"/>
              <a:t> </a:t>
            </a:r>
            <a:r>
              <a:rPr lang="en-US" dirty="0" err="1" smtClean="0"/>
              <a:t>humoral</a:t>
            </a:r>
            <a:r>
              <a:rPr lang="en-US" dirty="0" smtClean="0"/>
              <a:t> factors, </a:t>
            </a:r>
            <a:r>
              <a:rPr lang="en-US" dirty="0" err="1" smtClean="0"/>
              <a:t>interlukinsand</a:t>
            </a:r>
            <a:r>
              <a:rPr lang="en-US" dirty="0" smtClean="0"/>
              <a:t> interferon.</a:t>
            </a:r>
            <a:endParaRPr lang="en-US" dirty="0"/>
          </a:p>
        </p:txBody>
      </p:sp>
      <p:sp>
        <p:nvSpPr>
          <p:cNvPr id="4" name="Slide Number Placeholder 3"/>
          <p:cNvSpPr>
            <a:spLocks noGrp="1"/>
          </p:cNvSpPr>
          <p:nvPr>
            <p:ph type="sldNum" sz="quarter" idx="10"/>
          </p:nvPr>
        </p:nvSpPr>
        <p:spPr/>
        <p:txBody>
          <a:bodyPr/>
          <a:lstStyle/>
          <a:p>
            <a:fld id="{9817C377-1C36-40E2-B9FB-81AEB08FAAE5}" type="slidenum">
              <a:rPr lang="en-US" smtClean="0"/>
              <a:pPr/>
              <a:t>72</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p:spPr>
        <p:txBody>
          <a:bodyPr/>
          <a:lstStyle/>
          <a:p>
            <a:fld id="{C4B86520-D6BA-4983-BC3A-98C4FA6B9DE3}" type="slidenum">
              <a:rPr lang="en-US"/>
              <a:pPr/>
              <a:t>74</a:t>
            </a:fld>
            <a:endParaRPr lang="en-US"/>
          </a:p>
        </p:txBody>
      </p:sp>
      <p:sp>
        <p:nvSpPr>
          <p:cNvPr id="164867" name="Rectangle 2"/>
          <p:cNvSpPr>
            <a:spLocks noGrp="1" noRot="1" noChangeAspect="1" noChangeArrowheads="1" noTextEdit="1"/>
          </p:cNvSpPr>
          <p:nvPr>
            <p:ph type="sldImg"/>
          </p:nvPr>
        </p:nvSpPr>
        <p:spPr>
          <a:ln/>
        </p:spPr>
      </p:sp>
      <p:sp>
        <p:nvSpPr>
          <p:cNvPr id="164868" name="Rectangle 3"/>
          <p:cNvSpPr>
            <a:spLocks noGrp="1" noChangeArrowheads="1"/>
          </p:cNvSpPr>
          <p:nvPr>
            <p:ph type="body" idx="1"/>
          </p:nvPr>
        </p:nvSpPr>
        <p:spPr>
          <a:noFill/>
          <a:ln/>
        </p:spPr>
        <p:txBody>
          <a:bodyPr/>
          <a:lstStyle/>
          <a:p>
            <a:pPr eaLnBrk="1" hangingPunct="1"/>
            <a:endParaRPr lang="es-ES_tradnl" smtClean="0">
              <a:latin typeface="Arial" charset="0"/>
              <a:ea typeface="ＭＳ Ｐゴシック" pitchFamily="-112"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p:spPr>
        <p:txBody>
          <a:bodyPr/>
          <a:lstStyle/>
          <a:p>
            <a:fld id="{DC65A5BD-316F-4011-8203-12F9524F6DB9}" type="slidenum">
              <a:rPr lang="en-US"/>
              <a:pPr/>
              <a:t>76</a:t>
            </a:fld>
            <a:endParaRPr lang="en-US"/>
          </a:p>
        </p:txBody>
      </p:sp>
      <p:sp>
        <p:nvSpPr>
          <p:cNvPr id="171011" name="Rectangle 2"/>
          <p:cNvSpPr>
            <a:spLocks noGrp="1" noRot="1" noChangeAspect="1" noChangeArrowheads="1" noTextEdit="1"/>
          </p:cNvSpPr>
          <p:nvPr>
            <p:ph type="sldImg"/>
          </p:nvPr>
        </p:nvSpPr>
        <p:spPr>
          <a:ln/>
        </p:spPr>
      </p:sp>
      <p:sp>
        <p:nvSpPr>
          <p:cNvPr id="171012" name="Rectangle 3"/>
          <p:cNvSpPr>
            <a:spLocks noGrp="1" noChangeArrowheads="1"/>
          </p:cNvSpPr>
          <p:nvPr>
            <p:ph type="body" idx="1"/>
          </p:nvPr>
        </p:nvSpPr>
        <p:spPr>
          <a:noFill/>
          <a:ln/>
        </p:spPr>
        <p:txBody>
          <a:bodyPr/>
          <a:lstStyle/>
          <a:p>
            <a:pPr eaLnBrk="1" hangingPunct="1"/>
            <a:endParaRPr lang="es-ES_tradnl" smtClean="0">
              <a:latin typeface="Arial" charset="0"/>
              <a:ea typeface="ＭＳ Ｐゴシック" pitchFamily="-112"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p:spPr>
        <p:txBody>
          <a:bodyPr/>
          <a:lstStyle/>
          <a:p>
            <a:fld id="{A3CE35BE-635F-4D7E-A0B9-13464CD61FB0}" type="slidenum">
              <a:rPr lang="en-US"/>
              <a:pPr/>
              <a:t>77</a:t>
            </a:fld>
            <a:endParaRPr lang="en-US"/>
          </a:p>
        </p:txBody>
      </p:sp>
      <p:sp>
        <p:nvSpPr>
          <p:cNvPr id="173059" name="Rectangle 2"/>
          <p:cNvSpPr>
            <a:spLocks noGrp="1" noRot="1" noChangeAspect="1" noChangeArrowheads="1" noTextEdit="1"/>
          </p:cNvSpPr>
          <p:nvPr>
            <p:ph type="sldImg"/>
          </p:nvPr>
        </p:nvSpPr>
        <p:spPr>
          <a:xfrm>
            <a:off x="1143000" y="687388"/>
            <a:ext cx="4572000" cy="3429000"/>
          </a:xfrm>
          <a:ln/>
        </p:spPr>
      </p:sp>
      <p:sp>
        <p:nvSpPr>
          <p:cNvPr id="173060" name="Rectangle 3"/>
          <p:cNvSpPr>
            <a:spLocks noGrp="1" noChangeArrowheads="1"/>
          </p:cNvSpPr>
          <p:nvPr>
            <p:ph type="body" idx="1"/>
          </p:nvPr>
        </p:nvSpPr>
        <p:spPr>
          <a:xfrm>
            <a:off x="686115" y="4344030"/>
            <a:ext cx="5485772" cy="4112913"/>
          </a:xfrm>
          <a:noFill/>
          <a:ln/>
        </p:spPr>
        <p:txBody>
          <a:bodyPr/>
          <a:lstStyle/>
          <a:p>
            <a:pPr eaLnBrk="1" hangingPunct="1"/>
            <a:endParaRPr lang="es-ES_tradnl" smtClean="0">
              <a:latin typeface="Arial" charset="0"/>
              <a:ea typeface="ＭＳ Ｐゴシック" pitchFamily="-112"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p:spPr>
        <p:txBody>
          <a:bodyPr/>
          <a:lstStyle/>
          <a:p>
            <a:fld id="{8076CAEE-04E3-46C9-9A38-49EC46F93FF0}" type="slidenum">
              <a:rPr lang="en-US"/>
              <a:pPr/>
              <a:t>78</a:t>
            </a:fld>
            <a:endParaRPr lang="en-US"/>
          </a:p>
        </p:txBody>
      </p:sp>
      <p:sp>
        <p:nvSpPr>
          <p:cNvPr id="183299" name="Rectangle 2"/>
          <p:cNvSpPr>
            <a:spLocks noGrp="1" noRot="1" noChangeAspect="1" noChangeArrowheads="1" noTextEdit="1"/>
          </p:cNvSpPr>
          <p:nvPr>
            <p:ph type="sldImg"/>
          </p:nvPr>
        </p:nvSpPr>
        <p:spPr>
          <a:xfrm>
            <a:off x="1143000" y="687388"/>
            <a:ext cx="4572000" cy="3429000"/>
          </a:xfrm>
          <a:ln/>
        </p:spPr>
      </p:sp>
      <p:sp>
        <p:nvSpPr>
          <p:cNvPr id="183300" name="Rectangle 3"/>
          <p:cNvSpPr>
            <a:spLocks noGrp="1" noChangeArrowheads="1"/>
          </p:cNvSpPr>
          <p:nvPr>
            <p:ph type="body" idx="1"/>
          </p:nvPr>
        </p:nvSpPr>
        <p:spPr>
          <a:xfrm>
            <a:off x="686115" y="4344030"/>
            <a:ext cx="5485772" cy="4112913"/>
          </a:xfrm>
          <a:noFill/>
          <a:ln/>
        </p:spPr>
        <p:txBody>
          <a:bodyPr/>
          <a:lstStyle/>
          <a:p>
            <a:pPr eaLnBrk="1" hangingPunct="1"/>
            <a:endParaRPr lang="es-ES_tradnl" smtClean="0">
              <a:latin typeface="Arial" charset="0"/>
              <a:ea typeface="ＭＳ Ｐゴシック" pitchFamily="-112" charset="-128"/>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p:spPr>
        <p:txBody>
          <a:bodyPr/>
          <a:lstStyle/>
          <a:p>
            <a:fld id="{A456625A-F3BB-4E81-AB1A-493BE8529F7A}" type="slidenum">
              <a:rPr lang="en-US"/>
              <a:pPr/>
              <a:t>79</a:t>
            </a:fld>
            <a:endParaRPr lang="en-US"/>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a:ln/>
        </p:spPr>
        <p:txBody>
          <a:bodyPr/>
          <a:lstStyle/>
          <a:p>
            <a:pPr eaLnBrk="1" hangingPunct="1"/>
            <a:endParaRPr lang="es-ES_tradnl" smtClean="0">
              <a:latin typeface="Arial" charset="0"/>
              <a:ea typeface="ＭＳ Ｐゴシック" pitchFamily="-112"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a:noFill/>
        </p:spPr>
        <p:txBody>
          <a:bodyPr/>
          <a:lstStyle/>
          <a:p>
            <a:fld id="{42B88427-050E-44E3-8C15-F991B5752715}" type="slidenum">
              <a:rPr lang="en-US"/>
              <a:pPr/>
              <a:t>81</a:t>
            </a:fld>
            <a:endParaRPr lang="en-US"/>
          </a:p>
        </p:txBody>
      </p:sp>
      <p:sp>
        <p:nvSpPr>
          <p:cNvPr id="189443" name="Rectangle 2"/>
          <p:cNvSpPr>
            <a:spLocks noGrp="1" noRot="1" noChangeAspect="1" noChangeArrowheads="1" noTextEdit="1"/>
          </p:cNvSpPr>
          <p:nvPr>
            <p:ph type="sldImg"/>
          </p:nvPr>
        </p:nvSpPr>
        <p:spPr>
          <a:xfrm>
            <a:off x="1143000" y="687388"/>
            <a:ext cx="4572000" cy="3429000"/>
          </a:xfrm>
          <a:ln/>
        </p:spPr>
      </p:sp>
      <p:sp>
        <p:nvSpPr>
          <p:cNvPr id="189444" name="Rectangle 3"/>
          <p:cNvSpPr>
            <a:spLocks noGrp="1" noChangeArrowheads="1"/>
          </p:cNvSpPr>
          <p:nvPr>
            <p:ph type="body" idx="1"/>
          </p:nvPr>
        </p:nvSpPr>
        <p:spPr>
          <a:xfrm>
            <a:off x="686115" y="4344030"/>
            <a:ext cx="5485772" cy="4112913"/>
          </a:xfrm>
          <a:noFill/>
          <a:ln/>
        </p:spPr>
        <p:txBody>
          <a:bodyPr/>
          <a:lstStyle/>
          <a:p>
            <a:pPr eaLnBrk="1" hangingPunct="1"/>
            <a:endParaRPr lang="es-ES_tradnl" smtClean="0">
              <a:latin typeface="Arial" charset="0"/>
              <a:ea typeface="ＭＳ Ｐゴシック" pitchFamily="-112"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2DFB7BC0-392E-4CE5-A712-8BC2064CB25F}" type="slidenum">
              <a:rPr lang="en-US"/>
              <a:pPr/>
              <a:t>12</a:t>
            </a:fld>
            <a:endParaRPr lang="en-US"/>
          </a:p>
        </p:txBody>
      </p:sp>
      <p:sp>
        <p:nvSpPr>
          <p:cNvPr id="105475" name="Rectangle 2"/>
          <p:cNvSpPr>
            <a:spLocks noGrp="1" noRot="1" noChangeAspect="1" noChangeArrowheads="1" noTextEdit="1"/>
          </p:cNvSpPr>
          <p:nvPr>
            <p:ph type="sldImg"/>
          </p:nvPr>
        </p:nvSpPr>
        <p:spPr>
          <a:xfrm>
            <a:off x="1143000" y="687388"/>
            <a:ext cx="4572000" cy="3429000"/>
          </a:xfrm>
          <a:ln/>
        </p:spPr>
      </p:sp>
      <p:sp>
        <p:nvSpPr>
          <p:cNvPr id="105476" name="Rectangle 3"/>
          <p:cNvSpPr>
            <a:spLocks noGrp="1" noChangeArrowheads="1"/>
          </p:cNvSpPr>
          <p:nvPr>
            <p:ph type="body" idx="1"/>
          </p:nvPr>
        </p:nvSpPr>
        <p:spPr>
          <a:xfrm>
            <a:off x="686115" y="4344030"/>
            <a:ext cx="5485772" cy="4112913"/>
          </a:xfrm>
          <a:noFill/>
          <a:ln/>
        </p:spPr>
        <p:txBody>
          <a:bodyPr/>
          <a:lstStyle/>
          <a:p>
            <a:pPr eaLnBrk="1" hangingPunct="1"/>
            <a:endParaRPr lang="es-ES_tradnl" smtClean="0">
              <a:latin typeface="Arial" charset="0"/>
              <a:ea typeface="ＭＳ Ｐゴシック" pitchFamily="-112"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B180FF7E-D0DB-4F48-A0E3-52F654FAB3B0}" type="slidenum">
              <a:rPr lang="en-US"/>
              <a:pPr/>
              <a:t>13</a:t>
            </a:fld>
            <a:endParaRPr lang="en-US"/>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p:spPr>
        <p:txBody>
          <a:bodyPr/>
          <a:lstStyle/>
          <a:p>
            <a:pPr eaLnBrk="1" hangingPunct="1"/>
            <a:endParaRPr lang="es-ES_tradnl" smtClean="0">
              <a:latin typeface="Arial" charset="0"/>
              <a:ea typeface="ＭＳ Ｐゴシック" pitchFamily="-112"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426333F1-96E0-4EF1-B5F6-BF1D5C3D847A}" type="slidenum">
              <a:rPr lang="en-US"/>
              <a:pPr/>
              <a:t>14</a:t>
            </a:fld>
            <a:endParaRPr lang="en-US"/>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endParaRPr lang="es-ES_tradnl" smtClean="0">
              <a:latin typeface="Arial" charset="0"/>
              <a:ea typeface="ＭＳ Ｐゴシック" pitchFamily="-112"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A3362CFA-01B6-4487-898A-A03F333B712D}" type="slidenum">
              <a:rPr lang="en-US"/>
              <a:pPr/>
              <a:t>15</a:t>
            </a:fld>
            <a:endParaRPr lang="en-US"/>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p:spPr>
        <p:txBody>
          <a:bodyPr/>
          <a:lstStyle/>
          <a:p>
            <a:pPr eaLnBrk="1" hangingPunct="1"/>
            <a:endParaRPr lang="es-ES_tradnl" smtClean="0">
              <a:latin typeface="Arial" charset="0"/>
              <a:ea typeface="ＭＳ Ｐゴシック" pitchFamily="-112"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B6997DEA-21C4-4FB3-9A90-79DDA2FC9C79}" type="slidenum">
              <a:rPr lang="en-US"/>
              <a:pPr/>
              <a:t>17</a:t>
            </a:fld>
            <a:endParaRPr lang="en-US"/>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p:spPr>
        <p:txBody>
          <a:bodyPr/>
          <a:lstStyle/>
          <a:p>
            <a:r>
              <a:rPr lang="en-US" sz="1200" dirty="0" smtClean="0"/>
              <a:t>Small accumulations of lymphocytes or solitary lymph follicles are found scattered in beneath the epithelium throughout the gastrointestinal tract. However, the most prominent accumulations occur in the ileum and appendix in the form of </a:t>
            </a:r>
            <a:r>
              <a:rPr lang="en-US" sz="1200" dirty="0" err="1" smtClean="0"/>
              <a:t>Peyer's</a:t>
            </a:r>
            <a:r>
              <a:rPr lang="en-US" sz="1200" dirty="0" smtClean="0"/>
              <a:t> patches. In the ileum, they form dome-shaped protrusions into the lumen. Beneath the epithelial lining of the domes, </a:t>
            </a:r>
            <a:r>
              <a:rPr lang="en-US" sz="1200" dirty="0" err="1" smtClean="0"/>
              <a:t>Peyer's</a:t>
            </a:r>
            <a:r>
              <a:rPr lang="en-US" sz="1200" dirty="0" smtClean="0"/>
              <a:t> patches extend from the lamina </a:t>
            </a:r>
            <a:r>
              <a:rPr lang="en-US" sz="1200" dirty="0" err="1" smtClean="0"/>
              <a:t>propria</a:t>
            </a:r>
            <a:r>
              <a:rPr lang="en-US" sz="1200" dirty="0" smtClean="0"/>
              <a:t> to the </a:t>
            </a:r>
            <a:r>
              <a:rPr lang="en-US" sz="1200" dirty="0" err="1" smtClean="0"/>
              <a:t>submucosa</a:t>
            </a:r>
            <a:r>
              <a:rPr lang="en-US" sz="1200" dirty="0" smtClean="0"/>
              <a:t>. Within </a:t>
            </a:r>
            <a:r>
              <a:rPr lang="en-US" sz="1200" dirty="0" err="1" smtClean="0"/>
              <a:t>Peyer's</a:t>
            </a:r>
            <a:r>
              <a:rPr lang="en-US" sz="1200" dirty="0" smtClean="0"/>
              <a:t> patches, lymph follicles with germinal centers are typically located deep in the </a:t>
            </a:r>
            <a:r>
              <a:rPr lang="en-US" sz="1200" dirty="0" err="1" smtClean="0"/>
              <a:t>submucosa</a:t>
            </a:r>
            <a:r>
              <a:rPr lang="en-US" sz="1200" dirty="0" smtClean="0"/>
              <a:t>.</a:t>
            </a:r>
          </a:p>
          <a:p>
            <a:r>
              <a:rPr lang="en-US" sz="1200" dirty="0" smtClean="0"/>
              <a:t>The epithelium in contact with the lymphoid tissue is </a:t>
            </a:r>
            <a:r>
              <a:rPr lang="en-US" sz="1200" dirty="0" err="1" smtClean="0"/>
              <a:t>specialised</a:t>
            </a:r>
            <a:r>
              <a:rPr lang="en-US" sz="1200" dirty="0" smtClean="0"/>
              <a:t> to facilitate the contact of antigens with cells of the immune system. The epithelium appears columnar and contains cells with deeply </a:t>
            </a:r>
            <a:r>
              <a:rPr lang="en-US" sz="1200" dirty="0" err="1" smtClean="0"/>
              <a:t>invaginated</a:t>
            </a:r>
            <a:r>
              <a:rPr lang="en-US" sz="1200" dirty="0" smtClean="0"/>
              <a:t> basal surfaces - </a:t>
            </a:r>
            <a:r>
              <a:rPr lang="en-US" sz="1200" i="1" dirty="0" err="1" smtClean="0"/>
              <a:t>microfold</a:t>
            </a:r>
            <a:r>
              <a:rPr lang="en-US" sz="1200" i="1" dirty="0" smtClean="0"/>
              <a:t> cells or M-cells</a:t>
            </a:r>
            <a:r>
              <a:rPr lang="en-US" sz="1200" dirty="0" smtClean="0"/>
              <a:t>. Immune system cells can enter these invaginations (intraepithelial pockets) where they are exposed to materials which have been </a:t>
            </a:r>
            <a:r>
              <a:rPr lang="en-US" sz="1200" dirty="0" err="1" smtClean="0"/>
              <a:t>endocytosed</a:t>
            </a:r>
            <a:r>
              <a:rPr lang="en-US" sz="1200" dirty="0" smtClean="0"/>
              <a:t> by the epithelial cells and then released into the invaginations. Goblet cells are rare or absent in the epithelium which covers the domes.</a:t>
            </a:r>
          </a:p>
          <a:p>
            <a:pPr eaLnBrk="1" hangingPunct="1"/>
            <a:endParaRPr lang="es-ES_tradnl" dirty="0" smtClean="0">
              <a:latin typeface="Arial" charset="0"/>
              <a:ea typeface="ＭＳ Ｐゴシック" pitchFamily="-112"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80F5361A-2AEE-477A-A39F-CC70820C23D4}" type="datetimeFigureOut">
              <a:rPr lang="en-US" smtClean="0"/>
              <a:pPr/>
              <a:t>07-Aug-25</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E20B9733-464A-45F7-9E9C-891D92935280}"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0F5361A-2AEE-477A-A39F-CC70820C23D4}" type="datetimeFigureOut">
              <a:rPr lang="en-US" smtClean="0"/>
              <a:pPr/>
              <a:t>07-Aug-25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0B9733-464A-45F7-9E9C-891D9293528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0F5361A-2AEE-477A-A39F-CC70820C23D4}" type="datetimeFigureOut">
              <a:rPr lang="en-US" smtClean="0"/>
              <a:pPr/>
              <a:t>07-Aug-25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0B9733-464A-45F7-9E9C-891D92935280}"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6405" y="610195"/>
            <a:ext cx="777119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6405" y="1980903"/>
            <a:ext cx="3813024" cy="411509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4572" y="1980903"/>
            <a:ext cx="3813024" cy="411509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652FFCAB-1644-41EB-BF45-DF57EEFE17C6}"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0F5361A-2AEE-477A-A39F-CC70820C23D4}" type="datetimeFigureOut">
              <a:rPr lang="en-US" smtClean="0"/>
              <a:pPr/>
              <a:t>07-Aug-25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0B9733-464A-45F7-9E9C-891D9293528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80F5361A-2AEE-477A-A39F-CC70820C23D4}" type="datetimeFigureOut">
              <a:rPr lang="en-US" smtClean="0"/>
              <a:pPr/>
              <a:t>07-Aug-25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0B9733-464A-45F7-9E9C-891D92935280}"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80F5361A-2AEE-477A-A39F-CC70820C23D4}" type="datetimeFigureOut">
              <a:rPr lang="en-US" smtClean="0"/>
              <a:pPr/>
              <a:t>07-Aug-25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0B9733-464A-45F7-9E9C-891D9293528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80F5361A-2AEE-477A-A39F-CC70820C23D4}" type="datetimeFigureOut">
              <a:rPr lang="en-US" smtClean="0"/>
              <a:pPr/>
              <a:t>07-Aug-25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20B9733-464A-45F7-9E9C-891D9293528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80F5361A-2AEE-477A-A39F-CC70820C23D4}" type="datetimeFigureOut">
              <a:rPr lang="en-US" smtClean="0"/>
              <a:pPr/>
              <a:t>07-Aug-25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20B9733-464A-45F7-9E9C-891D9293528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F5361A-2AEE-477A-A39F-CC70820C23D4}" type="datetimeFigureOut">
              <a:rPr lang="en-US" smtClean="0"/>
              <a:pPr/>
              <a:t>07-Aug-25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20B9733-464A-45F7-9E9C-891D9293528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80F5361A-2AEE-477A-A39F-CC70820C23D4}" type="datetimeFigureOut">
              <a:rPr lang="en-US" smtClean="0"/>
              <a:pPr/>
              <a:t>07-Aug-25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0B9733-464A-45F7-9E9C-891D9293528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80F5361A-2AEE-477A-A39F-CC70820C23D4}" type="datetimeFigureOut">
              <a:rPr lang="en-US" smtClean="0"/>
              <a:pPr/>
              <a:t>07-Aug-25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E20B9733-464A-45F7-9E9C-891D92935280}" type="slidenum">
              <a:rPr lang="en-US" smtClean="0"/>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80F5361A-2AEE-477A-A39F-CC70820C23D4}" type="datetimeFigureOut">
              <a:rPr lang="en-US" smtClean="0"/>
              <a:pPr/>
              <a:t>07-Aug-25</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E20B9733-464A-45F7-9E9C-891D92935280}" type="slidenum">
              <a:rPr lang="en-US" smtClean="0"/>
              <a:pPr/>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9.jpeg"/></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4.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6.jpeg"/><Relationship Id="rId5" Type="http://schemas.openxmlformats.org/officeDocument/2006/relationships/notesSlide" Target="../notesSlides/notesSlide17.xml"/><Relationship Id="rId4"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openxmlformats.org/officeDocument/2006/relationships/image" Target="../media/image34.jpeg"/><Relationship Id="rId4" Type="http://schemas.openxmlformats.org/officeDocument/2006/relationships/image" Target="../media/image3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vmlDrawing" Target="../drawings/vmlDrawing2.v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5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6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png"/><Relationship Id="rId4" Type="http://schemas.openxmlformats.org/officeDocument/2006/relationships/image" Target="../media/image45.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7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7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54.jpeg"/></Relationships>
</file>

<file path=ppt/slides/_rels/slide7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7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8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04800"/>
            <a:ext cx="8229600" cy="1295400"/>
          </a:xfrm>
        </p:spPr>
        <p:txBody>
          <a:bodyPr>
            <a:normAutofit fontScale="90000"/>
          </a:bodyPr>
          <a:lstStyle/>
          <a:p>
            <a:pPr algn="ctr"/>
            <a:r>
              <a:rPr lang="en-US" b="1" dirty="0" smtClean="0">
                <a:solidFill>
                  <a:srgbClr val="C00000"/>
                </a:solidFill>
                <a:latin typeface="Algerian" pitchFamily="82" charset="0"/>
              </a:rPr>
              <a:t>HISTOLOGY  OF  LYMPHOID ORGANS</a:t>
            </a:r>
            <a:endParaRPr lang="en-US" b="1" dirty="0">
              <a:solidFill>
                <a:srgbClr val="C00000"/>
              </a:solidFill>
              <a:latin typeface="Algerian" pitchFamily="82" charset="0"/>
            </a:endParaRPr>
          </a:p>
        </p:txBody>
      </p:sp>
      <p:sp>
        <p:nvSpPr>
          <p:cNvPr id="6" name="Content Placeholder 5"/>
          <p:cNvSpPr>
            <a:spLocks noGrp="1"/>
          </p:cNvSpPr>
          <p:nvPr>
            <p:ph sz="half" idx="2"/>
          </p:nvPr>
        </p:nvSpPr>
        <p:spPr>
          <a:xfrm>
            <a:off x="4648200" y="4267200"/>
            <a:ext cx="4724400" cy="2087725"/>
          </a:xfrm>
        </p:spPr>
        <p:txBody>
          <a:bodyPr>
            <a:normAutofit/>
          </a:bodyPr>
          <a:lstStyle/>
          <a:p>
            <a:pPr>
              <a:buNone/>
            </a:pPr>
            <a:r>
              <a:rPr lang="en-US" sz="2400" b="1" dirty="0" smtClean="0">
                <a:solidFill>
                  <a:srgbClr val="C00000"/>
                </a:solidFill>
                <a:latin typeface="Times New Roman" pitchFamily="18" charset="0"/>
                <a:cs typeface="Times New Roman" pitchFamily="18" charset="0"/>
              </a:rPr>
              <a:t>    </a:t>
            </a:r>
            <a:r>
              <a:rPr lang="en-US" sz="2400" b="1" dirty="0" smtClean="0">
                <a:solidFill>
                  <a:srgbClr val="00B050"/>
                </a:solidFill>
                <a:latin typeface="Times New Roman" pitchFamily="18" charset="0"/>
                <a:cs typeface="Times New Roman" pitchFamily="18" charset="0"/>
              </a:rPr>
              <a:t>DR. PRAVEEN KURREY</a:t>
            </a:r>
          </a:p>
          <a:p>
            <a:pPr>
              <a:buNone/>
            </a:pPr>
            <a:r>
              <a:rPr lang="en-US" sz="2400" b="1" dirty="0" smtClean="0">
                <a:solidFill>
                  <a:srgbClr val="00B050"/>
                </a:solidFill>
                <a:latin typeface="Times New Roman" pitchFamily="18" charset="0"/>
                <a:cs typeface="Times New Roman" pitchFamily="18" charset="0"/>
              </a:rPr>
              <a:t>    M.B.B.S., M.S</a:t>
            </a:r>
            <a:r>
              <a:rPr lang="en-US" sz="2400" b="1" dirty="0" smtClean="0">
                <a:solidFill>
                  <a:srgbClr val="00B050"/>
                </a:solidFill>
                <a:latin typeface="Times New Roman" pitchFamily="18" charset="0"/>
                <a:cs typeface="Times New Roman" pitchFamily="18" charset="0"/>
              </a:rPr>
              <a:t>., BCME,  BCBR                                                    </a:t>
            </a:r>
            <a:r>
              <a:rPr lang="en-US" sz="2400" b="1" dirty="0" smtClean="0">
                <a:solidFill>
                  <a:srgbClr val="00B050"/>
                </a:solidFill>
                <a:latin typeface="Times New Roman" pitchFamily="18" charset="0"/>
                <a:cs typeface="Times New Roman" pitchFamily="18" charset="0"/>
              </a:rPr>
              <a:t>PROFESSOR   </a:t>
            </a:r>
            <a:r>
              <a:rPr lang="en-US" sz="2400" b="1" dirty="0" smtClean="0">
                <a:solidFill>
                  <a:srgbClr val="00B050"/>
                </a:solidFill>
                <a:latin typeface="Times New Roman" pitchFamily="18" charset="0"/>
                <a:cs typeface="Times New Roman" pitchFamily="18" charset="0"/>
              </a:rPr>
              <a:t>ANATOMY                                                            </a:t>
            </a:r>
            <a:r>
              <a:rPr lang="en-US" dirty="0" smtClean="0">
                <a:solidFill>
                  <a:srgbClr val="00B050"/>
                </a:solidFill>
              </a:rPr>
              <a:t> </a:t>
            </a:r>
            <a:endParaRPr lang="en-US" dirty="0" smtClean="0">
              <a:solidFill>
                <a:srgbClr val="00B050"/>
              </a:solidFill>
            </a:endParaRPr>
          </a:p>
          <a:p>
            <a:endParaRPr lang="en-US" dirty="0"/>
          </a:p>
        </p:txBody>
      </p:sp>
      <p:pic>
        <p:nvPicPr>
          <p:cNvPr id="7" name="Picture 18" descr="plate35_3_100ppi"/>
          <p:cNvPicPr>
            <a:picLocks noGrp="1" noChangeAspect="1" noChangeArrowheads="1"/>
          </p:cNvPicPr>
          <p:nvPr>
            <p:ph sz="half" idx="1"/>
          </p:nvPr>
        </p:nvPicPr>
        <p:blipFill>
          <a:blip r:embed="rId2" cstate="print"/>
          <a:srcRect/>
          <a:stretch>
            <a:fillRect/>
          </a:stretch>
        </p:blipFill>
        <p:spPr>
          <a:xfrm>
            <a:off x="457200" y="2895600"/>
            <a:ext cx="3810000" cy="3671888"/>
          </a:xfrm>
          <a:no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6" descr="figure14-17_100ppi"/>
          <p:cNvPicPr>
            <a:picLocks noChangeAspect="1" noChangeArrowheads="1"/>
          </p:cNvPicPr>
          <p:nvPr/>
        </p:nvPicPr>
        <p:blipFill>
          <a:blip r:embed="rId3" cstate="print"/>
          <a:srcRect/>
          <a:stretch>
            <a:fillRect/>
          </a:stretch>
        </p:blipFill>
        <p:spPr bwMode="auto">
          <a:xfrm>
            <a:off x="0" y="0"/>
            <a:ext cx="4429881" cy="6643688"/>
          </a:xfrm>
          <a:prstGeom prst="rect">
            <a:avLst/>
          </a:prstGeom>
          <a:noFill/>
          <a:ln w="9525">
            <a:noFill/>
            <a:miter lim="800000"/>
            <a:headEnd/>
            <a:tailEnd/>
          </a:ln>
        </p:spPr>
      </p:pic>
      <p:sp>
        <p:nvSpPr>
          <p:cNvPr id="63491" name="Rectangle 7"/>
          <p:cNvSpPr>
            <a:spLocks noGrp="1" noChangeArrowheads="1"/>
          </p:cNvSpPr>
          <p:nvPr>
            <p:ph type="title"/>
          </p:nvPr>
        </p:nvSpPr>
        <p:spPr>
          <a:xfrm>
            <a:off x="4572000" y="71437"/>
            <a:ext cx="4354286" cy="1357313"/>
          </a:xfrm>
        </p:spPr>
        <p:txBody>
          <a:bodyPr/>
          <a:lstStyle/>
          <a:p>
            <a:pPr eaLnBrk="1" hangingPunct="1"/>
            <a:r>
              <a:rPr lang="en-US" sz="2200" b="1" dirty="0">
                <a:ea typeface="ＭＳ Ｐゴシック" pitchFamily="-112" charset="-128"/>
              </a:rPr>
              <a:t>So, associated with just about </a:t>
            </a:r>
            <a:r>
              <a:rPr lang="en-US" sz="2200" b="1" u="sng" dirty="0">
                <a:ea typeface="ＭＳ Ｐゴシック" pitchFamily="-112" charset="-128"/>
              </a:rPr>
              <a:t>any</a:t>
            </a:r>
            <a:r>
              <a:rPr lang="en-US" sz="2200" b="1" dirty="0">
                <a:ea typeface="ＭＳ Ｐゴシック" pitchFamily="-112" charset="-128"/>
              </a:rPr>
              <a:t> mucosa (GI, respiratory, genitourinary), you may see:</a:t>
            </a:r>
          </a:p>
        </p:txBody>
      </p:sp>
      <p:sp>
        <p:nvSpPr>
          <p:cNvPr id="63492" name="Rectangle 8"/>
          <p:cNvSpPr>
            <a:spLocks noGrp="1" noChangeArrowheads="1"/>
          </p:cNvSpPr>
          <p:nvPr>
            <p:ph idx="1"/>
          </p:nvPr>
        </p:nvSpPr>
        <p:spPr>
          <a:xfrm>
            <a:off x="4572000" y="1980903"/>
            <a:ext cx="4572000" cy="4115097"/>
          </a:xfrm>
        </p:spPr>
        <p:txBody>
          <a:bodyPr/>
          <a:lstStyle/>
          <a:p>
            <a:pPr eaLnBrk="1" hangingPunct="1">
              <a:lnSpc>
                <a:spcPct val="90000"/>
              </a:lnSpc>
            </a:pPr>
            <a:r>
              <a:rPr lang="en-US" sz="2100" dirty="0">
                <a:ea typeface="ＭＳ Ｐゴシック" pitchFamily="-112" charset="-128"/>
              </a:rPr>
              <a:t>Intraepithelial lymphocytes </a:t>
            </a:r>
            <a:endParaRPr lang="en-US" sz="1700" dirty="0">
              <a:ea typeface="ＭＳ Ｐゴシック" pitchFamily="-112" charset="-128"/>
            </a:endParaRPr>
          </a:p>
          <a:p>
            <a:pPr eaLnBrk="1" hangingPunct="1">
              <a:lnSpc>
                <a:spcPct val="90000"/>
              </a:lnSpc>
            </a:pPr>
            <a:r>
              <a:rPr lang="en-US" sz="2100" dirty="0">
                <a:ea typeface="ＭＳ Ｐゴシック" pitchFamily="-112" charset="-128"/>
              </a:rPr>
              <a:t>Diffuse lymphoid tissue</a:t>
            </a:r>
            <a:r>
              <a:rPr lang="en-US" sz="2100" dirty="0" smtClean="0">
                <a:ea typeface="ＭＳ Ｐゴシック" pitchFamily="-112" charset="-128"/>
              </a:rPr>
              <a:t>:</a:t>
            </a:r>
            <a:endParaRPr lang="en-US" sz="1700" dirty="0">
              <a:ea typeface="ＭＳ Ｐゴシック" pitchFamily="-112" charset="-128"/>
            </a:endParaRPr>
          </a:p>
          <a:p>
            <a:pPr eaLnBrk="1" hangingPunct="1">
              <a:lnSpc>
                <a:spcPct val="90000"/>
              </a:lnSpc>
            </a:pPr>
            <a:r>
              <a:rPr lang="en-US" sz="2300" dirty="0">
                <a:ea typeface="ＭＳ Ｐゴシック" pitchFamily="-112" charset="-128"/>
              </a:rPr>
              <a:t>Primary nodules</a:t>
            </a:r>
          </a:p>
          <a:p>
            <a:pPr eaLnBrk="1" hangingPunct="1">
              <a:lnSpc>
                <a:spcPct val="90000"/>
              </a:lnSpc>
            </a:pPr>
            <a:r>
              <a:rPr lang="en-US" sz="2300" dirty="0">
                <a:ea typeface="ＭＳ Ｐゴシック" pitchFamily="-112" charset="-128"/>
              </a:rPr>
              <a:t>Secondary nodules</a:t>
            </a:r>
          </a:p>
          <a:p>
            <a:pPr lvl="1" eaLnBrk="1" hangingPunct="1">
              <a:lnSpc>
                <a:spcPct val="90000"/>
              </a:lnSpc>
            </a:pPr>
            <a:r>
              <a:rPr lang="en-US" sz="2300" dirty="0">
                <a:ea typeface="ＭＳ Ｐゴシック" pitchFamily="-112" charset="-128"/>
              </a:rPr>
              <a:t>Germinal center with </a:t>
            </a:r>
            <a:r>
              <a:rPr lang="en-US" sz="2300" dirty="0" err="1">
                <a:ea typeface="ＭＳ Ｐゴシック" pitchFamily="-112" charset="-128"/>
              </a:rPr>
              <a:t>lymphoblasts</a:t>
            </a:r>
            <a:r>
              <a:rPr lang="en-US" sz="2300" dirty="0">
                <a:ea typeface="ＭＳ Ｐゴシック" pitchFamily="-112" charset="-128"/>
              </a:rPr>
              <a:t> and </a:t>
            </a:r>
            <a:r>
              <a:rPr lang="en-US" sz="2300" dirty="0" smtClean="0">
                <a:ea typeface="ＭＳ Ｐゴシック" pitchFamily="-112" charset="-128"/>
              </a:rPr>
              <a:t>macrophages.</a:t>
            </a:r>
            <a:endParaRPr lang="en-US" sz="2300" dirty="0">
              <a:ea typeface="ＭＳ Ｐゴシック" pitchFamily="-112" charset="-128"/>
            </a:endParaRPr>
          </a:p>
        </p:txBody>
      </p:sp>
      <p:sp>
        <p:nvSpPr>
          <p:cNvPr id="23557" name="Text Box 5"/>
          <p:cNvSpPr txBox="1">
            <a:spLocks noChangeArrowheads="1"/>
          </p:cNvSpPr>
          <p:nvPr/>
        </p:nvSpPr>
        <p:spPr bwMode="auto">
          <a:xfrm>
            <a:off x="653143" y="6585646"/>
            <a:ext cx="1451429" cy="229195"/>
          </a:xfrm>
          <a:prstGeom prst="rect">
            <a:avLst/>
          </a:prstGeom>
          <a:noFill/>
          <a:ln w="9525">
            <a:noFill/>
            <a:miter lim="800000"/>
            <a:headEnd/>
            <a:tailEnd/>
          </a:ln>
          <a:effectLst>
            <a:prstShdw prst="shdw17" dist="17961" dir="2700000">
              <a:schemeClr val="bg1">
                <a:gamma/>
                <a:shade val="60000"/>
                <a:invGamma/>
                <a:alpha val="74998"/>
              </a:schemeClr>
            </a:prstShdw>
          </a:effectLst>
        </p:spPr>
        <p:txBody>
          <a:bodyPr lIns="86493" tIns="43247" rIns="86493" bIns="43247">
            <a:spAutoFit/>
          </a:bodyPr>
          <a:lstStyle/>
          <a:p>
            <a:pPr>
              <a:spcBef>
                <a:spcPct val="50000"/>
              </a:spcBef>
            </a:pPr>
            <a:r>
              <a:rPr lang="en-US" sz="900" dirty="0"/>
              <a:t>Source Undetermined</a:t>
            </a:r>
          </a:p>
        </p:txBody>
      </p:sp>
      <p:pic>
        <p:nvPicPr>
          <p:cNvPr id="63494" name="Picture 34"/>
          <p:cNvPicPr>
            <a:picLocks noChangeAspect="1" noChangeArrowheads="1"/>
          </p:cNvPicPr>
          <p:nvPr/>
        </p:nvPicPr>
        <p:blipFill>
          <a:blip r:embed="rId4" cstate="print"/>
          <a:srcRect/>
          <a:stretch>
            <a:fillRect/>
          </a:stretch>
        </p:blipFill>
        <p:spPr bwMode="auto">
          <a:xfrm>
            <a:off x="0" y="6643688"/>
            <a:ext cx="701524" cy="129481"/>
          </a:xfrm>
          <a:prstGeom prst="rect">
            <a:avLst/>
          </a:prstGeom>
          <a:noFill/>
          <a:ln w="9525">
            <a:noFill/>
            <a:round/>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4"/>
          <p:cNvSpPr>
            <a:spLocks noGrp="1" noChangeArrowheads="1"/>
          </p:cNvSpPr>
          <p:nvPr>
            <p:ph type="title"/>
          </p:nvPr>
        </p:nvSpPr>
        <p:spPr>
          <a:xfrm>
            <a:off x="686405" y="71436"/>
            <a:ext cx="7771190" cy="1223963"/>
          </a:xfrm>
        </p:spPr>
        <p:txBody>
          <a:bodyPr tIns="43247">
            <a:normAutofit/>
          </a:bodyPr>
          <a:lstStyle/>
          <a:p>
            <a:pPr eaLnBrk="1" hangingPunct="1"/>
            <a:r>
              <a:rPr lang="en-US" sz="2800" b="1" dirty="0" smtClean="0">
                <a:ea typeface="ＭＳ Ｐゴシック" pitchFamily="-112" charset="-128"/>
              </a:rPr>
              <a:t>MALT: intraepithelial lymphocytes</a:t>
            </a:r>
            <a:r>
              <a:rPr lang="en-US" sz="2300" dirty="0" smtClean="0">
                <a:ea typeface="ＭＳ Ｐゴシック" pitchFamily="-112" charset="-128"/>
              </a:rPr>
              <a:t>:</a:t>
            </a:r>
            <a:r>
              <a:rPr lang="en-US" sz="2900" dirty="0" smtClean="0">
                <a:ea typeface="ＭＳ Ｐゴシック" pitchFamily="-112" charset="-128"/>
              </a:rPr>
              <a:t/>
            </a:r>
            <a:br>
              <a:rPr lang="en-US" sz="2900" dirty="0" smtClean="0">
                <a:ea typeface="ＭＳ Ｐゴシック" pitchFamily="-112" charset="-128"/>
              </a:rPr>
            </a:br>
            <a:endParaRPr lang="en-US" sz="1900" dirty="0" smtClean="0">
              <a:ea typeface="ＭＳ Ｐゴシック" pitchFamily="-112" charset="-128"/>
              <a:sym typeface="Symbol" pitchFamily="-112" charset="2"/>
            </a:endParaRPr>
          </a:p>
        </p:txBody>
      </p:sp>
      <p:pic>
        <p:nvPicPr>
          <p:cNvPr id="13315" name="Picture 6" descr="intraepithelialLymphocytes copy"/>
          <p:cNvPicPr>
            <a:picLocks noGrp="1" noChangeAspect="1" noChangeArrowheads="1"/>
          </p:cNvPicPr>
          <p:nvPr>
            <p:ph idx="1"/>
          </p:nvPr>
        </p:nvPicPr>
        <p:blipFill>
          <a:blip r:embed="rId3" cstate="print"/>
          <a:srcRect/>
          <a:stretch>
            <a:fillRect/>
          </a:stretch>
        </p:blipFill>
        <p:spPr>
          <a:xfrm>
            <a:off x="914400" y="1447800"/>
            <a:ext cx="7245350" cy="5124450"/>
          </a:xfrm>
          <a:noFill/>
        </p:spPr>
      </p:pic>
      <p:sp>
        <p:nvSpPr>
          <p:cNvPr id="11268" name="Text Box 4"/>
          <p:cNvSpPr txBox="1">
            <a:spLocks noChangeArrowheads="1"/>
          </p:cNvSpPr>
          <p:nvPr/>
        </p:nvSpPr>
        <p:spPr bwMode="auto">
          <a:xfrm>
            <a:off x="1161143" y="6527602"/>
            <a:ext cx="2467429" cy="230684"/>
          </a:xfrm>
          <a:prstGeom prst="rect">
            <a:avLst/>
          </a:prstGeom>
          <a:noFill/>
          <a:ln w="9525">
            <a:noFill/>
            <a:miter lim="800000"/>
            <a:headEnd/>
            <a:tailEnd/>
          </a:ln>
          <a:effectLst>
            <a:prstShdw prst="shdw17" dist="17961" dir="2700000">
              <a:schemeClr val="bg1">
                <a:gamma/>
                <a:shade val="60000"/>
                <a:invGamma/>
                <a:alpha val="74998"/>
              </a:schemeClr>
            </a:prstShdw>
          </a:effectLst>
        </p:spPr>
        <p:txBody>
          <a:bodyPr lIns="86493" tIns="43247" rIns="86493" bIns="43247">
            <a:spAutoFit/>
          </a:bodyPr>
          <a:lstStyle/>
          <a:p>
            <a:pPr>
              <a:spcBef>
                <a:spcPct val="50000"/>
              </a:spcBef>
              <a:defRPr/>
            </a:pPr>
            <a:r>
              <a:rPr lang="en-US" sz="900" dirty="0"/>
              <a:t>U-M Histology Collection</a:t>
            </a:r>
          </a:p>
        </p:txBody>
      </p:sp>
      <p:pic>
        <p:nvPicPr>
          <p:cNvPr id="13317" name="Picture 34"/>
          <p:cNvPicPr>
            <a:picLocks noChangeAspect="1" noChangeArrowheads="1"/>
          </p:cNvPicPr>
          <p:nvPr/>
        </p:nvPicPr>
        <p:blipFill>
          <a:blip r:embed="rId4" cstate="print"/>
          <a:srcRect/>
          <a:stretch>
            <a:fillRect/>
          </a:stretch>
        </p:blipFill>
        <p:spPr bwMode="auto">
          <a:xfrm>
            <a:off x="508000" y="6572250"/>
            <a:ext cx="701524" cy="129481"/>
          </a:xfrm>
          <a:prstGeom prst="rect">
            <a:avLst/>
          </a:prstGeom>
          <a:noFill/>
          <a:ln w="9525">
            <a:noFill/>
            <a:round/>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cstate="print">
            <a:lum contrast="18000"/>
          </a:blip>
          <a:srcRect/>
          <a:stretch>
            <a:fillRect/>
          </a:stretch>
        </p:blipFill>
        <p:spPr bwMode="auto">
          <a:xfrm>
            <a:off x="2438400" y="1143000"/>
            <a:ext cx="6400194" cy="5698630"/>
          </a:xfrm>
          <a:prstGeom prst="rect">
            <a:avLst/>
          </a:prstGeom>
          <a:noFill/>
          <a:ln w="9525">
            <a:noFill/>
            <a:miter lim="800000"/>
            <a:headEnd/>
            <a:tailEnd/>
          </a:ln>
        </p:spPr>
      </p:pic>
      <p:sp>
        <p:nvSpPr>
          <p:cNvPr id="14339" name="Text Box 3"/>
          <p:cNvSpPr txBox="1">
            <a:spLocks noChangeArrowheads="1"/>
          </p:cNvSpPr>
          <p:nvPr/>
        </p:nvSpPr>
        <p:spPr bwMode="auto">
          <a:xfrm>
            <a:off x="-10584" y="734628"/>
            <a:ext cx="5268384" cy="456671"/>
          </a:xfrm>
          <a:prstGeom prst="rect">
            <a:avLst/>
          </a:prstGeom>
          <a:noFill/>
          <a:ln w="9525">
            <a:noFill/>
            <a:miter lim="800000"/>
            <a:headEnd/>
            <a:tailEnd/>
          </a:ln>
        </p:spPr>
        <p:txBody>
          <a:bodyPr wrap="square" lIns="86493" tIns="43247" rIns="86493" bIns="43247">
            <a:spAutoFit/>
          </a:bodyPr>
          <a:lstStyle/>
          <a:p>
            <a:pPr defTabSz="914485"/>
            <a:r>
              <a:rPr lang="en-US" sz="2400" b="1" dirty="0" smtClean="0"/>
              <a:t>INTRAEPITHELIAL LYMPHOCYTES</a:t>
            </a:r>
            <a:endParaRPr lang="en-US" sz="2400" b="1" dirty="0"/>
          </a:p>
        </p:txBody>
      </p:sp>
      <p:sp>
        <p:nvSpPr>
          <p:cNvPr id="14340" name="TextBox 5"/>
          <p:cNvSpPr txBox="1">
            <a:spLocks noChangeArrowheads="1"/>
          </p:cNvSpPr>
          <p:nvPr/>
        </p:nvSpPr>
        <p:spPr bwMode="auto">
          <a:xfrm>
            <a:off x="152400" y="1981200"/>
            <a:ext cx="2467429" cy="1395389"/>
          </a:xfrm>
          <a:prstGeom prst="rect">
            <a:avLst/>
          </a:prstGeom>
          <a:noFill/>
          <a:ln w="9525">
            <a:noFill/>
            <a:miter lim="800000"/>
            <a:headEnd/>
            <a:tailEnd/>
          </a:ln>
        </p:spPr>
        <p:txBody>
          <a:bodyPr wrap="square" lIns="86493" tIns="43247" rIns="86493" bIns="43247">
            <a:spAutoFit/>
          </a:bodyPr>
          <a:lstStyle/>
          <a:p>
            <a:r>
              <a:rPr lang="en-US" sz="2000" dirty="0"/>
              <a:t>Shown here in resp. </a:t>
            </a:r>
            <a:r>
              <a:rPr lang="en-US" sz="2000" dirty="0" err="1"/>
              <a:t>epith</a:t>
            </a:r>
            <a:r>
              <a:rPr lang="en-US" sz="1500" dirty="0"/>
              <a:t>.</a:t>
            </a:r>
          </a:p>
          <a:p>
            <a:endParaRPr lang="en-US" sz="1500" dirty="0"/>
          </a:p>
          <a:p>
            <a:endParaRPr lang="en-US" sz="1500" dirty="0"/>
          </a:p>
          <a:p>
            <a:endParaRPr lang="en-US" sz="1500" dirty="0"/>
          </a:p>
        </p:txBody>
      </p:sp>
      <p:sp>
        <p:nvSpPr>
          <p:cNvPr id="12293" name="Text Box 5"/>
          <p:cNvSpPr txBox="1">
            <a:spLocks noChangeArrowheads="1"/>
          </p:cNvSpPr>
          <p:nvPr/>
        </p:nvSpPr>
        <p:spPr bwMode="auto">
          <a:xfrm>
            <a:off x="7402286" y="6628805"/>
            <a:ext cx="1741714" cy="230684"/>
          </a:xfrm>
          <a:prstGeom prst="rect">
            <a:avLst/>
          </a:prstGeom>
          <a:noFill/>
          <a:ln w="9525">
            <a:noFill/>
            <a:miter lim="800000"/>
            <a:headEnd/>
            <a:tailEnd/>
          </a:ln>
          <a:effectLst>
            <a:prstShdw prst="shdw17" dist="17961" dir="2700000">
              <a:schemeClr val="bg1">
                <a:gamma/>
                <a:shade val="60000"/>
                <a:invGamma/>
                <a:alpha val="74998"/>
              </a:schemeClr>
            </a:prstShdw>
          </a:effectLst>
        </p:spPr>
        <p:txBody>
          <a:bodyPr lIns="86493" tIns="43247" rIns="86493" bIns="43247">
            <a:spAutoFit/>
          </a:bodyPr>
          <a:lstStyle/>
          <a:p>
            <a:pPr>
              <a:spcBef>
                <a:spcPct val="50000"/>
              </a:spcBef>
              <a:defRPr/>
            </a:pPr>
            <a:r>
              <a:rPr lang="en-US" sz="900" dirty="0"/>
              <a:t>U-M Histology Collection</a:t>
            </a:r>
          </a:p>
        </p:txBody>
      </p:sp>
      <p:pic>
        <p:nvPicPr>
          <p:cNvPr id="14342" name="Picture 34"/>
          <p:cNvPicPr>
            <a:picLocks noChangeAspect="1" noChangeArrowheads="1"/>
          </p:cNvPicPr>
          <p:nvPr/>
        </p:nvPicPr>
        <p:blipFill>
          <a:blip r:embed="rId4" cstate="print"/>
          <a:srcRect/>
          <a:stretch>
            <a:fillRect/>
          </a:stretch>
        </p:blipFill>
        <p:spPr bwMode="auto">
          <a:xfrm>
            <a:off x="6676571" y="6657083"/>
            <a:ext cx="701524" cy="129480"/>
          </a:xfrm>
          <a:prstGeom prst="rect">
            <a:avLst/>
          </a:prstGeom>
          <a:noFill/>
          <a:ln w="9525">
            <a:noFill/>
            <a:round/>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4"/>
          <p:cNvSpPr txBox="1">
            <a:spLocks noChangeArrowheads="1"/>
          </p:cNvSpPr>
          <p:nvPr/>
        </p:nvSpPr>
        <p:spPr bwMode="auto">
          <a:xfrm>
            <a:off x="290286" y="5884665"/>
            <a:ext cx="4038298" cy="984826"/>
          </a:xfrm>
          <a:prstGeom prst="rect">
            <a:avLst/>
          </a:prstGeom>
          <a:noFill/>
          <a:ln w="9525">
            <a:noFill/>
            <a:miter lim="800000"/>
            <a:headEnd/>
            <a:tailEnd/>
          </a:ln>
        </p:spPr>
        <p:txBody>
          <a:bodyPr lIns="91382" tIns="45691" rIns="91382" bIns="45691">
            <a:spAutoFit/>
          </a:bodyPr>
          <a:lstStyle/>
          <a:p>
            <a:pPr defTabSz="914485"/>
            <a:r>
              <a:rPr lang="en-US" sz="1900" b="1" dirty="0"/>
              <a:t>Diffuse lymphoid tissue</a:t>
            </a:r>
          </a:p>
          <a:p>
            <a:pPr defTabSz="914485"/>
            <a:r>
              <a:rPr lang="en-US" sz="1300" dirty="0"/>
              <a:t>Lamina </a:t>
            </a:r>
            <a:r>
              <a:rPr lang="en-US" sz="1300" dirty="0" err="1"/>
              <a:t>propria</a:t>
            </a:r>
            <a:r>
              <a:rPr lang="en-US" sz="1300" dirty="0"/>
              <a:t> (LP) of gut shown here, but can be found associated with </a:t>
            </a:r>
            <a:r>
              <a:rPr lang="en-US" sz="1300" dirty="0" err="1"/>
              <a:t>mucosae</a:t>
            </a:r>
            <a:r>
              <a:rPr lang="en-US" sz="1300" dirty="0"/>
              <a:t> anywhere in the gut, respiratory, and genitourinary tracts.</a:t>
            </a:r>
          </a:p>
        </p:txBody>
      </p:sp>
      <p:sp>
        <p:nvSpPr>
          <p:cNvPr id="43011" name="Text Box 5"/>
          <p:cNvSpPr txBox="1">
            <a:spLocks noChangeArrowheads="1"/>
          </p:cNvSpPr>
          <p:nvPr/>
        </p:nvSpPr>
        <p:spPr bwMode="auto">
          <a:xfrm>
            <a:off x="4572000" y="5902524"/>
            <a:ext cx="4572000" cy="600106"/>
          </a:xfrm>
          <a:prstGeom prst="rect">
            <a:avLst/>
          </a:prstGeom>
          <a:noFill/>
          <a:ln w="9525">
            <a:noFill/>
            <a:miter lim="800000"/>
            <a:headEnd/>
            <a:tailEnd/>
          </a:ln>
        </p:spPr>
        <p:txBody>
          <a:bodyPr lIns="91382" tIns="45691" rIns="91382" bIns="45691">
            <a:spAutoFit/>
          </a:bodyPr>
          <a:lstStyle/>
          <a:p>
            <a:pPr defTabSz="914485"/>
            <a:r>
              <a:rPr lang="en-US" sz="1900" b="1" dirty="0"/>
              <a:t>Primary lymphatic nodule/follicle (LN)</a:t>
            </a:r>
          </a:p>
          <a:p>
            <a:pPr defTabSz="914485"/>
            <a:r>
              <a:rPr lang="en-US" sz="1300" dirty="0"/>
              <a:t>Aggregation of lymphocytes in lamina </a:t>
            </a:r>
            <a:r>
              <a:rPr lang="en-US" sz="1300" dirty="0" err="1"/>
              <a:t>propria</a:t>
            </a:r>
            <a:r>
              <a:rPr lang="en-US" sz="1300" dirty="0"/>
              <a:t> or </a:t>
            </a:r>
            <a:r>
              <a:rPr lang="en-US" sz="1300" dirty="0" err="1"/>
              <a:t>submucosa</a:t>
            </a:r>
            <a:endParaRPr lang="en-US" sz="1300" dirty="0"/>
          </a:p>
        </p:txBody>
      </p:sp>
      <p:sp>
        <p:nvSpPr>
          <p:cNvPr id="43012" name="Text Box 6"/>
          <p:cNvSpPr txBox="1">
            <a:spLocks noChangeArrowheads="1"/>
          </p:cNvSpPr>
          <p:nvPr/>
        </p:nvSpPr>
        <p:spPr bwMode="auto">
          <a:xfrm>
            <a:off x="0" y="71437"/>
            <a:ext cx="9071429" cy="461606"/>
          </a:xfrm>
          <a:prstGeom prst="rect">
            <a:avLst/>
          </a:prstGeom>
          <a:noFill/>
          <a:ln w="9525">
            <a:noFill/>
            <a:miter lim="800000"/>
            <a:headEnd/>
            <a:tailEnd/>
          </a:ln>
        </p:spPr>
        <p:txBody>
          <a:bodyPr lIns="91382" tIns="45691" rIns="91382" bIns="45691">
            <a:spAutoFit/>
          </a:bodyPr>
          <a:lstStyle/>
          <a:p>
            <a:pPr algn="ctr" defTabSz="914485"/>
            <a:r>
              <a:rPr lang="en-US" sz="2400" b="1" dirty="0"/>
              <a:t>LYMPHOCYTES IN CONNECTIVE TISSUE</a:t>
            </a:r>
            <a:r>
              <a:rPr lang="en-US" sz="2400" b="1" dirty="0" smtClean="0"/>
              <a:t>:</a:t>
            </a:r>
            <a:endParaRPr lang="en-US" sz="2400" b="1" dirty="0"/>
          </a:p>
        </p:txBody>
      </p:sp>
      <p:pic>
        <p:nvPicPr>
          <p:cNvPr id="43013" name="Picture 8" descr="figure14-13_100ppi"/>
          <p:cNvPicPr>
            <a:picLocks noChangeAspect="1" noChangeArrowheads="1"/>
          </p:cNvPicPr>
          <p:nvPr/>
        </p:nvPicPr>
        <p:blipFill>
          <a:blip r:embed="rId3" cstate="print"/>
          <a:srcRect/>
          <a:stretch>
            <a:fillRect/>
          </a:stretch>
        </p:blipFill>
        <p:spPr bwMode="auto">
          <a:xfrm>
            <a:off x="303893" y="857250"/>
            <a:ext cx="4195535" cy="4857750"/>
          </a:xfrm>
          <a:prstGeom prst="rect">
            <a:avLst/>
          </a:prstGeom>
          <a:noFill/>
          <a:ln w="9525">
            <a:noFill/>
            <a:miter lim="800000"/>
            <a:headEnd/>
            <a:tailEnd/>
          </a:ln>
        </p:spPr>
      </p:pic>
      <p:pic>
        <p:nvPicPr>
          <p:cNvPr id="43014" name="Picture 9" descr="malt"/>
          <p:cNvPicPr>
            <a:picLocks noChangeAspect="1" noChangeArrowheads="1"/>
          </p:cNvPicPr>
          <p:nvPr/>
        </p:nvPicPr>
        <p:blipFill>
          <a:blip r:embed="rId4" cstate="print"/>
          <a:srcRect/>
          <a:stretch>
            <a:fillRect/>
          </a:stretch>
        </p:blipFill>
        <p:spPr bwMode="auto">
          <a:xfrm>
            <a:off x="4717143" y="857250"/>
            <a:ext cx="4426857" cy="4857750"/>
          </a:xfrm>
          <a:prstGeom prst="rect">
            <a:avLst/>
          </a:prstGeom>
          <a:noFill/>
          <a:ln w="9525">
            <a:noFill/>
            <a:miter lim="800000"/>
            <a:headEnd/>
            <a:tailEnd/>
          </a:ln>
        </p:spPr>
      </p:pic>
      <p:sp>
        <p:nvSpPr>
          <p:cNvPr id="43015" name="Text Box 10"/>
          <p:cNvSpPr txBox="1">
            <a:spLocks noChangeArrowheads="1"/>
          </p:cNvSpPr>
          <p:nvPr/>
        </p:nvSpPr>
        <p:spPr bwMode="auto">
          <a:xfrm>
            <a:off x="6629703" y="3513833"/>
            <a:ext cx="424651" cy="364289"/>
          </a:xfrm>
          <a:prstGeom prst="rect">
            <a:avLst/>
          </a:prstGeom>
          <a:noFill/>
          <a:ln w="9525">
            <a:noFill/>
            <a:miter lim="800000"/>
            <a:headEnd/>
            <a:tailEnd/>
          </a:ln>
        </p:spPr>
        <p:txBody>
          <a:bodyPr wrap="none" lIns="86447" tIns="43223" rIns="86447" bIns="43223">
            <a:spAutoFit/>
          </a:bodyPr>
          <a:lstStyle/>
          <a:p>
            <a:pPr defTabSz="914485"/>
            <a:r>
              <a:rPr lang="en-US" b="1" dirty="0">
                <a:solidFill>
                  <a:schemeClr val="bg1"/>
                </a:solidFill>
              </a:rPr>
              <a:t>LN</a:t>
            </a:r>
          </a:p>
        </p:txBody>
      </p:sp>
      <p:sp>
        <p:nvSpPr>
          <p:cNvPr id="13321" name="Text Box 9"/>
          <p:cNvSpPr txBox="1">
            <a:spLocks noChangeArrowheads="1"/>
          </p:cNvSpPr>
          <p:nvPr/>
        </p:nvSpPr>
        <p:spPr bwMode="auto">
          <a:xfrm>
            <a:off x="929822" y="5670352"/>
            <a:ext cx="3569607" cy="225838"/>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86493" tIns="43247" rIns="86493" bIns="43247">
            <a:spAutoFit/>
          </a:bodyPr>
          <a:lstStyle/>
          <a:p>
            <a:pPr>
              <a:spcBef>
                <a:spcPct val="50000"/>
              </a:spcBef>
            </a:pPr>
            <a:r>
              <a:rPr lang="en-US" sz="900" dirty="0"/>
              <a:t>Ross and </a:t>
            </a:r>
            <a:r>
              <a:rPr lang="en-US" sz="900" dirty="0" err="1"/>
              <a:t>Pawlina</a:t>
            </a:r>
            <a:r>
              <a:rPr lang="en-US" sz="900" dirty="0">
                <a:cs typeface="Arial" charset="0"/>
              </a:rPr>
              <a:t>, </a:t>
            </a:r>
            <a:r>
              <a:rPr lang="en-US" sz="900" i="1" dirty="0">
                <a:cs typeface="Arial" charset="0"/>
              </a:rPr>
              <a:t>Histology: A Text and Atlas</a:t>
            </a:r>
            <a:endParaRPr lang="en-US" sz="900" dirty="0"/>
          </a:p>
        </p:txBody>
      </p:sp>
      <p:sp>
        <p:nvSpPr>
          <p:cNvPr id="13322" name="Text Box 10"/>
          <p:cNvSpPr txBox="1">
            <a:spLocks noChangeArrowheads="1"/>
          </p:cNvSpPr>
          <p:nvPr/>
        </p:nvSpPr>
        <p:spPr bwMode="auto">
          <a:xfrm>
            <a:off x="5356679" y="5656958"/>
            <a:ext cx="2190750" cy="230683"/>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86493" tIns="43247" rIns="86493" bIns="43247">
            <a:spAutoFit/>
          </a:bodyPr>
          <a:lstStyle/>
          <a:p>
            <a:pPr>
              <a:spcBef>
                <a:spcPct val="50000"/>
              </a:spcBef>
            </a:pPr>
            <a:r>
              <a:rPr lang="en-US" sz="900" dirty="0"/>
              <a:t>U-M Histology Collection</a:t>
            </a:r>
          </a:p>
        </p:txBody>
      </p:sp>
      <p:pic>
        <p:nvPicPr>
          <p:cNvPr id="43018" name="Picture 34"/>
          <p:cNvPicPr>
            <a:picLocks noChangeAspect="1" noChangeArrowheads="1"/>
          </p:cNvPicPr>
          <p:nvPr/>
        </p:nvPicPr>
        <p:blipFill>
          <a:blip r:embed="rId5" cstate="print"/>
          <a:srcRect/>
          <a:stretch>
            <a:fillRect/>
          </a:stretch>
        </p:blipFill>
        <p:spPr bwMode="auto">
          <a:xfrm>
            <a:off x="303893" y="5715000"/>
            <a:ext cx="701524" cy="129481"/>
          </a:xfrm>
          <a:prstGeom prst="rect">
            <a:avLst/>
          </a:prstGeom>
          <a:noFill/>
          <a:ln w="9525">
            <a:noFill/>
            <a:round/>
            <a:headEnd/>
            <a:tailEnd/>
          </a:ln>
        </p:spPr>
      </p:pic>
      <p:pic>
        <p:nvPicPr>
          <p:cNvPr id="43019" name="Picture 34"/>
          <p:cNvPicPr>
            <a:picLocks noChangeAspect="1" noChangeArrowheads="1"/>
          </p:cNvPicPr>
          <p:nvPr/>
        </p:nvPicPr>
        <p:blipFill>
          <a:blip r:embed="rId5" cstate="print"/>
          <a:srcRect/>
          <a:stretch>
            <a:fillRect/>
          </a:stretch>
        </p:blipFill>
        <p:spPr bwMode="auto">
          <a:xfrm>
            <a:off x="4717143" y="5715000"/>
            <a:ext cx="701524" cy="129481"/>
          </a:xfrm>
          <a:prstGeom prst="rect">
            <a:avLst/>
          </a:prstGeom>
          <a:noFill/>
          <a:ln w="9525">
            <a:noFill/>
            <a:round/>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6" descr="figure14-14_100ppi"/>
          <p:cNvPicPr>
            <a:picLocks noChangeAspect="1" noChangeArrowheads="1"/>
          </p:cNvPicPr>
          <p:nvPr/>
        </p:nvPicPr>
        <p:blipFill>
          <a:blip r:embed="rId3" cstate="print"/>
          <a:srcRect/>
          <a:stretch>
            <a:fillRect/>
          </a:stretch>
        </p:blipFill>
        <p:spPr bwMode="auto">
          <a:xfrm>
            <a:off x="181429" y="785812"/>
            <a:ext cx="4463143" cy="5857875"/>
          </a:xfrm>
          <a:prstGeom prst="rect">
            <a:avLst/>
          </a:prstGeom>
          <a:noFill/>
          <a:ln w="9525">
            <a:noFill/>
            <a:miter lim="800000"/>
            <a:headEnd/>
            <a:tailEnd/>
          </a:ln>
        </p:spPr>
      </p:pic>
      <p:sp>
        <p:nvSpPr>
          <p:cNvPr id="45059" name="Rectangle 7"/>
          <p:cNvSpPr>
            <a:spLocks noGrp="1" noChangeArrowheads="1"/>
          </p:cNvSpPr>
          <p:nvPr>
            <p:ph type="title"/>
          </p:nvPr>
        </p:nvSpPr>
        <p:spPr>
          <a:xfrm>
            <a:off x="4876801" y="71438"/>
            <a:ext cx="3580794" cy="1300162"/>
          </a:xfrm>
          <a:solidFill>
            <a:schemeClr val="bg1"/>
          </a:solidFill>
        </p:spPr>
        <p:txBody>
          <a:bodyPr>
            <a:normAutofit/>
          </a:bodyPr>
          <a:lstStyle/>
          <a:p>
            <a:pPr eaLnBrk="1" hangingPunct="1"/>
            <a:r>
              <a:rPr lang="en-US" sz="2400" b="1" dirty="0" smtClean="0">
                <a:ea typeface="ＭＳ Ｐゴシック" pitchFamily="-112" charset="-128"/>
              </a:rPr>
              <a:t>SECONDARY FOLLICLES/NODULES</a:t>
            </a:r>
            <a:endParaRPr lang="en-US" sz="2400" b="1" dirty="0">
              <a:ea typeface="ＭＳ Ｐゴシック" pitchFamily="-112" charset="-128"/>
            </a:endParaRPr>
          </a:p>
        </p:txBody>
      </p:sp>
      <p:sp>
        <p:nvSpPr>
          <p:cNvPr id="45060" name="Rectangle 9"/>
          <p:cNvSpPr>
            <a:spLocks noGrp="1" noChangeArrowheads="1"/>
          </p:cNvSpPr>
          <p:nvPr>
            <p:ph type="body" sz="half" idx="2"/>
          </p:nvPr>
        </p:nvSpPr>
        <p:spPr>
          <a:xfrm>
            <a:off x="4644572" y="1980903"/>
            <a:ext cx="4281714" cy="4115097"/>
          </a:xfrm>
        </p:spPr>
        <p:txBody>
          <a:bodyPr>
            <a:normAutofit/>
          </a:bodyPr>
          <a:lstStyle/>
          <a:p>
            <a:pPr eaLnBrk="1" hangingPunct="1">
              <a:lnSpc>
                <a:spcPct val="90000"/>
              </a:lnSpc>
            </a:pPr>
            <a:r>
              <a:rPr lang="en-US" sz="2000" dirty="0">
                <a:ea typeface="ＭＳ Ｐゴシック" pitchFamily="-112" charset="-128"/>
              </a:rPr>
              <a:t>Contain </a:t>
            </a:r>
            <a:r>
              <a:rPr lang="en-US" sz="2000" u="sng" dirty="0">
                <a:ea typeface="ＭＳ Ｐゴシック" pitchFamily="-112" charset="-128"/>
              </a:rPr>
              <a:t>germinal centers</a:t>
            </a:r>
          </a:p>
          <a:p>
            <a:pPr eaLnBrk="1" hangingPunct="1">
              <a:lnSpc>
                <a:spcPct val="90000"/>
              </a:lnSpc>
              <a:buFontTx/>
              <a:buNone/>
            </a:pPr>
            <a:endParaRPr lang="en-US" sz="2000" u="sng" dirty="0">
              <a:ea typeface="ＭＳ Ｐゴシック" pitchFamily="-112" charset="-128"/>
            </a:endParaRPr>
          </a:p>
          <a:p>
            <a:pPr eaLnBrk="1" hangingPunct="1">
              <a:lnSpc>
                <a:spcPct val="90000"/>
              </a:lnSpc>
            </a:pPr>
            <a:r>
              <a:rPr lang="en-US" sz="2000" dirty="0">
                <a:ea typeface="ＭＳ Ｐゴシック" pitchFamily="-112" charset="-128"/>
              </a:rPr>
              <a:t>Arise when B-lymphocytes are presented with appropriate antigen, receive  T-cell help, and then begin proliferating as </a:t>
            </a:r>
            <a:r>
              <a:rPr lang="en-US" sz="2000" u="sng" dirty="0" err="1">
                <a:ea typeface="ＭＳ Ｐゴシック" pitchFamily="-112" charset="-128"/>
              </a:rPr>
              <a:t>lymphoblasts</a:t>
            </a:r>
            <a:endParaRPr lang="en-US" sz="2000" u="sng" dirty="0">
              <a:ea typeface="ＭＳ Ｐゴシック" pitchFamily="-112" charset="-128"/>
            </a:endParaRPr>
          </a:p>
          <a:p>
            <a:pPr eaLnBrk="1" hangingPunct="1">
              <a:lnSpc>
                <a:spcPct val="90000"/>
              </a:lnSpc>
              <a:buFontTx/>
              <a:buNone/>
            </a:pPr>
            <a:endParaRPr lang="en-US" sz="2000" dirty="0">
              <a:ea typeface="ＭＳ Ｐゴシック" pitchFamily="-112" charset="-128"/>
            </a:endParaRPr>
          </a:p>
          <a:p>
            <a:pPr eaLnBrk="1" hangingPunct="1">
              <a:lnSpc>
                <a:spcPct val="90000"/>
              </a:lnSpc>
            </a:pPr>
            <a:r>
              <a:rPr lang="en-US" sz="2000" dirty="0" err="1">
                <a:ea typeface="ＭＳ Ｐゴシック" pitchFamily="-112" charset="-128"/>
              </a:rPr>
              <a:t>Lymphoblasts</a:t>
            </a:r>
            <a:r>
              <a:rPr lang="en-US" sz="2000" dirty="0">
                <a:ea typeface="ＭＳ Ｐゴシック" pitchFamily="-112" charset="-128"/>
              </a:rPr>
              <a:t> differentiate into </a:t>
            </a:r>
            <a:r>
              <a:rPr lang="en-US" sz="2000" u="sng" dirty="0">
                <a:ea typeface="ＭＳ Ｐゴシック" pitchFamily="-112" charset="-128"/>
              </a:rPr>
              <a:t>plasma cells</a:t>
            </a:r>
            <a:r>
              <a:rPr lang="en-US" sz="2000" dirty="0">
                <a:ea typeface="ＭＳ Ｐゴシック" pitchFamily="-112" charset="-128"/>
              </a:rPr>
              <a:t> or </a:t>
            </a:r>
            <a:r>
              <a:rPr lang="en-US" sz="2000" u="sng" dirty="0">
                <a:ea typeface="ＭＳ Ｐゴシック" pitchFamily="-112" charset="-128"/>
              </a:rPr>
              <a:t>memory cells</a:t>
            </a:r>
            <a:r>
              <a:rPr lang="en-US" sz="2000" dirty="0">
                <a:ea typeface="ＭＳ Ｐゴシック" pitchFamily="-112" charset="-128"/>
              </a:rPr>
              <a:t>; aberrant </a:t>
            </a:r>
            <a:r>
              <a:rPr lang="en-US" sz="2000" dirty="0" err="1">
                <a:ea typeface="ＭＳ Ｐゴシック" pitchFamily="-112" charset="-128"/>
              </a:rPr>
              <a:t>lymphoblasts</a:t>
            </a:r>
            <a:r>
              <a:rPr lang="en-US" sz="2000" dirty="0">
                <a:ea typeface="ＭＳ Ｐゴシック" pitchFamily="-112" charset="-128"/>
              </a:rPr>
              <a:t> undergo apoptosis.</a:t>
            </a:r>
            <a:endParaRPr lang="en-US" sz="2000" u="sng" dirty="0">
              <a:ea typeface="ＭＳ Ｐゴシック" pitchFamily="-112" charset="-128"/>
            </a:endParaRPr>
          </a:p>
        </p:txBody>
      </p:sp>
      <p:sp>
        <p:nvSpPr>
          <p:cNvPr id="14341" name="Text Box 5"/>
          <p:cNvSpPr txBox="1">
            <a:spLocks noChangeArrowheads="1"/>
          </p:cNvSpPr>
          <p:nvPr/>
        </p:nvSpPr>
        <p:spPr bwMode="auto">
          <a:xfrm>
            <a:off x="816429" y="6585645"/>
            <a:ext cx="4045857" cy="225838"/>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86493" tIns="43247" rIns="86493" bIns="43247">
            <a:spAutoFit/>
          </a:bodyPr>
          <a:lstStyle/>
          <a:p>
            <a:pPr>
              <a:spcBef>
                <a:spcPct val="50000"/>
              </a:spcBef>
            </a:pPr>
            <a:r>
              <a:rPr lang="en-US" sz="900" dirty="0"/>
              <a:t>Ross and </a:t>
            </a:r>
            <a:r>
              <a:rPr lang="en-US" sz="900" dirty="0" err="1"/>
              <a:t>Pawlina</a:t>
            </a:r>
            <a:r>
              <a:rPr lang="en-US" sz="900" dirty="0">
                <a:cs typeface="Arial" charset="0"/>
              </a:rPr>
              <a:t>, </a:t>
            </a:r>
            <a:r>
              <a:rPr lang="en-US" sz="900" i="1" dirty="0">
                <a:cs typeface="Arial" charset="0"/>
              </a:rPr>
              <a:t>Histology: A Text and Atlas</a:t>
            </a:r>
            <a:endParaRPr lang="en-US" sz="900" dirty="0"/>
          </a:p>
        </p:txBody>
      </p:sp>
      <p:pic>
        <p:nvPicPr>
          <p:cNvPr id="45062" name="Picture 34"/>
          <p:cNvPicPr>
            <a:picLocks noChangeAspect="1" noChangeArrowheads="1"/>
          </p:cNvPicPr>
          <p:nvPr/>
        </p:nvPicPr>
        <p:blipFill>
          <a:blip r:embed="rId4" cstate="print"/>
          <a:srcRect/>
          <a:stretch>
            <a:fillRect/>
          </a:stretch>
        </p:blipFill>
        <p:spPr bwMode="auto">
          <a:xfrm>
            <a:off x="176893" y="6643688"/>
            <a:ext cx="701524" cy="129481"/>
          </a:xfrm>
          <a:prstGeom prst="rect">
            <a:avLst/>
          </a:prstGeom>
          <a:noFill/>
          <a:ln w="9525">
            <a:noFill/>
            <a:round/>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609600" y="0"/>
            <a:ext cx="8534400" cy="1147762"/>
          </a:xfrm>
        </p:spPr>
        <p:txBody>
          <a:bodyPr>
            <a:normAutofit/>
          </a:bodyPr>
          <a:lstStyle/>
          <a:p>
            <a:pPr eaLnBrk="1" hangingPunct="1"/>
            <a:r>
              <a:rPr lang="en-US" sz="2400" b="1" dirty="0" smtClean="0">
                <a:ea typeface="ＭＳ Ｐゴシック" pitchFamily="-112" charset="-128"/>
              </a:rPr>
              <a:t>GERMINAL CENTER: HIGH MAGNIFICATION</a:t>
            </a:r>
            <a:endParaRPr lang="en-US" sz="2400" b="1" dirty="0">
              <a:ea typeface="ＭＳ Ｐゴシック" pitchFamily="-112" charset="-128"/>
            </a:endParaRPr>
          </a:p>
        </p:txBody>
      </p:sp>
      <p:pic>
        <p:nvPicPr>
          <p:cNvPr id="53251" name="Picture 3" descr="germinalCenter copy"/>
          <p:cNvPicPr>
            <a:picLocks noGrp="1" noChangeAspect="1" noChangeArrowheads="1"/>
          </p:cNvPicPr>
          <p:nvPr>
            <p:ph idx="1"/>
          </p:nvPr>
        </p:nvPicPr>
        <p:blipFill>
          <a:blip r:embed="rId3" cstate="print"/>
          <a:srcRect/>
          <a:stretch>
            <a:fillRect/>
          </a:stretch>
        </p:blipFill>
        <p:spPr>
          <a:xfrm>
            <a:off x="1088571" y="1523999"/>
            <a:ext cx="7402286" cy="5119687"/>
          </a:xfrm>
          <a:noFill/>
        </p:spPr>
      </p:pic>
      <p:sp>
        <p:nvSpPr>
          <p:cNvPr id="18436" name="Text Box 4"/>
          <p:cNvSpPr txBox="1">
            <a:spLocks noChangeArrowheads="1"/>
          </p:cNvSpPr>
          <p:nvPr/>
        </p:nvSpPr>
        <p:spPr bwMode="auto">
          <a:xfrm>
            <a:off x="1711476" y="6585645"/>
            <a:ext cx="2481036" cy="230683"/>
          </a:xfrm>
          <a:prstGeom prst="rect">
            <a:avLst/>
          </a:prstGeom>
          <a:noFill/>
          <a:ln w="9525">
            <a:noFill/>
            <a:miter lim="800000"/>
            <a:headEnd/>
            <a:tailEnd/>
          </a:ln>
          <a:effectLst>
            <a:prstShdw prst="shdw17" dist="17961" dir="2700000">
              <a:schemeClr val="bg1">
                <a:gamma/>
                <a:shade val="60000"/>
                <a:invGamma/>
                <a:alpha val="74998"/>
              </a:schemeClr>
            </a:prstShdw>
          </a:effectLst>
        </p:spPr>
        <p:txBody>
          <a:bodyPr lIns="86493" tIns="43247" rIns="86493" bIns="43247">
            <a:spAutoFit/>
          </a:bodyPr>
          <a:lstStyle/>
          <a:p>
            <a:pPr>
              <a:spcBef>
                <a:spcPct val="50000"/>
              </a:spcBef>
            </a:pPr>
            <a:r>
              <a:rPr lang="en-US" sz="900" dirty="0"/>
              <a:t>U-M Histology Collection. Slide 175.</a:t>
            </a:r>
          </a:p>
        </p:txBody>
      </p:sp>
      <p:pic>
        <p:nvPicPr>
          <p:cNvPr id="53253" name="Picture 34"/>
          <p:cNvPicPr>
            <a:picLocks noChangeAspect="1" noChangeArrowheads="1"/>
          </p:cNvPicPr>
          <p:nvPr/>
        </p:nvPicPr>
        <p:blipFill>
          <a:blip r:embed="rId4" cstate="print"/>
          <a:srcRect/>
          <a:stretch>
            <a:fillRect/>
          </a:stretch>
        </p:blipFill>
        <p:spPr bwMode="auto">
          <a:xfrm>
            <a:off x="1074965" y="6643688"/>
            <a:ext cx="701524" cy="129481"/>
          </a:xfrm>
          <a:prstGeom prst="rect">
            <a:avLst/>
          </a:prstGeom>
          <a:noFill/>
          <a:ln w="9525">
            <a:noFill/>
            <a:round/>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304800"/>
            <a:ext cx="3008313" cy="1860550"/>
          </a:xfrm>
        </p:spPr>
        <p:txBody>
          <a:bodyPr>
            <a:normAutofit fontScale="90000"/>
          </a:bodyPr>
          <a:lstStyle/>
          <a:p>
            <a:r>
              <a:rPr lang="en-US" sz="2400" b="1" dirty="0" smtClean="0">
                <a:sym typeface="Wingdings" pitchFamily="2" charset="2"/>
              </a:rPr>
              <a:t>BRONCHUS-ASSOCIATED LYMPHOID TISSUE (BALT)  similar to </a:t>
            </a:r>
            <a:r>
              <a:rPr lang="en-US" sz="2400" b="1" dirty="0" err="1" smtClean="0">
                <a:sym typeface="Wingdings" pitchFamily="2" charset="2"/>
              </a:rPr>
              <a:t>peyer’s</a:t>
            </a:r>
            <a:r>
              <a:rPr lang="en-US" sz="2400" b="1" dirty="0" smtClean="0">
                <a:sym typeface="Wingdings" pitchFamily="2" charset="2"/>
              </a:rPr>
              <a:t> patches    </a:t>
            </a:r>
            <a:r>
              <a:rPr lang="en-US" b="1" dirty="0" smtClean="0"/>
              <a:t/>
            </a:r>
            <a:br>
              <a:rPr lang="en-US" b="1" dirty="0" smtClean="0"/>
            </a:br>
            <a:endParaRPr lang="en-US" b="1" dirty="0"/>
          </a:p>
        </p:txBody>
      </p:sp>
      <p:sp>
        <p:nvSpPr>
          <p:cNvPr id="6" name="Text Placeholder 5"/>
          <p:cNvSpPr>
            <a:spLocks noGrp="1"/>
          </p:cNvSpPr>
          <p:nvPr>
            <p:ph type="body" idx="2"/>
          </p:nvPr>
        </p:nvSpPr>
        <p:spPr>
          <a:xfrm>
            <a:off x="457200" y="2209800"/>
            <a:ext cx="3008313" cy="3916363"/>
          </a:xfrm>
        </p:spPr>
        <p:txBody>
          <a:bodyPr>
            <a:normAutofit/>
          </a:bodyPr>
          <a:lstStyle/>
          <a:p>
            <a:pPr algn="just"/>
            <a:r>
              <a:rPr lang="en-US" sz="2000" dirty="0" smtClean="0"/>
              <a:t>Section of lung showing a collection of lymphocytes in the connective tissue of the bronchiolar mucosa, an example of mucosa-associated lymphoid tissue (MALT). </a:t>
            </a:r>
            <a:r>
              <a:rPr lang="en-US" sz="2000" dirty="0" err="1" smtClean="0"/>
              <a:t>Pararosaniline—toluidine</a:t>
            </a:r>
            <a:r>
              <a:rPr lang="en-US" sz="2000" dirty="0" smtClean="0"/>
              <a:t> blue (PT) stain. Low magnification</a:t>
            </a:r>
            <a:endParaRPr lang="en-US" sz="2000" dirty="0"/>
          </a:p>
        </p:txBody>
      </p:sp>
      <p:pic>
        <p:nvPicPr>
          <p:cNvPr id="4" name="Picture 6"/>
          <p:cNvPicPr>
            <a:picLocks noGrp="1" noChangeAspect="1" noChangeArrowheads="1"/>
          </p:cNvPicPr>
          <p:nvPr>
            <p:ph sz="half" idx="1"/>
          </p:nvPr>
        </p:nvPicPr>
        <p:blipFill>
          <a:blip r:embed="rId2" cstate="print"/>
          <a:stretch>
            <a:fillRect/>
          </a:stretch>
        </p:blipFill>
        <p:spPr>
          <a:xfrm>
            <a:off x="4267200" y="1676400"/>
            <a:ext cx="3962400" cy="4343400"/>
          </a:xfrm>
          <a:noFill/>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 Box 2"/>
          <p:cNvSpPr txBox="1">
            <a:spLocks noChangeArrowheads="1"/>
          </p:cNvSpPr>
          <p:nvPr/>
        </p:nvSpPr>
        <p:spPr bwMode="auto">
          <a:xfrm>
            <a:off x="5660572" y="2911078"/>
            <a:ext cx="3265714" cy="707828"/>
          </a:xfrm>
          <a:prstGeom prst="rect">
            <a:avLst/>
          </a:prstGeom>
          <a:noFill/>
          <a:ln w="9525">
            <a:noFill/>
            <a:miter lim="800000"/>
            <a:headEnd/>
            <a:tailEnd/>
          </a:ln>
        </p:spPr>
        <p:txBody>
          <a:bodyPr lIns="91382" tIns="45691" rIns="91382" bIns="45691">
            <a:spAutoFit/>
          </a:bodyPr>
          <a:lstStyle/>
          <a:p>
            <a:pPr defTabSz="914485"/>
            <a:r>
              <a:rPr lang="en-US" sz="2000" dirty="0"/>
              <a:t>Aggregates of lymphoid follicles in the ileum.</a:t>
            </a:r>
          </a:p>
        </p:txBody>
      </p:sp>
      <p:pic>
        <p:nvPicPr>
          <p:cNvPr id="65539" name="Picture 3" descr="peyersPatches2"/>
          <p:cNvPicPr>
            <a:picLocks noChangeAspect="1" noChangeArrowheads="1"/>
          </p:cNvPicPr>
          <p:nvPr/>
        </p:nvPicPr>
        <p:blipFill>
          <a:blip r:embed="rId3" cstate="print"/>
          <a:srcRect/>
          <a:stretch>
            <a:fillRect/>
          </a:stretch>
        </p:blipFill>
        <p:spPr bwMode="auto">
          <a:xfrm>
            <a:off x="580572" y="1595438"/>
            <a:ext cx="4838095" cy="4762500"/>
          </a:xfrm>
          <a:prstGeom prst="rect">
            <a:avLst/>
          </a:prstGeom>
          <a:noFill/>
          <a:ln w="9525">
            <a:noFill/>
            <a:miter lim="800000"/>
            <a:headEnd/>
            <a:tailEnd/>
          </a:ln>
        </p:spPr>
      </p:pic>
      <p:sp>
        <p:nvSpPr>
          <p:cNvPr id="65540" name="Text Box 4"/>
          <p:cNvSpPr txBox="1">
            <a:spLocks noChangeArrowheads="1"/>
          </p:cNvSpPr>
          <p:nvPr/>
        </p:nvSpPr>
        <p:spPr bwMode="auto">
          <a:xfrm>
            <a:off x="480786" y="381000"/>
            <a:ext cx="7825014" cy="826002"/>
          </a:xfrm>
          <a:prstGeom prst="rect">
            <a:avLst/>
          </a:prstGeom>
          <a:noFill/>
          <a:ln w="9525">
            <a:noFill/>
            <a:miter lim="800000"/>
            <a:headEnd/>
            <a:tailEnd/>
          </a:ln>
        </p:spPr>
        <p:txBody>
          <a:bodyPr wrap="square" lIns="86493" tIns="43247" rIns="86493" bIns="43247">
            <a:spAutoFit/>
          </a:bodyPr>
          <a:lstStyle/>
          <a:p>
            <a:pPr algn="ctr" defTabSz="914485"/>
            <a:r>
              <a:rPr lang="en-US" sz="2400" b="1" dirty="0" smtClean="0"/>
              <a:t>Gut-Associated Lymphoid Tissue - GALT </a:t>
            </a:r>
            <a:endParaRPr lang="en-US" sz="2400" dirty="0"/>
          </a:p>
          <a:p>
            <a:pPr algn="ctr" defTabSz="914485"/>
            <a:r>
              <a:rPr lang="en-US" sz="2400" b="1" dirty="0" err="1"/>
              <a:t>Peyer’s</a:t>
            </a:r>
            <a:r>
              <a:rPr lang="en-US" sz="2400" b="1" dirty="0"/>
              <a:t> patches</a:t>
            </a:r>
          </a:p>
        </p:txBody>
      </p:sp>
      <p:sp>
        <p:nvSpPr>
          <p:cNvPr id="24581" name="Text Box 5"/>
          <p:cNvSpPr txBox="1">
            <a:spLocks noChangeArrowheads="1"/>
          </p:cNvSpPr>
          <p:nvPr/>
        </p:nvSpPr>
        <p:spPr bwMode="auto">
          <a:xfrm>
            <a:off x="1233714" y="6299896"/>
            <a:ext cx="1451429" cy="229195"/>
          </a:xfrm>
          <a:prstGeom prst="rect">
            <a:avLst/>
          </a:prstGeom>
          <a:noFill/>
          <a:ln w="9525">
            <a:noFill/>
            <a:miter lim="800000"/>
            <a:headEnd/>
            <a:tailEnd/>
          </a:ln>
          <a:effectLst>
            <a:prstShdw prst="shdw17" dist="17961" dir="2700000">
              <a:schemeClr val="bg1">
                <a:gamma/>
                <a:shade val="60000"/>
                <a:invGamma/>
                <a:alpha val="74998"/>
              </a:schemeClr>
            </a:prstShdw>
          </a:effectLst>
        </p:spPr>
        <p:txBody>
          <a:bodyPr lIns="86493" tIns="43247" rIns="86493" bIns="43247">
            <a:spAutoFit/>
          </a:bodyPr>
          <a:lstStyle/>
          <a:p>
            <a:pPr>
              <a:spcBef>
                <a:spcPct val="50000"/>
              </a:spcBef>
            </a:pPr>
            <a:r>
              <a:rPr lang="en-US" sz="900" dirty="0"/>
              <a:t>Source Undetermined</a:t>
            </a:r>
          </a:p>
        </p:txBody>
      </p:sp>
      <p:pic>
        <p:nvPicPr>
          <p:cNvPr id="65542" name="Picture 34"/>
          <p:cNvPicPr>
            <a:picLocks noChangeAspect="1" noChangeArrowheads="1"/>
          </p:cNvPicPr>
          <p:nvPr/>
        </p:nvPicPr>
        <p:blipFill>
          <a:blip r:embed="rId4" cstate="print"/>
          <a:srcRect/>
          <a:stretch>
            <a:fillRect/>
          </a:stretch>
        </p:blipFill>
        <p:spPr bwMode="auto">
          <a:xfrm>
            <a:off x="580571" y="6357938"/>
            <a:ext cx="701524" cy="129481"/>
          </a:xfrm>
          <a:prstGeom prst="rect">
            <a:avLst/>
          </a:prstGeom>
          <a:noFill/>
          <a:ln w="9525">
            <a:noFill/>
            <a:round/>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17-35_800pixel"/>
          <p:cNvPicPr>
            <a:picLocks noChangeAspect="1" noChangeArrowheads="1"/>
          </p:cNvPicPr>
          <p:nvPr/>
        </p:nvPicPr>
        <p:blipFill>
          <a:blip r:embed="rId3" cstate="print">
            <a:lum bright="6000"/>
          </a:blip>
          <a:srcRect/>
          <a:stretch>
            <a:fillRect/>
          </a:stretch>
        </p:blipFill>
        <p:spPr bwMode="auto">
          <a:xfrm>
            <a:off x="1447800" y="990600"/>
            <a:ext cx="6172200" cy="5867400"/>
          </a:xfrm>
          <a:prstGeom prst="rect">
            <a:avLst/>
          </a:prstGeom>
          <a:noFill/>
          <a:ln w="9525">
            <a:noFill/>
            <a:miter lim="800000"/>
            <a:headEnd/>
            <a:tailEnd/>
          </a:ln>
        </p:spPr>
      </p:pic>
      <p:sp>
        <p:nvSpPr>
          <p:cNvPr id="67587" name="Text Box 3"/>
          <p:cNvSpPr txBox="1">
            <a:spLocks noChangeArrowheads="1"/>
          </p:cNvSpPr>
          <p:nvPr/>
        </p:nvSpPr>
        <p:spPr bwMode="auto">
          <a:xfrm>
            <a:off x="607786" y="174130"/>
            <a:ext cx="4407500" cy="523162"/>
          </a:xfrm>
          <a:prstGeom prst="rect">
            <a:avLst/>
          </a:prstGeom>
          <a:noFill/>
          <a:ln w="9525">
            <a:noFill/>
            <a:miter lim="800000"/>
            <a:headEnd/>
            <a:tailEnd/>
          </a:ln>
        </p:spPr>
        <p:txBody>
          <a:bodyPr wrap="none" lIns="91382" tIns="45691" rIns="91382" bIns="45691">
            <a:spAutoFit/>
          </a:bodyPr>
          <a:lstStyle/>
          <a:p>
            <a:pPr defTabSz="914485"/>
            <a:r>
              <a:rPr lang="en-US" sz="2800" b="1" dirty="0" smtClean="0">
                <a:solidFill>
                  <a:srgbClr val="650968"/>
                </a:solidFill>
              </a:rPr>
              <a:t>                              Appendix</a:t>
            </a:r>
            <a:endParaRPr lang="en-US" sz="2800" b="1" dirty="0">
              <a:solidFill>
                <a:srgbClr val="650968"/>
              </a:solidFill>
            </a:endParaRPr>
          </a:p>
        </p:txBody>
      </p:sp>
      <p:sp>
        <p:nvSpPr>
          <p:cNvPr id="67588" name="Text Box 4"/>
          <p:cNvSpPr txBox="1">
            <a:spLocks noChangeArrowheads="1"/>
          </p:cNvSpPr>
          <p:nvPr/>
        </p:nvSpPr>
        <p:spPr bwMode="auto">
          <a:xfrm>
            <a:off x="33262" y="838201"/>
            <a:ext cx="3595310" cy="1618846"/>
          </a:xfrm>
          <a:prstGeom prst="rect">
            <a:avLst/>
          </a:prstGeom>
          <a:noFill/>
          <a:ln w="9525">
            <a:noFill/>
            <a:miter lim="800000"/>
            <a:headEnd/>
            <a:tailEnd/>
          </a:ln>
        </p:spPr>
        <p:txBody>
          <a:bodyPr wrap="square" lIns="91382" tIns="45691" rIns="91382" bIns="45691">
            <a:spAutoFit/>
          </a:bodyPr>
          <a:lstStyle/>
          <a:p>
            <a:pPr marL="162175" indent="-162175" algn="ctr" defTabSz="914485">
              <a:lnSpc>
                <a:spcPct val="80000"/>
              </a:lnSpc>
            </a:pPr>
            <a:r>
              <a:rPr lang="en-US" sz="2000" b="1" dirty="0"/>
              <a:t>Blind sac extending</a:t>
            </a:r>
          </a:p>
          <a:p>
            <a:pPr marL="162175" indent="-162175" algn="ctr" defTabSz="914485">
              <a:lnSpc>
                <a:spcPct val="80000"/>
              </a:lnSpc>
            </a:pPr>
            <a:r>
              <a:rPr lang="en-US" sz="2000" b="1" dirty="0"/>
              <a:t>from the </a:t>
            </a:r>
            <a:r>
              <a:rPr lang="en-US" sz="2000" b="1" dirty="0" err="1"/>
              <a:t>caecum</a:t>
            </a:r>
            <a:endParaRPr lang="en-US" sz="2000" b="1" dirty="0"/>
          </a:p>
          <a:p>
            <a:pPr marL="162175" indent="-162175" defTabSz="914485">
              <a:lnSpc>
                <a:spcPct val="80000"/>
              </a:lnSpc>
            </a:pPr>
            <a:endParaRPr lang="en-US" sz="2400" dirty="0"/>
          </a:p>
          <a:p>
            <a:pPr marL="162175" indent="-162175" defTabSz="914485">
              <a:lnSpc>
                <a:spcPct val="80000"/>
              </a:lnSpc>
              <a:buFontTx/>
              <a:buChar char="•"/>
            </a:pPr>
            <a:endParaRPr lang="en-US" sz="2000" dirty="0"/>
          </a:p>
          <a:p>
            <a:pPr marL="162175" indent="-162175" defTabSz="914485">
              <a:lnSpc>
                <a:spcPct val="80000"/>
              </a:lnSpc>
              <a:buFontTx/>
              <a:buChar char="•"/>
            </a:pPr>
            <a:endParaRPr lang="en-US" sz="2000" dirty="0"/>
          </a:p>
          <a:p>
            <a:pPr marL="162175" indent="-162175" defTabSz="914485">
              <a:lnSpc>
                <a:spcPct val="80000"/>
              </a:lnSpc>
            </a:pPr>
            <a:endParaRPr lang="en-US" sz="2000" dirty="0"/>
          </a:p>
        </p:txBody>
      </p:sp>
      <p:sp>
        <p:nvSpPr>
          <p:cNvPr id="25606" name="Text Box 6"/>
          <p:cNvSpPr txBox="1">
            <a:spLocks noChangeArrowheads="1"/>
          </p:cNvSpPr>
          <p:nvPr/>
        </p:nvSpPr>
        <p:spPr bwMode="auto">
          <a:xfrm>
            <a:off x="5805714" y="6579692"/>
            <a:ext cx="2902857" cy="225838"/>
          </a:xfrm>
          <a:prstGeom prst="rect">
            <a:avLst/>
          </a:prstGeom>
          <a:noFill/>
          <a:ln w="9525">
            <a:noFill/>
            <a:miter lim="800000"/>
            <a:headEnd/>
            <a:tailEnd/>
          </a:ln>
          <a:effectLst>
            <a:prstShdw prst="shdw17" dist="17961" dir="2700000">
              <a:schemeClr val="bg1">
                <a:gamma/>
                <a:shade val="60000"/>
                <a:invGamma/>
                <a:alpha val="74998"/>
              </a:schemeClr>
            </a:prstShdw>
          </a:effectLst>
        </p:spPr>
        <p:txBody>
          <a:bodyPr lIns="86493" tIns="43247" rIns="86493" bIns="43247">
            <a:spAutoFit/>
          </a:bodyPr>
          <a:lstStyle/>
          <a:p>
            <a:pPr>
              <a:spcBef>
                <a:spcPct val="50000"/>
              </a:spcBef>
            </a:pPr>
            <a:r>
              <a:rPr lang="en-US" sz="900" dirty="0"/>
              <a:t>Ross and </a:t>
            </a:r>
            <a:r>
              <a:rPr lang="en-US" sz="900" dirty="0" err="1"/>
              <a:t>Pawlina</a:t>
            </a:r>
            <a:r>
              <a:rPr lang="en-US" sz="900" dirty="0">
                <a:cs typeface="Arial" charset="0"/>
              </a:rPr>
              <a:t>, </a:t>
            </a:r>
            <a:r>
              <a:rPr lang="en-US" sz="900" i="1" dirty="0">
                <a:cs typeface="Arial" charset="0"/>
              </a:rPr>
              <a:t>Histology: A Text and Atlas</a:t>
            </a:r>
            <a:endParaRPr lang="en-US" sz="900" dirty="0"/>
          </a:p>
        </p:txBody>
      </p:sp>
      <p:pic>
        <p:nvPicPr>
          <p:cNvPr id="67591" name="Picture 34"/>
          <p:cNvPicPr>
            <a:picLocks noChangeAspect="1" noChangeArrowheads="1"/>
          </p:cNvPicPr>
          <p:nvPr/>
        </p:nvPicPr>
        <p:blipFill>
          <a:blip r:embed="rId4" cstate="print"/>
          <a:srcRect/>
          <a:stretch>
            <a:fillRect/>
          </a:stretch>
        </p:blipFill>
        <p:spPr bwMode="auto">
          <a:xfrm>
            <a:off x="5176762" y="6643688"/>
            <a:ext cx="701524" cy="129481"/>
          </a:xfrm>
          <a:prstGeom prst="rect">
            <a:avLst/>
          </a:prstGeom>
          <a:noFill/>
          <a:ln w="9525">
            <a:noFill/>
            <a:round/>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0" y="0"/>
            <a:ext cx="9144000" cy="1143000"/>
          </a:xfrm>
        </p:spPr>
        <p:txBody>
          <a:bodyPr>
            <a:normAutofit/>
          </a:bodyPr>
          <a:lstStyle/>
          <a:p>
            <a:pPr eaLnBrk="1" hangingPunct="1"/>
            <a:r>
              <a:rPr lang="en-US" sz="2800" b="1" dirty="0" smtClean="0">
                <a:ea typeface="ＭＳ Ｐゴシック" pitchFamily="-112" charset="-128"/>
              </a:rPr>
              <a:t>                         Tonsils</a:t>
            </a:r>
            <a:r>
              <a:rPr lang="en-US" sz="2800" dirty="0" smtClean="0">
                <a:ea typeface="ＭＳ Ｐゴシック" pitchFamily="-112" charset="-128"/>
              </a:rPr>
              <a:t>: MALT of the </a:t>
            </a:r>
            <a:r>
              <a:rPr lang="en-US" sz="2800" dirty="0" err="1" smtClean="0">
                <a:ea typeface="ＭＳ Ｐゴシック" pitchFamily="-112" charset="-128"/>
              </a:rPr>
              <a:t>oropharynx</a:t>
            </a:r>
            <a:endParaRPr lang="en-US" sz="2800" dirty="0" smtClean="0">
              <a:ea typeface="ＭＳ Ｐゴシック" pitchFamily="-112" charset="-128"/>
            </a:endParaRPr>
          </a:p>
        </p:txBody>
      </p:sp>
      <p:pic>
        <p:nvPicPr>
          <p:cNvPr id="69635" name="Picture 10"/>
          <p:cNvPicPr>
            <a:picLocks noChangeAspect="1" noChangeArrowheads="1"/>
          </p:cNvPicPr>
          <p:nvPr/>
        </p:nvPicPr>
        <p:blipFill>
          <a:blip r:embed="rId3" cstate="print"/>
          <a:srcRect/>
          <a:stretch>
            <a:fillRect/>
          </a:stretch>
        </p:blipFill>
        <p:spPr bwMode="auto">
          <a:xfrm>
            <a:off x="2104572" y="1571625"/>
            <a:ext cx="4644571" cy="3786188"/>
          </a:xfrm>
          <a:prstGeom prst="rect">
            <a:avLst/>
          </a:prstGeom>
          <a:noFill/>
          <a:ln w="9525">
            <a:noFill/>
            <a:miter lim="800000"/>
            <a:headEnd/>
            <a:tailEnd/>
          </a:ln>
        </p:spPr>
      </p:pic>
      <p:sp>
        <p:nvSpPr>
          <p:cNvPr id="26635" name="Text Box 11"/>
          <p:cNvSpPr txBox="1">
            <a:spLocks noChangeArrowheads="1"/>
          </p:cNvSpPr>
          <p:nvPr/>
        </p:nvSpPr>
        <p:spPr bwMode="auto">
          <a:xfrm>
            <a:off x="2698751" y="5313165"/>
            <a:ext cx="2612571" cy="229195"/>
          </a:xfrm>
          <a:prstGeom prst="rect">
            <a:avLst/>
          </a:prstGeom>
          <a:noFill/>
          <a:ln w="9525">
            <a:noFill/>
            <a:miter lim="800000"/>
            <a:headEnd/>
            <a:tailEnd/>
          </a:ln>
          <a:effectLst>
            <a:prstShdw prst="shdw17" dist="17961" dir="2700000">
              <a:schemeClr val="bg1">
                <a:gamma/>
                <a:shade val="60000"/>
                <a:invGamma/>
                <a:alpha val="74998"/>
              </a:schemeClr>
            </a:prstShdw>
          </a:effectLst>
        </p:spPr>
        <p:txBody>
          <a:bodyPr lIns="86493" tIns="43247" rIns="86493" bIns="43247">
            <a:spAutoFit/>
          </a:bodyPr>
          <a:lstStyle/>
          <a:p>
            <a:pPr>
              <a:spcBef>
                <a:spcPct val="50000"/>
              </a:spcBef>
            </a:pPr>
            <a:r>
              <a:rPr lang="en-US" sz="900" dirty="0"/>
              <a:t>United States Federal Government</a:t>
            </a:r>
          </a:p>
        </p:txBody>
      </p:sp>
      <p:pic>
        <p:nvPicPr>
          <p:cNvPr id="69637" name="Picture 31"/>
          <p:cNvPicPr>
            <a:picLocks noChangeAspect="1" noChangeArrowheads="1"/>
          </p:cNvPicPr>
          <p:nvPr/>
        </p:nvPicPr>
        <p:blipFill>
          <a:blip r:embed="rId4" cstate="print"/>
          <a:srcRect/>
          <a:stretch>
            <a:fillRect/>
          </a:stretch>
        </p:blipFill>
        <p:spPr bwMode="auto">
          <a:xfrm>
            <a:off x="2056190" y="5357813"/>
            <a:ext cx="701524" cy="129481"/>
          </a:xfrm>
          <a:prstGeom prst="rect">
            <a:avLst/>
          </a:prstGeom>
          <a:noFill/>
          <a:ln w="9525">
            <a:noFill/>
            <a:round/>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1"/>
            <a:ext cx="7772400" cy="1219199"/>
          </a:xfrm>
        </p:spPr>
        <p:txBody>
          <a:bodyPr>
            <a:normAutofit fontScale="90000"/>
          </a:bodyPr>
          <a:lstStyle/>
          <a:p>
            <a:pPr algn="ctr"/>
            <a:r>
              <a:rPr lang="en-US" dirty="0" smtClean="0">
                <a:solidFill>
                  <a:srgbClr val="FFC000"/>
                </a:solidFill>
              </a:rPr>
              <a:t>HISTOLOGY OF LYMPHOID ORGANS AND THEIR FUNCTIONAL CORRELATIONS</a:t>
            </a:r>
            <a:endParaRPr lang="en-US" dirty="0">
              <a:solidFill>
                <a:srgbClr val="FFC000"/>
              </a:solidFill>
            </a:endParaRPr>
          </a:p>
        </p:txBody>
      </p:sp>
      <p:sp>
        <p:nvSpPr>
          <p:cNvPr id="3" name="Subtitle 2"/>
          <p:cNvSpPr>
            <a:spLocks noGrp="1"/>
          </p:cNvSpPr>
          <p:nvPr>
            <p:ph type="subTitle" idx="1"/>
          </p:nvPr>
        </p:nvSpPr>
        <p:spPr>
          <a:xfrm>
            <a:off x="3886200" y="5105400"/>
            <a:ext cx="5257800" cy="1524000"/>
          </a:xfrm>
        </p:spPr>
        <p:txBody>
          <a:bodyPr>
            <a:normAutofit fontScale="92500" lnSpcReduction="20000"/>
          </a:bodyPr>
          <a:lstStyle/>
          <a:p>
            <a:pPr algn="l"/>
            <a:r>
              <a:rPr lang="en-US" sz="2800" b="1" dirty="0" smtClean="0">
                <a:solidFill>
                  <a:srgbClr val="C00000"/>
                </a:solidFill>
                <a:latin typeface="Times New Roman" pitchFamily="18" charset="0"/>
                <a:cs typeface="Times New Roman" pitchFamily="18" charset="0"/>
              </a:rPr>
              <a:t>DR. PRAVEEN KURREY</a:t>
            </a:r>
          </a:p>
          <a:p>
            <a:pPr algn="l"/>
            <a:r>
              <a:rPr lang="en-US" sz="2800" b="1" dirty="0" smtClean="0">
                <a:solidFill>
                  <a:srgbClr val="C00000"/>
                </a:solidFill>
                <a:latin typeface="Times New Roman" pitchFamily="18" charset="0"/>
                <a:cs typeface="Times New Roman" pitchFamily="18" charset="0"/>
              </a:rPr>
              <a:t>M.B.B.S., M.S.                                                    ASSISTANT PROFESSOR                                                                    PT. JNMMC RAIPUR</a:t>
            </a:r>
            <a:r>
              <a:rPr lang="en-US" dirty="0" smtClean="0"/>
              <a:t>. </a:t>
            </a:r>
          </a:p>
          <a:p>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81000"/>
            <a:ext cx="8686800" cy="609600"/>
          </a:xfrm>
        </p:spPr>
        <p:txBody>
          <a:bodyPr>
            <a:normAutofit/>
          </a:bodyPr>
          <a:lstStyle/>
          <a:p>
            <a:pPr algn="ctr"/>
            <a:r>
              <a:rPr lang="en-US" sz="3600" b="1" dirty="0" smtClean="0">
                <a:solidFill>
                  <a:srgbClr val="FF0000"/>
                </a:solidFill>
                <a:latin typeface="Algerian" pitchFamily="82" charset="0"/>
              </a:rPr>
              <a:t>1. THE TONSIL</a:t>
            </a:r>
            <a:endParaRPr lang="en-US" sz="3600" b="1" dirty="0">
              <a:solidFill>
                <a:srgbClr val="FF0000"/>
              </a:solidFill>
              <a:latin typeface="Algerian" pitchFamily="82" charset="0"/>
            </a:endParaRPr>
          </a:p>
        </p:txBody>
      </p:sp>
      <p:sp>
        <p:nvSpPr>
          <p:cNvPr id="3" name="Content Placeholder 2"/>
          <p:cNvSpPr>
            <a:spLocks noGrp="1"/>
          </p:cNvSpPr>
          <p:nvPr>
            <p:ph idx="1"/>
          </p:nvPr>
        </p:nvSpPr>
        <p:spPr>
          <a:xfrm>
            <a:off x="457200" y="1295400"/>
            <a:ext cx="8382000" cy="5029200"/>
          </a:xfrm>
        </p:spPr>
        <p:txBody>
          <a:bodyPr>
            <a:noAutofit/>
          </a:bodyPr>
          <a:lstStyle/>
          <a:p>
            <a:pPr algn="just"/>
            <a:r>
              <a:rPr lang="en-US" sz="2000" dirty="0" smtClean="0"/>
              <a:t>The tonsils are accumulations of lymphoid tissue surrounding the openings of the digestive and respiratory tracts. </a:t>
            </a:r>
          </a:p>
          <a:p>
            <a:pPr algn="just"/>
            <a:r>
              <a:rPr lang="en-US" sz="2000" dirty="0" smtClean="0"/>
              <a:t>The tonsils and smaller accumulations of lymphoid tissue, which may be found between them, are also called </a:t>
            </a:r>
            <a:r>
              <a:rPr lang="en-US" sz="2000" b="1" dirty="0" err="1" smtClean="0"/>
              <a:t>Waldeyer's</a:t>
            </a:r>
            <a:r>
              <a:rPr lang="en-US" sz="2000" b="1" dirty="0" smtClean="0"/>
              <a:t> ring</a:t>
            </a:r>
            <a:r>
              <a:rPr lang="en-US" sz="2000" dirty="0" smtClean="0"/>
              <a:t>.</a:t>
            </a:r>
          </a:p>
          <a:p>
            <a:pPr algn="just"/>
            <a:endParaRPr lang="en-US" sz="2000" dirty="0" smtClean="0"/>
          </a:p>
          <a:p>
            <a:pPr algn="just"/>
            <a:r>
              <a:rPr lang="en-US" sz="2000" b="1" dirty="0" smtClean="0"/>
              <a:t>Depending on their </a:t>
            </a:r>
            <a:r>
              <a:rPr lang="en-US" sz="2000" b="1" dirty="0" err="1" smtClean="0"/>
              <a:t>localisation</a:t>
            </a:r>
            <a:r>
              <a:rPr lang="en-US" sz="2000" b="1" dirty="0" smtClean="0"/>
              <a:t> we distinguish between</a:t>
            </a:r>
          </a:p>
          <a:p>
            <a:r>
              <a:rPr lang="en-US" sz="2000" b="1" dirty="0" smtClean="0"/>
              <a:t>A. Palatine tonsils</a:t>
            </a:r>
            <a:r>
              <a:rPr lang="en-US" sz="2000" dirty="0" smtClean="0"/>
              <a:t> (</a:t>
            </a:r>
            <a:r>
              <a:rPr lang="en-US" sz="2000" b="1" dirty="0" smtClean="0"/>
              <a:t>THE tonsils</a:t>
            </a:r>
            <a:r>
              <a:rPr lang="en-US" sz="2000" dirty="0" smtClean="0"/>
              <a:t>)</a:t>
            </a:r>
            <a:br>
              <a:rPr lang="en-US" sz="2000" dirty="0" smtClean="0"/>
            </a:br>
            <a:r>
              <a:rPr lang="en-US" sz="2000" dirty="0" smtClean="0"/>
              <a:t> </a:t>
            </a:r>
          </a:p>
          <a:p>
            <a:r>
              <a:rPr lang="en-US" sz="2000" b="1" dirty="0" smtClean="0"/>
              <a:t>B. Lingual tonsils</a:t>
            </a:r>
            <a:r>
              <a:rPr lang="en-US" sz="2000" dirty="0" smtClean="0"/>
              <a:t> </a:t>
            </a:r>
            <a:br>
              <a:rPr lang="en-US" sz="2000" dirty="0" smtClean="0"/>
            </a:br>
            <a:r>
              <a:rPr lang="en-US" sz="2000" dirty="0" smtClean="0"/>
              <a:t> </a:t>
            </a:r>
          </a:p>
          <a:p>
            <a:pPr algn="just"/>
            <a:r>
              <a:rPr lang="en-US" sz="2000" b="1" dirty="0" err="1" smtClean="0"/>
              <a:t>C.Pharyngeal</a:t>
            </a:r>
            <a:r>
              <a:rPr lang="en-US" sz="2000" b="1" dirty="0" smtClean="0"/>
              <a:t> tonsils</a:t>
            </a:r>
            <a:r>
              <a:rPr lang="en-US" sz="2000" dirty="0" smtClean="0"/>
              <a:t> (also called </a:t>
            </a:r>
            <a:r>
              <a:rPr lang="en-US" sz="2000" b="1" dirty="0" smtClean="0"/>
              <a:t>nasopharyngeal tonsils </a:t>
            </a:r>
            <a:r>
              <a:rPr lang="en-US" sz="2000" dirty="0" smtClean="0"/>
              <a:t>or </a:t>
            </a:r>
            <a:r>
              <a:rPr lang="en-US" sz="2000" b="1" dirty="0" smtClean="0"/>
              <a:t>adenoids</a:t>
            </a:r>
            <a:r>
              <a:rPr lang="en-US" sz="2000" dirty="0" smtClean="0"/>
              <a:t>)</a:t>
            </a:r>
          </a:p>
          <a:p>
            <a:endParaRPr lang="en-US" sz="200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 Box 3"/>
          <p:cNvSpPr txBox="1">
            <a:spLocks noChangeArrowheads="1"/>
          </p:cNvSpPr>
          <p:nvPr/>
        </p:nvSpPr>
        <p:spPr bwMode="auto">
          <a:xfrm>
            <a:off x="3048000" y="381000"/>
            <a:ext cx="4191000" cy="523162"/>
          </a:xfrm>
          <a:prstGeom prst="rect">
            <a:avLst/>
          </a:prstGeom>
          <a:noFill/>
          <a:ln w="9525">
            <a:noFill/>
            <a:miter lim="800000"/>
            <a:headEnd/>
            <a:tailEnd/>
          </a:ln>
        </p:spPr>
        <p:txBody>
          <a:bodyPr wrap="square" lIns="91382" tIns="45691" rIns="91382" bIns="45691">
            <a:spAutoFit/>
          </a:bodyPr>
          <a:lstStyle/>
          <a:p>
            <a:pPr defTabSz="914485"/>
            <a:r>
              <a:rPr lang="en-US" sz="2800" b="1" dirty="0" smtClean="0"/>
              <a:t>PALATINE TONSILS</a:t>
            </a:r>
            <a:endParaRPr lang="en-US" sz="2800" b="1" dirty="0"/>
          </a:p>
        </p:txBody>
      </p:sp>
      <p:pic>
        <p:nvPicPr>
          <p:cNvPr id="71684" name="Picture 6" descr="figure14-16_100ppi"/>
          <p:cNvPicPr>
            <a:picLocks noChangeAspect="1" noChangeArrowheads="1"/>
          </p:cNvPicPr>
          <p:nvPr/>
        </p:nvPicPr>
        <p:blipFill>
          <a:blip r:embed="rId3" cstate="print"/>
          <a:srcRect/>
          <a:stretch>
            <a:fillRect/>
          </a:stretch>
        </p:blipFill>
        <p:spPr bwMode="auto">
          <a:xfrm>
            <a:off x="217714" y="1295400"/>
            <a:ext cx="8926286" cy="5029200"/>
          </a:xfrm>
          <a:prstGeom prst="rect">
            <a:avLst/>
          </a:prstGeom>
          <a:noFill/>
          <a:ln w="9525">
            <a:noFill/>
            <a:miter lim="800000"/>
            <a:headEnd/>
            <a:tailEnd/>
          </a:ln>
        </p:spPr>
      </p:pic>
      <p:sp>
        <p:nvSpPr>
          <p:cNvPr id="27654" name="Text Box 6"/>
          <p:cNvSpPr txBox="1">
            <a:spLocks noChangeArrowheads="1"/>
          </p:cNvSpPr>
          <p:nvPr/>
        </p:nvSpPr>
        <p:spPr bwMode="auto">
          <a:xfrm>
            <a:off x="798286" y="5728395"/>
            <a:ext cx="4136571" cy="225838"/>
          </a:xfrm>
          <a:prstGeom prst="rect">
            <a:avLst/>
          </a:prstGeom>
          <a:noFill/>
          <a:ln w="9525">
            <a:noFill/>
            <a:miter lim="800000"/>
            <a:headEnd/>
            <a:tailEnd/>
          </a:ln>
          <a:effectLst>
            <a:prstShdw prst="shdw17" dist="17961" dir="2700000">
              <a:schemeClr val="bg1">
                <a:gamma/>
                <a:shade val="60000"/>
                <a:invGamma/>
                <a:alpha val="74998"/>
              </a:schemeClr>
            </a:prstShdw>
          </a:effectLst>
        </p:spPr>
        <p:txBody>
          <a:bodyPr lIns="86493" tIns="43247" rIns="86493" bIns="43247">
            <a:spAutoFit/>
          </a:bodyPr>
          <a:lstStyle/>
          <a:p>
            <a:pPr>
              <a:spcBef>
                <a:spcPct val="50000"/>
              </a:spcBef>
            </a:pPr>
            <a:r>
              <a:rPr lang="en-US" sz="900" dirty="0"/>
              <a:t>Ross and </a:t>
            </a:r>
            <a:r>
              <a:rPr lang="en-US" sz="900" dirty="0" err="1"/>
              <a:t>Pawlina</a:t>
            </a:r>
            <a:r>
              <a:rPr lang="en-US" sz="900" dirty="0">
                <a:cs typeface="Arial" charset="0"/>
              </a:rPr>
              <a:t>, </a:t>
            </a:r>
            <a:r>
              <a:rPr lang="en-US" sz="900" i="1" dirty="0">
                <a:cs typeface="Arial" charset="0"/>
              </a:rPr>
              <a:t>Histology: A Text and Atlas</a:t>
            </a:r>
            <a:endParaRPr lang="en-US" sz="900" dirty="0"/>
          </a:p>
        </p:txBody>
      </p:sp>
      <p:pic>
        <p:nvPicPr>
          <p:cNvPr id="71686" name="Picture 34"/>
          <p:cNvPicPr>
            <a:picLocks noChangeAspect="1" noChangeArrowheads="1"/>
          </p:cNvPicPr>
          <p:nvPr/>
        </p:nvPicPr>
        <p:blipFill>
          <a:blip r:embed="rId4" cstate="print"/>
          <a:srcRect/>
          <a:stretch>
            <a:fillRect/>
          </a:stretch>
        </p:blipFill>
        <p:spPr bwMode="auto">
          <a:xfrm>
            <a:off x="145143" y="5786438"/>
            <a:ext cx="701524" cy="129481"/>
          </a:xfrm>
          <a:prstGeom prst="rect">
            <a:avLst/>
          </a:prstGeom>
          <a:noFill/>
          <a:ln w="9525">
            <a:noFill/>
            <a:round/>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591312"/>
          </a:xfrm>
        </p:spPr>
        <p:txBody>
          <a:bodyPr>
            <a:normAutofit/>
          </a:bodyPr>
          <a:lstStyle/>
          <a:p>
            <a:r>
              <a:rPr lang="en-US" sz="2800" b="1" dirty="0" smtClean="0"/>
              <a:t>PALATINE TONSIL</a:t>
            </a:r>
            <a:endParaRPr lang="en-US" sz="2800" b="1" dirty="0"/>
          </a:p>
        </p:txBody>
      </p:sp>
      <p:sp>
        <p:nvSpPr>
          <p:cNvPr id="3" name="Content Placeholder 2"/>
          <p:cNvSpPr>
            <a:spLocks noGrp="1"/>
          </p:cNvSpPr>
          <p:nvPr>
            <p:ph idx="1"/>
          </p:nvPr>
        </p:nvSpPr>
        <p:spPr>
          <a:xfrm>
            <a:off x="457200" y="1524000"/>
            <a:ext cx="8229600" cy="5105400"/>
          </a:xfrm>
        </p:spPr>
        <p:txBody>
          <a:bodyPr>
            <a:normAutofit fontScale="77500" lnSpcReduction="20000"/>
          </a:bodyPr>
          <a:lstStyle/>
          <a:p>
            <a:pPr algn="just"/>
            <a:r>
              <a:rPr lang="en-US" sz="2400" dirty="0" smtClean="0"/>
              <a:t>Aggregates of lymphatic nodules located in the oral cavity.</a:t>
            </a:r>
          </a:p>
          <a:p>
            <a:pPr algn="just"/>
            <a:r>
              <a:rPr lang="en-US" sz="2400" dirty="0" smtClean="0"/>
              <a:t>It is  surrounded  on all sides by connective tissue capsule except the oral  or medial aspect.</a:t>
            </a:r>
          </a:p>
          <a:p>
            <a:pPr algn="just"/>
            <a:r>
              <a:rPr lang="en-US" sz="2400" dirty="0" smtClean="0"/>
              <a:t>The oral surface of the palatine tonsil is covered by a protective  </a:t>
            </a:r>
            <a:r>
              <a:rPr lang="en-US" sz="2400" b="1" dirty="0" smtClean="0"/>
              <a:t>stratified </a:t>
            </a:r>
            <a:r>
              <a:rPr lang="en-US" sz="2400" b="1" dirty="0" err="1" smtClean="0"/>
              <a:t>squamous</a:t>
            </a:r>
            <a:r>
              <a:rPr lang="en-US" sz="2400" b="1" dirty="0" smtClean="0"/>
              <a:t> </a:t>
            </a:r>
            <a:r>
              <a:rPr lang="en-US" sz="2400" b="1" dirty="0" err="1" smtClean="0"/>
              <a:t>nonkeratinized</a:t>
            </a:r>
            <a:r>
              <a:rPr lang="en-US" sz="2400" b="1" dirty="0" smtClean="0"/>
              <a:t> </a:t>
            </a:r>
            <a:r>
              <a:rPr lang="en-US" sz="2400" b="1" dirty="0" err="1" smtClean="0"/>
              <a:t>epithilium</a:t>
            </a:r>
            <a:r>
              <a:rPr lang="en-US" sz="2400" b="1" dirty="0" smtClean="0"/>
              <a:t> </a:t>
            </a:r>
            <a:r>
              <a:rPr lang="en-US" sz="2400" dirty="0" smtClean="0"/>
              <a:t>that covers the rest of the oral cavity</a:t>
            </a:r>
          </a:p>
          <a:p>
            <a:pPr algn="just"/>
            <a:r>
              <a:rPr lang="en-US" sz="2400" dirty="0" smtClean="0"/>
              <a:t>Epithelium shows </a:t>
            </a:r>
            <a:r>
              <a:rPr lang="en-US" sz="2400" dirty="0" err="1" smtClean="0"/>
              <a:t>evaginations</a:t>
            </a:r>
            <a:r>
              <a:rPr lang="en-US" sz="2400" dirty="0" smtClean="0"/>
              <a:t> into the </a:t>
            </a:r>
            <a:r>
              <a:rPr lang="en-US" sz="2400" dirty="0" err="1" smtClean="0"/>
              <a:t>subepithelial</a:t>
            </a:r>
            <a:r>
              <a:rPr lang="en-US" sz="2400" dirty="0" smtClean="0"/>
              <a:t> tissue called </a:t>
            </a:r>
            <a:r>
              <a:rPr lang="en-US" sz="2400" b="1" dirty="0" err="1" smtClean="0"/>
              <a:t>tonsilar</a:t>
            </a:r>
            <a:r>
              <a:rPr lang="en-US" sz="2400" b="1" dirty="0" smtClean="0"/>
              <a:t> crypt </a:t>
            </a:r>
            <a:r>
              <a:rPr lang="en-US" sz="2400" dirty="0" smtClean="0"/>
              <a:t>also lined by stratified </a:t>
            </a:r>
            <a:r>
              <a:rPr lang="en-US" sz="2400" dirty="0" err="1" smtClean="0"/>
              <a:t>squamous</a:t>
            </a:r>
            <a:r>
              <a:rPr lang="en-US" sz="2400" dirty="0" smtClean="0"/>
              <a:t> </a:t>
            </a:r>
            <a:r>
              <a:rPr lang="en-US" sz="2400" dirty="0" err="1" smtClean="0"/>
              <a:t>nonkeratinized</a:t>
            </a:r>
            <a:r>
              <a:rPr lang="en-US" sz="2400" dirty="0" smtClean="0"/>
              <a:t> </a:t>
            </a:r>
            <a:r>
              <a:rPr lang="en-US" sz="2400" dirty="0" err="1" smtClean="0"/>
              <a:t>epithilium</a:t>
            </a:r>
            <a:endParaRPr lang="en-US" sz="2400" dirty="0" smtClean="0"/>
          </a:p>
          <a:p>
            <a:pPr algn="just"/>
            <a:r>
              <a:rPr lang="en-US" sz="2400" dirty="0" smtClean="0"/>
              <a:t>Below the epithelium in underlying connective tissue are numerous lymphatic nodules distributed along the length of </a:t>
            </a:r>
            <a:r>
              <a:rPr lang="en-US" sz="2400" dirty="0" err="1" smtClean="0"/>
              <a:t>tonsillar</a:t>
            </a:r>
            <a:r>
              <a:rPr lang="en-US" sz="2400" dirty="0" smtClean="0"/>
              <a:t> crypts. Lymphatic nodules frequently merge with each other and usually exhibit lighter staining germinal </a:t>
            </a:r>
            <a:r>
              <a:rPr lang="en-US" sz="2400" dirty="0" err="1" smtClean="0"/>
              <a:t>centres</a:t>
            </a:r>
            <a:r>
              <a:rPr lang="en-US" sz="2400" dirty="0" smtClean="0"/>
              <a:t>.</a:t>
            </a:r>
          </a:p>
          <a:p>
            <a:pPr algn="just"/>
            <a:r>
              <a:rPr lang="en-US" sz="2400" dirty="0" smtClean="0"/>
              <a:t>A dense connective tissue underlies the palatine tonsil and form its capsule</a:t>
            </a:r>
          </a:p>
          <a:p>
            <a:pPr algn="just"/>
            <a:r>
              <a:rPr lang="en-US" sz="2400" dirty="0" smtClean="0"/>
              <a:t>The </a:t>
            </a:r>
            <a:r>
              <a:rPr lang="en-US" sz="2400" b="1" dirty="0" smtClean="0"/>
              <a:t>connective tissue </a:t>
            </a:r>
            <a:r>
              <a:rPr lang="en-US" sz="2400" b="1" dirty="0" err="1" smtClean="0"/>
              <a:t>trabeculae</a:t>
            </a:r>
            <a:r>
              <a:rPr lang="en-US" sz="2400" b="1" dirty="0" smtClean="0"/>
              <a:t> </a:t>
            </a:r>
            <a:r>
              <a:rPr lang="en-US" sz="2400" dirty="0" smtClean="0"/>
              <a:t>, some with blood vessels arise from the capsule and pass towards the surface of the tonsil between the lymphatic nodules.</a:t>
            </a:r>
          </a:p>
          <a:p>
            <a:pPr algn="just"/>
            <a:r>
              <a:rPr lang="en-US" sz="2400" dirty="0" smtClean="0"/>
              <a:t>Below  the connective tissue capsule are sections of </a:t>
            </a:r>
            <a:r>
              <a:rPr lang="en-US" sz="2400" dirty="0" err="1" smtClean="0"/>
              <a:t>skeltal</a:t>
            </a:r>
            <a:r>
              <a:rPr lang="en-US" sz="2400" dirty="0" smtClean="0"/>
              <a:t> muscle fibers.</a:t>
            </a:r>
            <a:endParaRPr lang="en-US" sz="2400"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4"/>
          <p:cNvSpPr>
            <a:spLocks noGrp="1" noChangeArrowheads="1"/>
          </p:cNvSpPr>
          <p:nvPr>
            <p:ph type="title"/>
          </p:nvPr>
        </p:nvSpPr>
        <p:spPr/>
        <p:txBody>
          <a:bodyPr/>
          <a:lstStyle/>
          <a:p>
            <a:pPr eaLnBrk="1" hangingPunct="1"/>
            <a:endParaRPr lang="en-US" smtClean="0"/>
          </a:p>
        </p:txBody>
      </p:sp>
      <p:pic>
        <p:nvPicPr>
          <p:cNvPr id="32772" name="Picture 6" descr="050"/>
          <p:cNvPicPr>
            <a:picLocks noChangeAspect="1" noChangeArrowheads="1"/>
          </p:cNvPicPr>
          <p:nvPr/>
        </p:nvPicPr>
        <p:blipFill>
          <a:blip r:embed="rId2" cstate="print"/>
          <a:srcRect/>
          <a:stretch>
            <a:fillRect/>
          </a:stretch>
        </p:blipFill>
        <p:spPr bwMode="auto">
          <a:xfrm>
            <a:off x="2286000" y="76200"/>
            <a:ext cx="5029200" cy="6705600"/>
          </a:xfrm>
          <a:prstGeom prst="rect">
            <a:avLst/>
          </a:prstGeom>
          <a:noFill/>
          <a:ln w="38100">
            <a:solidFill>
              <a:schemeClr val="tx1"/>
            </a:solid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cstate="print"/>
          <a:srcRect/>
          <a:stretch>
            <a:fillRect/>
          </a:stretch>
        </p:blipFill>
        <p:spPr bwMode="auto">
          <a:xfrm>
            <a:off x="1219201" y="914401"/>
            <a:ext cx="6858000" cy="5410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gn="ctr">
              <a:buNone/>
            </a:pPr>
            <a:r>
              <a:rPr lang="en-US" sz="5400" b="1" dirty="0" smtClean="0">
                <a:solidFill>
                  <a:srgbClr val="FF0000"/>
                </a:solidFill>
                <a:latin typeface="Algerian" pitchFamily="82" charset="0"/>
                <a:ea typeface="ＭＳ Ｐゴシック" pitchFamily="-112" charset="-128"/>
              </a:rPr>
              <a:t>Lymph  Node</a:t>
            </a:r>
            <a:endParaRPr lang="en-US" sz="5400" dirty="0">
              <a:solidFill>
                <a:srgbClr val="FF0000"/>
              </a:solidFill>
              <a:latin typeface="Algerian" pitchFamily="82"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title"/>
          </p:nvPr>
        </p:nvSpPr>
        <p:spPr>
          <a:xfrm>
            <a:off x="5080001" y="71438"/>
            <a:ext cx="3522738" cy="1143000"/>
          </a:xfrm>
        </p:spPr>
        <p:txBody>
          <a:bodyPr>
            <a:normAutofit/>
          </a:bodyPr>
          <a:lstStyle/>
          <a:p>
            <a:pPr eaLnBrk="1" hangingPunct="1"/>
            <a:r>
              <a:rPr lang="en-US" sz="3200" b="1" dirty="0">
                <a:ea typeface="ＭＳ Ｐゴシック" pitchFamily="-112" charset="-128"/>
              </a:rPr>
              <a:t>Lymph Nodes</a:t>
            </a:r>
          </a:p>
        </p:txBody>
      </p:sp>
      <p:pic>
        <p:nvPicPr>
          <p:cNvPr id="79875" name="Picture 9" descr="figure14-01_100ppi"/>
          <p:cNvPicPr>
            <a:picLocks noGrp="1" noChangeAspect="1" noChangeArrowheads="1"/>
          </p:cNvPicPr>
          <p:nvPr>
            <p:ph idx="1"/>
          </p:nvPr>
        </p:nvPicPr>
        <p:blipFill>
          <a:blip r:embed="rId3" cstate="print">
            <a:lum contrast="6000"/>
          </a:blip>
          <a:srcRect/>
          <a:stretch>
            <a:fillRect/>
          </a:stretch>
        </p:blipFill>
        <p:spPr>
          <a:xfrm>
            <a:off x="943429" y="0"/>
            <a:ext cx="3542393" cy="6858000"/>
          </a:xfrm>
          <a:noFill/>
        </p:spPr>
      </p:pic>
      <p:sp>
        <p:nvSpPr>
          <p:cNvPr id="79876" name="Rectangle 10"/>
          <p:cNvSpPr>
            <a:spLocks noChangeArrowheads="1"/>
          </p:cNvSpPr>
          <p:nvPr/>
        </p:nvSpPr>
        <p:spPr bwMode="auto">
          <a:xfrm>
            <a:off x="1471084" y="72927"/>
            <a:ext cx="870857" cy="223242"/>
          </a:xfrm>
          <a:prstGeom prst="rect">
            <a:avLst/>
          </a:prstGeom>
          <a:noFill/>
          <a:ln w="12700">
            <a:solidFill>
              <a:schemeClr val="tx1"/>
            </a:solidFill>
            <a:miter lim="800000"/>
            <a:headEnd/>
            <a:tailEnd/>
          </a:ln>
        </p:spPr>
        <p:txBody>
          <a:bodyPr wrap="none" lIns="86493" tIns="43247" rIns="86493" bIns="43247" anchor="ctr"/>
          <a:lstStyle/>
          <a:p>
            <a:endParaRPr lang="es-ES_tradnl"/>
          </a:p>
        </p:txBody>
      </p:sp>
      <p:sp>
        <p:nvSpPr>
          <p:cNvPr id="79877" name="Rectangle 11"/>
          <p:cNvSpPr>
            <a:spLocks noChangeArrowheads="1"/>
          </p:cNvSpPr>
          <p:nvPr/>
        </p:nvSpPr>
        <p:spPr bwMode="auto">
          <a:xfrm>
            <a:off x="943429" y="2214562"/>
            <a:ext cx="725714" cy="357188"/>
          </a:xfrm>
          <a:prstGeom prst="rect">
            <a:avLst/>
          </a:prstGeom>
          <a:noFill/>
          <a:ln w="12700">
            <a:solidFill>
              <a:schemeClr val="tx1"/>
            </a:solidFill>
            <a:miter lim="800000"/>
            <a:headEnd/>
            <a:tailEnd/>
          </a:ln>
        </p:spPr>
        <p:txBody>
          <a:bodyPr wrap="none" lIns="86493" tIns="43247" rIns="86493" bIns="43247" anchor="ctr"/>
          <a:lstStyle/>
          <a:p>
            <a:endParaRPr lang="es-ES_tradnl"/>
          </a:p>
        </p:txBody>
      </p:sp>
      <p:sp>
        <p:nvSpPr>
          <p:cNvPr id="79878" name="Rectangle 12"/>
          <p:cNvSpPr>
            <a:spLocks noChangeArrowheads="1"/>
          </p:cNvSpPr>
          <p:nvPr/>
        </p:nvSpPr>
        <p:spPr bwMode="auto">
          <a:xfrm>
            <a:off x="1068917" y="4021336"/>
            <a:ext cx="854226" cy="357188"/>
          </a:xfrm>
          <a:prstGeom prst="rect">
            <a:avLst/>
          </a:prstGeom>
          <a:noFill/>
          <a:ln w="12700">
            <a:solidFill>
              <a:schemeClr val="tx1"/>
            </a:solidFill>
            <a:miter lim="800000"/>
            <a:headEnd/>
            <a:tailEnd/>
          </a:ln>
        </p:spPr>
        <p:txBody>
          <a:bodyPr wrap="none" lIns="86493" tIns="43247" rIns="86493" bIns="43247" anchor="ctr"/>
          <a:lstStyle/>
          <a:p>
            <a:endParaRPr lang="es-ES_tradnl"/>
          </a:p>
        </p:txBody>
      </p:sp>
      <p:sp>
        <p:nvSpPr>
          <p:cNvPr id="79879" name="Rectangle 13"/>
          <p:cNvSpPr>
            <a:spLocks noChangeArrowheads="1"/>
          </p:cNvSpPr>
          <p:nvPr/>
        </p:nvSpPr>
        <p:spPr bwMode="auto">
          <a:xfrm>
            <a:off x="3593798" y="4031754"/>
            <a:ext cx="854226" cy="357188"/>
          </a:xfrm>
          <a:prstGeom prst="rect">
            <a:avLst/>
          </a:prstGeom>
          <a:noFill/>
          <a:ln w="12700">
            <a:solidFill>
              <a:schemeClr val="tx1"/>
            </a:solidFill>
            <a:miter lim="800000"/>
            <a:headEnd/>
            <a:tailEnd/>
          </a:ln>
        </p:spPr>
        <p:txBody>
          <a:bodyPr wrap="none" lIns="86493" tIns="43247" rIns="86493" bIns="43247" anchor="ctr"/>
          <a:lstStyle/>
          <a:p>
            <a:endParaRPr lang="es-ES_tradnl"/>
          </a:p>
        </p:txBody>
      </p:sp>
      <p:sp>
        <p:nvSpPr>
          <p:cNvPr id="79880" name="Rectangle 14"/>
          <p:cNvSpPr>
            <a:spLocks noChangeArrowheads="1"/>
          </p:cNvSpPr>
          <p:nvPr/>
        </p:nvSpPr>
        <p:spPr bwMode="auto">
          <a:xfrm>
            <a:off x="3871989" y="2806898"/>
            <a:ext cx="482297" cy="357188"/>
          </a:xfrm>
          <a:prstGeom prst="rect">
            <a:avLst/>
          </a:prstGeom>
          <a:noFill/>
          <a:ln w="12700">
            <a:solidFill>
              <a:schemeClr val="tx1"/>
            </a:solidFill>
            <a:miter lim="800000"/>
            <a:headEnd/>
            <a:tailEnd/>
          </a:ln>
        </p:spPr>
        <p:txBody>
          <a:bodyPr wrap="none" lIns="86493" tIns="43247" rIns="86493" bIns="43247" anchor="ctr"/>
          <a:lstStyle/>
          <a:p>
            <a:endParaRPr lang="es-ES_tradnl"/>
          </a:p>
        </p:txBody>
      </p:sp>
      <p:sp>
        <p:nvSpPr>
          <p:cNvPr id="79881" name="Rectangle 15"/>
          <p:cNvSpPr>
            <a:spLocks noChangeArrowheads="1"/>
          </p:cNvSpPr>
          <p:nvPr/>
        </p:nvSpPr>
        <p:spPr bwMode="auto">
          <a:xfrm>
            <a:off x="3617989" y="1500187"/>
            <a:ext cx="677333" cy="357188"/>
          </a:xfrm>
          <a:prstGeom prst="rect">
            <a:avLst/>
          </a:prstGeom>
          <a:noFill/>
          <a:ln w="12700">
            <a:solidFill>
              <a:schemeClr val="tx1"/>
            </a:solidFill>
            <a:miter lim="800000"/>
            <a:headEnd/>
            <a:tailEnd/>
          </a:ln>
        </p:spPr>
        <p:txBody>
          <a:bodyPr wrap="none" lIns="86493" tIns="43247" rIns="86493" bIns="43247" anchor="ctr"/>
          <a:lstStyle/>
          <a:p>
            <a:endParaRPr lang="es-ES_tradnl"/>
          </a:p>
        </p:txBody>
      </p:sp>
      <p:sp>
        <p:nvSpPr>
          <p:cNvPr id="79882" name="Rectangle 16"/>
          <p:cNvSpPr>
            <a:spLocks noChangeArrowheads="1"/>
          </p:cNvSpPr>
          <p:nvPr/>
        </p:nvSpPr>
        <p:spPr bwMode="auto">
          <a:xfrm>
            <a:off x="1000882" y="1326059"/>
            <a:ext cx="464155" cy="357188"/>
          </a:xfrm>
          <a:prstGeom prst="rect">
            <a:avLst/>
          </a:prstGeom>
          <a:noFill/>
          <a:ln w="12700">
            <a:solidFill>
              <a:schemeClr val="tx1"/>
            </a:solidFill>
            <a:miter lim="800000"/>
            <a:headEnd/>
            <a:tailEnd/>
          </a:ln>
        </p:spPr>
        <p:txBody>
          <a:bodyPr wrap="none" lIns="86493" tIns="43247" rIns="86493" bIns="43247" anchor="ctr"/>
          <a:lstStyle/>
          <a:p>
            <a:endParaRPr lang="es-ES_tradnl"/>
          </a:p>
        </p:txBody>
      </p:sp>
      <p:sp>
        <p:nvSpPr>
          <p:cNvPr id="79883" name="Rectangle 17"/>
          <p:cNvSpPr>
            <a:spLocks noChangeArrowheads="1"/>
          </p:cNvSpPr>
          <p:nvPr/>
        </p:nvSpPr>
        <p:spPr bwMode="auto">
          <a:xfrm>
            <a:off x="3504596" y="4753570"/>
            <a:ext cx="535214" cy="357188"/>
          </a:xfrm>
          <a:prstGeom prst="rect">
            <a:avLst/>
          </a:prstGeom>
          <a:noFill/>
          <a:ln w="12700">
            <a:solidFill>
              <a:schemeClr val="tx1"/>
            </a:solidFill>
            <a:miter lim="800000"/>
            <a:headEnd/>
            <a:tailEnd/>
          </a:ln>
        </p:spPr>
        <p:txBody>
          <a:bodyPr wrap="none" lIns="86493" tIns="43247" rIns="86493" bIns="43247" anchor="ctr"/>
          <a:lstStyle/>
          <a:p>
            <a:endParaRPr lang="es-ES_tradnl"/>
          </a:p>
        </p:txBody>
      </p:sp>
      <p:sp>
        <p:nvSpPr>
          <p:cNvPr id="79884" name="Text Box 19"/>
          <p:cNvSpPr txBox="1">
            <a:spLocks noChangeArrowheads="1"/>
          </p:cNvSpPr>
          <p:nvPr/>
        </p:nvSpPr>
        <p:spPr bwMode="auto">
          <a:xfrm>
            <a:off x="4847167" y="1561207"/>
            <a:ext cx="4296833" cy="2549503"/>
          </a:xfrm>
          <a:prstGeom prst="rect">
            <a:avLst/>
          </a:prstGeom>
          <a:noFill/>
          <a:ln w="9525">
            <a:noFill/>
            <a:miter lim="800000"/>
            <a:headEnd/>
            <a:tailEnd/>
          </a:ln>
        </p:spPr>
        <p:txBody>
          <a:bodyPr wrap="square" lIns="86447" tIns="43223" rIns="86447" bIns="43223">
            <a:spAutoFit/>
          </a:bodyPr>
          <a:lstStyle/>
          <a:p>
            <a:pPr marL="432465" indent="-432465" defTabSz="914485"/>
            <a:r>
              <a:rPr lang="en-US" sz="2000" b="1" dirty="0"/>
              <a:t>Main functions</a:t>
            </a:r>
            <a:r>
              <a:rPr lang="en-US" sz="2000" dirty="0"/>
              <a:t>:</a:t>
            </a:r>
          </a:p>
          <a:p>
            <a:pPr marL="432465" indent="-432465" defTabSz="914485"/>
            <a:endParaRPr lang="en-US" sz="2000" dirty="0"/>
          </a:p>
          <a:p>
            <a:pPr marL="432465" indent="-432465" defTabSz="914485">
              <a:buFontTx/>
              <a:buAutoNum type="arabicPeriod"/>
            </a:pPr>
            <a:r>
              <a:rPr lang="en-US" sz="2000" dirty="0"/>
              <a:t>Filter lymph, thereby promoting lymphocyte contact with antigen</a:t>
            </a:r>
          </a:p>
          <a:p>
            <a:pPr marL="432465" indent="-432465" defTabSz="914485">
              <a:buFontTx/>
              <a:buAutoNum type="arabicPeriod"/>
            </a:pPr>
            <a:endParaRPr lang="en-US" sz="2000" dirty="0"/>
          </a:p>
          <a:p>
            <a:pPr marL="432465" indent="-432465" defTabSz="914485">
              <a:buFontTx/>
              <a:buAutoNum type="arabicPeriod"/>
            </a:pPr>
            <a:r>
              <a:rPr lang="en-US" sz="2000" dirty="0"/>
              <a:t>Provides necessary microenvironment for antigen-dependent differentiation</a:t>
            </a:r>
          </a:p>
        </p:txBody>
      </p:sp>
      <p:sp>
        <p:nvSpPr>
          <p:cNvPr id="79885" name="Text Box 5"/>
          <p:cNvSpPr txBox="1">
            <a:spLocks noChangeArrowheads="1"/>
          </p:cNvSpPr>
          <p:nvPr/>
        </p:nvSpPr>
        <p:spPr bwMode="auto">
          <a:xfrm>
            <a:off x="4023179" y="6599040"/>
            <a:ext cx="833417" cy="225790"/>
          </a:xfrm>
          <a:prstGeom prst="rect">
            <a:avLst/>
          </a:prstGeom>
          <a:solidFill>
            <a:schemeClr val="bg1"/>
          </a:solidFill>
          <a:ln w="9525">
            <a:noFill/>
            <a:miter lim="800000"/>
            <a:headEnd/>
            <a:tailEnd/>
          </a:ln>
        </p:spPr>
        <p:txBody>
          <a:bodyPr wrap="none" lIns="86447" tIns="43223" rIns="86447" bIns="43223">
            <a:spAutoFit/>
          </a:bodyPr>
          <a:lstStyle/>
          <a:p>
            <a:pPr defTabSz="914485"/>
            <a:r>
              <a:rPr lang="en-US" sz="900" dirty="0"/>
              <a:t>Ross, Fig. 14.1</a:t>
            </a:r>
          </a:p>
        </p:txBody>
      </p:sp>
      <p:pic>
        <p:nvPicPr>
          <p:cNvPr id="79886" name="Picture 34"/>
          <p:cNvPicPr>
            <a:picLocks noChangeAspect="1" noChangeArrowheads="1"/>
          </p:cNvPicPr>
          <p:nvPr/>
        </p:nvPicPr>
        <p:blipFill>
          <a:blip r:embed="rId4" cstate="print"/>
          <a:srcRect/>
          <a:stretch>
            <a:fillRect/>
          </a:stretch>
        </p:blipFill>
        <p:spPr bwMode="auto">
          <a:xfrm>
            <a:off x="3356428" y="6658571"/>
            <a:ext cx="701524" cy="129481"/>
          </a:xfrm>
          <a:prstGeom prst="rect">
            <a:avLst/>
          </a:prstGeom>
          <a:noFill/>
          <a:ln w="9525">
            <a:noFill/>
            <a:round/>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6400800" cy="1162050"/>
          </a:xfrm>
        </p:spPr>
        <p:txBody>
          <a:bodyPr>
            <a:normAutofit/>
          </a:bodyPr>
          <a:lstStyle/>
          <a:p>
            <a:r>
              <a:rPr lang="en-US" sz="2800" dirty="0" smtClean="0"/>
              <a:t>                      </a:t>
            </a:r>
            <a:r>
              <a:rPr lang="en-US" sz="2800" b="1" dirty="0" smtClean="0"/>
              <a:t>LYMPH NODE STRUCTURE</a:t>
            </a:r>
            <a:r>
              <a:rPr lang="en-US" dirty="0" smtClean="0"/>
              <a:t/>
            </a:r>
            <a:br>
              <a:rPr lang="en-US" dirty="0" smtClean="0"/>
            </a:br>
            <a:endParaRPr lang="en-US" dirty="0"/>
          </a:p>
        </p:txBody>
      </p:sp>
      <p:sp>
        <p:nvSpPr>
          <p:cNvPr id="4" name="Text Placeholder 3"/>
          <p:cNvSpPr>
            <a:spLocks noGrp="1"/>
          </p:cNvSpPr>
          <p:nvPr>
            <p:ph type="body" idx="2"/>
          </p:nvPr>
        </p:nvSpPr>
        <p:spPr/>
        <p:txBody>
          <a:bodyPr/>
          <a:lstStyle/>
          <a:p>
            <a:endParaRPr lang="en-US" dirty="0"/>
          </a:p>
        </p:txBody>
      </p:sp>
      <p:sp>
        <p:nvSpPr>
          <p:cNvPr id="3" name="Content Placeholder 2"/>
          <p:cNvSpPr>
            <a:spLocks noGrp="1"/>
          </p:cNvSpPr>
          <p:nvPr>
            <p:ph sz="half" idx="1"/>
          </p:nvPr>
        </p:nvSpPr>
        <p:spPr>
          <a:xfrm>
            <a:off x="3575050" y="1295400"/>
            <a:ext cx="5111750" cy="5257800"/>
          </a:xfrm>
        </p:spPr>
        <p:txBody>
          <a:bodyPr>
            <a:normAutofit fontScale="85000" lnSpcReduction="20000"/>
          </a:bodyPr>
          <a:lstStyle/>
          <a:p>
            <a:r>
              <a:rPr lang="en-US" sz="2200" dirty="0" smtClean="0"/>
              <a:t>Lymph node consists of dense masses of lymphocyte aggregations intermixed with dilated lymphatic sinuses that contain lymph and are supported by a framework of fine reticular fibers.</a:t>
            </a:r>
          </a:p>
          <a:p>
            <a:endParaRPr lang="en-US" sz="2200" dirty="0" smtClean="0"/>
          </a:p>
          <a:p>
            <a:r>
              <a:rPr lang="en-US" sz="2200" b="1" dirty="0" smtClean="0"/>
              <a:t>CAPSULE</a:t>
            </a:r>
            <a:r>
              <a:rPr lang="en-US" sz="2200" dirty="0" smtClean="0"/>
              <a:t> with blood vessels and adipose tissue</a:t>
            </a:r>
          </a:p>
          <a:p>
            <a:endParaRPr lang="en-US" sz="2200" dirty="0" smtClean="0"/>
          </a:p>
          <a:p>
            <a:r>
              <a:rPr lang="en-US" sz="2200" b="1" dirty="0" smtClean="0"/>
              <a:t>SUBCAPSULAR(MARGINAL) SINUS</a:t>
            </a:r>
          </a:p>
          <a:p>
            <a:endParaRPr lang="en-US" sz="2200" dirty="0" smtClean="0"/>
          </a:p>
          <a:p>
            <a:r>
              <a:rPr lang="en-US" sz="2200" b="1" dirty="0" smtClean="0"/>
              <a:t>CORTEX</a:t>
            </a:r>
            <a:r>
              <a:rPr lang="en-US" sz="2200" dirty="0" smtClean="0"/>
              <a:t> contains  numerous lymphatic  nodules, some of which contain a lighter staining germinal centre.</a:t>
            </a:r>
          </a:p>
          <a:p>
            <a:endParaRPr lang="en-US" sz="2200" dirty="0" smtClean="0"/>
          </a:p>
          <a:p>
            <a:r>
              <a:rPr lang="en-US" sz="2200" b="1" dirty="0" smtClean="0"/>
              <a:t>MEDULLA</a:t>
            </a:r>
            <a:r>
              <a:rPr lang="en-US" sz="2200" dirty="0" smtClean="0"/>
              <a:t> lighter staining, central region contains</a:t>
            </a:r>
          </a:p>
          <a:p>
            <a:pPr>
              <a:buNone/>
            </a:pPr>
            <a:r>
              <a:rPr lang="en-US" sz="2200" dirty="0" smtClean="0"/>
              <a:t>                     </a:t>
            </a:r>
            <a:r>
              <a:rPr lang="en-US" sz="2200" dirty="0" err="1" smtClean="0"/>
              <a:t>Medullary</a:t>
            </a:r>
            <a:r>
              <a:rPr lang="en-US" sz="2200" dirty="0" smtClean="0"/>
              <a:t> cord</a:t>
            </a:r>
          </a:p>
          <a:p>
            <a:pPr>
              <a:buNone/>
            </a:pPr>
            <a:r>
              <a:rPr lang="en-US" sz="2200" dirty="0" smtClean="0"/>
              <a:t>                     </a:t>
            </a:r>
            <a:r>
              <a:rPr lang="en-US" sz="2200" dirty="0" err="1" smtClean="0"/>
              <a:t>Medullary</a:t>
            </a:r>
            <a:r>
              <a:rPr lang="en-US" sz="2200" dirty="0" smtClean="0"/>
              <a:t> sinuses</a:t>
            </a:r>
          </a:p>
          <a:p>
            <a:endParaRPr lang="en-US" sz="2400" dirty="0"/>
          </a:p>
        </p:txBody>
      </p:sp>
      <p:pic>
        <p:nvPicPr>
          <p:cNvPr id="6" name="Picture 5"/>
          <p:cNvPicPr>
            <a:picLocks noChangeAspect="1" noChangeArrowheads="1"/>
          </p:cNvPicPr>
          <p:nvPr/>
        </p:nvPicPr>
        <p:blipFill>
          <a:blip r:embed="rId2" cstate="print"/>
          <a:srcRect/>
          <a:stretch>
            <a:fillRect/>
          </a:stretch>
        </p:blipFill>
        <p:spPr bwMode="auto">
          <a:xfrm>
            <a:off x="457200" y="1371600"/>
            <a:ext cx="3124201" cy="48529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ext Box 14"/>
          <p:cNvSpPr txBox="1">
            <a:spLocks noChangeArrowheads="1"/>
          </p:cNvSpPr>
          <p:nvPr/>
        </p:nvSpPr>
        <p:spPr bwMode="auto">
          <a:xfrm>
            <a:off x="0" y="285750"/>
            <a:ext cx="9144000" cy="964453"/>
          </a:xfrm>
          <a:prstGeom prst="rect">
            <a:avLst/>
          </a:prstGeom>
          <a:noFill/>
          <a:ln w="9525">
            <a:noFill/>
            <a:miter lim="800000"/>
            <a:headEnd/>
            <a:tailEnd/>
          </a:ln>
        </p:spPr>
        <p:txBody>
          <a:bodyPr lIns="86447" tIns="43223" rIns="86447" bIns="43223">
            <a:spAutoFit/>
          </a:bodyPr>
          <a:lstStyle/>
          <a:p>
            <a:pPr algn="ctr" defTabSz="914485"/>
            <a:r>
              <a:rPr lang="en-US" b="1" dirty="0"/>
              <a:t>High magnification view of a sinus </a:t>
            </a:r>
            <a:r>
              <a:rPr lang="en-US" sz="1900" b="1" dirty="0"/>
              <a:t>(</a:t>
            </a:r>
            <a:r>
              <a:rPr lang="en-US" sz="1900" b="1" dirty="0" err="1"/>
              <a:t>subcapsular</a:t>
            </a:r>
            <a:r>
              <a:rPr lang="en-US" sz="1900" b="1" dirty="0"/>
              <a:t> sinus shown here</a:t>
            </a:r>
            <a:r>
              <a:rPr lang="en-US" sz="1900" b="1" dirty="0" smtClean="0"/>
              <a:t>) that continue on each side of the </a:t>
            </a:r>
            <a:r>
              <a:rPr lang="en-US" sz="1900" b="1" dirty="0" err="1" smtClean="0"/>
              <a:t>trabecula</a:t>
            </a:r>
            <a:r>
              <a:rPr lang="en-US" sz="1900" b="1" dirty="0" smtClean="0"/>
              <a:t> as </a:t>
            </a:r>
            <a:r>
              <a:rPr lang="en-US" sz="1900" b="1" dirty="0" err="1" smtClean="0"/>
              <a:t>trabecular</a:t>
            </a:r>
            <a:r>
              <a:rPr lang="en-US" sz="1900" b="1" dirty="0" smtClean="0"/>
              <a:t> sinuses into the medulla of the node and eventually exit through the efferent lymph vessels in the </a:t>
            </a:r>
            <a:r>
              <a:rPr lang="en-US" sz="1900" b="1" dirty="0" err="1" smtClean="0"/>
              <a:t>hilum</a:t>
            </a:r>
            <a:r>
              <a:rPr lang="en-US" sz="1900" b="1" dirty="0" smtClean="0"/>
              <a:t>.</a:t>
            </a:r>
            <a:endParaRPr lang="en-US" sz="1900" b="1" dirty="0"/>
          </a:p>
        </p:txBody>
      </p:sp>
      <p:pic>
        <p:nvPicPr>
          <p:cNvPr id="92163" name="Picture 15" descr="sinus copy"/>
          <p:cNvPicPr>
            <a:picLocks noChangeAspect="1" noChangeArrowheads="1"/>
          </p:cNvPicPr>
          <p:nvPr/>
        </p:nvPicPr>
        <p:blipFill>
          <a:blip r:embed="rId3" cstate="print"/>
          <a:srcRect/>
          <a:stretch>
            <a:fillRect/>
          </a:stretch>
        </p:blipFill>
        <p:spPr bwMode="auto">
          <a:xfrm>
            <a:off x="749905" y="1171278"/>
            <a:ext cx="7620000" cy="5043785"/>
          </a:xfrm>
          <a:prstGeom prst="rect">
            <a:avLst/>
          </a:prstGeom>
          <a:noFill/>
          <a:ln w="9525">
            <a:noFill/>
            <a:miter lim="800000"/>
            <a:headEnd/>
            <a:tailEnd/>
          </a:ln>
        </p:spPr>
      </p:pic>
      <p:sp>
        <p:nvSpPr>
          <p:cNvPr id="92164" name="Text Box 16"/>
          <p:cNvSpPr txBox="1">
            <a:spLocks noChangeArrowheads="1"/>
          </p:cNvSpPr>
          <p:nvPr/>
        </p:nvSpPr>
        <p:spPr bwMode="auto">
          <a:xfrm>
            <a:off x="483810" y="6392168"/>
            <a:ext cx="7670737" cy="348900"/>
          </a:xfrm>
          <a:prstGeom prst="rect">
            <a:avLst/>
          </a:prstGeom>
          <a:noFill/>
          <a:ln w="9525">
            <a:noFill/>
            <a:miter lim="800000"/>
            <a:headEnd/>
            <a:tailEnd/>
          </a:ln>
        </p:spPr>
        <p:txBody>
          <a:bodyPr wrap="none" lIns="86447" tIns="43223" rIns="86447" bIns="43223">
            <a:spAutoFit/>
          </a:bodyPr>
          <a:lstStyle/>
          <a:p>
            <a:pPr defTabSz="914485"/>
            <a:r>
              <a:rPr lang="en-US" sz="1700" dirty="0"/>
              <a:t>M=macrophage, Ly=lymphocytes, RF/RC=reticular fiber (and associated reticular cell)</a:t>
            </a:r>
          </a:p>
        </p:txBody>
      </p:sp>
      <p:sp>
        <p:nvSpPr>
          <p:cNvPr id="37893" name="Text Box 5"/>
          <p:cNvSpPr txBox="1">
            <a:spLocks noChangeArrowheads="1"/>
          </p:cNvSpPr>
          <p:nvPr/>
        </p:nvSpPr>
        <p:spPr bwMode="auto">
          <a:xfrm>
            <a:off x="1378857" y="6170415"/>
            <a:ext cx="2975429" cy="229195"/>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86493" tIns="43247" rIns="86493" bIns="43247">
            <a:spAutoFit/>
          </a:bodyPr>
          <a:lstStyle/>
          <a:p>
            <a:pPr>
              <a:spcBef>
                <a:spcPct val="50000"/>
              </a:spcBef>
            </a:pPr>
            <a:r>
              <a:rPr lang="en-US" sz="900" dirty="0"/>
              <a:t>U-M Histology Collection</a:t>
            </a:r>
          </a:p>
        </p:txBody>
      </p:sp>
      <p:pic>
        <p:nvPicPr>
          <p:cNvPr id="92166" name="Picture 34"/>
          <p:cNvPicPr>
            <a:picLocks noChangeAspect="1" noChangeArrowheads="1"/>
          </p:cNvPicPr>
          <p:nvPr/>
        </p:nvPicPr>
        <p:blipFill>
          <a:blip r:embed="rId4" cstate="print"/>
          <a:srcRect/>
          <a:stretch>
            <a:fillRect/>
          </a:stretch>
        </p:blipFill>
        <p:spPr bwMode="auto">
          <a:xfrm>
            <a:off x="725714" y="6215063"/>
            <a:ext cx="701524" cy="129481"/>
          </a:xfrm>
          <a:prstGeom prst="rect">
            <a:avLst/>
          </a:prstGeom>
          <a:noFill/>
          <a:ln w="9525">
            <a:noFill/>
            <a:round/>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667512"/>
          </a:xfrm>
        </p:spPr>
        <p:txBody>
          <a:bodyPr>
            <a:normAutofit fontScale="90000"/>
          </a:bodyPr>
          <a:lstStyle/>
          <a:p>
            <a:pPr algn="ctr"/>
            <a:r>
              <a:rPr lang="en-US" b="1" dirty="0" smtClean="0">
                <a:solidFill>
                  <a:srgbClr val="FF0000"/>
                </a:solidFill>
              </a:rPr>
              <a:t>LYMPH NODE CORTEX</a:t>
            </a:r>
            <a:endParaRPr lang="en-US" b="1" dirty="0">
              <a:solidFill>
                <a:srgbClr val="FF0000"/>
              </a:solidFill>
            </a:endParaRPr>
          </a:p>
        </p:txBody>
      </p:sp>
      <p:sp>
        <p:nvSpPr>
          <p:cNvPr id="3" name="Content Placeholder 2"/>
          <p:cNvSpPr>
            <a:spLocks noGrp="1"/>
          </p:cNvSpPr>
          <p:nvPr>
            <p:ph idx="1"/>
          </p:nvPr>
        </p:nvSpPr>
        <p:spPr>
          <a:xfrm>
            <a:off x="457200" y="1676400"/>
            <a:ext cx="8229600" cy="4953000"/>
          </a:xfrm>
        </p:spPr>
        <p:txBody>
          <a:bodyPr>
            <a:normAutofit fontScale="92500" lnSpcReduction="20000"/>
          </a:bodyPr>
          <a:lstStyle/>
          <a:p>
            <a:pPr algn="just"/>
            <a:r>
              <a:rPr lang="en-US" b="1" dirty="0" smtClean="0"/>
              <a:t>LYMPHATIC NODULES </a:t>
            </a:r>
            <a:r>
              <a:rPr lang="en-US" dirty="0" smtClean="0"/>
              <a:t>: situated adjacent to each other but incompletely </a:t>
            </a:r>
            <a:r>
              <a:rPr lang="en-US" dirty="0" err="1" smtClean="0"/>
              <a:t>seperated</a:t>
            </a:r>
            <a:r>
              <a:rPr lang="en-US" dirty="0" smtClean="0"/>
              <a:t> by </a:t>
            </a:r>
            <a:r>
              <a:rPr lang="en-US" dirty="0" err="1" smtClean="0"/>
              <a:t>internodular</a:t>
            </a:r>
            <a:r>
              <a:rPr lang="en-US" dirty="0" smtClean="0"/>
              <a:t> connective tissue </a:t>
            </a:r>
            <a:r>
              <a:rPr lang="en-US" dirty="0" err="1" smtClean="0"/>
              <a:t>trabeculae</a:t>
            </a:r>
            <a:r>
              <a:rPr lang="en-US" dirty="0" smtClean="0"/>
              <a:t> and </a:t>
            </a:r>
            <a:r>
              <a:rPr lang="en-US" dirty="0" err="1" smtClean="0"/>
              <a:t>trabecular</a:t>
            </a:r>
            <a:r>
              <a:rPr lang="en-US" dirty="0" smtClean="0"/>
              <a:t> (cortical) sinuses.</a:t>
            </a:r>
          </a:p>
          <a:p>
            <a:pPr algn="just"/>
            <a:endParaRPr lang="en-US" dirty="0" smtClean="0"/>
          </a:p>
          <a:p>
            <a:pPr algn="just"/>
            <a:r>
              <a:rPr lang="en-US" b="1" dirty="0" smtClean="0"/>
              <a:t>GERMINAL CENTRE</a:t>
            </a:r>
            <a:r>
              <a:rPr lang="en-US" dirty="0" smtClean="0"/>
              <a:t> : central light staining , surrounded by a deeper staining peripheral portion of the nodule. The cells are more loosely aggregated and the developing lymphocytes have larger  and lighter staining nuclei with more cytoplasm.</a:t>
            </a:r>
          </a:p>
          <a:p>
            <a:pPr algn="just"/>
            <a:endParaRPr lang="en-US" dirty="0" smtClean="0"/>
          </a:p>
          <a:p>
            <a:pPr algn="just"/>
            <a:r>
              <a:rPr lang="en-US" b="1" dirty="0" smtClean="0"/>
              <a:t>PARACORTEX</a:t>
            </a:r>
            <a:r>
              <a:rPr lang="en-US" dirty="0" smtClean="0"/>
              <a:t> : Deeper portion of the cortex. This is the thymus dependent zone , primarily occupied by T cells. This is the transitional area  from lymphatic nodules to the </a:t>
            </a:r>
            <a:r>
              <a:rPr lang="en-US" dirty="0" err="1" smtClean="0"/>
              <a:t>medullary</a:t>
            </a:r>
            <a:r>
              <a:rPr lang="en-US" dirty="0" smtClean="0"/>
              <a:t> cords.</a:t>
            </a:r>
          </a:p>
          <a:p>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04088"/>
            <a:ext cx="7848600" cy="667512"/>
          </a:xfrm>
        </p:spPr>
        <p:txBody>
          <a:bodyPr>
            <a:normAutofit/>
          </a:bodyPr>
          <a:lstStyle/>
          <a:p>
            <a:r>
              <a:rPr lang="en-US" sz="2800" b="1" dirty="0" smtClean="0"/>
              <a:t>INTRODUCTION</a:t>
            </a:r>
            <a:endParaRPr lang="en-US" sz="2800" b="1" dirty="0"/>
          </a:p>
        </p:txBody>
      </p:sp>
      <p:sp>
        <p:nvSpPr>
          <p:cNvPr id="3" name="Content Placeholder 2"/>
          <p:cNvSpPr>
            <a:spLocks noGrp="1"/>
          </p:cNvSpPr>
          <p:nvPr>
            <p:ph idx="1"/>
          </p:nvPr>
        </p:nvSpPr>
        <p:spPr>
          <a:xfrm>
            <a:off x="457200" y="1905000"/>
            <a:ext cx="8229600" cy="4221163"/>
          </a:xfrm>
        </p:spPr>
        <p:txBody>
          <a:bodyPr>
            <a:normAutofit/>
          </a:bodyPr>
          <a:lstStyle/>
          <a:p>
            <a:pPr algn="just"/>
            <a:r>
              <a:rPr lang="en-US" sz="2800" b="1" dirty="0" smtClean="0"/>
              <a:t>Lymphoid (or lymphatic) tissues</a:t>
            </a:r>
            <a:r>
              <a:rPr lang="en-US" sz="2800" dirty="0" smtClean="0"/>
              <a:t>, which mainly consist of dense accumulations of lymphocytes ,</a:t>
            </a:r>
            <a:r>
              <a:rPr lang="en-US" sz="2400" dirty="0" smtClean="0"/>
              <a:t> </a:t>
            </a:r>
            <a:r>
              <a:rPr lang="en-US" sz="2800" dirty="0" smtClean="0"/>
              <a:t>represent the sites of proliferation and differentiation of lymphocytes.</a:t>
            </a:r>
          </a:p>
          <a:p>
            <a:pPr algn="just"/>
            <a:endParaRPr lang="en-US" sz="2800" dirty="0" smtClean="0"/>
          </a:p>
          <a:p>
            <a:pPr algn="just"/>
            <a:r>
              <a:rPr lang="en-US" sz="2800" b="1" dirty="0" smtClean="0"/>
              <a:t>Lymphoid </a:t>
            </a:r>
            <a:r>
              <a:rPr lang="en-US" sz="2800" b="1" dirty="0"/>
              <a:t>organs </a:t>
            </a:r>
            <a:r>
              <a:rPr lang="en-US" sz="2800" dirty="0"/>
              <a:t>may be defined as anatomical "entities" which consists chiefly of lymphoid tissues. </a:t>
            </a:r>
            <a:endParaRPr lang="en-US" sz="2800" dirty="0" smtClean="0"/>
          </a:p>
          <a:p>
            <a:endParaRPr lang="en-US" sz="2400" dirty="0" smtClean="0"/>
          </a:p>
          <a:p>
            <a:endParaRPr lang="en-US" sz="2400" dirty="0" smtClean="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869950"/>
          </a:xfrm>
        </p:spPr>
        <p:txBody>
          <a:bodyPr>
            <a:normAutofit/>
          </a:bodyPr>
          <a:lstStyle/>
          <a:p>
            <a:r>
              <a:rPr lang="en-US" sz="2800" b="1" dirty="0" smtClean="0"/>
              <a:t>CORTEX</a:t>
            </a:r>
            <a:endParaRPr lang="en-US" sz="2800" b="1" dirty="0"/>
          </a:p>
        </p:txBody>
      </p:sp>
      <p:sp>
        <p:nvSpPr>
          <p:cNvPr id="4" name="Text Placeholder 3"/>
          <p:cNvSpPr>
            <a:spLocks noGrp="1"/>
          </p:cNvSpPr>
          <p:nvPr>
            <p:ph type="body" idx="2"/>
          </p:nvPr>
        </p:nvSpPr>
        <p:spPr/>
        <p:txBody>
          <a:bodyPr/>
          <a:lstStyle/>
          <a:p>
            <a:endParaRPr lang="en-US" dirty="0"/>
          </a:p>
        </p:txBody>
      </p:sp>
      <p:sp>
        <p:nvSpPr>
          <p:cNvPr id="3" name="Content Placeholder 2"/>
          <p:cNvSpPr>
            <a:spLocks noGrp="1"/>
          </p:cNvSpPr>
          <p:nvPr>
            <p:ph sz="half" idx="1"/>
          </p:nvPr>
        </p:nvSpPr>
        <p:spPr>
          <a:xfrm>
            <a:off x="304800" y="457200"/>
            <a:ext cx="8610600" cy="152400"/>
          </a:xfrm>
        </p:spPr>
        <p:txBody>
          <a:bodyPr>
            <a:normAutofit fontScale="25000" lnSpcReduction="20000"/>
          </a:bodyPr>
          <a:lstStyle/>
          <a:p>
            <a:pPr algn="just"/>
            <a:endParaRPr lang="en-US" dirty="0" smtClean="0"/>
          </a:p>
        </p:txBody>
      </p:sp>
      <p:pic>
        <p:nvPicPr>
          <p:cNvPr id="5" name="Picture 10" descr="lymphNodeLowMag"/>
          <p:cNvPicPr>
            <a:picLocks noChangeAspect="1" noChangeArrowheads="1"/>
          </p:cNvPicPr>
          <p:nvPr/>
        </p:nvPicPr>
        <p:blipFill>
          <a:blip r:embed="rId2" cstate="print"/>
          <a:srcRect/>
          <a:stretch>
            <a:fillRect/>
          </a:stretch>
        </p:blipFill>
        <p:spPr bwMode="auto">
          <a:xfrm>
            <a:off x="381000" y="1219200"/>
            <a:ext cx="8534400" cy="5410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793750"/>
          </a:xfrm>
        </p:spPr>
        <p:txBody>
          <a:bodyPr>
            <a:normAutofit/>
          </a:bodyPr>
          <a:lstStyle/>
          <a:p>
            <a:r>
              <a:rPr lang="en-US" sz="2800" b="1" dirty="0" smtClean="0"/>
              <a:t>MEDULLA</a:t>
            </a:r>
            <a:endParaRPr lang="en-US" sz="2800" b="1" dirty="0"/>
          </a:p>
        </p:txBody>
      </p:sp>
      <p:sp>
        <p:nvSpPr>
          <p:cNvPr id="4" name="Text Placeholder 3"/>
          <p:cNvSpPr>
            <a:spLocks noGrp="1"/>
          </p:cNvSpPr>
          <p:nvPr>
            <p:ph type="body" idx="2"/>
          </p:nvPr>
        </p:nvSpPr>
        <p:spPr/>
        <p:txBody>
          <a:bodyPr/>
          <a:lstStyle/>
          <a:p>
            <a:endParaRPr lang="en-US" dirty="0"/>
          </a:p>
        </p:txBody>
      </p:sp>
      <p:sp>
        <p:nvSpPr>
          <p:cNvPr id="3" name="Content Placeholder 2"/>
          <p:cNvSpPr>
            <a:spLocks noGrp="1"/>
          </p:cNvSpPr>
          <p:nvPr>
            <p:ph sz="half" idx="1"/>
          </p:nvPr>
        </p:nvSpPr>
        <p:spPr>
          <a:xfrm>
            <a:off x="4876800" y="1447800"/>
            <a:ext cx="3810000" cy="4678363"/>
          </a:xfrm>
        </p:spPr>
        <p:txBody>
          <a:bodyPr>
            <a:normAutofit/>
          </a:bodyPr>
          <a:lstStyle/>
          <a:p>
            <a:pPr algn="just"/>
            <a:r>
              <a:rPr lang="en-US" sz="2000" b="1" dirty="0" smtClean="0"/>
              <a:t>MEDULLARY CORDS </a:t>
            </a:r>
            <a:r>
              <a:rPr lang="en-US" sz="2000" dirty="0" smtClean="0"/>
              <a:t>: Irregular cords of lymphatic tissue. Contain macrophages , plasma cells, and small lymphocytes.</a:t>
            </a:r>
          </a:p>
          <a:p>
            <a:pPr algn="just"/>
            <a:endParaRPr lang="en-US" sz="2000" dirty="0" smtClean="0"/>
          </a:p>
          <a:p>
            <a:pPr algn="just"/>
            <a:r>
              <a:rPr lang="en-US" sz="2000" b="1" dirty="0" smtClean="0"/>
              <a:t>MEDULLARY SINUSES</a:t>
            </a:r>
            <a:r>
              <a:rPr lang="en-US" sz="2000" dirty="0" smtClean="0"/>
              <a:t>: drains the lymph from the cortical region of the lymph node and course between the </a:t>
            </a:r>
            <a:r>
              <a:rPr lang="en-US" sz="2000" dirty="0" err="1" smtClean="0"/>
              <a:t>medullary</a:t>
            </a:r>
            <a:r>
              <a:rPr lang="en-US" sz="2000" dirty="0" smtClean="0"/>
              <a:t> cords towards the </a:t>
            </a:r>
            <a:r>
              <a:rPr lang="en-US" sz="2000" dirty="0" err="1" smtClean="0"/>
              <a:t>hilus</a:t>
            </a:r>
            <a:r>
              <a:rPr lang="en-US" sz="2000" dirty="0" smtClean="0"/>
              <a:t> of the organ.</a:t>
            </a:r>
            <a:endParaRPr lang="en-US" sz="2000" dirty="0"/>
          </a:p>
        </p:txBody>
      </p:sp>
      <p:pic>
        <p:nvPicPr>
          <p:cNvPr id="5" name="Picture 10" descr="lymphNodeLowMag"/>
          <p:cNvPicPr>
            <a:picLocks noChangeAspect="1" noChangeArrowheads="1"/>
          </p:cNvPicPr>
          <p:nvPr/>
        </p:nvPicPr>
        <p:blipFill>
          <a:blip r:embed="rId2" cstate="print"/>
          <a:srcRect/>
          <a:stretch>
            <a:fillRect/>
          </a:stretch>
        </p:blipFill>
        <p:spPr bwMode="auto">
          <a:xfrm>
            <a:off x="152400" y="1295400"/>
            <a:ext cx="4495800" cy="5200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5" name="Picture 5" descr="efferentLymphatics"/>
          <p:cNvPicPr>
            <a:picLocks noChangeAspect="1" noChangeArrowheads="1"/>
          </p:cNvPicPr>
          <p:nvPr/>
        </p:nvPicPr>
        <p:blipFill>
          <a:blip r:embed="rId3" cstate="print"/>
          <a:srcRect/>
          <a:stretch>
            <a:fillRect/>
          </a:stretch>
        </p:blipFill>
        <p:spPr bwMode="auto">
          <a:xfrm>
            <a:off x="798286" y="1143000"/>
            <a:ext cx="7855857" cy="5496223"/>
          </a:xfrm>
          <a:prstGeom prst="rect">
            <a:avLst/>
          </a:prstGeom>
          <a:noFill/>
          <a:ln w="9525">
            <a:noFill/>
            <a:miter lim="800000"/>
            <a:headEnd/>
            <a:tailEnd/>
          </a:ln>
        </p:spPr>
      </p:pic>
      <p:sp>
        <p:nvSpPr>
          <p:cNvPr id="41988" name="Text Box 4"/>
          <p:cNvSpPr txBox="1">
            <a:spLocks noChangeArrowheads="1"/>
          </p:cNvSpPr>
          <p:nvPr/>
        </p:nvSpPr>
        <p:spPr bwMode="auto">
          <a:xfrm>
            <a:off x="1451429" y="6585645"/>
            <a:ext cx="4644571" cy="230683"/>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86493" tIns="43247" rIns="86493" bIns="43247">
            <a:spAutoFit/>
          </a:bodyPr>
          <a:lstStyle/>
          <a:p>
            <a:pPr>
              <a:spcBef>
                <a:spcPct val="50000"/>
              </a:spcBef>
            </a:pPr>
            <a:r>
              <a:rPr lang="en-US" sz="900" dirty="0"/>
              <a:t>U-M Histology Collection</a:t>
            </a:r>
          </a:p>
        </p:txBody>
      </p:sp>
      <p:pic>
        <p:nvPicPr>
          <p:cNvPr id="100357" name="Picture 34"/>
          <p:cNvPicPr>
            <a:picLocks noChangeAspect="1" noChangeArrowheads="1"/>
          </p:cNvPicPr>
          <p:nvPr/>
        </p:nvPicPr>
        <p:blipFill>
          <a:blip r:embed="rId4" cstate="print"/>
          <a:srcRect/>
          <a:stretch>
            <a:fillRect/>
          </a:stretch>
        </p:blipFill>
        <p:spPr bwMode="auto">
          <a:xfrm>
            <a:off x="798286" y="6643688"/>
            <a:ext cx="701524" cy="129481"/>
          </a:xfrm>
          <a:prstGeom prst="rect">
            <a:avLst/>
          </a:prstGeom>
          <a:noFill/>
          <a:ln w="9525">
            <a:noFill/>
            <a:round/>
            <a:headEnd/>
            <a:tailEnd/>
          </a:ln>
        </p:spPr>
      </p:pic>
      <p:sp>
        <p:nvSpPr>
          <p:cNvPr id="5" name="Title 4"/>
          <p:cNvSpPr>
            <a:spLocks noGrp="1"/>
          </p:cNvSpPr>
          <p:nvPr>
            <p:ph type="title"/>
          </p:nvPr>
        </p:nvSpPr>
        <p:spPr>
          <a:xfrm>
            <a:off x="457200" y="152400"/>
            <a:ext cx="8229600" cy="685800"/>
          </a:xfrm>
        </p:spPr>
        <p:txBody>
          <a:bodyPr>
            <a:normAutofit fontScale="90000"/>
          </a:bodyPr>
          <a:lstStyle/>
          <a:p>
            <a:pPr algn="ctr"/>
            <a:r>
              <a:rPr lang="en-US" b="1" dirty="0" smtClean="0">
                <a:solidFill>
                  <a:srgbClr val="FF0000"/>
                </a:solidFill>
              </a:rPr>
              <a:t>LYMPH NODE</a:t>
            </a:r>
            <a:endParaRPr lang="en-US" b="1" dirty="0">
              <a:solidFill>
                <a:srgbClr val="FF0000"/>
              </a:solidFill>
            </a:endParaRPr>
          </a:p>
        </p:txBody>
      </p:sp>
      <p:sp>
        <p:nvSpPr>
          <p:cNvPr id="6" name="Content Placeholder 5"/>
          <p:cNvSpPr>
            <a:spLocks noGrp="1"/>
          </p:cNvSpPr>
          <p:nvPr>
            <p:ph idx="1"/>
          </p:nvPr>
        </p:nvSpPr>
        <p:spPr/>
        <p:txBody>
          <a:bodyPr/>
          <a:lstStyle/>
          <a:p>
            <a:pPr>
              <a:buNone/>
            </a:pPr>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4"/>
          <p:cNvSpPr>
            <a:spLocks noGrp="1" noChangeArrowheads="1"/>
          </p:cNvSpPr>
          <p:nvPr>
            <p:ph type="title"/>
          </p:nvPr>
        </p:nvSpPr>
        <p:spPr/>
        <p:txBody>
          <a:bodyPr/>
          <a:lstStyle/>
          <a:p>
            <a:pPr eaLnBrk="1" hangingPunct="1"/>
            <a:endParaRPr lang="en-US" smtClean="0"/>
          </a:p>
        </p:txBody>
      </p:sp>
      <p:sp>
        <p:nvSpPr>
          <p:cNvPr id="11267" name="Rectangle 5"/>
          <p:cNvSpPr>
            <a:spLocks noGrp="1" noChangeArrowheads="1"/>
          </p:cNvSpPr>
          <p:nvPr>
            <p:ph idx="1"/>
          </p:nvPr>
        </p:nvSpPr>
        <p:spPr/>
        <p:txBody>
          <a:bodyPr/>
          <a:lstStyle/>
          <a:p>
            <a:pPr eaLnBrk="1" hangingPunct="1"/>
            <a:endParaRPr lang="en-US" smtClean="0"/>
          </a:p>
        </p:txBody>
      </p:sp>
      <p:pic>
        <p:nvPicPr>
          <p:cNvPr id="11268" name="Picture 6" descr="lymph node"/>
          <p:cNvPicPr>
            <a:picLocks noChangeAspect="1" noChangeArrowheads="1"/>
          </p:cNvPicPr>
          <p:nvPr/>
        </p:nvPicPr>
        <p:blipFill>
          <a:blip r:embed="rId2" cstate="print"/>
          <a:srcRect/>
          <a:stretch>
            <a:fillRect/>
          </a:stretch>
        </p:blipFill>
        <p:spPr bwMode="auto">
          <a:xfrm>
            <a:off x="609600" y="228600"/>
            <a:ext cx="8153400" cy="6477000"/>
          </a:xfrm>
          <a:prstGeom prst="rect">
            <a:avLst/>
          </a:prstGeom>
          <a:noFill/>
          <a:ln w="38100">
            <a:solidFill>
              <a:schemeClr val="tx1"/>
            </a:solid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idx="4294967295"/>
          </p:nvPr>
        </p:nvSpPr>
        <p:spPr>
          <a:xfrm>
            <a:off x="473075" y="319088"/>
            <a:ext cx="7377113" cy="900112"/>
          </a:xfrm>
        </p:spPr>
        <p:txBody>
          <a:bodyPr>
            <a:normAutofit fontScale="90000"/>
          </a:bodyPr>
          <a:lstStyle/>
          <a:p>
            <a:pPr eaLnBrk="1" hangingPunct="1">
              <a:defRPr/>
            </a:pPr>
            <a:r>
              <a:rPr lang="en-US" sz="4000" b="1" u="sng" dirty="0" smtClean="0">
                <a:solidFill>
                  <a:schemeClr val="tx1"/>
                </a:solidFill>
                <a:latin typeface="Algerian" pitchFamily="82" charset="0"/>
              </a:rPr>
              <a:t>Microscopic structure of lymph node</a:t>
            </a:r>
          </a:p>
        </p:txBody>
      </p:sp>
      <p:pic>
        <p:nvPicPr>
          <p:cNvPr id="22531" name="Picture 6" descr="20 008"/>
          <p:cNvPicPr>
            <a:picLocks noChangeAspect="1" noChangeArrowheads="1"/>
          </p:cNvPicPr>
          <p:nvPr/>
        </p:nvPicPr>
        <p:blipFill>
          <a:blip r:embed="rId2" cstate="print"/>
          <a:srcRect/>
          <a:stretch>
            <a:fillRect/>
          </a:stretch>
        </p:blipFill>
        <p:spPr bwMode="auto">
          <a:xfrm>
            <a:off x="228600" y="1143000"/>
            <a:ext cx="8534400" cy="5715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custDataLst>
              <p:tags r:id="rId1"/>
            </p:custDataLst>
          </p:nvPr>
        </p:nvSpPr>
        <p:spPr>
          <a:xfrm>
            <a:off x="381001" y="0"/>
            <a:ext cx="8229298" cy="1143000"/>
          </a:xfrm>
        </p:spPr>
        <p:txBody>
          <a:bodyPr>
            <a:normAutofit/>
          </a:bodyPr>
          <a:lstStyle/>
          <a:p>
            <a:pPr eaLnBrk="1" hangingPunct="1"/>
            <a:r>
              <a:rPr lang="en-US" sz="2800" b="1" dirty="0">
                <a:ea typeface="ＭＳ Ｐゴシック" pitchFamily="-112" charset="-128"/>
              </a:rPr>
              <a:t>Reticular (</a:t>
            </a:r>
            <a:r>
              <a:rPr lang="en-US" sz="2800" b="1" dirty="0" err="1">
                <a:ea typeface="ＭＳ Ｐゴシック" pitchFamily="-112" charset="-128"/>
              </a:rPr>
              <a:t>Reticulin</a:t>
            </a:r>
            <a:r>
              <a:rPr lang="en-US" sz="2800" b="1" dirty="0">
                <a:ea typeface="ＭＳ Ｐゴシック" pitchFamily="-112" charset="-128"/>
              </a:rPr>
              <a:t>) Fibers</a:t>
            </a:r>
          </a:p>
        </p:txBody>
      </p:sp>
      <p:pic>
        <p:nvPicPr>
          <p:cNvPr id="96260" name="Picture 4" descr="slide19"/>
          <p:cNvPicPr>
            <a:picLocks noGrp="1" noChangeAspect="1" noChangeArrowheads="1"/>
          </p:cNvPicPr>
          <p:nvPr>
            <p:ph idx="1"/>
            <p:custDataLst>
              <p:tags r:id="rId2"/>
            </p:custDataLst>
          </p:nvPr>
        </p:nvPicPr>
        <p:blipFill>
          <a:blip r:embed="rId6" cstate="print"/>
          <a:srcRect/>
          <a:stretch>
            <a:fillRect/>
          </a:stretch>
        </p:blipFill>
        <p:spPr>
          <a:xfrm>
            <a:off x="273655" y="1229321"/>
            <a:ext cx="4451048" cy="4985742"/>
          </a:xfrm>
          <a:noFill/>
        </p:spPr>
      </p:pic>
      <p:sp>
        <p:nvSpPr>
          <p:cNvPr id="96259" name="Text Box 3"/>
          <p:cNvSpPr txBox="1">
            <a:spLocks noChangeArrowheads="1"/>
          </p:cNvSpPr>
          <p:nvPr>
            <p:custDataLst>
              <p:tags r:id="rId3"/>
            </p:custDataLst>
          </p:nvPr>
        </p:nvSpPr>
        <p:spPr bwMode="auto">
          <a:xfrm>
            <a:off x="4877405" y="1143001"/>
            <a:ext cx="4266595" cy="5478415"/>
          </a:xfrm>
          <a:prstGeom prst="rect">
            <a:avLst/>
          </a:prstGeom>
          <a:solidFill>
            <a:schemeClr val="bg1"/>
          </a:solidFill>
          <a:ln w="9525">
            <a:solidFill>
              <a:srgbClr val="FF0000"/>
            </a:solidFill>
            <a:miter lim="800000"/>
            <a:headEnd/>
            <a:tailEnd/>
          </a:ln>
        </p:spPr>
        <p:txBody>
          <a:bodyPr wrap="square" lIns="91432" tIns="45716" rIns="91432" bIns="45716">
            <a:spAutoFit/>
          </a:bodyPr>
          <a:lstStyle/>
          <a:p>
            <a:pPr marL="228246" indent="-120129" algn="just" defTabSz="914485">
              <a:spcBef>
                <a:spcPct val="50000"/>
              </a:spcBef>
              <a:buFontTx/>
              <a:buChar char="•"/>
            </a:pPr>
            <a:r>
              <a:rPr lang="en-US" sz="2000" dirty="0" smtClean="0"/>
              <a:t>Provide the main structural support  to lymph node and forms the core of the lymphatic nodules in the cortex, the </a:t>
            </a:r>
            <a:r>
              <a:rPr lang="en-US" sz="2000" dirty="0" err="1" smtClean="0"/>
              <a:t>medullary</a:t>
            </a:r>
            <a:r>
              <a:rPr lang="en-US" sz="2000" dirty="0" smtClean="0"/>
              <a:t> cords and all </a:t>
            </a:r>
            <a:r>
              <a:rPr lang="en-US" sz="2000" dirty="0" err="1" smtClean="0"/>
              <a:t>medullary</a:t>
            </a:r>
            <a:r>
              <a:rPr lang="en-US" sz="2000" dirty="0" smtClean="0"/>
              <a:t> sinuses in the medulla.</a:t>
            </a:r>
            <a:endParaRPr lang="en-US" sz="2000" dirty="0"/>
          </a:p>
          <a:p>
            <a:pPr marL="228246" indent="-120129" algn="just" defTabSz="914485">
              <a:spcBef>
                <a:spcPct val="50000"/>
              </a:spcBef>
              <a:buFontTx/>
              <a:buChar char="•"/>
            </a:pPr>
            <a:r>
              <a:rPr lang="en-US" sz="2000" dirty="0"/>
              <a:t>Composed mainly of Type III collagen, with a carbohydrate moiety that reduces Ag+ to metallic sliver = </a:t>
            </a:r>
            <a:r>
              <a:rPr lang="en-US" sz="2000" dirty="0" err="1"/>
              <a:t>argyrophilic</a:t>
            </a:r>
            <a:r>
              <a:rPr lang="en-US" sz="2000" dirty="0"/>
              <a:t>.</a:t>
            </a:r>
          </a:p>
          <a:p>
            <a:pPr marL="228246" indent="-120129" algn="just" defTabSz="914485">
              <a:spcBef>
                <a:spcPct val="50000"/>
              </a:spcBef>
              <a:buFontTx/>
              <a:buChar char="•"/>
            </a:pPr>
            <a:r>
              <a:rPr lang="en-US" sz="2000" dirty="0"/>
              <a:t>Special stain: silver impregnation to visualize.</a:t>
            </a:r>
          </a:p>
          <a:p>
            <a:pPr marL="228246" indent="-120129" algn="just" defTabSz="914485">
              <a:spcBef>
                <a:spcPct val="50000"/>
              </a:spcBef>
              <a:buFontTx/>
              <a:buChar char="•"/>
            </a:pPr>
            <a:r>
              <a:rPr lang="en-US" sz="2000" dirty="0"/>
              <a:t>Thinner than type I collagen     (Type III fibrils are 30-40 nm diameter; type I fibrils are ~200 nm diameter)</a:t>
            </a:r>
          </a:p>
        </p:txBody>
      </p:sp>
      <p:sp>
        <p:nvSpPr>
          <p:cNvPr id="39941" name="Text Box 5"/>
          <p:cNvSpPr txBox="1">
            <a:spLocks noChangeArrowheads="1"/>
          </p:cNvSpPr>
          <p:nvPr/>
        </p:nvSpPr>
        <p:spPr bwMode="auto">
          <a:xfrm>
            <a:off x="943428" y="6170415"/>
            <a:ext cx="1451429" cy="229195"/>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86493" tIns="43247" rIns="86493" bIns="43247">
            <a:spAutoFit/>
          </a:bodyPr>
          <a:lstStyle/>
          <a:p>
            <a:pPr>
              <a:spcBef>
                <a:spcPct val="50000"/>
              </a:spcBef>
            </a:pPr>
            <a:r>
              <a:rPr lang="en-US" sz="900" dirty="0"/>
              <a:t>Source Undetermined</a:t>
            </a:r>
          </a:p>
        </p:txBody>
      </p:sp>
      <p:pic>
        <p:nvPicPr>
          <p:cNvPr id="96262" name="Picture 34"/>
          <p:cNvPicPr>
            <a:picLocks noChangeAspect="1" noChangeArrowheads="1"/>
          </p:cNvPicPr>
          <p:nvPr/>
        </p:nvPicPr>
        <p:blipFill>
          <a:blip r:embed="rId7" cstate="print"/>
          <a:srcRect/>
          <a:stretch>
            <a:fillRect/>
          </a:stretch>
        </p:blipFill>
        <p:spPr bwMode="auto">
          <a:xfrm>
            <a:off x="290286" y="6215063"/>
            <a:ext cx="701524" cy="129481"/>
          </a:xfrm>
          <a:prstGeom prst="rect">
            <a:avLst/>
          </a:prstGeom>
          <a:noFill/>
          <a:ln w="9525">
            <a:noFill/>
            <a:round/>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xfrm>
            <a:off x="152400" y="457200"/>
            <a:ext cx="8763000" cy="457200"/>
          </a:xfrm>
          <a:solidFill>
            <a:schemeClr val="bg1"/>
          </a:solidFill>
        </p:spPr>
        <p:txBody>
          <a:bodyPr>
            <a:normAutofit fontScale="90000"/>
          </a:bodyPr>
          <a:lstStyle/>
          <a:p>
            <a:r>
              <a:rPr lang="en-US" sz="2800" b="1" dirty="0" smtClean="0">
                <a:ea typeface="ＭＳ Ｐゴシック" pitchFamily="-112" charset="-128"/>
              </a:rPr>
              <a:t>BLOOD AND LYMPHATIC CIRCULATION THROUGH A LYMPH NODE</a:t>
            </a:r>
            <a:endParaRPr lang="en-US" sz="2800" dirty="0"/>
          </a:p>
        </p:txBody>
      </p:sp>
      <p:pic>
        <p:nvPicPr>
          <p:cNvPr id="132100" name="Picture 4" descr="ALIRAN LIMFE LIMFONODUS"/>
          <p:cNvPicPr>
            <a:picLocks noChangeAspect="1" noChangeArrowheads="1"/>
          </p:cNvPicPr>
          <p:nvPr/>
        </p:nvPicPr>
        <p:blipFill>
          <a:blip r:embed="rId3" cstate="print"/>
          <a:srcRect/>
          <a:stretch>
            <a:fillRect/>
          </a:stretch>
        </p:blipFill>
        <p:spPr bwMode="auto">
          <a:xfrm>
            <a:off x="457200" y="990600"/>
            <a:ext cx="8229600" cy="5715000"/>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descr="slide 27 1"/>
          <p:cNvPicPr>
            <a:picLocks noChangeAspect="1" noChangeArrowheads="1"/>
          </p:cNvPicPr>
          <p:nvPr/>
        </p:nvPicPr>
        <p:blipFill>
          <a:blip r:embed="rId3" cstate="print"/>
          <a:srcRect/>
          <a:stretch>
            <a:fillRect/>
          </a:stretch>
        </p:blipFill>
        <p:spPr bwMode="auto">
          <a:xfrm>
            <a:off x="290286" y="990600"/>
            <a:ext cx="8472714" cy="5663506"/>
          </a:xfrm>
          <a:prstGeom prst="rect">
            <a:avLst/>
          </a:prstGeom>
          <a:noFill/>
          <a:ln w="9525">
            <a:noFill/>
            <a:miter lim="800000"/>
            <a:headEnd/>
            <a:tailEnd/>
          </a:ln>
        </p:spPr>
      </p:pic>
      <p:sp>
        <p:nvSpPr>
          <p:cNvPr id="106499" name="Line 7"/>
          <p:cNvSpPr>
            <a:spLocks noChangeShapeType="1"/>
          </p:cNvSpPr>
          <p:nvPr/>
        </p:nvSpPr>
        <p:spPr bwMode="auto">
          <a:xfrm flipV="1">
            <a:off x="3735918" y="1376661"/>
            <a:ext cx="837595" cy="989707"/>
          </a:xfrm>
          <a:prstGeom prst="line">
            <a:avLst/>
          </a:prstGeom>
          <a:noFill/>
          <a:ln w="57150">
            <a:solidFill>
              <a:schemeClr val="bg1"/>
            </a:solidFill>
            <a:round/>
            <a:headEnd/>
            <a:tailEnd/>
          </a:ln>
        </p:spPr>
        <p:txBody>
          <a:bodyPr lIns="86493" tIns="43247" rIns="86493" bIns="43247"/>
          <a:lstStyle/>
          <a:p>
            <a:endParaRPr lang="en-US"/>
          </a:p>
        </p:txBody>
      </p:sp>
      <p:sp>
        <p:nvSpPr>
          <p:cNvPr id="106500" name="Line 8"/>
          <p:cNvSpPr>
            <a:spLocks noChangeShapeType="1"/>
          </p:cNvSpPr>
          <p:nvPr/>
        </p:nvSpPr>
        <p:spPr bwMode="auto">
          <a:xfrm flipH="1" flipV="1">
            <a:off x="4573513" y="1376661"/>
            <a:ext cx="1218595" cy="989707"/>
          </a:xfrm>
          <a:prstGeom prst="line">
            <a:avLst/>
          </a:prstGeom>
          <a:noFill/>
          <a:ln w="57150">
            <a:solidFill>
              <a:schemeClr val="bg1"/>
            </a:solidFill>
            <a:round/>
            <a:headEnd/>
            <a:tailEnd/>
          </a:ln>
        </p:spPr>
        <p:txBody>
          <a:bodyPr lIns="86493" tIns="43247" rIns="86493" bIns="43247"/>
          <a:lstStyle/>
          <a:p>
            <a:endParaRPr lang="en-US"/>
          </a:p>
        </p:txBody>
      </p:sp>
      <p:sp>
        <p:nvSpPr>
          <p:cNvPr id="106502" name="Line 5"/>
          <p:cNvSpPr>
            <a:spLocks noChangeShapeType="1"/>
          </p:cNvSpPr>
          <p:nvPr/>
        </p:nvSpPr>
        <p:spPr bwMode="auto">
          <a:xfrm flipV="1">
            <a:off x="3734405" y="1372195"/>
            <a:ext cx="837595" cy="989708"/>
          </a:xfrm>
          <a:prstGeom prst="line">
            <a:avLst/>
          </a:prstGeom>
          <a:noFill/>
          <a:ln w="28575">
            <a:solidFill>
              <a:schemeClr val="tx1"/>
            </a:solidFill>
            <a:round/>
            <a:headEnd/>
            <a:tailEnd/>
          </a:ln>
        </p:spPr>
        <p:txBody>
          <a:bodyPr lIns="86493" tIns="43247" rIns="86493" bIns="43247"/>
          <a:lstStyle/>
          <a:p>
            <a:endParaRPr lang="en-US"/>
          </a:p>
        </p:txBody>
      </p:sp>
      <p:sp>
        <p:nvSpPr>
          <p:cNvPr id="106503" name="Line 6"/>
          <p:cNvSpPr>
            <a:spLocks noChangeShapeType="1"/>
          </p:cNvSpPr>
          <p:nvPr/>
        </p:nvSpPr>
        <p:spPr bwMode="auto">
          <a:xfrm flipH="1" flipV="1">
            <a:off x="4572001" y="1372195"/>
            <a:ext cx="1218595" cy="989708"/>
          </a:xfrm>
          <a:prstGeom prst="line">
            <a:avLst/>
          </a:prstGeom>
          <a:noFill/>
          <a:ln w="28575">
            <a:solidFill>
              <a:schemeClr val="tx1"/>
            </a:solidFill>
            <a:round/>
            <a:headEnd/>
            <a:tailEnd/>
          </a:ln>
        </p:spPr>
        <p:txBody>
          <a:bodyPr lIns="86493" tIns="43247" rIns="86493" bIns="43247"/>
          <a:lstStyle/>
          <a:p>
            <a:endParaRPr lang="en-US"/>
          </a:p>
        </p:txBody>
      </p:sp>
      <p:sp>
        <p:nvSpPr>
          <p:cNvPr id="106504" name="WordArt 9"/>
          <p:cNvSpPr>
            <a:spLocks noChangeArrowheads="1" noChangeShapeType="1" noTextEdit="1"/>
          </p:cNvSpPr>
          <p:nvPr/>
        </p:nvSpPr>
        <p:spPr bwMode="auto">
          <a:xfrm>
            <a:off x="3592286" y="1071563"/>
            <a:ext cx="1959429" cy="205383"/>
          </a:xfrm>
          <a:prstGeom prst="rect">
            <a:avLst/>
          </a:prstGeom>
        </p:spPr>
        <p:txBody>
          <a:bodyPr wrap="none" lIns="86493" tIns="43247" rIns="86493" bIns="43247" fromWordArt="1">
            <a:prstTxWarp prst="textPlain">
              <a:avLst>
                <a:gd name="adj" fmla="val 50000"/>
              </a:avLst>
            </a:prstTxWarp>
          </a:bodyPr>
          <a:lstStyle/>
          <a:p>
            <a:pPr algn="ctr"/>
            <a:r>
              <a:rPr lang="en-US" sz="1100" kern="10" dirty="0">
                <a:ln w="12700">
                  <a:solidFill>
                    <a:srgbClr val="000000"/>
                  </a:solidFill>
                  <a:round/>
                  <a:headEnd/>
                  <a:tailEnd/>
                </a:ln>
                <a:solidFill>
                  <a:srgbClr val="FFFFFF"/>
                </a:solidFill>
                <a:latin typeface="Arial Black"/>
              </a:rPr>
              <a:t>high endothelial </a:t>
            </a:r>
            <a:r>
              <a:rPr lang="en-US" sz="1100" kern="10" dirty="0" err="1">
                <a:ln w="12700">
                  <a:solidFill>
                    <a:srgbClr val="000000"/>
                  </a:solidFill>
                  <a:round/>
                  <a:headEnd/>
                  <a:tailEnd/>
                </a:ln>
                <a:solidFill>
                  <a:srgbClr val="FFFFFF"/>
                </a:solidFill>
                <a:latin typeface="Arial Black"/>
              </a:rPr>
              <a:t>venules</a:t>
            </a:r>
            <a:endParaRPr lang="en-US" sz="1100" kern="10" dirty="0">
              <a:ln w="12700">
                <a:solidFill>
                  <a:srgbClr val="000000"/>
                </a:solidFill>
                <a:round/>
                <a:headEnd/>
                <a:tailEnd/>
              </a:ln>
              <a:solidFill>
                <a:srgbClr val="FFFFFF"/>
              </a:solidFill>
              <a:latin typeface="Arial Black"/>
            </a:endParaRPr>
          </a:p>
        </p:txBody>
      </p:sp>
      <p:sp>
        <p:nvSpPr>
          <p:cNvPr id="45065" name="Text Box 9"/>
          <p:cNvSpPr txBox="1">
            <a:spLocks noChangeArrowheads="1"/>
          </p:cNvSpPr>
          <p:nvPr/>
        </p:nvSpPr>
        <p:spPr bwMode="auto">
          <a:xfrm>
            <a:off x="943429" y="6599040"/>
            <a:ext cx="1596571" cy="229195"/>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86493" tIns="43247" rIns="86493" bIns="43247">
            <a:spAutoFit/>
          </a:bodyPr>
          <a:lstStyle/>
          <a:p>
            <a:pPr>
              <a:spcBef>
                <a:spcPct val="50000"/>
              </a:spcBef>
            </a:pPr>
            <a:r>
              <a:rPr lang="en-US" sz="900" dirty="0"/>
              <a:t>U-M Histology Collection</a:t>
            </a:r>
          </a:p>
        </p:txBody>
      </p:sp>
      <p:pic>
        <p:nvPicPr>
          <p:cNvPr id="106506" name="Picture 34"/>
          <p:cNvPicPr>
            <a:picLocks noChangeAspect="1" noChangeArrowheads="1"/>
          </p:cNvPicPr>
          <p:nvPr/>
        </p:nvPicPr>
        <p:blipFill>
          <a:blip r:embed="rId4" cstate="print"/>
          <a:srcRect/>
          <a:stretch>
            <a:fillRect/>
          </a:stretch>
        </p:blipFill>
        <p:spPr bwMode="auto">
          <a:xfrm>
            <a:off x="290286" y="6657083"/>
            <a:ext cx="701524" cy="129480"/>
          </a:xfrm>
          <a:prstGeom prst="rect">
            <a:avLst/>
          </a:prstGeom>
          <a:noFill/>
          <a:ln w="9525">
            <a:noFill/>
            <a:round/>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descr="slide 27 2"/>
          <p:cNvPicPr>
            <a:picLocks noChangeAspect="1" noChangeArrowheads="1"/>
          </p:cNvPicPr>
          <p:nvPr/>
        </p:nvPicPr>
        <p:blipFill>
          <a:blip r:embed="rId3" cstate="print"/>
          <a:srcRect/>
          <a:stretch>
            <a:fillRect/>
          </a:stretch>
        </p:blipFill>
        <p:spPr bwMode="auto">
          <a:xfrm>
            <a:off x="290286" y="685800"/>
            <a:ext cx="8472714" cy="5791200"/>
          </a:xfrm>
          <a:prstGeom prst="rect">
            <a:avLst/>
          </a:prstGeom>
          <a:noFill/>
          <a:ln w="9525">
            <a:noFill/>
            <a:miter lim="800000"/>
            <a:headEnd/>
            <a:tailEnd/>
          </a:ln>
        </p:spPr>
      </p:pic>
      <p:sp>
        <p:nvSpPr>
          <p:cNvPr id="104451" name="Line 16"/>
          <p:cNvSpPr>
            <a:spLocks noChangeShapeType="1"/>
          </p:cNvSpPr>
          <p:nvPr/>
        </p:nvSpPr>
        <p:spPr bwMode="auto">
          <a:xfrm flipV="1">
            <a:off x="4581072" y="3430489"/>
            <a:ext cx="1067405" cy="610195"/>
          </a:xfrm>
          <a:prstGeom prst="line">
            <a:avLst/>
          </a:prstGeom>
          <a:noFill/>
          <a:ln w="57150">
            <a:solidFill>
              <a:schemeClr val="bg1"/>
            </a:solidFill>
            <a:round/>
            <a:headEnd/>
            <a:tailEnd/>
          </a:ln>
        </p:spPr>
        <p:txBody>
          <a:bodyPr lIns="86493" tIns="43247" rIns="86493" bIns="43247"/>
          <a:lstStyle/>
          <a:p>
            <a:endParaRPr lang="en-US"/>
          </a:p>
        </p:txBody>
      </p:sp>
      <p:sp>
        <p:nvSpPr>
          <p:cNvPr id="104452" name="Line 17"/>
          <p:cNvSpPr>
            <a:spLocks noChangeShapeType="1"/>
          </p:cNvSpPr>
          <p:nvPr/>
        </p:nvSpPr>
        <p:spPr bwMode="auto">
          <a:xfrm>
            <a:off x="4962072" y="3430489"/>
            <a:ext cx="686405" cy="0"/>
          </a:xfrm>
          <a:prstGeom prst="line">
            <a:avLst/>
          </a:prstGeom>
          <a:noFill/>
          <a:ln w="57150">
            <a:solidFill>
              <a:schemeClr val="bg1"/>
            </a:solidFill>
            <a:round/>
            <a:headEnd/>
            <a:tailEnd/>
          </a:ln>
        </p:spPr>
        <p:txBody>
          <a:bodyPr lIns="86493" tIns="43247" rIns="86493" bIns="43247"/>
          <a:lstStyle/>
          <a:p>
            <a:endParaRPr lang="en-US"/>
          </a:p>
        </p:txBody>
      </p:sp>
      <p:sp>
        <p:nvSpPr>
          <p:cNvPr id="104453" name="Line 18"/>
          <p:cNvSpPr>
            <a:spLocks noChangeShapeType="1"/>
          </p:cNvSpPr>
          <p:nvPr/>
        </p:nvSpPr>
        <p:spPr bwMode="auto">
          <a:xfrm>
            <a:off x="5495775" y="2973586"/>
            <a:ext cx="152702" cy="456903"/>
          </a:xfrm>
          <a:prstGeom prst="line">
            <a:avLst/>
          </a:prstGeom>
          <a:noFill/>
          <a:ln w="57150">
            <a:solidFill>
              <a:schemeClr val="bg1"/>
            </a:solidFill>
            <a:round/>
            <a:headEnd/>
            <a:tailEnd/>
          </a:ln>
        </p:spPr>
        <p:txBody>
          <a:bodyPr lIns="86493" tIns="43247" rIns="86493" bIns="43247"/>
          <a:lstStyle/>
          <a:p>
            <a:endParaRPr lang="en-US"/>
          </a:p>
        </p:txBody>
      </p:sp>
      <p:sp>
        <p:nvSpPr>
          <p:cNvPr id="277508" name="Text Box 4"/>
          <p:cNvSpPr txBox="1">
            <a:spLocks noChangeArrowheads="1"/>
          </p:cNvSpPr>
          <p:nvPr/>
        </p:nvSpPr>
        <p:spPr bwMode="auto">
          <a:xfrm rot="20809838">
            <a:off x="6307516" y="5617444"/>
            <a:ext cx="781956" cy="323107"/>
          </a:xfrm>
          <a:prstGeom prst="rect">
            <a:avLst/>
          </a:prstGeom>
          <a:noFill/>
          <a:ln w="9525">
            <a:noFill/>
            <a:miter lim="800000"/>
            <a:headEnd/>
            <a:tailEnd/>
          </a:ln>
          <a:effectLst/>
        </p:spPr>
        <p:txBody>
          <a:bodyPr wrap="none" lIns="91382" tIns="45691" rIns="91382" bIns="45691">
            <a:spAutoFit/>
          </a:bodyPr>
          <a:lstStyle/>
          <a:p>
            <a:pPr defTabSz="914485"/>
            <a:r>
              <a:rPr lang="en-US" sz="1500" b="1" dirty="0">
                <a:effectLst>
                  <a:outerShdw blurRad="38100" dist="38100" dir="2700000" algn="tl">
                    <a:srgbClr val="C0C0C0"/>
                  </a:outerShdw>
                </a:effectLst>
              </a:rPr>
              <a:t>capsule</a:t>
            </a:r>
          </a:p>
        </p:txBody>
      </p:sp>
      <p:sp>
        <p:nvSpPr>
          <p:cNvPr id="104455" name="Line 9"/>
          <p:cNvSpPr>
            <a:spLocks noChangeShapeType="1"/>
          </p:cNvSpPr>
          <p:nvPr/>
        </p:nvSpPr>
        <p:spPr bwMode="auto">
          <a:xfrm flipV="1">
            <a:off x="4572000" y="3429001"/>
            <a:ext cx="1067405" cy="610195"/>
          </a:xfrm>
          <a:prstGeom prst="line">
            <a:avLst/>
          </a:prstGeom>
          <a:noFill/>
          <a:ln w="28575">
            <a:solidFill>
              <a:schemeClr val="tx1"/>
            </a:solidFill>
            <a:round/>
            <a:headEnd/>
            <a:tailEnd/>
          </a:ln>
        </p:spPr>
        <p:txBody>
          <a:bodyPr lIns="86493" tIns="43247" rIns="86493" bIns="43247"/>
          <a:lstStyle/>
          <a:p>
            <a:endParaRPr lang="en-US"/>
          </a:p>
        </p:txBody>
      </p:sp>
      <p:sp>
        <p:nvSpPr>
          <p:cNvPr id="104456" name="Line 10"/>
          <p:cNvSpPr>
            <a:spLocks noChangeShapeType="1"/>
          </p:cNvSpPr>
          <p:nvPr/>
        </p:nvSpPr>
        <p:spPr bwMode="auto">
          <a:xfrm>
            <a:off x="4953000" y="3429000"/>
            <a:ext cx="686405" cy="0"/>
          </a:xfrm>
          <a:prstGeom prst="line">
            <a:avLst/>
          </a:prstGeom>
          <a:noFill/>
          <a:ln w="28575">
            <a:solidFill>
              <a:schemeClr val="tx1"/>
            </a:solidFill>
            <a:round/>
            <a:headEnd/>
            <a:tailEnd/>
          </a:ln>
        </p:spPr>
        <p:txBody>
          <a:bodyPr lIns="86493" tIns="43247" rIns="86493" bIns="43247"/>
          <a:lstStyle/>
          <a:p>
            <a:endParaRPr lang="en-US"/>
          </a:p>
        </p:txBody>
      </p:sp>
      <p:sp>
        <p:nvSpPr>
          <p:cNvPr id="104457" name="Line 11"/>
          <p:cNvSpPr>
            <a:spLocks noChangeShapeType="1"/>
          </p:cNvSpPr>
          <p:nvPr/>
        </p:nvSpPr>
        <p:spPr bwMode="auto">
          <a:xfrm>
            <a:off x="5486703" y="2972098"/>
            <a:ext cx="152702" cy="456902"/>
          </a:xfrm>
          <a:prstGeom prst="line">
            <a:avLst/>
          </a:prstGeom>
          <a:noFill/>
          <a:ln w="28575">
            <a:solidFill>
              <a:schemeClr val="tx1"/>
            </a:solidFill>
            <a:round/>
            <a:headEnd/>
            <a:tailEnd/>
          </a:ln>
        </p:spPr>
        <p:txBody>
          <a:bodyPr lIns="86493" tIns="43247" rIns="86493" bIns="43247"/>
          <a:lstStyle/>
          <a:p>
            <a:endParaRPr lang="en-US"/>
          </a:p>
        </p:txBody>
      </p:sp>
      <p:sp>
        <p:nvSpPr>
          <p:cNvPr id="104458" name="WordArt 13"/>
          <p:cNvSpPr>
            <a:spLocks noChangeArrowheads="1" noChangeShapeType="1" noTextEdit="1"/>
          </p:cNvSpPr>
          <p:nvPr/>
        </p:nvSpPr>
        <p:spPr bwMode="auto">
          <a:xfrm>
            <a:off x="1867203" y="75903"/>
            <a:ext cx="5409595" cy="400347"/>
          </a:xfrm>
          <a:prstGeom prst="rect">
            <a:avLst/>
          </a:prstGeom>
        </p:spPr>
        <p:txBody>
          <a:bodyPr wrap="none" lIns="86493" tIns="43247" rIns="86493" bIns="43247" fromWordArt="1">
            <a:prstTxWarp prst="textPlain">
              <a:avLst>
                <a:gd name="adj" fmla="val 50000"/>
              </a:avLst>
            </a:prstTxWarp>
          </a:bodyPr>
          <a:lstStyle/>
          <a:p>
            <a:pPr algn="ctr"/>
            <a:r>
              <a:rPr lang="pt-BR" sz="2600" b="1" kern="10" dirty="0" smtClean="0">
                <a:ln w="25400">
                  <a:solidFill>
                    <a:schemeClr val="bg1"/>
                  </a:solidFill>
                  <a:round/>
                  <a:headEnd/>
                  <a:tailEnd/>
                </a:ln>
                <a:latin typeface="Arial"/>
                <a:cs typeface="Arial"/>
              </a:rPr>
              <a:t> </a:t>
            </a:r>
            <a:r>
              <a:rPr lang="pt-BR" sz="2600" b="1" kern="10" dirty="0">
                <a:ln w="25400">
                  <a:solidFill>
                    <a:schemeClr val="bg1"/>
                  </a:solidFill>
                  <a:round/>
                  <a:headEnd/>
                  <a:tailEnd/>
                </a:ln>
                <a:latin typeface="Arial"/>
                <a:cs typeface="Arial"/>
              </a:rPr>
              <a:t>lymph node, H&amp;E, 10x obj.</a:t>
            </a:r>
            <a:endParaRPr lang="en-US" sz="2600" b="1" kern="10" dirty="0">
              <a:ln w="25400">
                <a:solidFill>
                  <a:schemeClr val="bg1"/>
                </a:solidFill>
                <a:round/>
                <a:headEnd/>
                <a:tailEnd/>
              </a:ln>
              <a:latin typeface="Arial"/>
              <a:cs typeface="Arial"/>
            </a:endParaRPr>
          </a:p>
        </p:txBody>
      </p:sp>
      <p:sp>
        <p:nvSpPr>
          <p:cNvPr id="104459" name="WordArt 15"/>
          <p:cNvSpPr>
            <a:spLocks noChangeArrowheads="1" noChangeShapeType="1" noTextEdit="1"/>
          </p:cNvSpPr>
          <p:nvPr/>
        </p:nvSpPr>
        <p:spPr bwMode="auto">
          <a:xfrm>
            <a:off x="5769428" y="3286125"/>
            <a:ext cx="2213429" cy="241102"/>
          </a:xfrm>
          <a:prstGeom prst="rect">
            <a:avLst/>
          </a:prstGeom>
        </p:spPr>
        <p:txBody>
          <a:bodyPr wrap="none" lIns="86493" tIns="43247" rIns="86493" bIns="43247" fromWordArt="1">
            <a:prstTxWarp prst="textPlain">
              <a:avLst>
                <a:gd name="adj" fmla="val 50000"/>
              </a:avLst>
            </a:prstTxWarp>
          </a:bodyPr>
          <a:lstStyle/>
          <a:p>
            <a:pPr algn="ctr"/>
            <a:r>
              <a:rPr lang="en-US" sz="1300" kern="10" dirty="0">
                <a:ln w="12700">
                  <a:solidFill>
                    <a:schemeClr val="tx1"/>
                  </a:solidFill>
                  <a:round/>
                  <a:headEnd/>
                  <a:tailEnd/>
                </a:ln>
                <a:solidFill>
                  <a:schemeClr val="bg1"/>
                </a:solidFill>
                <a:latin typeface="Arial Black"/>
              </a:rPr>
              <a:t>high endothelial </a:t>
            </a:r>
            <a:r>
              <a:rPr lang="en-US" sz="1300" kern="10" dirty="0" err="1">
                <a:ln w="12700">
                  <a:solidFill>
                    <a:schemeClr val="tx1"/>
                  </a:solidFill>
                  <a:round/>
                  <a:headEnd/>
                  <a:tailEnd/>
                </a:ln>
                <a:solidFill>
                  <a:schemeClr val="bg1"/>
                </a:solidFill>
                <a:latin typeface="Arial Black"/>
              </a:rPr>
              <a:t>venules</a:t>
            </a:r>
            <a:endParaRPr lang="en-US" sz="1300" kern="10" dirty="0">
              <a:ln w="12700">
                <a:solidFill>
                  <a:schemeClr val="tx1"/>
                </a:solidFill>
                <a:round/>
                <a:headEnd/>
                <a:tailEnd/>
              </a:ln>
              <a:solidFill>
                <a:schemeClr val="bg1"/>
              </a:solidFill>
              <a:latin typeface="Arial Black"/>
            </a:endParaRPr>
          </a:p>
        </p:txBody>
      </p:sp>
      <p:sp>
        <p:nvSpPr>
          <p:cNvPr id="104460" name="WordArt 21"/>
          <p:cNvSpPr>
            <a:spLocks noChangeArrowheads="1" noChangeShapeType="1" noTextEdit="1"/>
          </p:cNvSpPr>
          <p:nvPr/>
        </p:nvSpPr>
        <p:spPr bwMode="auto">
          <a:xfrm>
            <a:off x="2104571" y="3308450"/>
            <a:ext cx="1143000" cy="241102"/>
          </a:xfrm>
          <a:prstGeom prst="rect">
            <a:avLst/>
          </a:prstGeom>
        </p:spPr>
        <p:txBody>
          <a:bodyPr wrap="none" lIns="86493" tIns="43247" rIns="86493" bIns="43247" fromWordArt="1">
            <a:prstTxWarp prst="textPlain">
              <a:avLst>
                <a:gd name="adj" fmla="val 50000"/>
              </a:avLst>
            </a:prstTxWarp>
          </a:bodyPr>
          <a:lstStyle/>
          <a:p>
            <a:pPr algn="ctr"/>
            <a:r>
              <a:rPr lang="en-US" sz="1300" kern="10" dirty="0">
                <a:ln w="12700">
                  <a:solidFill>
                    <a:srgbClr val="000000"/>
                  </a:solidFill>
                  <a:round/>
                  <a:headEnd/>
                  <a:tailEnd/>
                </a:ln>
                <a:solidFill>
                  <a:srgbClr val="FFFFFF"/>
                </a:solidFill>
                <a:latin typeface="Arial Black"/>
              </a:rPr>
              <a:t>deep cortex</a:t>
            </a:r>
          </a:p>
        </p:txBody>
      </p:sp>
      <p:sp>
        <p:nvSpPr>
          <p:cNvPr id="104461" name="WordArt 22"/>
          <p:cNvSpPr>
            <a:spLocks noChangeArrowheads="1" noChangeShapeType="1" noTextEdit="1"/>
          </p:cNvSpPr>
          <p:nvPr/>
        </p:nvSpPr>
        <p:spPr bwMode="auto">
          <a:xfrm>
            <a:off x="2830286" y="5143500"/>
            <a:ext cx="671286" cy="205383"/>
          </a:xfrm>
          <a:prstGeom prst="rect">
            <a:avLst/>
          </a:prstGeom>
        </p:spPr>
        <p:txBody>
          <a:bodyPr wrap="none" lIns="86493" tIns="43247" rIns="86493" bIns="43247" fromWordArt="1">
            <a:prstTxWarp prst="textPlain">
              <a:avLst>
                <a:gd name="adj" fmla="val 50000"/>
              </a:avLst>
            </a:prstTxWarp>
          </a:bodyPr>
          <a:lstStyle/>
          <a:p>
            <a:pPr algn="ctr"/>
            <a:r>
              <a:rPr lang="en-US" sz="1500" kern="10" dirty="0">
                <a:ln w="12700">
                  <a:solidFill>
                    <a:srgbClr val="000000"/>
                  </a:solidFill>
                  <a:round/>
                  <a:headEnd/>
                  <a:tailEnd/>
                </a:ln>
                <a:solidFill>
                  <a:srgbClr val="FFFFFF"/>
                </a:solidFill>
                <a:latin typeface="Arial Black"/>
              </a:rPr>
              <a:t>cortex</a:t>
            </a:r>
          </a:p>
        </p:txBody>
      </p:sp>
      <p:sp>
        <p:nvSpPr>
          <p:cNvPr id="104462" name="WordArt 23"/>
          <p:cNvSpPr>
            <a:spLocks noChangeArrowheads="1" noChangeShapeType="1" noTextEdit="1"/>
          </p:cNvSpPr>
          <p:nvPr/>
        </p:nvSpPr>
        <p:spPr bwMode="auto">
          <a:xfrm>
            <a:off x="2467429" y="642937"/>
            <a:ext cx="752929" cy="214313"/>
          </a:xfrm>
          <a:prstGeom prst="rect">
            <a:avLst/>
          </a:prstGeom>
        </p:spPr>
        <p:txBody>
          <a:bodyPr wrap="none" lIns="86493" tIns="43247" rIns="86493" bIns="43247" fromWordArt="1">
            <a:prstTxWarp prst="textPlain">
              <a:avLst>
                <a:gd name="adj" fmla="val 50000"/>
              </a:avLst>
            </a:prstTxWarp>
          </a:bodyPr>
          <a:lstStyle/>
          <a:p>
            <a:pPr algn="ctr"/>
            <a:r>
              <a:rPr lang="en-US" sz="1300" kern="10" dirty="0">
                <a:ln w="12700">
                  <a:solidFill>
                    <a:srgbClr val="000000"/>
                  </a:solidFill>
                  <a:round/>
                  <a:headEnd/>
                  <a:tailEnd/>
                </a:ln>
                <a:solidFill>
                  <a:srgbClr val="FFFFFF"/>
                </a:solidFill>
                <a:latin typeface="Arial Black"/>
              </a:rPr>
              <a:t>medulla</a:t>
            </a:r>
          </a:p>
        </p:txBody>
      </p:sp>
      <p:sp>
        <p:nvSpPr>
          <p:cNvPr id="44047" name="Text Box 15"/>
          <p:cNvSpPr txBox="1">
            <a:spLocks noChangeArrowheads="1"/>
          </p:cNvSpPr>
          <p:nvPr/>
        </p:nvSpPr>
        <p:spPr bwMode="auto">
          <a:xfrm>
            <a:off x="943429" y="6599040"/>
            <a:ext cx="1596571" cy="229195"/>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86493" tIns="43247" rIns="86493" bIns="43247">
            <a:spAutoFit/>
          </a:bodyPr>
          <a:lstStyle/>
          <a:p>
            <a:pPr>
              <a:spcBef>
                <a:spcPct val="50000"/>
              </a:spcBef>
            </a:pPr>
            <a:r>
              <a:rPr lang="en-US" sz="900" dirty="0"/>
              <a:t>U-M Histology Collection</a:t>
            </a:r>
          </a:p>
        </p:txBody>
      </p:sp>
      <p:pic>
        <p:nvPicPr>
          <p:cNvPr id="104464" name="Picture 34"/>
          <p:cNvPicPr>
            <a:picLocks noChangeAspect="1" noChangeArrowheads="1"/>
          </p:cNvPicPr>
          <p:nvPr/>
        </p:nvPicPr>
        <p:blipFill>
          <a:blip r:embed="rId4" cstate="print"/>
          <a:srcRect/>
          <a:stretch>
            <a:fillRect/>
          </a:stretch>
        </p:blipFill>
        <p:spPr bwMode="auto">
          <a:xfrm>
            <a:off x="290286" y="6643688"/>
            <a:ext cx="701524" cy="129481"/>
          </a:xfrm>
          <a:prstGeom prst="rect">
            <a:avLst/>
          </a:prstGeom>
          <a:noFill/>
          <a:ln w="9525">
            <a:noFill/>
            <a:round/>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7" descr="HEV"/>
          <p:cNvPicPr>
            <a:picLocks noChangeAspect="1" noChangeArrowheads="1"/>
          </p:cNvPicPr>
          <p:nvPr/>
        </p:nvPicPr>
        <p:blipFill>
          <a:blip r:embed="rId3" cstate="print">
            <a:lum bright="-6000"/>
          </a:blip>
          <a:srcRect/>
          <a:stretch>
            <a:fillRect/>
          </a:stretch>
        </p:blipFill>
        <p:spPr bwMode="auto">
          <a:xfrm>
            <a:off x="457200" y="1219200"/>
            <a:ext cx="4648200" cy="5257800"/>
          </a:xfrm>
          <a:prstGeom prst="rect">
            <a:avLst/>
          </a:prstGeom>
          <a:noFill/>
          <a:ln w="9525">
            <a:noFill/>
            <a:miter lim="800000"/>
            <a:headEnd/>
            <a:tailEnd/>
          </a:ln>
        </p:spPr>
      </p:pic>
      <p:sp>
        <p:nvSpPr>
          <p:cNvPr id="108547" name="Text Box 3"/>
          <p:cNvSpPr txBox="1">
            <a:spLocks noChangeArrowheads="1"/>
          </p:cNvSpPr>
          <p:nvPr/>
        </p:nvSpPr>
        <p:spPr bwMode="auto">
          <a:xfrm>
            <a:off x="6880679" y="1973461"/>
            <a:ext cx="1576916" cy="461606"/>
          </a:xfrm>
          <a:prstGeom prst="rect">
            <a:avLst/>
          </a:prstGeom>
          <a:noFill/>
          <a:ln w="9525">
            <a:noFill/>
            <a:miter lim="800000"/>
            <a:headEnd/>
            <a:tailEnd/>
          </a:ln>
        </p:spPr>
        <p:txBody>
          <a:bodyPr lIns="91382" tIns="45691" rIns="91382" bIns="45691">
            <a:spAutoFit/>
          </a:bodyPr>
          <a:lstStyle/>
          <a:p>
            <a:pPr defTabSz="914485">
              <a:spcBef>
                <a:spcPct val="50000"/>
              </a:spcBef>
            </a:pPr>
            <a:endParaRPr lang="es-ES_tradnl" sz="2400" dirty="0"/>
          </a:p>
        </p:txBody>
      </p:sp>
      <p:sp>
        <p:nvSpPr>
          <p:cNvPr id="108548" name="Text Box 4"/>
          <p:cNvSpPr txBox="1">
            <a:spLocks noChangeArrowheads="1"/>
          </p:cNvSpPr>
          <p:nvPr/>
        </p:nvSpPr>
        <p:spPr bwMode="auto">
          <a:xfrm>
            <a:off x="0" y="381000"/>
            <a:ext cx="9144000" cy="523162"/>
          </a:xfrm>
          <a:prstGeom prst="rect">
            <a:avLst/>
          </a:prstGeom>
          <a:noFill/>
          <a:ln w="9525">
            <a:noFill/>
            <a:miter lim="800000"/>
            <a:headEnd/>
            <a:tailEnd/>
          </a:ln>
        </p:spPr>
        <p:txBody>
          <a:bodyPr wrap="square" lIns="91382" tIns="45691" rIns="91382" bIns="45691">
            <a:spAutoFit/>
          </a:bodyPr>
          <a:lstStyle/>
          <a:p>
            <a:pPr algn="ctr" defTabSz="914485"/>
            <a:r>
              <a:rPr lang="en-US" sz="2800" b="1" dirty="0" smtClean="0">
                <a:solidFill>
                  <a:srgbClr val="C00000"/>
                </a:solidFill>
              </a:rPr>
              <a:t>HIGH ENDOTHELIAL VENULES</a:t>
            </a:r>
            <a:endParaRPr lang="en-US" sz="2800" dirty="0">
              <a:solidFill>
                <a:srgbClr val="C00000"/>
              </a:solidFill>
            </a:endParaRPr>
          </a:p>
        </p:txBody>
      </p:sp>
      <p:sp>
        <p:nvSpPr>
          <p:cNvPr id="108549" name="AutoShape 5"/>
          <p:cNvSpPr>
            <a:spLocks noChangeArrowheads="1"/>
          </p:cNvSpPr>
          <p:nvPr/>
        </p:nvSpPr>
        <p:spPr bwMode="auto">
          <a:xfrm>
            <a:off x="1669144" y="2227957"/>
            <a:ext cx="976690" cy="486668"/>
          </a:xfrm>
          <a:prstGeom prst="rightArrow">
            <a:avLst>
              <a:gd name="adj1" fmla="val 50000"/>
              <a:gd name="adj2" fmla="val 49388"/>
            </a:avLst>
          </a:prstGeom>
          <a:solidFill>
            <a:schemeClr val="tx1"/>
          </a:solidFill>
          <a:ln w="9525">
            <a:solidFill>
              <a:schemeClr val="tx1"/>
            </a:solidFill>
            <a:miter lim="800000"/>
            <a:headEnd/>
            <a:tailEnd/>
          </a:ln>
        </p:spPr>
        <p:txBody>
          <a:bodyPr wrap="none" lIns="86493" tIns="43247" rIns="86493" bIns="43247" anchor="ctr"/>
          <a:lstStyle/>
          <a:p>
            <a:endParaRPr lang="es-ES_tradnl"/>
          </a:p>
        </p:txBody>
      </p:sp>
      <p:sp>
        <p:nvSpPr>
          <p:cNvPr id="108550" name="AutoShape 6"/>
          <p:cNvSpPr>
            <a:spLocks noChangeArrowheads="1"/>
          </p:cNvSpPr>
          <p:nvPr/>
        </p:nvSpPr>
        <p:spPr bwMode="auto">
          <a:xfrm>
            <a:off x="3048001" y="4572000"/>
            <a:ext cx="976690" cy="485180"/>
          </a:xfrm>
          <a:prstGeom prst="leftArrow">
            <a:avLst>
              <a:gd name="adj1" fmla="val 50000"/>
              <a:gd name="adj2" fmla="val 49540"/>
            </a:avLst>
          </a:prstGeom>
          <a:solidFill>
            <a:schemeClr val="tx1"/>
          </a:solidFill>
          <a:ln w="9525">
            <a:solidFill>
              <a:schemeClr val="tx1"/>
            </a:solidFill>
            <a:miter lim="800000"/>
            <a:headEnd/>
            <a:tailEnd/>
          </a:ln>
        </p:spPr>
        <p:txBody>
          <a:bodyPr wrap="none" lIns="86493" tIns="43247" rIns="86493" bIns="43247" anchor="ctr"/>
          <a:lstStyle/>
          <a:p>
            <a:endParaRPr lang="es-ES_tradnl"/>
          </a:p>
        </p:txBody>
      </p:sp>
      <p:sp>
        <p:nvSpPr>
          <p:cNvPr id="108551" name="Text Box 8"/>
          <p:cNvSpPr txBox="1">
            <a:spLocks noChangeArrowheads="1"/>
          </p:cNvSpPr>
          <p:nvPr/>
        </p:nvSpPr>
        <p:spPr bwMode="auto">
          <a:xfrm>
            <a:off x="5334001" y="1219200"/>
            <a:ext cx="3581400" cy="5319492"/>
          </a:xfrm>
          <a:prstGeom prst="rect">
            <a:avLst/>
          </a:prstGeom>
          <a:noFill/>
          <a:ln w="9525">
            <a:noFill/>
            <a:miter lim="800000"/>
            <a:headEnd/>
            <a:tailEnd/>
          </a:ln>
        </p:spPr>
        <p:txBody>
          <a:bodyPr wrap="square" lIns="86447" tIns="43223" rIns="86447" bIns="43223">
            <a:spAutoFit/>
          </a:bodyPr>
          <a:lstStyle/>
          <a:p>
            <a:pPr marL="222239" indent="-222239" algn="just" defTabSz="914485"/>
            <a:r>
              <a:rPr lang="en-US" sz="2000" dirty="0" smtClean="0"/>
              <a:t>Situated in The </a:t>
            </a:r>
            <a:r>
              <a:rPr lang="en-US" sz="2000" dirty="0" err="1" smtClean="0"/>
              <a:t>paracortex</a:t>
            </a:r>
            <a:r>
              <a:rPr lang="en-US" sz="2000" dirty="0" smtClean="0"/>
              <a:t>  region of the lymph node</a:t>
            </a:r>
          </a:p>
          <a:p>
            <a:pPr marL="222239" indent="-222239" algn="just" defTabSz="914485"/>
            <a:r>
              <a:rPr lang="en-US" sz="2000" dirty="0" smtClean="0"/>
              <a:t>Have an unusual morphology to facilitate the migration of lymphocytes from blood in to the lymph nodes</a:t>
            </a:r>
          </a:p>
          <a:p>
            <a:pPr marL="222239" indent="-222239" algn="just" defTabSz="914485"/>
            <a:r>
              <a:rPr lang="en-US" sz="2000" dirty="0" smtClean="0"/>
              <a:t>Lined by tall </a:t>
            </a:r>
            <a:r>
              <a:rPr lang="en-US" sz="2000" dirty="0" err="1" smtClean="0"/>
              <a:t>cuboidal</a:t>
            </a:r>
            <a:r>
              <a:rPr lang="en-US" sz="2000" dirty="0" smtClean="0"/>
              <a:t> endothelium instead of the usual </a:t>
            </a:r>
            <a:r>
              <a:rPr lang="en-US" sz="2000" dirty="0" err="1" smtClean="0"/>
              <a:t>squamous</a:t>
            </a:r>
            <a:r>
              <a:rPr lang="en-US" sz="2000" dirty="0" smtClean="0"/>
              <a:t> endothelium</a:t>
            </a:r>
          </a:p>
          <a:p>
            <a:pPr marL="222239" indent="-222239" algn="just" defTabSz="914485"/>
            <a:endParaRPr lang="en-US" sz="2000" dirty="0" smtClean="0"/>
          </a:p>
          <a:p>
            <a:pPr marL="222239" indent="-222239" algn="just" defTabSz="914485"/>
            <a:r>
              <a:rPr lang="en-US" sz="2000" dirty="0" smtClean="0"/>
              <a:t>Site </a:t>
            </a:r>
            <a:r>
              <a:rPr lang="en-US" sz="2000" dirty="0"/>
              <a:t>of: </a:t>
            </a:r>
          </a:p>
          <a:p>
            <a:pPr marL="222239" indent="-222239" algn="just" defTabSz="914485"/>
            <a:r>
              <a:rPr lang="en-US" sz="2000" dirty="0" smtClean="0"/>
              <a:t>Fluid </a:t>
            </a:r>
            <a:r>
              <a:rPr lang="en-US" sz="2000" dirty="0"/>
              <a:t>absorption (via aquaporin-1 channels), which causes lymph flow</a:t>
            </a:r>
          </a:p>
          <a:p>
            <a:pPr marL="222239" indent="-222239" algn="just" defTabSz="914485"/>
            <a:r>
              <a:rPr lang="en-US" sz="2000" dirty="0" smtClean="0"/>
              <a:t>EXIT </a:t>
            </a:r>
            <a:r>
              <a:rPr lang="en-US" sz="2000" dirty="0"/>
              <a:t>of lymphocytes from bloodstream via </a:t>
            </a:r>
            <a:r>
              <a:rPr lang="en-US" sz="2000" dirty="0" err="1"/>
              <a:t>diapedesis</a:t>
            </a:r>
            <a:endParaRPr lang="en-US" sz="2000" dirty="0"/>
          </a:p>
        </p:txBody>
      </p:sp>
      <p:sp>
        <p:nvSpPr>
          <p:cNvPr id="46088" name="Text Box 8"/>
          <p:cNvSpPr txBox="1">
            <a:spLocks noChangeArrowheads="1"/>
          </p:cNvSpPr>
          <p:nvPr/>
        </p:nvSpPr>
        <p:spPr bwMode="auto">
          <a:xfrm>
            <a:off x="653143" y="6585646"/>
            <a:ext cx="1596571" cy="229195"/>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86493" tIns="43247" rIns="86493" bIns="43247">
            <a:spAutoFit/>
          </a:bodyPr>
          <a:lstStyle/>
          <a:p>
            <a:pPr>
              <a:spcBef>
                <a:spcPct val="50000"/>
              </a:spcBef>
            </a:pPr>
            <a:r>
              <a:rPr lang="en-US" sz="900" dirty="0"/>
              <a:t>Source Undetermined</a:t>
            </a:r>
          </a:p>
        </p:txBody>
      </p:sp>
      <p:pic>
        <p:nvPicPr>
          <p:cNvPr id="108553" name="Picture 34"/>
          <p:cNvPicPr>
            <a:picLocks noChangeAspect="1" noChangeArrowheads="1"/>
          </p:cNvPicPr>
          <p:nvPr/>
        </p:nvPicPr>
        <p:blipFill>
          <a:blip r:embed="rId4" cstate="print"/>
          <a:srcRect/>
          <a:stretch>
            <a:fillRect/>
          </a:stretch>
        </p:blipFill>
        <p:spPr bwMode="auto">
          <a:xfrm>
            <a:off x="0" y="6643688"/>
            <a:ext cx="701524" cy="129481"/>
          </a:xfrm>
          <a:prstGeom prst="rect">
            <a:avLst/>
          </a:prstGeom>
          <a:noFill/>
          <a:ln w="9525">
            <a:noFill/>
            <a:round/>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5400" b="1" u="sng" dirty="0" smtClean="0"/>
              <a:t>Functions of the Lymphatic System</a:t>
            </a:r>
            <a:r>
              <a:rPr lang="en-US" sz="5400" dirty="0" smtClean="0"/>
              <a:t/>
            </a:r>
            <a:br>
              <a:rPr lang="en-US" sz="5400" dirty="0" smtClean="0"/>
            </a:br>
            <a:endParaRPr lang="en-US" dirty="0"/>
          </a:p>
        </p:txBody>
      </p:sp>
      <p:sp>
        <p:nvSpPr>
          <p:cNvPr id="3" name="Content Placeholder 2"/>
          <p:cNvSpPr>
            <a:spLocks noGrp="1"/>
          </p:cNvSpPr>
          <p:nvPr>
            <p:ph idx="1"/>
          </p:nvPr>
        </p:nvSpPr>
        <p:spPr/>
        <p:txBody>
          <a:bodyPr>
            <a:normAutofit/>
          </a:bodyPr>
          <a:lstStyle/>
          <a:p>
            <a:pPr marL="432465" indent="-432465" defTabSz="914485">
              <a:lnSpc>
                <a:spcPct val="150000"/>
              </a:lnSpc>
            </a:pPr>
            <a:r>
              <a:rPr lang="en-US" sz="2800" dirty="0" smtClean="0"/>
              <a:t>	1. Monitor body surfaces and fluid compartments</a:t>
            </a:r>
          </a:p>
          <a:p>
            <a:pPr marL="432465" indent="-432465" defTabSz="914485">
              <a:lnSpc>
                <a:spcPct val="90000"/>
              </a:lnSpc>
            </a:pPr>
            <a:r>
              <a:rPr lang="en-US" sz="2800" dirty="0" smtClean="0"/>
              <a:t>		(e.g. epidermis, </a:t>
            </a:r>
            <a:r>
              <a:rPr lang="en-US" sz="2800" dirty="0" err="1" smtClean="0"/>
              <a:t>mucosae</a:t>
            </a:r>
            <a:r>
              <a:rPr lang="en-US" sz="2800" dirty="0" smtClean="0"/>
              <a:t>*, </a:t>
            </a:r>
            <a:r>
              <a:rPr lang="en-US" sz="2800" dirty="0" err="1" smtClean="0"/>
              <a:t>interstitium</a:t>
            </a:r>
            <a:r>
              <a:rPr lang="en-US" sz="2800" dirty="0" smtClean="0"/>
              <a:t>) </a:t>
            </a:r>
          </a:p>
          <a:p>
            <a:pPr marL="432465" indent="-432465" defTabSz="914485">
              <a:lnSpc>
                <a:spcPct val="140000"/>
              </a:lnSpc>
            </a:pPr>
            <a:r>
              <a:rPr lang="en-US" sz="2800" dirty="0" smtClean="0"/>
              <a:t>	2. React to the presence of potentially harmful </a:t>
            </a:r>
          </a:p>
          <a:p>
            <a:pPr marL="432465" indent="-432465" defTabSz="914485">
              <a:lnSpc>
                <a:spcPct val="80000"/>
              </a:lnSpc>
            </a:pPr>
            <a:r>
              <a:rPr lang="en-US" sz="2800" dirty="0" smtClean="0"/>
              <a:t>		antigens recognized as “non-self”</a:t>
            </a:r>
          </a:p>
          <a:p>
            <a:pPr marL="432465" indent="-432465" defTabSz="914485">
              <a:lnSpc>
                <a:spcPct val="150000"/>
              </a:lnSpc>
            </a:pPr>
            <a:r>
              <a:rPr lang="en-US" sz="2800" dirty="0" smtClean="0"/>
              <a:t>	</a:t>
            </a:r>
            <a:r>
              <a:rPr lang="en-US" sz="2800" dirty="0" smtClean="0">
                <a:solidFill>
                  <a:srgbClr val="D9262C"/>
                </a:solidFill>
              </a:rPr>
              <a:t>3. Autoimmune diseases (rheumatoid arthritis, type I diabetes, etc.)</a:t>
            </a:r>
            <a:endParaRPr lang="en-US" sz="2800" dirty="0" smtClean="0"/>
          </a:p>
          <a:p>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p:cNvPicPr>
            <a:picLocks noChangeAspect="1" noChangeArrowheads="1"/>
          </p:cNvPicPr>
          <p:nvPr/>
        </p:nvPicPr>
        <p:blipFill>
          <a:blip r:embed="rId3" cstate="print">
            <a:lum contrast="12000"/>
          </a:blip>
          <a:srcRect/>
          <a:stretch>
            <a:fillRect/>
          </a:stretch>
        </p:blipFill>
        <p:spPr bwMode="auto">
          <a:xfrm>
            <a:off x="75596" y="305098"/>
            <a:ext cx="8959548" cy="5942707"/>
          </a:xfrm>
          <a:prstGeom prst="rect">
            <a:avLst/>
          </a:prstGeom>
          <a:noFill/>
          <a:ln w="9525">
            <a:noFill/>
            <a:miter lim="800000"/>
            <a:headEnd/>
            <a:tailEnd/>
          </a:ln>
        </p:spPr>
      </p:pic>
      <p:sp>
        <p:nvSpPr>
          <p:cNvPr id="47107" name="Text Box 3"/>
          <p:cNvSpPr txBox="1">
            <a:spLocks noChangeArrowheads="1"/>
          </p:cNvSpPr>
          <p:nvPr/>
        </p:nvSpPr>
        <p:spPr bwMode="auto">
          <a:xfrm>
            <a:off x="752929" y="6170415"/>
            <a:ext cx="1596571" cy="229195"/>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86493" tIns="43247" rIns="86493" bIns="43247">
            <a:spAutoFit/>
          </a:bodyPr>
          <a:lstStyle/>
          <a:p>
            <a:pPr>
              <a:spcBef>
                <a:spcPct val="50000"/>
              </a:spcBef>
            </a:pPr>
            <a:r>
              <a:rPr lang="en-US" sz="900" dirty="0"/>
              <a:t>Source Undetermined</a:t>
            </a:r>
          </a:p>
        </p:txBody>
      </p:sp>
      <p:pic>
        <p:nvPicPr>
          <p:cNvPr id="110596" name="Picture 34"/>
          <p:cNvPicPr>
            <a:picLocks noChangeAspect="1" noChangeArrowheads="1"/>
          </p:cNvPicPr>
          <p:nvPr/>
        </p:nvPicPr>
        <p:blipFill>
          <a:blip r:embed="rId4" cstate="print"/>
          <a:srcRect/>
          <a:stretch>
            <a:fillRect/>
          </a:stretch>
        </p:blipFill>
        <p:spPr bwMode="auto">
          <a:xfrm>
            <a:off x="96762" y="6228458"/>
            <a:ext cx="701524" cy="129480"/>
          </a:xfrm>
          <a:prstGeom prst="rect">
            <a:avLst/>
          </a:prstGeom>
          <a:noFill/>
          <a:ln w="9525">
            <a:noFill/>
            <a:round/>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p:cNvPicPr>
            <a:picLocks noChangeAspect="1" noChangeArrowheads="1"/>
          </p:cNvPicPr>
          <p:nvPr/>
        </p:nvPicPr>
        <p:blipFill>
          <a:blip r:embed="rId3" cstate="print">
            <a:lum contrast="12000"/>
          </a:blip>
          <a:srcRect/>
          <a:stretch>
            <a:fillRect/>
          </a:stretch>
        </p:blipFill>
        <p:spPr bwMode="auto">
          <a:xfrm>
            <a:off x="362857" y="500063"/>
            <a:ext cx="8443989" cy="5447109"/>
          </a:xfrm>
          <a:prstGeom prst="rect">
            <a:avLst/>
          </a:prstGeom>
          <a:noFill/>
          <a:ln w="9525">
            <a:noFill/>
            <a:miter lim="800000"/>
            <a:headEnd/>
            <a:tailEnd/>
          </a:ln>
        </p:spPr>
      </p:pic>
      <p:sp>
        <p:nvSpPr>
          <p:cNvPr id="49155" name="Text Box 3"/>
          <p:cNvSpPr txBox="1">
            <a:spLocks noChangeArrowheads="1"/>
          </p:cNvSpPr>
          <p:nvPr/>
        </p:nvSpPr>
        <p:spPr bwMode="auto">
          <a:xfrm>
            <a:off x="2540000" y="5357813"/>
            <a:ext cx="1596571" cy="229195"/>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86493" tIns="43247" rIns="86493" bIns="43247">
            <a:spAutoFit/>
          </a:bodyPr>
          <a:lstStyle/>
          <a:p>
            <a:pPr>
              <a:spcBef>
                <a:spcPct val="50000"/>
              </a:spcBef>
            </a:pPr>
            <a:r>
              <a:rPr lang="en-US" sz="900" dirty="0"/>
              <a:t>Source Undetermined</a:t>
            </a:r>
          </a:p>
        </p:txBody>
      </p:sp>
      <p:pic>
        <p:nvPicPr>
          <p:cNvPr id="114692" name="Picture 34"/>
          <p:cNvPicPr>
            <a:picLocks noChangeAspect="1" noChangeArrowheads="1"/>
          </p:cNvPicPr>
          <p:nvPr/>
        </p:nvPicPr>
        <p:blipFill>
          <a:blip r:embed="rId4" cstate="print"/>
          <a:srcRect/>
          <a:stretch>
            <a:fillRect/>
          </a:stretch>
        </p:blipFill>
        <p:spPr bwMode="auto">
          <a:xfrm>
            <a:off x="1886857" y="5402461"/>
            <a:ext cx="701524" cy="129481"/>
          </a:xfrm>
          <a:prstGeom prst="rect">
            <a:avLst/>
          </a:prstGeom>
          <a:noFill/>
          <a:ln w="9525">
            <a:noFill/>
            <a:round/>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9" name="Rectangle 9"/>
          <p:cNvSpPr>
            <a:spLocks noGrp="1" noChangeArrowheads="1"/>
          </p:cNvSpPr>
          <p:nvPr>
            <p:ph type="title"/>
          </p:nvPr>
        </p:nvSpPr>
        <p:spPr>
          <a:xfrm>
            <a:off x="290286" y="71438"/>
            <a:ext cx="8853714" cy="1223962"/>
          </a:xfrm>
        </p:spPr>
        <p:txBody>
          <a:bodyPr/>
          <a:lstStyle/>
          <a:p>
            <a:pPr eaLnBrk="1" hangingPunct="1"/>
            <a:r>
              <a:rPr lang="en-US" sz="2900" b="1" dirty="0" smtClean="0">
                <a:ea typeface="ＭＳ Ｐゴシック" pitchFamily="-112" charset="-128"/>
              </a:rPr>
              <a:t>SUMMARY OF LYMPHOCYTE TRAFFIC IN A LYMPH NODE</a:t>
            </a:r>
            <a:endParaRPr lang="en-US" sz="2900" b="1" dirty="0">
              <a:ea typeface="ＭＳ Ｐゴシック" pitchFamily="-112" charset="-128"/>
            </a:endParaRPr>
          </a:p>
        </p:txBody>
      </p:sp>
      <p:sp>
        <p:nvSpPr>
          <p:cNvPr id="116738" name="Rectangle 11"/>
          <p:cNvSpPr>
            <a:spLocks noGrp="1" noChangeArrowheads="1"/>
          </p:cNvSpPr>
          <p:nvPr>
            <p:ph type="body" sz="half" idx="2"/>
          </p:nvPr>
        </p:nvSpPr>
        <p:spPr>
          <a:xfrm>
            <a:off x="685801" y="1752600"/>
            <a:ext cx="8167914" cy="4748213"/>
          </a:xfrm>
        </p:spPr>
        <p:txBody>
          <a:bodyPr>
            <a:normAutofit/>
          </a:bodyPr>
          <a:lstStyle/>
          <a:p>
            <a:pPr indent="-174187" algn="just">
              <a:spcBef>
                <a:spcPct val="0"/>
              </a:spcBef>
            </a:pPr>
            <a:r>
              <a:rPr lang="en-US" sz="2000" dirty="0">
                <a:ea typeface="ＭＳ Ｐゴシック" pitchFamily="-112" charset="-128"/>
              </a:rPr>
              <a:t>Solvent drag caused by </a:t>
            </a:r>
            <a:r>
              <a:rPr lang="en-US" sz="2000" dirty="0" smtClean="0">
                <a:ea typeface="ＭＳ Ｐゴシック" pitchFamily="-112" charset="-128"/>
              </a:rPr>
              <a:t>HEV </a:t>
            </a:r>
            <a:r>
              <a:rPr lang="en-US" sz="2000" dirty="0">
                <a:ea typeface="ＭＳ Ｐゴシック" pitchFamily="-112" charset="-128"/>
              </a:rPr>
              <a:t>fluid transport draws lymph in via afferent vessels</a:t>
            </a:r>
          </a:p>
          <a:p>
            <a:pPr lvl="1" algn="just" eaLnBrk="1" hangingPunct="1">
              <a:spcBef>
                <a:spcPct val="0"/>
              </a:spcBef>
            </a:pPr>
            <a:r>
              <a:rPr lang="en-US" sz="2000" b="1" dirty="0">
                <a:ea typeface="ＭＳ Ｐゴシック" pitchFamily="-112" charset="-128"/>
              </a:rPr>
              <a:t>~10% of lymphocytes enter this way; mostly </a:t>
            </a:r>
            <a:r>
              <a:rPr lang="en-US" sz="2000" b="1" u="sng" dirty="0">
                <a:ea typeface="ＭＳ Ｐゴシック" pitchFamily="-112" charset="-128"/>
              </a:rPr>
              <a:t>memory cells</a:t>
            </a:r>
            <a:endParaRPr lang="en-US" sz="2000" b="1" dirty="0">
              <a:ea typeface="ＭＳ Ｐゴシック" pitchFamily="-112" charset="-128"/>
            </a:endParaRPr>
          </a:p>
          <a:p>
            <a:pPr indent="-174187" algn="just">
              <a:spcBef>
                <a:spcPct val="0"/>
              </a:spcBef>
            </a:pPr>
            <a:endParaRPr lang="en-US" sz="2000" b="1" dirty="0">
              <a:ea typeface="ＭＳ Ｐゴシック" pitchFamily="-112" charset="-128"/>
            </a:endParaRPr>
          </a:p>
          <a:p>
            <a:pPr indent="-174187" algn="just">
              <a:spcBef>
                <a:spcPct val="0"/>
              </a:spcBef>
            </a:pPr>
            <a:r>
              <a:rPr lang="en-US" sz="2000" dirty="0">
                <a:ea typeface="ＭＳ Ｐゴシック" pitchFamily="-112" charset="-128"/>
              </a:rPr>
              <a:t>HEV endothelial cells express </a:t>
            </a:r>
            <a:r>
              <a:rPr lang="en-US" sz="2000" dirty="0" err="1">
                <a:ea typeface="ＭＳ Ｐゴシック" pitchFamily="-112" charset="-128"/>
              </a:rPr>
              <a:t>selectins</a:t>
            </a:r>
            <a:r>
              <a:rPr lang="en-US" sz="2000" dirty="0">
                <a:ea typeface="ＭＳ Ｐゴシック" pitchFamily="-112" charset="-128"/>
              </a:rPr>
              <a:t> and other receptors for antigen-primed lymphocytes that stimulate them to EXIT bloodstream via </a:t>
            </a:r>
            <a:r>
              <a:rPr lang="en-US" sz="2000" dirty="0" err="1">
                <a:ea typeface="ＭＳ Ｐゴシック" pitchFamily="-112" charset="-128"/>
              </a:rPr>
              <a:t>diapedesis</a:t>
            </a:r>
            <a:r>
              <a:rPr lang="en-US" sz="2000" dirty="0">
                <a:ea typeface="ＭＳ Ｐゴシック" pitchFamily="-112" charset="-128"/>
              </a:rPr>
              <a:t> </a:t>
            </a:r>
          </a:p>
          <a:p>
            <a:pPr lvl="1" algn="just" eaLnBrk="1" hangingPunct="1">
              <a:spcBef>
                <a:spcPct val="0"/>
              </a:spcBef>
            </a:pPr>
            <a:r>
              <a:rPr lang="en-US" sz="2000" b="1" dirty="0">
                <a:ea typeface="ＭＳ Ｐゴシック" pitchFamily="-112" charset="-128"/>
              </a:rPr>
              <a:t>~90% enter this way; mostly </a:t>
            </a:r>
            <a:r>
              <a:rPr lang="en-US" sz="2000" b="1" u="sng" dirty="0">
                <a:ea typeface="ＭＳ Ｐゴシック" pitchFamily="-112" charset="-128"/>
              </a:rPr>
              <a:t>naïve lymphocytes</a:t>
            </a:r>
          </a:p>
          <a:p>
            <a:pPr indent="-174187" algn="just">
              <a:spcBef>
                <a:spcPct val="0"/>
              </a:spcBef>
            </a:pPr>
            <a:endParaRPr lang="en-US" sz="2000" dirty="0">
              <a:ea typeface="ＭＳ Ｐゴシック" pitchFamily="-112" charset="-128"/>
            </a:endParaRPr>
          </a:p>
          <a:p>
            <a:pPr indent="-174187" algn="just">
              <a:spcBef>
                <a:spcPct val="0"/>
              </a:spcBef>
            </a:pPr>
            <a:r>
              <a:rPr lang="en-US" sz="2000" b="1" dirty="0">
                <a:solidFill>
                  <a:srgbClr val="D9262C"/>
                </a:solidFill>
                <a:ea typeface="ＭＳ Ｐゴシック" pitchFamily="-112" charset="-128"/>
              </a:rPr>
              <a:t>T-cells</a:t>
            </a:r>
            <a:r>
              <a:rPr lang="en-US" sz="2000" dirty="0">
                <a:ea typeface="ＭＳ Ｐゴシック" pitchFamily="-112" charset="-128"/>
              </a:rPr>
              <a:t> move to deep cortex; </a:t>
            </a:r>
            <a:r>
              <a:rPr lang="en-US" sz="2000" b="1" dirty="0">
                <a:solidFill>
                  <a:srgbClr val="008000"/>
                </a:solidFill>
                <a:ea typeface="ＭＳ Ｐゴシック" pitchFamily="-112" charset="-128"/>
              </a:rPr>
              <a:t>B-cells</a:t>
            </a:r>
            <a:r>
              <a:rPr lang="en-US" sz="2000" dirty="0">
                <a:ea typeface="ＭＳ Ｐゴシック" pitchFamily="-112" charset="-128"/>
              </a:rPr>
              <a:t> migrate to superficial cortex; differentiated </a:t>
            </a:r>
            <a:r>
              <a:rPr lang="en-US" sz="2000" b="1" dirty="0">
                <a:solidFill>
                  <a:schemeClr val="accent2"/>
                </a:solidFill>
                <a:ea typeface="ＭＳ Ｐゴシック" pitchFamily="-112" charset="-128"/>
              </a:rPr>
              <a:t>plasma cells</a:t>
            </a:r>
            <a:r>
              <a:rPr lang="en-US" sz="2000" dirty="0">
                <a:ea typeface="ＭＳ Ｐゴシック" pitchFamily="-112" charset="-128"/>
              </a:rPr>
              <a:t> move to </a:t>
            </a:r>
            <a:r>
              <a:rPr lang="en-US" sz="2000" dirty="0" err="1">
                <a:ea typeface="ＭＳ Ｐゴシック" pitchFamily="-112" charset="-128"/>
              </a:rPr>
              <a:t>medullary</a:t>
            </a:r>
            <a:r>
              <a:rPr lang="en-US" sz="2000" dirty="0">
                <a:ea typeface="ＭＳ Ｐゴシック" pitchFamily="-112" charset="-128"/>
              </a:rPr>
              <a:t> cords and secrete </a:t>
            </a:r>
            <a:r>
              <a:rPr lang="en-US" sz="2000" dirty="0" err="1">
                <a:ea typeface="ＭＳ Ｐゴシック" pitchFamily="-112" charset="-128"/>
              </a:rPr>
              <a:t>IgG</a:t>
            </a:r>
            <a:r>
              <a:rPr lang="en-US" sz="2000" dirty="0">
                <a:ea typeface="ＭＳ Ｐゴシック" pitchFamily="-112" charset="-128"/>
              </a:rPr>
              <a:t> into lymph</a:t>
            </a:r>
          </a:p>
          <a:p>
            <a:pPr indent="-174187" algn="just">
              <a:spcBef>
                <a:spcPct val="0"/>
              </a:spcBef>
            </a:pPr>
            <a:endParaRPr lang="en-US" sz="2000" dirty="0">
              <a:ea typeface="ＭＳ Ｐゴシック" pitchFamily="-112" charset="-128"/>
            </a:endParaRPr>
          </a:p>
          <a:p>
            <a:pPr indent="-174187" algn="just">
              <a:spcBef>
                <a:spcPct val="0"/>
              </a:spcBef>
            </a:pPr>
            <a:r>
              <a:rPr lang="en-US" sz="2000" dirty="0">
                <a:ea typeface="ＭＳ Ｐゴシック" pitchFamily="-112" charset="-128"/>
              </a:rPr>
              <a:t>Lymphocytes may leave lymph node via EFFERENT lymph vessels (can rejoin bloodstream via thoracic duct, jugular vein, etc.)</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sz="5400" b="1" dirty="0" smtClean="0">
                <a:solidFill>
                  <a:srgbClr val="D9262C"/>
                </a:solidFill>
              </a:rPr>
              <a:t>SPLEEN</a:t>
            </a:r>
            <a:endParaRPr lang="en-US" dirty="0"/>
          </a:p>
        </p:txBody>
      </p:sp>
      <p:sp>
        <p:nvSpPr>
          <p:cNvPr id="6" name="Content Placeholder 5"/>
          <p:cNvSpPr>
            <a:spLocks noGrp="1"/>
          </p:cNvSpPr>
          <p:nvPr>
            <p:ph idx="1"/>
          </p:nvPr>
        </p:nvSpPr>
        <p:spPr/>
        <p:txBody>
          <a:bodyPr/>
          <a:lstStyle/>
          <a:p>
            <a:endParaRPr lang="en-US"/>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11" descr="figure14-01_100ppi"/>
          <p:cNvPicPr>
            <a:picLocks noChangeAspect="1" noChangeArrowheads="1"/>
          </p:cNvPicPr>
          <p:nvPr/>
        </p:nvPicPr>
        <p:blipFill>
          <a:blip r:embed="rId3" cstate="print">
            <a:lum contrast="6000"/>
          </a:blip>
          <a:srcRect/>
          <a:stretch>
            <a:fillRect/>
          </a:stretch>
        </p:blipFill>
        <p:spPr bwMode="auto">
          <a:xfrm>
            <a:off x="217715" y="0"/>
            <a:ext cx="3542393" cy="6858000"/>
          </a:xfrm>
          <a:prstGeom prst="rect">
            <a:avLst/>
          </a:prstGeom>
          <a:noFill/>
          <a:ln w="9525">
            <a:noFill/>
            <a:miter lim="800000"/>
            <a:headEnd/>
            <a:tailEnd/>
          </a:ln>
        </p:spPr>
      </p:pic>
      <p:sp>
        <p:nvSpPr>
          <p:cNvPr id="118787" name="Text Box 3"/>
          <p:cNvSpPr txBox="1">
            <a:spLocks noChangeArrowheads="1"/>
          </p:cNvSpPr>
          <p:nvPr/>
        </p:nvSpPr>
        <p:spPr bwMode="auto">
          <a:xfrm>
            <a:off x="4892524" y="357188"/>
            <a:ext cx="1795374" cy="584717"/>
          </a:xfrm>
          <a:prstGeom prst="rect">
            <a:avLst/>
          </a:prstGeom>
          <a:noFill/>
          <a:ln w="9525">
            <a:noFill/>
            <a:miter lim="800000"/>
            <a:headEnd/>
            <a:tailEnd/>
          </a:ln>
        </p:spPr>
        <p:txBody>
          <a:bodyPr wrap="none" lIns="91382" tIns="45691" rIns="91382" bIns="45691">
            <a:spAutoFit/>
          </a:bodyPr>
          <a:lstStyle/>
          <a:p>
            <a:pPr defTabSz="914485"/>
            <a:r>
              <a:rPr lang="en-US" sz="3200" b="1" dirty="0" smtClean="0">
                <a:solidFill>
                  <a:srgbClr val="D9262C"/>
                </a:solidFill>
              </a:rPr>
              <a:t> SPLEEN</a:t>
            </a:r>
            <a:endParaRPr lang="en-US" sz="3200" b="1" dirty="0">
              <a:solidFill>
                <a:srgbClr val="D9262C"/>
              </a:solidFill>
            </a:endParaRPr>
          </a:p>
        </p:txBody>
      </p:sp>
      <p:sp>
        <p:nvSpPr>
          <p:cNvPr id="118788" name="Rectangle 7"/>
          <p:cNvSpPr>
            <a:spLocks noChangeArrowheads="1"/>
          </p:cNvSpPr>
          <p:nvPr/>
        </p:nvSpPr>
        <p:spPr bwMode="auto">
          <a:xfrm>
            <a:off x="3734405" y="1294805"/>
            <a:ext cx="151190" cy="4268391"/>
          </a:xfrm>
          <a:prstGeom prst="rect">
            <a:avLst/>
          </a:prstGeom>
          <a:solidFill>
            <a:schemeClr val="bg1"/>
          </a:solidFill>
          <a:ln w="9525">
            <a:noFill/>
            <a:miter lim="800000"/>
            <a:headEnd/>
            <a:tailEnd/>
          </a:ln>
        </p:spPr>
        <p:txBody>
          <a:bodyPr wrap="none" lIns="86493" tIns="43247" rIns="86493" bIns="43247" anchor="ctr"/>
          <a:lstStyle/>
          <a:p>
            <a:endParaRPr lang="es-ES_tradnl"/>
          </a:p>
        </p:txBody>
      </p:sp>
      <p:sp>
        <p:nvSpPr>
          <p:cNvPr id="118789" name="Rectangle 8"/>
          <p:cNvSpPr>
            <a:spLocks noChangeArrowheads="1"/>
          </p:cNvSpPr>
          <p:nvPr/>
        </p:nvSpPr>
        <p:spPr bwMode="auto">
          <a:xfrm>
            <a:off x="533703" y="1372196"/>
            <a:ext cx="152702" cy="2056805"/>
          </a:xfrm>
          <a:prstGeom prst="rect">
            <a:avLst/>
          </a:prstGeom>
          <a:solidFill>
            <a:schemeClr val="bg1"/>
          </a:solidFill>
          <a:ln w="9525">
            <a:noFill/>
            <a:miter lim="800000"/>
            <a:headEnd/>
            <a:tailEnd/>
          </a:ln>
        </p:spPr>
        <p:txBody>
          <a:bodyPr wrap="none" lIns="86493" tIns="43247" rIns="86493" bIns="43247" anchor="ctr"/>
          <a:lstStyle/>
          <a:p>
            <a:endParaRPr lang="es-ES_tradnl"/>
          </a:p>
        </p:txBody>
      </p:sp>
      <p:sp>
        <p:nvSpPr>
          <p:cNvPr id="118790" name="Line 9"/>
          <p:cNvSpPr>
            <a:spLocks noChangeShapeType="1"/>
          </p:cNvSpPr>
          <p:nvPr/>
        </p:nvSpPr>
        <p:spPr bwMode="auto">
          <a:xfrm flipV="1">
            <a:off x="3441095" y="785812"/>
            <a:ext cx="1493762" cy="1232297"/>
          </a:xfrm>
          <a:prstGeom prst="line">
            <a:avLst/>
          </a:prstGeom>
          <a:noFill/>
          <a:ln w="12700">
            <a:solidFill>
              <a:schemeClr val="tx1"/>
            </a:solidFill>
            <a:round/>
            <a:headEnd/>
            <a:tailEnd/>
          </a:ln>
        </p:spPr>
        <p:txBody>
          <a:bodyPr wrap="none" lIns="86493" tIns="43247" rIns="86493" bIns="43247" anchor="ctr"/>
          <a:lstStyle/>
          <a:p>
            <a:endParaRPr lang="en-US"/>
          </a:p>
        </p:txBody>
      </p:sp>
      <p:sp>
        <p:nvSpPr>
          <p:cNvPr id="118791" name="Text Box 10"/>
          <p:cNvSpPr txBox="1">
            <a:spLocks noChangeArrowheads="1"/>
          </p:cNvSpPr>
          <p:nvPr/>
        </p:nvSpPr>
        <p:spPr bwMode="auto">
          <a:xfrm>
            <a:off x="4572000" y="1839516"/>
            <a:ext cx="4572000" cy="3924093"/>
          </a:xfrm>
          <a:prstGeom prst="rect">
            <a:avLst/>
          </a:prstGeom>
          <a:noFill/>
          <a:ln w="9525">
            <a:noFill/>
            <a:miter lim="800000"/>
            <a:headEnd/>
            <a:tailEnd/>
          </a:ln>
        </p:spPr>
        <p:txBody>
          <a:bodyPr lIns="91382" tIns="45691" rIns="91382" bIns="45691">
            <a:spAutoFit/>
          </a:bodyPr>
          <a:lstStyle/>
          <a:p>
            <a:pPr defTabSz="914485"/>
            <a:r>
              <a:rPr lang="en-US" sz="2400" dirty="0"/>
              <a:t>Filters the blood</a:t>
            </a:r>
          </a:p>
          <a:p>
            <a:pPr defTabSz="914485"/>
            <a:endParaRPr lang="en-US" sz="2400" dirty="0"/>
          </a:p>
          <a:p>
            <a:pPr defTabSz="914485"/>
            <a:r>
              <a:rPr lang="en-US" sz="2400" dirty="0"/>
              <a:t>Destroys old red blood cells</a:t>
            </a:r>
          </a:p>
          <a:p>
            <a:pPr defTabSz="914485"/>
            <a:endParaRPr lang="en-US" sz="2400" dirty="0"/>
          </a:p>
          <a:p>
            <a:pPr defTabSz="914485"/>
            <a:r>
              <a:rPr lang="en-US" sz="2400" dirty="0"/>
              <a:t>Serves as an immune organ</a:t>
            </a:r>
          </a:p>
          <a:p>
            <a:pPr defTabSz="914485"/>
            <a:endParaRPr lang="en-US" sz="2400" dirty="0"/>
          </a:p>
          <a:p>
            <a:pPr defTabSz="914485"/>
            <a:r>
              <a:rPr lang="en-US" sz="2400" dirty="0"/>
              <a:t>Divided into </a:t>
            </a:r>
            <a:r>
              <a:rPr lang="en-US" sz="2400" b="1" u="sng" dirty="0"/>
              <a:t>Red Pulp</a:t>
            </a:r>
            <a:r>
              <a:rPr lang="en-US" sz="2400" dirty="0"/>
              <a:t> (RBC/</a:t>
            </a:r>
          </a:p>
          <a:p>
            <a:pPr defTabSz="914485"/>
            <a:r>
              <a:rPr lang="en-US" sz="2400" dirty="0"/>
              <a:t>hemoglobin recycling)</a:t>
            </a:r>
          </a:p>
          <a:p>
            <a:pPr defTabSz="914485"/>
            <a:r>
              <a:rPr lang="en-US" sz="2400" b="1" u="sng" dirty="0"/>
              <a:t>White Pulp</a:t>
            </a:r>
            <a:r>
              <a:rPr lang="en-US" sz="2400" dirty="0"/>
              <a:t> (responsible for</a:t>
            </a:r>
          </a:p>
          <a:p>
            <a:pPr defTabSz="914485"/>
            <a:r>
              <a:rPr lang="en-US" sz="2400" dirty="0"/>
              <a:t>immune functions) </a:t>
            </a:r>
          </a:p>
        </p:txBody>
      </p:sp>
      <p:sp>
        <p:nvSpPr>
          <p:cNvPr id="118792" name="Rectangle 12"/>
          <p:cNvSpPr>
            <a:spLocks noChangeArrowheads="1"/>
          </p:cNvSpPr>
          <p:nvPr/>
        </p:nvSpPr>
        <p:spPr bwMode="auto">
          <a:xfrm>
            <a:off x="3048000" y="2013645"/>
            <a:ext cx="399143" cy="218777"/>
          </a:xfrm>
          <a:prstGeom prst="rect">
            <a:avLst/>
          </a:prstGeom>
          <a:noFill/>
          <a:ln w="12700">
            <a:solidFill>
              <a:schemeClr val="tx1"/>
            </a:solidFill>
            <a:miter lim="800000"/>
            <a:headEnd/>
            <a:tailEnd/>
          </a:ln>
        </p:spPr>
        <p:txBody>
          <a:bodyPr wrap="none" lIns="86493" tIns="43247" rIns="86493" bIns="43247" anchor="ctr"/>
          <a:lstStyle/>
          <a:p>
            <a:endParaRPr lang="es-ES_tradnl"/>
          </a:p>
        </p:txBody>
      </p:sp>
      <p:sp>
        <p:nvSpPr>
          <p:cNvPr id="118793" name="Text Box 5"/>
          <p:cNvSpPr txBox="1">
            <a:spLocks noChangeArrowheads="1"/>
          </p:cNvSpPr>
          <p:nvPr/>
        </p:nvSpPr>
        <p:spPr bwMode="auto">
          <a:xfrm>
            <a:off x="3265714" y="6456165"/>
            <a:ext cx="1886857" cy="230684"/>
          </a:xfrm>
          <a:prstGeom prst="rect">
            <a:avLst/>
          </a:prstGeom>
          <a:solidFill>
            <a:schemeClr val="bg1"/>
          </a:solidFill>
          <a:ln w="9525">
            <a:noFill/>
            <a:miter lim="800000"/>
            <a:headEnd/>
            <a:tailEnd/>
          </a:ln>
        </p:spPr>
        <p:txBody>
          <a:bodyPr lIns="86447" tIns="43223" rIns="86447" bIns="43223">
            <a:spAutoFit/>
          </a:bodyPr>
          <a:lstStyle/>
          <a:p>
            <a:pPr defTabSz="914485"/>
            <a:r>
              <a:rPr lang="en-US" sz="900" dirty="0"/>
              <a:t>Ross, Fig. 14.1</a:t>
            </a:r>
          </a:p>
        </p:txBody>
      </p:sp>
      <p:pic>
        <p:nvPicPr>
          <p:cNvPr id="118794" name="Picture 34"/>
          <p:cNvPicPr>
            <a:picLocks noChangeAspect="1" noChangeArrowheads="1"/>
          </p:cNvPicPr>
          <p:nvPr/>
        </p:nvPicPr>
        <p:blipFill>
          <a:blip r:embed="rId4" cstate="print"/>
          <a:srcRect/>
          <a:stretch>
            <a:fillRect/>
          </a:stretch>
        </p:blipFill>
        <p:spPr bwMode="auto">
          <a:xfrm>
            <a:off x="2612571" y="6500813"/>
            <a:ext cx="701524" cy="129481"/>
          </a:xfrm>
          <a:prstGeom prst="rect">
            <a:avLst/>
          </a:prstGeom>
          <a:noFill/>
          <a:ln w="9525">
            <a:noFill/>
            <a:round/>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80" name="Picture 34"/>
          <p:cNvPicPr>
            <a:picLocks noChangeAspect="1" noChangeArrowheads="1"/>
          </p:cNvPicPr>
          <p:nvPr/>
        </p:nvPicPr>
        <p:blipFill>
          <a:blip r:embed="rId3" cstate="print"/>
          <a:srcRect/>
          <a:stretch>
            <a:fillRect/>
          </a:stretch>
        </p:blipFill>
        <p:spPr bwMode="auto">
          <a:xfrm>
            <a:off x="3048000" y="6357938"/>
            <a:ext cx="701524" cy="129481"/>
          </a:xfrm>
          <a:prstGeom prst="rect">
            <a:avLst/>
          </a:prstGeom>
          <a:noFill/>
          <a:ln w="9525">
            <a:noFill/>
            <a:round/>
            <a:headEnd/>
            <a:tailEnd/>
          </a:ln>
        </p:spPr>
      </p:pic>
      <p:sp>
        <p:nvSpPr>
          <p:cNvPr id="126981" name="Text Box 4"/>
          <p:cNvSpPr txBox="1">
            <a:spLocks noChangeArrowheads="1"/>
          </p:cNvSpPr>
          <p:nvPr/>
        </p:nvSpPr>
        <p:spPr bwMode="auto">
          <a:xfrm>
            <a:off x="3714751" y="6299895"/>
            <a:ext cx="711937" cy="230774"/>
          </a:xfrm>
          <a:prstGeom prst="rect">
            <a:avLst/>
          </a:prstGeom>
          <a:noFill/>
          <a:ln w="9525">
            <a:noFill/>
            <a:miter lim="800000"/>
            <a:headEnd/>
            <a:tailEnd/>
          </a:ln>
        </p:spPr>
        <p:txBody>
          <a:bodyPr wrap="none" lIns="91382" tIns="45691" rIns="91382" bIns="45691">
            <a:spAutoFit/>
          </a:bodyPr>
          <a:lstStyle/>
          <a:p>
            <a:pPr defTabSz="914485"/>
            <a:r>
              <a:rPr lang="en-US" sz="900" dirty="0"/>
              <a:t>Ross, 14.29</a:t>
            </a:r>
          </a:p>
        </p:txBody>
      </p:sp>
      <p:sp>
        <p:nvSpPr>
          <p:cNvPr id="9" name="Title 8"/>
          <p:cNvSpPr>
            <a:spLocks noGrp="1"/>
          </p:cNvSpPr>
          <p:nvPr>
            <p:ph type="title"/>
          </p:nvPr>
        </p:nvSpPr>
        <p:spPr>
          <a:xfrm>
            <a:off x="457200" y="685800"/>
            <a:ext cx="8229600" cy="731838"/>
          </a:xfrm>
        </p:spPr>
        <p:txBody>
          <a:bodyPr>
            <a:normAutofit fontScale="90000"/>
          </a:bodyPr>
          <a:lstStyle/>
          <a:p>
            <a:r>
              <a:rPr lang="en-US" sz="3600" b="1" dirty="0" smtClean="0"/>
              <a:t>ORGANIZATION OF THE SPLEEN</a:t>
            </a:r>
            <a:r>
              <a:rPr lang="en-US" b="1" dirty="0" smtClean="0"/>
              <a:t/>
            </a:r>
            <a:br>
              <a:rPr lang="en-US" b="1" dirty="0" smtClean="0"/>
            </a:br>
            <a:endParaRPr lang="en-US" dirty="0"/>
          </a:p>
        </p:txBody>
      </p:sp>
      <p:pic>
        <p:nvPicPr>
          <p:cNvPr id="12" name="Picture 5"/>
          <p:cNvPicPr>
            <a:picLocks noGrp="1" noChangeAspect="1" noChangeArrowheads="1"/>
          </p:cNvPicPr>
          <p:nvPr>
            <p:ph sz="half" idx="1"/>
          </p:nvPr>
        </p:nvPicPr>
        <p:blipFill>
          <a:blip r:embed="rId4" cstate="print"/>
          <a:srcRect/>
          <a:stretch>
            <a:fillRect/>
          </a:stretch>
        </p:blipFill>
        <p:spPr bwMode="auto">
          <a:xfrm>
            <a:off x="381000" y="1646237"/>
            <a:ext cx="3581400" cy="4525963"/>
          </a:xfrm>
          <a:prstGeom prst="rect">
            <a:avLst/>
          </a:prstGeom>
          <a:noFill/>
          <a:ln w="9525">
            <a:noFill/>
            <a:miter lim="800000"/>
            <a:headEnd/>
            <a:tailEnd/>
          </a:ln>
        </p:spPr>
      </p:pic>
      <p:pic>
        <p:nvPicPr>
          <p:cNvPr id="13" name="Picture 2"/>
          <p:cNvPicPr>
            <a:picLocks noGrp="1" noChangeAspect="1" noChangeArrowheads="1"/>
          </p:cNvPicPr>
          <p:nvPr>
            <p:ph sz="half" idx="2"/>
          </p:nvPr>
        </p:nvPicPr>
        <p:blipFill>
          <a:blip r:embed="rId5" cstate="print"/>
          <a:srcRect/>
          <a:stretch>
            <a:fillRect/>
          </a:stretch>
        </p:blipFill>
        <p:spPr bwMode="auto">
          <a:xfrm>
            <a:off x="4343400" y="1676400"/>
            <a:ext cx="4343400" cy="4191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noAutofit/>
          </a:bodyPr>
          <a:lstStyle/>
          <a:p>
            <a:r>
              <a:rPr lang="en-US" sz="2800" b="1" dirty="0" smtClean="0"/>
              <a:t>                    ORGANIZATION OF THE SPLEEN </a:t>
            </a:r>
            <a:endParaRPr lang="en-US" sz="2800" dirty="0"/>
          </a:p>
        </p:txBody>
      </p:sp>
      <p:sp>
        <p:nvSpPr>
          <p:cNvPr id="3" name="Content Placeholder 2"/>
          <p:cNvSpPr>
            <a:spLocks noGrp="1"/>
          </p:cNvSpPr>
          <p:nvPr>
            <p:ph idx="1"/>
          </p:nvPr>
        </p:nvSpPr>
        <p:spPr>
          <a:xfrm>
            <a:off x="457200" y="1676400"/>
            <a:ext cx="8229600" cy="4449763"/>
          </a:xfrm>
        </p:spPr>
        <p:txBody>
          <a:bodyPr>
            <a:noAutofit/>
          </a:bodyPr>
          <a:lstStyle/>
          <a:p>
            <a:pPr algn="just"/>
            <a:r>
              <a:rPr lang="en-US" sz="2400" dirty="0" smtClean="0"/>
              <a:t>Except for the </a:t>
            </a:r>
            <a:r>
              <a:rPr lang="en-US" sz="2400" dirty="0" err="1" smtClean="0"/>
              <a:t>hilum</a:t>
            </a:r>
            <a:r>
              <a:rPr lang="en-US" sz="2400" dirty="0" smtClean="0"/>
              <a:t>, the surface of the spleen is covered by a layer of  peritoneum </a:t>
            </a:r>
            <a:r>
              <a:rPr lang="en-US" sz="2400" dirty="0" err="1" smtClean="0"/>
              <a:t>reffered</a:t>
            </a:r>
            <a:r>
              <a:rPr lang="en-US" sz="2400" dirty="0" smtClean="0"/>
              <a:t> to as </a:t>
            </a:r>
            <a:r>
              <a:rPr lang="en-US" sz="2400" b="1" dirty="0" smtClean="0"/>
              <a:t>SEROUS COAT</a:t>
            </a:r>
            <a:r>
              <a:rPr lang="en-US" sz="2400" dirty="0" smtClean="0"/>
              <a:t>.</a:t>
            </a:r>
          </a:p>
          <a:p>
            <a:pPr algn="just"/>
            <a:endParaRPr lang="en-US" sz="2400" b="1" dirty="0" smtClean="0"/>
          </a:p>
          <a:p>
            <a:pPr algn="just"/>
            <a:r>
              <a:rPr lang="en-US" sz="2400" b="1" dirty="0" smtClean="0"/>
              <a:t>CAPSULE:</a:t>
            </a:r>
            <a:r>
              <a:rPr lang="en-US" sz="2400" dirty="0" smtClean="0"/>
              <a:t> spleen is surrounded by dense connective tissue capsule</a:t>
            </a:r>
          </a:p>
          <a:p>
            <a:pPr algn="just"/>
            <a:endParaRPr lang="en-US" sz="2400" dirty="0" smtClean="0"/>
          </a:p>
          <a:p>
            <a:pPr algn="just"/>
            <a:r>
              <a:rPr lang="en-US" sz="2400" b="1" dirty="0" smtClean="0"/>
              <a:t>TRABECULAE </a:t>
            </a:r>
            <a:r>
              <a:rPr lang="en-US" sz="2400" dirty="0" smtClean="0"/>
              <a:t>: from the capsule arises connective tissue </a:t>
            </a:r>
            <a:r>
              <a:rPr lang="en-US" sz="2400" dirty="0" err="1" smtClean="0"/>
              <a:t>trabeculae</a:t>
            </a:r>
            <a:r>
              <a:rPr lang="en-US" sz="2400" dirty="0" smtClean="0"/>
              <a:t> that extend deep into the spleens interior. The main </a:t>
            </a:r>
            <a:r>
              <a:rPr lang="en-US" sz="2400" dirty="0" err="1" smtClean="0"/>
              <a:t>trabeculae</a:t>
            </a:r>
            <a:r>
              <a:rPr lang="en-US" sz="2400" dirty="0" smtClean="0"/>
              <a:t> enters the spleen at the </a:t>
            </a:r>
            <a:r>
              <a:rPr lang="en-US" sz="2400" dirty="0" err="1" smtClean="0"/>
              <a:t>hilus</a:t>
            </a:r>
            <a:r>
              <a:rPr lang="en-US" sz="2400" dirty="0" smtClean="0"/>
              <a:t> and extend throughout the organ.</a:t>
            </a:r>
            <a:r>
              <a:rPr lang="en-US" sz="2400" dirty="0"/>
              <a:t> </a:t>
            </a:r>
            <a:r>
              <a:rPr lang="en-US" sz="2400" dirty="0" smtClean="0"/>
              <a:t>Contains:</a:t>
            </a:r>
          </a:p>
          <a:p>
            <a:pPr algn="just"/>
            <a:r>
              <a:rPr lang="en-US" sz="2400" b="1" dirty="0" err="1" smtClean="0"/>
              <a:t>Trabecular</a:t>
            </a:r>
            <a:r>
              <a:rPr lang="en-US" sz="2400" b="1" dirty="0" smtClean="0"/>
              <a:t> arteries</a:t>
            </a:r>
          </a:p>
          <a:p>
            <a:pPr algn="just"/>
            <a:r>
              <a:rPr lang="en-US" sz="2400" b="1" dirty="0" err="1" smtClean="0"/>
              <a:t>Trabecular</a:t>
            </a:r>
            <a:r>
              <a:rPr lang="en-US" sz="2400" b="1" dirty="0" smtClean="0"/>
              <a:t> vein</a:t>
            </a:r>
          </a:p>
          <a:p>
            <a:pPr algn="just"/>
            <a:endParaRPr lang="en-US" sz="2400" dirty="0" smtClean="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idx="4294967295"/>
          </p:nvPr>
        </p:nvSpPr>
        <p:spPr/>
        <p:txBody>
          <a:bodyPr/>
          <a:lstStyle/>
          <a:p>
            <a:pPr eaLnBrk="1" hangingPunct="1">
              <a:defRPr/>
            </a:pPr>
            <a:r>
              <a:rPr lang="en-US" sz="4000" b="1" smtClean="0">
                <a:solidFill>
                  <a:schemeClr val="tx1"/>
                </a:solidFill>
                <a:latin typeface="Algerian" pitchFamily="82" charset="0"/>
              </a:rPr>
              <a:t>Microscopic structure</a:t>
            </a:r>
          </a:p>
        </p:txBody>
      </p:sp>
      <p:sp>
        <p:nvSpPr>
          <p:cNvPr id="114693" name="Rectangle 5"/>
          <p:cNvSpPr>
            <a:spLocks noGrp="1" noChangeArrowheads="1"/>
          </p:cNvSpPr>
          <p:nvPr>
            <p:ph type="body" idx="1"/>
          </p:nvPr>
        </p:nvSpPr>
        <p:spPr/>
        <p:txBody>
          <a:bodyPr/>
          <a:lstStyle/>
          <a:p>
            <a:pPr eaLnBrk="1" hangingPunct="1">
              <a:defRPr/>
            </a:pPr>
            <a:endParaRPr lang="en-US" smtClean="0"/>
          </a:p>
        </p:txBody>
      </p:sp>
      <p:pic>
        <p:nvPicPr>
          <p:cNvPr id="37892" name="Picture 4" descr="20 012"/>
          <p:cNvPicPr>
            <a:picLocks noGrp="1" noChangeAspect="1" noChangeArrowheads="1"/>
          </p:cNvPicPr>
          <p:nvPr>
            <p:ph sz="half" idx="4294967295"/>
          </p:nvPr>
        </p:nvPicPr>
        <p:blipFill>
          <a:blip r:embed="rId2" cstate="print"/>
          <a:srcRect/>
          <a:stretch>
            <a:fillRect/>
          </a:stretch>
        </p:blipFill>
        <p:spPr>
          <a:xfrm>
            <a:off x="0" y="228600"/>
            <a:ext cx="9144000" cy="6400800"/>
          </a:xfrm>
          <a:noFill/>
        </p:spPr>
      </p:pic>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838200"/>
          </a:xfrm>
        </p:spPr>
        <p:txBody>
          <a:bodyPr>
            <a:normAutofit/>
          </a:bodyPr>
          <a:lstStyle/>
          <a:p>
            <a:pPr algn="ctr"/>
            <a:r>
              <a:rPr lang="en-US" sz="3200" b="1" dirty="0" smtClean="0">
                <a:solidFill>
                  <a:srgbClr val="C00000"/>
                </a:solidFill>
              </a:rPr>
              <a:t>WHITE PULP</a:t>
            </a:r>
            <a:endParaRPr lang="en-US" sz="3200" dirty="0">
              <a:solidFill>
                <a:srgbClr val="C00000"/>
              </a:solidFill>
            </a:endParaRPr>
          </a:p>
        </p:txBody>
      </p:sp>
      <p:sp>
        <p:nvSpPr>
          <p:cNvPr id="3" name="Content Placeholder 2"/>
          <p:cNvSpPr>
            <a:spLocks noGrp="1"/>
          </p:cNvSpPr>
          <p:nvPr>
            <p:ph idx="1"/>
          </p:nvPr>
        </p:nvSpPr>
        <p:spPr>
          <a:xfrm>
            <a:off x="457200" y="1524000"/>
            <a:ext cx="8229600" cy="5105400"/>
          </a:xfrm>
        </p:spPr>
        <p:txBody>
          <a:bodyPr>
            <a:normAutofit/>
          </a:bodyPr>
          <a:lstStyle/>
          <a:p>
            <a:r>
              <a:rPr lang="en-US" sz="2000" b="1" dirty="0" smtClean="0"/>
              <a:t>WHITE PULP</a:t>
            </a:r>
            <a:r>
              <a:rPr lang="en-US" sz="2000" dirty="0" smtClean="0"/>
              <a:t>: consists of numerous aggregation of lymphatic nodules that surround the central artery </a:t>
            </a:r>
          </a:p>
          <a:p>
            <a:r>
              <a:rPr lang="en-US" sz="2000" dirty="0" smtClean="0"/>
              <a:t>At places the cords are thicker  and contain  lymphatic nodules. These nodules are called  MALPIGHIAN BODIES.</a:t>
            </a:r>
          </a:p>
          <a:p>
            <a:endParaRPr lang="en-US" sz="2000" dirty="0" smtClean="0"/>
          </a:p>
          <a:p>
            <a:r>
              <a:rPr lang="en-US" sz="2000" dirty="0" smtClean="0"/>
              <a:t>Each lymphatic nodule contains:</a:t>
            </a:r>
          </a:p>
          <a:p>
            <a:r>
              <a:rPr lang="en-US" sz="2000" b="1" dirty="0" smtClean="0"/>
              <a:t>Germinal centre </a:t>
            </a:r>
            <a:r>
              <a:rPr lang="en-US" sz="2000" dirty="0" smtClean="0"/>
              <a:t>: decrease in number with age.</a:t>
            </a:r>
          </a:p>
          <a:p>
            <a:endParaRPr lang="en-US" sz="2000" dirty="0" smtClean="0"/>
          </a:p>
          <a:p>
            <a:r>
              <a:rPr lang="en-US" sz="2000" b="1" dirty="0" smtClean="0"/>
              <a:t>Central artery </a:t>
            </a:r>
            <a:r>
              <a:rPr lang="en-US" sz="2000" dirty="0" smtClean="0"/>
              <a:t>: Located in the periphery of the lymphatic nodule. Are branches of </a:t>
            </a:r>
            <a:r>
              <a:rPr lang="en-US" sz="2000" dirty="0" err="1" smtClean="0"/>
              <a:t>trabecular</a:t>
            </a:r>
            <a:r>
              <a:rPr lang="en-US" sz="2000" dirty="0" smtClean="0"/>
              <a:t> arteries that become </a:t>
            </a:r>
            <a:r>
              <a:rPr lang="en-US" sz="2000" dirty="0" err="1" smtClean="0"/>
              <a:t>ensheathed</a:t>
            </a:r>
            <a:r>
              <a:rPr lang="en-US" sz="2000" dirty="0" smtClean="0"/>
              <a:t> with lymphatic tissue  as they leave the connective tissue </a:t>
            </a:r>
            <a:r>
              <a:rPr lang="en-US" sz="2000" dirty="0" err="1" smtClean="0"/>
              <a:t>trabeculae</a:t>
            </a:r>
            <a:r>
              <a:rPr lang="en-US" sz="2000" dirty="0" smtClean="0"/>
              <a:t>.</a:t>
            </a:r>
          </a:p>
          <a:p>
            <a:endParaRPr lang="en-US" sz="2000" dirty="0" smtClean="0"/>
          </a:p>
          <a:p>
            <a:r>
              <a:rPr lang="en-US" sz="2000" dirty="0" smtClean="0"/>
              <a:t>This </a:t>
            </a:r>
            <a:r>
              <a:rPr lang="en-US" sz="2000" b="1" dirty="0" err="1" smtClean="0"/>
              <a:t>periarterial</a:t>
            </a:r>
            <a:r>
              <a:rPr lang="en-US" sz="2000" b="1" dirty="0" smtClean="0"/>
              <a:t> lymphatic sheath </a:t>
            </a:r>
            <a:r>
              <a:rPr lang="en-US" sz="2000" dirty="0" smtClean="0"/>
              <a:t>also forms the lymphatic nodules  that constitute  the white pulp .</a:t>
            </a:r>
          </a:p>
          <a:p>
            <a:endParaRPr lang="en-US"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15"/>
          <p:cNvSpPr>
            <a:spLocks noGrp="1" noChangeArrowheads="1"/>
          </p:cNvSpPr>
          <p:nvPr>
            <p:ph type="title"/>
          </p:nvPr>
        </p:nvSpPr>
        <p:spPr>
          <a:xfrm>
            <a:off x="5181600" y="457200"/>
            <a:ext cx="3744686" cy="1524000"/>
          </a:xfrm>
        </p:spPr>
        <p:txBody>
          <a:bodyPr>
            <a:normAutofit/>
          </a:bodyPr>
          <a:lstStyle/>
          <a:p>
            <a:pPr algn="ctr" eaLnBrk="1" hangingPunct="1"/>
            <a:r>
              <a:rPr lang="en-US" sz="3200" b="1" dirty="0">
                <a:solidFill>
                  <a:srgbClr val="C00000"/>
                </a:solidFill>
                <a:ea typeface="ＭＳ Ｐゴシック" pitchFamily="-112" charset="-128"/>
              </a:rPr>
              <a:t>PALS </a:t>
            </a:r>
            <a:r>
              <a:rPr lang="en-US" sz="3200" b="1" dirty="0" smtClean="0">
                <a:solidFill>
                  <a:srgbClr val="C00000"/>
                </a:solidFill>
                <a:ea typeface="ＭＳ Ｐゴシック" pitchFamily="-112" charset="-128"/>
              </a:rPr>
              <a:t>with </a:t>
            </a:r>
            <a:r>
              <a:rPr lang="en-US" sz="3200" b="1" dirty="0">
                <a:solidFill>
                  <a:srgbClr val="C00000"/>
                </a:solidFill>
                <a:ea typeface="ＭＳ Ｐゴシック" pitchFamily="-112" charset="-128"/>
              </a:rPr>
              <a:t>secondary follicle</a:t>
            </a:r>
          </a:p>
        </p:txBody>
      </p:sp>
      <p:pic>
        <p:nvPicPr>
          <p:cNvPr id="141316" name="Picture 18" descr="plate35_3_100ppi"/>
          <p:cNvPicPr>
            <a:picLocks noGrp="1" noChangeAspect="1" noChangeArrowheads="1"/>
          </p:cNvPicPr>
          <p:nvPr>
            <p:ph sz="half" idx="1"/>
          </p:nvPr>
        </p:nvPicPr>
        <p:blipFill>
          <a:blip r:embed="rId3" cstate="print"/>
          <a:srcRect/>
          <a:stretch>
            <a:fillRect/>
          </a:stretch>
        </p:blipFill>
        <p:spPr>
          <a:xfrm>
            <a:off x="304800" y="990600"/>
            <a:ext cx="4370010" cy="5653088"/>
          </a:xfrm>
          <a:noFill/>
        </p:spPr>
      </p:pic>
      <p:sp>
        <p:nvSpPr>
          <p:cNvPr id="141315" name="Rectangle 17"/>
          <p:cNvSpPr>
            <a:spLocks noGrp="1" noChangeArrowheads="1"/>
          </p:cNvSpPr>
          <p:nvPr>
            <p:ph type="body" sz="half" idx="2"/>
          </p:nvPr>
        </p:nvSpPr>
        <p:spPr>
          <a:xfrm>
            <a:off x="5007429" y="2143125"/>
            <a:ext cx="3813024" cy="4115098"/>
          </a:xfrm>
        </p:spPr>
        <p:txBody>
          <a:bodyPr/>
          <a:lstStyle/>
          <a:p>
            <a:pPr marL="0" indent="0">
              <a:buNone/>
            </a:pPr>
            <a:r>
              <a:rPr lang="en-US" sz="1900" dirty="0">
                <a:ea typeface="ＭＳ Ｐゴシック" pitchFamily="-112" charset="-128"/>
              </a:rPr>
              <a:t>Shown here with “central” artery cut in cross section –note that the CA has been pushed off to the side by the rapid expansion of cells in the germinal center (GC)</a:t>
            </a:r>
          </a:p>
          <a:p>
            <a:pPr marL="0" indent="0">
              <a:buNone/>
            </a:pPr>
            <a:endParaRPr lang="en-US" sz="1900" dirty="0">
              <a:ea typeface="ＭＳ Ｐゴシック" pitchFamily="-112" charset="-128"/>
            </a:endParaRPr>
          </a:p>
          <a:p>
            <a:pPr marL="0" indent="0">
              <a:buNone/>
            </a:pPr>
            <a:endParaRPr lang="en-US" sz="1900" dirty="0">
              <a:ea typeface="ＭＳ Ｐゴシック" pitchFamily="-112" charset="-128"/>
            </a:endParaRPr>
          </a:p>
          <a:p>
            <a:pPr marL="0" indent="0">
              <a:buNone/>
            </a:pPr>
            <a:endParaRPr lang="en-US" sz="1900" dirty="0">
              <a:ea typeface="ＭＳ Ｐゴシック" pitchFamily="-112" charset="-128"/>
            </a:endParaRPr>
          </a:p>
          <a:p>
            <a:pPr marL="0" indent="0">
              <a:buNone/>
            </a:pPr>
            <a:r>
              <a:rPr lang="en-US" sz="1500" dirty="0">
                <a:ea typeface="ＭＳ Ｐゴシック" pitchFamily="-112" charset="-128"/>
              </a:rPr>
              <a:t>RP= red pulp</a:t>
            </a:r>
          </a:p>
          <a:p>
            <a:pPr marL="0" indent="0">
              <a:buNone/>
            </a:pPr>
            <a:r>
              <a:rPr lang="en-US" sz="1500" dirty="0">
                <a:ea typeface="ＭＳ Ｐゴシック" pitchFamily="-112" charset="-128"/>
              </a:rPr>
              <a:t>MZ= marginal zone (antigen presentation)</a:t>
            </a:r>
          </a:p>
          <a:p>
            <a:pPr marL="0" indent="0">
              <a:buNone/>
            </a:pPr>
            <a:r>
              <a:rPr lang="en-US" sz="1500" dirty="0">
                <a:ea typeface="ＭＳ Ｐゴシック" pitchFamily="-112" charset="-128"/>
              </a:rPr>
              <a:t>dashed circle = T-cell rich zone</a:t>
            </a:r>
          </a:p>
        </p:txBody>
      </p:sp>
      <p:sp>
        <p:nvSpPr>
          <p:cNvPr id="141317" name="Text Box 19"/>
          <p:cNvSpPr txBox="1">
            <a:spLocks noChangeArrowheads="1"/>
          </p:cNvSpPr>
          <p:nvPr/>
        </p:nvSpPr>
        <p:spPr bwMode="auto">
          <a:xfrm>
            <a:off x="653143" y="6585645"/>
            <a:ext cx="1669143" cy="230683"/>
          </a:xfrm>
          <a:prstGeom prst="rect">
            <a:avLst/>
          </a:prstGeom>
          <a:noFill/>
          <a:ln w="9525">
            <a:noFill/>
            <a:miter lim="800000"/>
            <a:headEnd/>
            <a:tailEnd/>
          </a:ln>
        </p:spPr>
        <p:txBody>
          <a:bodyPr lIns="86447" tIns="43223" rIns="86447" bIns="43223">
            <a:spAutoFit/>
          </a:bodyPr>
          <a:lstStyle/>
          <a:p>
            <a:pPr defTabSz="914485"/>
            <a:r>
              <a:rPr lang="en-US" sz="900" dirty="0"/>
              <a:t>Ross, plate 35-3</a:t>
            </a:r>
          </a:p>
        </p:txBody>
      </p:sp>
      <p:sp>
        <p:nvSpPr>
          <p:cNvPr id="141318" name="Oval 20"/>
          <p:cNvSpPr>
            <a:spLocks noChangeArrowheads="1"/>
          </p:cNvSpPr>
          <p:nvPr/>
        </p:nvSpPr>
        <p:spPr bwMode="auto">
          <a:xfrm>
            <a:off x="1016000" y="727770"/>
            <a:ext cx="1682750" cy="1701105"/>
          </a:xfrm>
          <a:prstGeom prst="ellipse">
            <a:avLst/>
          </a:prstGeom>
          <a:noFill/>
          <a:ln w="57150">
            <a:solidFill>
              <a:schemeClr val="bg1"/>
            </a:solidFill>
            <a:prstDash val="sysDot"/>
            <a:round/>
            <a:headEnd/>
            <a:tailEnd/>
          </a:ln>
        </p:spPr>
        <p:txBody>
          <a:bodyPr wrap="none" lIns="86493" tIns="43247" rIns="86493" bIns="43247" anchor="ctr"/>
          <a:lstStyle/>
          <a:p>
            <a:endParaRPr lang="es-ES_tradnl"/>
          </a:p>
        </p:txBody>
      </p:sp>
      <p:pic>
        <p:nvPicPr>
          <p:cNvPr id="141319" name="Picture 34"/>
          <p:cNvPicPr>
            <a:picLocks noChangeAspect="1" noChangeArrowheads="1"/>
          </p:cNvPicPr>
          <p:nvPr/>
        </p:nvPicPr>
        <p:blipFill>
          <a:blip r:embed="rId4" cstate="print"/>
          <a:srcRect/>
          <a:stretch>
            <a:fillRect/>
          </a:stretch>
        </p:blipFill>
        <p:spPr bwMode="auto">
          <a:xfrm>
            <a:off x="0" y="6643688"/>
            <a:ext cx="701524" cy="129481"/>
          </a:xfrm>
          <a:prstGeom prst="rect">
            <a:avLst/>
          </a:prstGeom>
          <a:noFill/>
          <a:ln w="9525">
            <a:noFill/>
            <a:round/>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Cells of immune system</a:t>
            </a:r>
            <a:br>
              <a:rPr lang="en-US" b="1" dirty="0" smtClean="0"/>
            </a:br>
            <a:endParaRPr lang="en-US" dirty="0"/>
          </a:p>
        </p:txBody>
      </p:sp>
      <p:sp>
        <p:nvSpPr>
          <p:cNvPr id="3" name="Content Placeholder 2"/>
          <p:cNvSpPr>
            <a:spLocks noGrp="1"/>
          </p:cNvSpPr>
          <p:nvPr>
            <p:ph idx="1"/>
          </p:nvPr>
        </p:nvSpPr>
        <p:spPr>
          <a:xfrm>
            <a:off x="609600" y="1600200"/>
            <a:ext cx="8229600" cy="4389120"/>
          </a:xfrm>
        </p:spPr>
        <p:txBody>
          <a:bodyPr>
            <a:normAutofit/>
          </a:bodyPr>
          <a:lstStyle/>
          <a:p>
            <a:pPr>
              <a:buNone/>
              <a:defRPr/>
            </a:pPr>
            <a:r>
              <a:rPr lang="en-US" sz="2400" dirty="0" smtClean="0"/>
              <a:t>1-B &amp; T lymphocytes.</a:t>
            </a:r>
          </a:p>
          <a:p>
            <a:pPr>
              <a:buNone/>
              <a:defRPr/>
            </a:pPr>
            <a:r>
              <a:rPr lang="en-US" sz="2400" dirty="0" smtClean="0"/>
              <a:t>2-Natural killer cells.</a:t>
            </a:r>
          </a:p>
          <a:p>
            <a:pPr>
              <a:buNone/>
              <a:defRPr/>
            </a:pPr>
            <a:r>
              <a:rPr lang="en-US" sz="2400" dirty="0" smtClean="0"/>
              <a:t>3-Macrophages &amp; cells of mononuclear </a:t>
            </a:r>
            <a:r>
              <a:rPr lang="en-US" sz="2400" dirty="0" err="1" smtClean="0"/>
              <a:t>phagocytic</a:t>
            </a:r>
            <a:r>
              <a:rPr lang="en-US" sz="2400" dirty="0" smtClean="0"/>
              <a:t> system.</a:t>
            </a:r>
          </a:p>
          <a:p>
            <a:pPr>
              <a:buNone/>
              <a:defRPr/>
            </a:pPr>
            <a:r>
              <a:rPr lang="en-US" sz="2400" dirty="0" smtClean="0"/>
              <a:t>4-Antigen presenting cells (APC)-</a:t>
            </a:r>
          </a:p>
          <a:p>
            <a:pPr>
              <a:buNone/>
              <a:defRPr/>
            </a:pPr>
            <a:r>
              <a:rPr lang="en-US" sz="2400" dirty="0" smtClean="0"/>
              <a:t>    * </a:t>
            </a:r>
            <a:r>
              <a:rPr lang="en-US" sz="2400" dirty="0" err="1" smtClean="0"/>
              <a:t>Langerhan’s</a:t>
            </a:r>
            <a:r>
              <a:rPr lang="en-US" sz="2400" dirty="0" smtClean="0"/>
              <a:t> cells-Epidermis.</a:t>
            </a:r>
          </a:p>
          <a:p>
            <a:pPr>
              <a:buNone/>
              <a:defRPr/>
            </a:pPr>
            <a:r>
              <a:rPr lang="en-US" sz="2400" dirty="0" smtClean="0"/>
              <a:t>    *Follicular </a:t>
            </a:r>
            <a:r>
              <a:rPr lang="en-US" sz="2400" dirty="0" err="1" smtClean="0"/>
              <a:t>dendritic</a:t>
            </a:r>
            <a:r>
              <a:rPr lang="en-US" sz="2400" dirty="0" smtClean="0"/>
              <a:t> cells-Lymphoid organ.</a:t>
            </a:r>
          </a:p>
          <a:p>
            <a:pPr>
              <a:buNone/>
              <a:defRPr/>
            </a:pPr>
            <a:r>
              <a:rPr lang="en-US" sz="2400" dirty="0" smtClean="0"/>
              <a:t>    *M cells-Epithelium of </a:t>
            </a:r>
            <a:r>
              <a:rPr lang="en-US" sz="2400" dirty="0" err="1" smtClean="0"/>
              <a:t>ilium</a:t>
            </a:r>
            <a:r>
              <a:rPr lang="en-US" sz="2400" dirty="0" smtClean="0"/>
              <a:t>.</a:t>
            </a:r>
          </a:p>
          <a:p>
            <a:pPr>
              <a:buNone/>
              <a:defRPr/>
            </a:pPr>
            <a:r>
              <a:rPr lang="en-US" sz="2400" dirty="0" smtClean="0"/>
              <a:t>5-Neutrophils.</a:t>
            </a:r>
          </a:p>
          <a:p>
            <a:pPr>
              <a:buNone/>
              <a:defRPr/>
            </a:pPr>
            <a:r>
              <a:rPr lang="en-US" sz="2400" dirty="0" smtClean="0"/>
              <a:t>6-Mast cells &amp; </a:t>
            </a:r>
            <a:r>
              <a:rPr lang="en-US" sz="2400" dirty="0" err="1" smtClean="0"/>
              <a:t>eosinophils</a:t>
            </a:r>
            <a:r>
              <a:rPr lang="en-US" sz="2400" dirty="0" smtClean="0"/>
              <a:t>.</a:t>
            </a:r>
            <a:endParaRPr lang="en-IN" sz="2400" dirty="0" smtClean="0"/>
          </a:p>
          <a:p>
            <a:endParaRPr lang="en-US"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04800"/>
            <a:ext cx="7924800" cy="762000"/>
          </a:xfrm>
        </p:spPr>
        <p:txBody>
          <a:bodyPr>
            <a:normAutofit/>
          </a:bodyPr>
          <a:lstStyle/>
          <a:p>
            <a:pPr algn="ctr"/>
            <a:r>
              <a:rPr lang="en-US" sz="3600" b="1" dirty="0" smtClean="0">
                <a:solidFill>
                  <a:srgbClr val="C00000"/>
                </a:solidFill>
              </a:rPr>
              <a:t>RED  PULP</a:t>
            </a:r>
            <a:endParaRPr lang="en-US" sz="3600" b="1" dirty="0">
              <a:solidFill>
                <a:srgbClr val="C00000"/>
              </a:solidFill>
            </a:endParaRPr>
          </a:p>
        </p:txBody>
      </p:sp>
      <p:sp>
        <p:nvSpPr>
          <p:cNvPr id="3" name="Content Placeholder 2"/>
          <p:cNvSpPr>
            <a:spLocks noGrp="1"/>
          </p:cNvSpPr>
          <p:nvPr>
            <p:ph idx="1"/>
          </p:nvPr>
        </p:nvSpPr>
        <p:spPr>
          <a:xfrm>
            <a:off x="457200" y="1447800"/>
            <a:ext cx="8229600" cy="5029200"/>
          </a:xfrm>
        </p:spPr>
        <p:txBody>
          <a:bodyPr>
            <a:normAutofit fontScale="92500" lnSpcReduction="20000"/>
          </a:bodyPr>
          <a:lstStyle/>
          <a:p>
            <a:pPr algn="just">
              <a:lnSpc>
                <a:spcPct val="120000"/>
              </a:lnSpc>
            </a:pPr>
            <a:r>
              <a:rPr lang="en-US" sz="2000" b="1" dirty="0" smtClean="0"/>
              <a:t>RED OR SPLEENIC PULP</a:t>
            </a:r>
            <a:r>
              <a:rPr lang="en-US" sz="2000" dirty="0" smtClean="0"/>
              <a:t>: Diffuse cellular meshwork that makes the bulk of the organ . Surround the lymphatic nodule and intermeshed with the connective tissue </a:t>
            </a:r>
            <a:r>
              <a:rPr lang="en-US" sz="2000" dirty="0" err="1" smtClean="0"/>
              <a:t>trabeculae</a:t>
            </a:r>
            <a:r>
              <a:rPr lang="en-US" sz="2000" dirty="0" smtClean="0"/>
              <a:t> .</a:t>
            </a:r>
          </a:p>
          <a:p>
            <a:pPr algn="just">
              <a:lnSpc>
                <a:spcPct val="120000"/>
              </a:lnSpc>
            </a:pPr>
            <a:r>
              <a:rPr lang="en-US" sz="2000" dirty="0" smtClean="0"/>
              <a:t>In fresh preparations, appears red because of  its extensive vascular tissue.</a:t>
            </a:r>
          </a:p>
          <a:p>
            <a:pPr algn="just">
              <a:lnSpc>
                <a:spcPct val="120000"/>
              </a:lnSpc>
            </a:pPr>
            <a:r>
              <a:rPr lang="en-US" sz="2000" b="1" dirty="0" smtClean="0"/>
              <a:t>Contains:</a:t>
            </a:r>
          </a:p>
          <a:p>
            <a:pPr algn="just">
              <a:lnSpc>
                <a:spcPct val="120000"/>
              </a:lnSpc>
            </a:pPr>
            <a:r>
              <a:rPr lang="en-US" sz="2000" b="1" dirty="0" smtClean="0"/>
              <a:t>SPLEENIC CORDS OF BILLROTH</a:t>
            </a:r>
            <a:r>
              <a:rPr lang="en-US" sz="2000" dirty="0" smtClean="0"/>
              <a:t>: Are thin aggregation of lymphatic tissue containing  small lymphocytes , associated cells and various blood cells.</a:t>
            </a:r>
          </a:p>
          <a:p>
            <a:pPr algn="just">
              <a:lnSpc>
                <a:spcPct val="120000"/>
              </a:lnSpc>
            </a:pPr>
            <a:endParaRPr lang="en-US" sz="2000" dirty="0" smtClean="0"/>
          </a:p>
          <a:p>
            <a:pPr algn="just">
              <a:lnSpc>
                <a:spcPct val="120000"/>
              </a:lnSpc>
            </a:pPr>
            <a:r>
              <a:rPr lang="en-US" sz="2000" b="1" dirty="0" smtClean="0"/>
              <a:t>VENOUS SINUSES</a:t>
            </a:r>
            <a:r>
              <a:rPr lang="en-US" sz="2000" dirty="0" smtClean="0"/>
              <a:t>:  Dilated vessels lined with the modified endothelium of elongated  cells that appear </a:t>
            </a:r>
            <a:r>
              <a:rPr lang="en-US" sz="2000" dirty="0" err="1" smtClean="0"/>
              <a:t>cuboidal</a:t>
            </a:r>
            <a:r>
              <a:rPr lang="en-US" sz="2000" dirty="0" smtClean="0"/>
              <a:t> in transverse section.</a:t>
            </a:r>
          </a:p>
          <a:p>
            <a:pPr algn="just">
              <a:lnSpc>
                <a:spcPct val="120000"/>
              </a:lnSpc>
            </a:pPr>
            <a:endParaRPr lang="en-US" sz="2000" dirty="0" smtClean="0"/>
          </a:p>
          <a:p>
            <a:pPr algn="just">
              <a:lnSpc>
                <a:spcPct val="120000"/>
              </a:lnSpc>
            </a:pPr>
            <a:r>
              <a:rPr lang="en-US" sz="2000" b="1" dirty="0" smtClean="0"/>
              <a:t>PULP ARTERIES</a:t>
            </a:r>
            <a:r>
              <a:rPr lang="en-US" sz="2000" dirty="0" smtClean="0"/>
              <a:t>: Branches of central artery after it leaves lymphatic nodule.</a:t>
            </a:r>
          </a:p>
          <a:p>
            <a:pPr algn="just">
              <a:lnSpc>
                <a:spcPct val="120000"/>
              </a:lnSpc>
            </a:pPr>
            <a:r>
              <a:rPr lang="en-US" sz="2000" b="1" dirty="0" smtClean="0"/>
              <a:t>CAPPILARIES AND PULP VEIN</a:t>
            </a:r>
            <a:r>
              <a:rPr lang="en-US" sz="2000" dirty="0" smtClean="0"/>
              <a:t>.</a:t>
            </a:r>
            <a:endParaRPr lang="en-US" sz="2000"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a:xfrm>
            <a:off x="381000" y="0"/>
            <a:ext cx="8763000" cy="1143000"/>
          </a:xfrm>
        </p:spPr>
        <p:txBody>
          <a:bodyPr>
            <a:normAutofit/>
          </a:bodyPr>
          <a:lstStyle/>
          <a:p>
            <a:pPr eaLnBrk="1" hangingPunct="1"/>
            <a:r>
              <a:rPr lang="en-US" sz="2900" b="1" dirty="0">
                <a:ea typeface="ＭＳ Ｐゴシック" pitchFamily="-112" charset="-128"/>
              </a:rPr>
              <a:t>Organization of the spleen: white pulp and red pulp</a:t>
            </a:r>
          </a:p>
        </p:txBody>
      </p:sp>
      <p:pic>
        <p:nvPicPr>
          <p:cNvPr id="135172" name="Picture 4" descr="spleenGeneral copy"/>
          <p:cNvPicPr>
            <a:picLocks noChangeAspect="1" noChangeArrowheads="1"/>
          </p:cNvPicPr>
          <p:nvPr/>
        </p:nvPicPr>
        <p:blipFill>
          <a:blip r:embed="rId3" cstate="print"/>
          <a:srcRect/>
          <a:stretch>
            <a:fillRect/>
          </a:stretch>
        </p:blipFill>
        <p:spPr bwMode="auto">
          <a:xfrm>
            <a:off x="1306286" y="1600201"/>
            <a:ext cx="6845905" cy="5027118"/>
          </a:xfrm>
          <a:prstGeom prst="rect">
            <a:avLst/>
          </a:prstGeom>
          <a:noFill/>
          <a:ln w="9525">
            <a:noFill/>
            <a:miter lim="800000"/>
            <a:headEnd/>
            <a:tailEnd/>
          </a:ln>
        </p:spPr>
      </p:pic>
      <p:sp>
        <p:nvSpPr>
          <p:cNvPr id="59397" name="Text Box 5"/>
          <p:cNvSpPr txBox="1">
            <a:spLocks noChangeArrowheads="1"/>
          </p:cNvSpPr>
          <p:nvPr/>
        </p:nvSpPr>
        <p:spPr bwMode="auto">
          <a:xfrm>
            <a:off x="1973036" y="6572251"/>
            <a:ext cx="3542392" cy="230684"/>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86493" tIns="43247" rIns="86493" bIns="43247">
            <a:spAutoFit/>
          </a:bodyPr>
          <a:lstStyle/>
          <a:p>
            <a:pPr>
              <a:spcBef>
                <a:spcPct val="50000"/>
              </a:spcBef>
            </a:pPr>
            <a:r>
              <a:rPr lang="en-US" sz="900" dirty="0"/>
              <a:t>U-M Histology Collection</a:t>
            </a:r>
          </a:p>
        </p:txBody>
      </p:sp>
      <p:pic>
        <p:nvPicPr>
          <p:cNvPr id="135174" name="Picture 34"/>
          <p:cNvPicPr>
            <a:picLocks noChangeAspect="1" noChangeArrowheads="1"/>
          </p:cNvPicPr>
          <p:nvPr/>
        </p:nvPicPr>
        <p:blipFill>
          <a:blip r:embed="rId4" cstate="print"/>
          <a:srcRect/>
          <a:stretch>
            <a:fillRect/>
          </a:stretch>
        </p:blipFill>
        <p:spPr bwMode="auto">
          <a:xfrm>
            <a:off x="1306286" y="6630293"/>
            <a:ext cx="701524" cy="129480"/>
          </a:xfrm>
          <a:prstGeom prst="rect">
            <a:avLst/>
          </a:prstGeom>
          <a:noFill/>
          <a:ln w="9525">
            <a:noFill/>
            <a:round/>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4"/>
          <p:cNvSpPr>
            <a:spLocks noGrp="1" noChangeArrowheads="1"/>
          </p:cNvSpPr>
          <p:nvPr>
            <p:ph type="title"/>
          </p:nvPr>
        </p:nvSpPr>
        <p:spPr>
          <a:xfrm>
            <a:off x="457200" y="228600"/>
            <a:ext cx="8229600" cy="609600"/>
          </a:xfrm>
        </p:spPr>
        <p:txBody>
          <a:bodyPr>
            <a:normAutofit fontScale="90000"/>
          </a:bodyPr>
          <a:lstStyle/>
          <a:p>
            <a:pPr algn="ctr" eaLnBrk="1" hangingPunct="1"/>
            <a:r>
              <a:rPr lang="en-US" b="1" dirty="0" smtClean="0">
                <a:solidFill>
                  <a:srgbClr val="C00000"/>
                </a:solidFill>
              </a:rPr>
              <a:t>SPLENIC PULP</a:t>
            </a:r>
          </a:p>
        </p:txBody>
      </p:sp>
      <p:sp>
        <p:nvSpPr>
          <p:cNvPr id="24579" name="Rectangle 5"/>
          <p:cNvSpPr>
            <a:spLocks noGrp="1" noChangeArrowheads="1"/>
          </p:cNvSpPr>
          <p:nvPr>
            <p:ph idx="1"/>
          </p:nvPr>
        </p:nvSpPr>
        <p:spPr/>
        <p:txBody>
          <a:bodyPr/>
          <a:lstStyle/>
          <a:p>
            <a:pPr eaLnBrk="1" hangingPunct="1"/>
            <a:endParaRPr lang="en-US" smtClean="0"/>
          </a:p>
        </p:txBody>
      </p:sp>
      <p:pic>
        <p:nvPicPr>
          <p:cNvPr id="24580" name="Picture 6" descr="spleen lp 1"/>
          <p:cNvPicPr>
            <a:picLocks noChangeAspect="1" noChangeArrowheads="1"/>
          </p:cNvPicPr>
          <p:nvPr/>
        </p:nvPicPr>
        <p:blipFill>
          <a:blip r:embed="rId2" cstate="print"/>
          <a:srcRect/>
          <a:stretch>
            <a:fillRect/>
          </a:stretch>
        </p:blipFill>
        <p:spPr bwMode="auto">
          <a:xfrm>
            <a:off x="381000" y="990600"/>
            <a:ext cx="8382000" cy="5562600"/>
          </a:xfrm>
          <a:prstGeom prst="rect">
            <a:avLst/>
          </a:prstGeom>
          <a:noFill/>
          <a:ln w="38100">
            <a:solidFill>
              <a:schemeClr val="tx1"/>
            </a:solid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ext Box 7"/>
          <p:cNvSpPr txBox="1">
            <a:spLocks noChangeArrowheads="1"/>
          </p:cNvSpPr>
          <p:nvPr/>
        </p:nvSpPr>
        <p:spPr bwMode="auto">
          <a:xfrm>
            <a:off x="532191" y="457200"/>
            <a:ext cx="6461267" cy="646272"/>
          </a:xfrm>
          <a:prstGeom prst="rect">
            <a:avLst/>
          </a:prstGeom>
          <a:solidFill>
            <a:schemeClr val="bg1"/>
          </a:solidFill>
          <a:ln w="9525">
            <a:noFill/>
            <a:miter lim="800000"/>
            <a:headEnd/>
            <a:tailEnd/>
          </a:ln>
        </p:spPr>
        <p:txBody>
          <a:bodyPr wrap="square" lIns="91382" tIns="45691" rIns="91382" bIns="45691">
            <a:spAutoFit/>
          </a:bodyPr>
          <a:lstStyle/>
          <a:p>
            <a:pPr defTabSz="914485"/>
            <a:r>
              <a:rPr lang="en-US" sz="2800" b="1" dirty="0"/>
              <a:t>Spleen (red pulp) at high power (40x</a:t>
            </a:r>
            <a:r>
              <a:rPr lang="en-US" sz="3600" b="1" dirty="0"/>
              <a:t>)</a:t>
            </a:r>
          </a:p>
        </p:txBody>
      </p:sp>
      <p:pic>
        <p:nvPicPr>
          <p:cNvPr id="145411" name="Picture 10" descr="spleen"/>
          <p:cNvPicPr>
            <a:picLocks noChangeAspect="1" noChangeArrowheads="1"/>
          </p:cNvPicPr>
          <p:nvPr/>
        </p:nvPicPr>
        <p:blipFill>
          <a:blip r:embed="rId3" cstate="print"/>
          <a:srcRect/>
          <a:stretch>
            <a:fillRect/>
          </a:stretch>
        </p:blipFill>
        <p:spPr bwMode="auto">
          <a:xfrm>
            <a:off x="798286" y="1524000"/>
            <a:ext cx="7547429" cy="5119688"/>
          </a:xfrm>
          <a:prstGeom prst="rect">
            <a:avLst/>
          </a:prstGeom>
          <a:noFill/>
          <a:ln w="9525">
            <a:noFill/>
            <a:miter lim="800000"/>
            <a:headEnd/>
            <a:tailEnd/>
          </a:ln>
        </p:spPr>
      </p:pic>
      <p:sp>
        <p:nvSpPr>
          <p:cNvPr id="75787" name="Text Box 11"/>
          <p:cNvSpPr txBox="1">
            <a:spLocks noChangeArrowheads="1"/>
          </p:cNvSpPr>
          <p:nvPr/>
        </p:nvSpPr>
        <p:spPr bwMode="auto">
          <a:xfrm>
            <a:off x="2452310" y="1785937"/>
            <a:ext cx="660293" cy="364289"/>
          </a:xfrm>
          <a:prstGeom prst="rect">
            <a:avLst/>
          </a:prstGeom>
          <a:noFill/>
          <a:ln w="9525">
            <a:noFill/>
            <a:miter lim="800000"/>
            <a:headEnd/>
            <a:tailEnd/>
          </a:ln>
          <a:effectLst/>
        </p:spPr>
        <p:txBody>
          <a:bodyPr wrap="none" lIns="86447" tIns="43223" rIns="86447" bIns="43223">
            <a:spAutoFit/>
          </a:bodyPr>
          <a:lstStyle/>
          <a:p>
            <a:pPr defTabSz="914485"/>
            <a:r>
              <a:rPr lang="en-US" b="1" dirty="0">
                <a:effectLst>
                  <a:outerShdw blurRad="38100" dist="38100" dir="2700000" algn="tl">
                    <a:srgbClr val="C0C0C0"/>
                  </a:outerShdw>
                </a:effectLst>
              </a:rPr>
              <a:t>sinus</a:t>
            </a:r>
          </a:p>
        </p:txBody>
      </p:sp>
      <p:sp>
        <p:nvSpPr>
          <p:cNvPr id="75788" name="Text Box 12"/>
          <p:cNvSpPr txBox="1">
            <a:spLocks noChangeArrowheads="1"/>
          </p:cNvSpPr>
          <p:nvPr/>
        </p:nvSpPr>
        <p:spPr bwMode="auto">
          <a:xfrm>
            <a:off x="1774976" y="3357562"/>
            <a:ext cx="595403" cy="364289"/>
          </a:xfrm>
          <a:prstGeom prst="rect">
            <a:avLst/>
          </a:prstGeom>
          <a:noFill/>
          <a:ln w="9525">
            <a:noFill/>
            <a:miter lim="800000"/>
            <a:headEnd/>
            <a:tailEnd/>
          </a:ln>
          <a:effectLst/>
        </p:spPr>
        <p:txBody>
          <a:bodyPr wrap="none" lIns="86447" tIns="43223" rIns="86447" bIns="43223">
            <a:spAutoFit/>
          </a:bodyPr>
          <a:lstStyle/>
          <a:p>
            <a:pPr defTabSz="914485"/>
            <a:r>
              <a:rPr lang="en-US" b="1" dirty="0">
                <a:effectLst>
                  <a:outerShdw blurRad="38100" dist="38100" dir="2700000" algn="tl">
                    <a:srgbClr val="C0C0C0"/>
                  </a:outerShdw>
                </a:effectLst>
              </a:rPr>
              <a:t>cord</a:t>
            </a:r>
          </a:p>
        </p:txBody>
      </p:sp>
      <p:sp>
        <p:nvSpPr>
          <p:cNvPr id="75789" name="Text Box 13"/>
          <p:cNvSpPr txBox="1">
            <a:spLocks noChangeArrowheads="1"/>
          </p:cNvSpPr>
          <p:nvPr/>
        </p:nvSpPr>
        <p:spPr bwMode="auto">
          <a:xfrm>
            <a:off x="4499429" y="3786187"/>
            <a:ext cx="660293" cy="364289"/>
          </a:xfrm>
          <a:prstGeom prst="rect">
            <a:avLst/>
          </a:prstGeom>
          <a:noFill/>
          <a:ln w="9525">
            <a:noFill/>
            <a:miter lim="800000"/>
            <a:headEnd/>
            <a:tailEnd/>
          </a:ln>
          <a:effectLst/>
        </p:spPr>
        <p:txBody>
          <a:bodyPr wrap="none" lIns="86447" tIns="43223" rIns="86447" bIns="43223">
            <a:spAutoFit/>
          </a:bodyPr>
          <a:lstStyle/>
          <a:p>
            <a:pPr defTabSz="914485"/>
            <a:r>
              <a:rPr lang="en-US" b="1" dirty="0">
                <a:effectLst>
                  <a:outerShdw blurRad="38100" dist="38100" dir="2700000" algn="tl">
                    <a:srgbClr val="C0C0C0"/>
                  </a:outerShdw>
                </a:effectLst>
              </a:rPr>
              <a:t>sinus</a:t>
            </a:r>
          </a:p>
        </p:txBody>
      </p:sp>
      <p:sp>
        <p:nvSpPr>
          <p:cNvPr id="75790" name="Text Box 14"/>
          <p:cNvSpPr txBox="1">
            <a:spLocks noChangeArrowheads="1"/>
          </p:cNvSpPr>
          <p:nvPr/>
        </p:nvSpPr>
        <p:spPr bwMode="auto">
          <a:xfrm>
            <a:off x="6313714" y="2286000"/>
            <a:ext cx="595403" cy="364289"/>
          </a:xfrm>
          <a:prstGeom prst="rect">
            <a:avLst/>
          </a:prstGeom>
          <a:noFill/>
          <a:ln w="9525">
            <a:noFill/>
            <a:miter lim="800000"/>
            <a:headEnd/>
            <a:tailEnd/>
          </a:ln>
          <a:effectLst/>
        </p:spPr>
        <p:txBody>
          <a:bodyPr wrap="none" lIns="86447" tIns="43223" rIns="86447" bIns="43223">
            <a:spAutoFit/>
          </a:bodyPr>
          <a:lstStyle/>
          <a:p>
            <a:pPr defTabSz="914485"/>
            <a:r>
              <a:rPr lang="en-US" b="1" dirty="0">
                <a:effectLst>
                  <a:outerShdw blurRad="38100" dist="38100" dir="2700000" algn="tl">
                    <a:srgbClr val="C0C0C0"/>
                  </a:outerShdw>
                </a:effectLst>
              </a:rPr>
              <a:t>cord</a:t>
            </a:r>
          </a:p>
        </p:txBody>
      </p:sp>
      <p:sp>
        <p:nvSpPr>
          <p:cNvPr id="64520" name="Text Box 8"/>
          <p:cNvSpPr txBox="1">
            <a:spLocks noChangeArrowheads="1"/>
          </p:cNvSpPr>
          <p:nvPr/>
        </p:nvSpPr>
        <p:spPr bwMode="auto">
          <a:xfrm>
            <a:off x="1451429" y="6585645"/>
            <a:ext cx="4717143" cy="230683"/>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86493" tIns="43247" rIns="86493" bIns="43247">
            <a:spAutoFit/>
          </a:bodyPr>
          <a:lstStyle/>
          <a:p>
            <a:pPr>
              <a:spcBef>
                <a:spcPct val="50000"/>
              </a:spcBef>
            </a:pPr>
            <a:r>
              <a:rPr lang="en-US" sz="900" dirty="0"/>
              <a:t>U-M Histology Collection</a:t>
            </a:r>
          </a:p>
        </p:txBody>
      </p:sp>
      <p:pic>
        <p:nvPicPr>
          <p:cNvPr id="145417" name="Picture 34"/>
          <p:cNvPicPr>
            <a:picLocks noChangeAspect="1" noChangeArrowheads="1"/>
          </p:cNvPicPr>
          <p:nvPr/>
        </p:nvPicPr>
        <p:blipFill>
          <a:blip r:embed="rId4" cstate="print"/>
          <a:srcRect/>
          <a:stretch>
            <a:fillRect/>
          </a:stretch>
        </p:blipFill>
        <p:spPr bwMode="auto">
          <a:xfrm>
            <a:off x="798286" y="6643688"/>
            <a:ext cx="701524" cy="129481"/>
          </a:xfrm>
          <a:prstGeom prst="rect">
            <a:avLst/>
          </a:prstGeom>
          <a:noFill/>
          <a:ln w="9525">
            <a:noFill/>
            <a:round/>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a:xfrm>
            <a:off x="686405" y="0"/>
            <a:ext cx="7771190" cy="1143000"/>
          </a:xfrm>
        </p:spPr>
        <p:txBody>
          <a:bodyPr>
            <a:normAutofit/>
          </a:bodyPr>
          <a:lstStyle/>
          <a:p>
            <a:pPr eaLnBrk="1" hangingPunct="1"/>
            <a:r>
              <a:rPr lang="en-US" sz="3200" b="1" dirty="0" smtClean="0">
                <a:ea typeface="ＭＳ Ｐゴシック" pitchFamily="-112" charset="-128"/>
              </a:rPr>
              <a:t>SPLENIC CIRCULATION</a:t>
            </a:r>
            <a:endParaRPr lang="en-US" sz="3200" b="1" dirty="0">
              <a:ea typeface="ＭＳ Ｐゴシック" pitchFamily="-112" charset="-128"/>
            </a:endParaRPr>
          </a:p>
        </p:txBody>
      </p:sp>
      <p:sp>
        <p:nvSpPr>
          <p:cNvPr id="129027" name="Rectangle 3"/>
          <p:cNvSpPr>
            <a:spLocks noGrp="1" noChangeArrowheads="1"/>
          </p:cNvSpPr>
          <p:nvPr>
            <p:ph idx="1"/>
          </p:nvPr>
        </p:nvSpPr>
        <p:spPr>
          <a:xfrm>
            <a:off x="669775" y="1428751"/>
            <a:ext cx="7804452" cy="4868168"/>
          </a:xfrm>
        </p:spPr>
        <p:txBody>
          <a:bodyPr>
            <a:normAutofit lnSpcReduction="10000"/>
          </a:bodyPr>
          <a:lstStyle/>
          <a:p>
            <a:pPr marL="612659" indent="-336362" algn="just">
              <a:buFontTx/>
              <a:buAutoNum type="arabicPeriod"/>
            </a:pPr>
            <a:r>
              <a:rPr lang="en-US" sz="2100" dirty="0">
                <a:ea typeface="ＭＳ Ｐゴシック" pitchFamily="-112" charset="-128"/>
              </a:rPr>
              <a:t>Blood enters via </a:t>
            </a:r>
            <a:r>
              <a:rPr lang="en-US" sz="2100" u="sng" dirty="0" err="1">
                <a:ea typeface="ＭＳ Ｐゴシック" pitchFamily="-112" charset="-128"/>
              </a:rPr>
              <a:t>splenic</a:t>
            </a:r>
            <a:r>
              <a:rPr lang="en-US" sz="2100" u="sng" dirty="0">
                <a:ea typeface="ＭＳ Ｐゴシック" pitchFamily="-112" charset="-128"/>
              </a:rPr>
              <a:t> artery </a:t>
            </a:r>
            <a:r>
              <a:rPr lang="en-US" sz="2100" dirty="0">
                <a:ea typeface="ＭＳ Ｐゴシック" pitchFamily="-112" charset="-128"/>
              </a:rPr>
              <a:t>at </a:t>
            </a:r>
            <a:r>
              <a:rPr lang="en-US" sz="2100" dirty="0" err="1">
                <a:ea typeface="ＭＳ Ｐゴシック" pitchFamily="-112" charset="-128"/>
              </a:rPr>
              <a:t>hilus</a:t>
            </a:r>
            <a:endParaRPr lang="en-US" sz="2100" dirty="0">
              <a:ea typeface="ＭＳ Ｐゴシック" pitchFamily="-112" charset="-128"/>
            </a:endParaRPr>
          </a:p>
          <a:p>
            <a:pPr marL="612659" indent="-336362" algn="just">
              <a:buFontTx/>
              <a:buAutoNum type="arabicPeriod"/>
            </a:pPr>
            <a:r>
              <a:rPr lang="en-US" sz="2100" dirty="0" err="1">
                <a:ea typeface="ＭＳ Ｐゴシック" pitchFamily="-112" charset="-128"/>
              </a:rPr>
              <a:t>Splenic</a:t>
            </a:r>
            <a:r>
              <a:rPr lang="en-US" sz="2100" dirty="0">
                <a:ea typeface="ＭＳ Ｐゴシック" pitchFamily="-112" charset="-128"/>
              </a:rPr>
              <a:t> artery branches into </a:t>
            </a:r>
            <a:r>
              <a:rPr lang="en-US" sz="2100" u="sng" dirty="0" err="1">
                <a:ea typeface="ＭＳ Ｐゴシック" pitchFamily="-112" charset="-128"/>
              </a:rPr>
              <a:t>trabecular</a:t>
            </a:r>
            <a:r>
              <a:rPr lang="en-US" sz="2100" u="sng" dirty="0">
                <a:ea typeface="ＭＳ Ｐゴシック" pitchFamily="-112" charset="-128"/>
              </a:rPr>
              <a:t> arteries</a:t>
            </a:r>
            <a:r>
              <a:rPr lang="en-US" sz="2100" dirty="0">
                <a:ea typeface="ＭＳ Ｐゴシック" pitchFamily="-112" charset="-128"/>
              </a:rPr>
              <a:t> (which travel within connective tissue </a:t>
            </a:r>
            <a:r>
              <a:rPr lang="en-US" sz="2100" dirty="0" err="1">
                <a:ea typeface="ＭＳ Ｐゴシック" pitchFamily="-112" charset="-128"/>
              </a:rPr>
              <a:t>trabeculae</a:t>
            </a:r>
            <a:r>
              <a:rPr lang="en-US" sz="2100" dirty="0">
                <a:ea typeface="ＭＳ Ｐゴシック" pitchFamily="-112" charset="-128"/>
              </a:rPr>
              <a:t>).</a:t>
            </a:r>
          </a:p>
          <a:p>
            <a:pPr marL="612659" indent="-336362" algn="just">
              <a:buFontTx/>
              <a:buAutoNum type="arabicPeriod"/>
            </a:pPr>
            <a:r>
              <a:rPr lang="en-US" sz="2100" dirty="0" err="1">
                <a:ea typeface="ＭＳ Ｐゴシック" pitchFamily="-112" charset="-128"/>
              </a:rPr>
              <a:t>Trabecular</a:t>
            </a:r>
            <a:r>
              <a:rPr lang="en-US" sz="2100" dirty="0">
                <a:ea typeface="ＭＳ Ｐゴシック" pitchFamily="-112" charset="-128"/>
              </a:rPr>
              <a:t> arteries give off branches known as </a:t>
            </a:r>
            <a:r>
              <a:rPr lang="en-US" sz="2100" u="sng" dirty="0">
                <a:ea typeface="ＭＳ Ｐゴシック" pitchFamily="-112" charset="-128"/>
              </a:rPr>
              <a:t>central arteries</a:t>
            </a:r>
            <a:r>
              <a:rPr lang="en-US" sz="2100" dirty="0">
                <a:ea typeface="ＭＳ Ｐゴシック" pitchFamily="-112" charset="-128"/>
              </a:rPr>
              <a:t> which leave the </a:t>
            </a:r>
            <a:r>
              <a:rPr lang="en-US" sz="2100" dirty="0" err="1">
                <a:ea typeface="ＭＳ Ｐゴシック" pitchFamily="-112" charset="-128"/>
              </a:rPr>
              <a:t>trabecula</a:t>
            </a:r>
            <a:r>
              <a:rPr lang="en-US" sz="2100" dirty="0">
                <a:ea typeface="ＭＳ Ｐゴシック" pitchFamily="-112" charset="-128"/>
              </a:rPr>
              <a:t> and enter the substance of the spleen (covered by a </a:t>
            </a:r>
            <a:r>
              <a:rPr lang="en-US" sz="2100" dirty="0" err="1" smtClean="0">
                <a:ea typeface="ＭＳ Ｐゴシック" pitchFamily="-112" charset="-128"/>
              </a:rPr>
              <a:t>peri</a:t>
            </a:r>
            <a:r>
              <a:rPr lang="en-US" sz="2100" dirty="0" smtClean="0">
                <a:ea typeface="ＭＳ Ｐゴシック" pitchFamily="-112" charset="-128"/>
              </a:rPr>
              <a:t>-arterial </a:t>
            </a:r>
            <a:r>
              <a:rPr lang="en-US" sz="2100" dirty="0">
                <a:ea typeface="ＭＳ Ｐゴシック" pitchFamily="-112" charset="-128"/>
              </a:rPr>
              <a:t>lymphatic sheath).</a:t>
            </a:r>
          </a:p>
          <a:p>
            <a:pPr marL="612659" indent="-336362" algn="just">
              <a:buFontTx/>
              <a:buAutoNum type="arabicPeriod"/>
            </a:pPr>
            <a:r>
              <a:rPr lang="en-US" sz="2100" dirty="0">
                <a:ea typeface="ＭＳ Ｐゴシック" pitchFamily="-112" charset="-128"/>
              </a:rPr>
              <a:t>Central arteries branch into </a:t>
            </a:r>
            <a:r>
              <a:rPr lang="en-US" sz="2100" u="sng" dirty="0" err="1">
                <a:ea typeface="ＭＳ Ｐゴシック" pitchFamily="-112" charset="-128"/>
              </a:rPr>
              <a:t>penicillar</a:t>
            </a:r>
            <a:r>
              <a:rPr lang="en-US" sz="2100" u="sng" dirty="0">
                <a:ea typeface="ＭＳ Ｐゴシック" pitchFamily="-112" charset="-128"/>
              </a:rPr>
              <a:t> arterioles</a:t>
            </a:r>
            <a:r>
              <a:rPr lang="en-US" sz="2100" dirty="0">
                <a:ea typeface="ＭＳ Ｐゴシック" pitchFamily="-112" charset="-128"/>
              </a:rPr>
              <a:t> that piece through the lymphatic sheath and spill into </a:t>
            </a:r>
            <a:r>
              <a:rPr lang="en-US" sz="2100" u="sng" dirty="0" err="1">
                <a:ea typeface="ＭＳ Ｐゴシック" pitchFamily="-112" charset="-128"/>
              </a:rPr>
              <a:t>splenic</a:t>
            </a:r>
            <a:r>
              <a:rPr lang="en-US" sz="2100" u="sng" dirty="0">
                <a:ea typeface="ＭＳ Ｐゴシック" pitchFamily="-112" charset="-128"/>
              </a:rPr>
              <a:t> </a:t>
            </a:r>
            <a:r>
              <a:rPr lang="en-US" sz="2100" u="sng" dirty="0" smtClean="0">
                <a:ea typeface="ＭＳ Ｐゴシック" pitchFamily="-112" charset="-128"/>
              </a:rPr>
              <a:t>cords. Or the red pulp </a:t>
            </a:r>
            <a:r>
              <a:rPr lang="en-US" sz="2100" dirty="0" smtClean="0">
                <a:ea typeface="ＭＳ Ｐゴシック" pitchFamily="-112" charset="-128"/>
              </a:rPr>
              <a:t>(open circulation)</a:t>
            </a:r>
            <a:endParaRPr lang="en-US" sz="2100" dirty="0">
              <a:ea typeface="ＭＳ Ｐゴシック" pitchFamily="-112" charset="-128"/>
            </a:endParaRPr>
          </a:p>
          <a:p>
            <a:pPr marL="612659" indent="-336362" algn="just">
              <a:buFontTx/>
              <a:buAutoNum type="arabicPeriod"/>
            </a:pPr>
            <a:r>
              <a:rPr lang="en-US" sz="2100" dirty="0">
                <a:ea typeface="ＭＳ Ｐゴシック" pitchFamily="-112" charset="-128"/>
              </a:rPr>
              <a:t>Blood percolates through </a:t>
            </a:r>
            <a:r>
              <a:rPr lang="en-US" sz="2100" dirty="0" err="1">
                <a:ea typeface="ＭＳ Ｐゴシック" pitchFamily="-112" charset="-128"/>
              </a:rPr>
              <a:t>splenic</a:t>
            </a:r>
            <a:r>
              <a:rPr lang="en-US" sz="2100" dirty="0">
                <a:ea typeface="ＭＳ Ｐゴシック" pitchFamily="-112" charset="-128"/>
              </a:rPr>
              <a:t> cords and across walls of </a:t>
            </a:r>
            <a:r>
              <a:rPr lang="en-US" sz="2100" u="sng" dirty="0" err="1">
                <a:ea typeface="ＭＳ Ｐゴシック" pitchFamily="-112" charset="-128"/>
              </a:rPr>
              <a:t>splenic</a:t>
            </a:r>
            <a:r>
              <a:rPr lang="en-US" sz="2100" u="sng" dirty="0">
                <a:ea typeface="ＭＳ Ｐゴシック" pitchFamily="-112" charset="-128"/>
              </a:rPr>
              <a:t> sinuses</a:t>
            </a:r>
            <a:r>
              <a:rPr lang="en-US" sz="2100" dirty="0" smtClean="0">
                <a:ea typeface="ＭＳ Ｐゴシック" pitchFamily="-112" charset="-128"/>
              </a:rPr>
              <a:t>.(closed circulation) </a:t>
            </a:r>
            <a:endParaRPr lang="en-US" sz="2100" dirty="0">
              <a:ea typeface="ＭＳ Ｐゴシック" pitchFamily="-112" charset="-128"/>
            </a:endParaRPr>
          </a:p>
          <a:p>
            <a:pPr marL="612659" indent="-336362" algn="just">
              <a:buFontTx/>
              <a:buAutoNum type="arabicPeriod"/>
            </a:pPr>
            <a:r>
              <a:rPr lang="en-US" sz="2100" dirty="0" err="1">
                <a:ea typeface="ＭＳ Ｐゴシック" pitchFamily="-112" charset="-128"/>
              </a:rPr>
              <a:t>Splenic</a:t>
            </a:r>
            <a:r>
              <a:rPr lang="en-US" sz="2100" dirty="0">
                <a:ea typeface="ＭＳ Ｐゴシック" pitchFamily="-112" charset="-128"/>
              </a:rPr>
              <a:t> sinuses drain into </a:t>
            </a:r>
            <a:r>
              <a:rPr lang="en-US" sz="2100" u="sng" dirty="0">
                <a:ea typeface="ＭＳ Ｐゴシック" pitchFamily="-112" charset="-128"/>
              </a:rPr>
              <a:t>pulp veins</a:t>
            </a:r>
            <a:r>
              <a:rPr lang="en-US" sz="2100" dirty="0">
                <a:ea typeface="ＭＳ Ｐゴシック" pitchFamily="-112" charset="-128"/>
              </a:rPr>
              <a:t>.</a:t>
            </a:r>
          </a:p>
          <a:p>
            <a:pPr marL="612659" indent="-336362" algn="just">
              <a:buFontTx/>
              <a:buAutoNum type="arabicPeriod"/>
            </a:pPr>
            <a:r>
              <a:rPr lang="en-US" sz="2100" dirty="0">
                <a:ea typeface="ＭＳ Ｐゴシック" pitchFamily="-112" charset="-128"/>
              </a:rPr>
              <a:t>Pulp veins drain into </a:t>
            </a:r>
            <a:r>
              <a:rPr lang="en-US" sz="2100" u="sng" dirty="0" err="1">
                <a:ea typeface="ＭＳ Ｐゴシック" pitchFamily="-112" charset="-128"/>
              </a:rPr>
              <a:t>trabecular</a:t>
            </a:r>
            <a:r>
              <a:rPr lang="en-US" sz="2100" u="sng" dirty="0">
                <a:ea typeface="ＭＳ Ｐゴシック" pitchFamily="-112" charset="-128"/>
              </a:rPr>
              <a:t> veins</a:t>
            </a:r>
            <a:r>
              <a:rPr lang="en-US" sz="2100" dirty="0">
                <a:ea typeface="ＭＳ Ｐゴシック" pitchFamily="-112" charset="-128"/>
              </a:rPr>
              <a:t>.</a:t>
            </a:r>
          </a:p>
          <a:p>
            <a:pPr marL="612659" indent="-336362" algn="just">
              <a:buFontTx/>
              <a:buAutoNum type="arabicPeriod"/>
            </a:pPr>
            <a:r>
              <a:rPr lang="en-US" sz="2100" dirty="0" err="1">
                <a:ea typeface="ＭＳ Ｐゴシック" pitchFamily="-112" charset="-128"/>
              </a:rPr>
              <a:t>Trabecular</a:t>
            </a:r>
            <a:r>
              <a:rPr lang="en-US" sz="2100" dirty="0">
                <a:ea typeface="ＭＳ Ｐゴシック" pitchFamily="-112" charset="-128"/>
              </a:rPr>
              <a:t> veins drain into </a:t>
            </a:r>
            <a:r>
              <a:rPr lang="en-US" sz="2100" u="sng" dirty="0" err="1">
                <a:ea typeface="ＭＳ Ｐゴシック" pitchFamily="-112" charset="-128"/>
              </a:rPr>
              <a:t>splenic</a:t>
            </a:r>
            <a:r>
              <a:rPr lang="en-US" sz="2100" u="sng" dirty="0">
                <a:ea typeface="ＭＳ Ｐゴシック" pitchFamily="-112" charset="-128"/>
              </a:rPr>
              <a:t> vein</a:t>
            </a:r>
            <a:r>
              <a:rPr lang="en-US" sz="2100" dirty="0">
                <a:ea typeface="ＭＳ Ｐゴシック" pitchFamily="-112" charset="-128"/>
              </a:rPr>
              <a:t> at the </a:t>
            </a:r>
            <a:r>
              <a:rPr lang="en-US" sz="2100" dirty="0" err="1">
                <a:ea typeface="ＭＳ Ｐゴシック" pitchFamily="-112" charset="-128"/>
              </a:rPr>
              <a:t>hilus</a:t>
            </a:r>
            <a:r>
              <a:rPr lang="en-US" sz="2100" dirty="0">
                <a:ea typeface="ＭＳ Ｐゴシック" pitchFamily="-112" charset="-128"/>
              </a:rPr>
              <a:t>.</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4" name="Rectangle 4"/>
          <p:cNvSpPr>
            <a:spLocks noGrp="1" noChangeArrowheads="1"/>
          </p:cNvSpPr>
          <p:nvPr>
            <p:ph type="title"/>
          </p:nvPr>
        </p:nvSpPr>
        <p:spPr>
          <a:xfrm>
            <a:off x="685800" y="228600"/>
            <a:ext cx="7772400" cy="685800"/>
          </a:xfrm>
          <a:solidFill>
            <a:schemeClr val="bg1"/>
          </a:solidFill>
          <a:ln/>
        </p:spPr>
        <p:txBody>
          <a:bodyPr>
            <a:normAutofit/>
          </a:bodyPr>
          <a:lstStyle/>
          <a:p>
            <a:r>
              <a:rPr lang="en-US" sz="3200" b="1" dirty="0">
                <a:solidFill>
                  <a:srgbClr val="0066FF"/>
                </a:solidFill>
              </a:rPr>
              <a:t>Blood Circulation of  Spleen </a:t>
            </a:r>
            <a:r>
              <a:rPr lang="en-US" sz="3200" dirty="0"/>
              <a:t> </a:t>
            </a:r>
          </a:p>
        </p:txBody>
      </p:sp>
      <p:pic>
        <p:nvPicPr>
          <p:cNvPr id="138245" name="Picture 5" descr="ALIRAN DARAH SPLEEN"/>
          <p:cNvPicPr>
            <a:picLocks noChangeAspect="1" noChangeArrowheads="1"/>
          </p:cNvPicPr>
          <p:nvPr/>
        </p:nvPicPr>
        <p:blipFill>
          <a:blip r:embed="rId2" cstate="print"/>
          <a:srcRect/>
          <a:stretch>
            <a:fillRect/>
          </a:stretch>
        </p:blipFill>
        <p:spPr bwMode="auto">
          <a:xfrm>
            <a:off x="533400" y="1143000"/>
            <a:ext cx="8077200" cy="5486400"/>
          </a:xfrm>
          <a:prstGeom prst="rect">
            <a:avLst/>
          </a:prstGeom>
          <a:noFill/>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5" name="Rectangle 4"/>
          <p:cNvSpPr>
            <a:spLocks noGrp="1" noChangeArrowheads="1"/>
          </p:cNvSpPr>
          <p:nvPr>
            <p:ph type="title"/>
          </p:nvPr>
        </p:nvSpPr>
        <p:spPr/>
        <p:txBody>
          <a:bodyPr/>
          <a:lstStyle/>
          <a:p>
            <a:pPr eaLnBrk="1" hangingPunct="1"/>
            <a:endParaRPr lang="en-US" smtClean="0"/>
          </a:p>
        </p:txBody>
      </p:sp>
      <p:graphicFrame>
        <p:nvGraphicFramePr>
          <p:cNvPr id="5122" name="Diagram 7"/>
          <p:cNvGraphicFramePr>
            <a:graphicFrameLocks/>
          </p:cNvGraphicFramePr>
          <p:nvPr>
            <p:ph idx="1"/>
          </p:nvPr>
        </p:nvGraphicFramePr>
        <p:xfrm>
          <a:off x="0" y="-2133600"/>
          <a:ext cx="9144000" cy="10210800"/>
        </p:xfrm>
        <a:graphic>
          <a:graphicData uri="http://schemas.openxmlformats.org/drawingml/2006/compatibility">
            <com:legacyDrawing xmlns:com="http://schemas.openxmlformats.org/drawingml/2006/compatibility" spid="_x0000_s2050"/>
          </a:graphicData>
        </a:graphic>
      </p:graphicFrame>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704088"/>
            <a:ext cx="8229600" cy="743712"/>
          </a:xfrm>
        </p:spPr>
        <p:txBody>
          <a:bodyPr>
            <a:normAutofit/>
          </a:bodyPr>
          <a:lstStyle/>
          <a:p>
            <a:r>
              <a:rPr lang="en-US" sz="2800" b="1" dirty="0" smtClean="0"/>
              <a:t>                                      STAVE CELLS</a:t>
            </a:r>
            <a:endParaRPr lang="en-US" sz="2800" b="1" dirty="0"/>
          </a:p>
        </p:txBody>
      </p:sp>
      <p:sp>
        <p:nvSpPr>
          <p:cNvPr id="4" name="Content Placeholder 3"/>
          <p:cNvSpPr>
            <a:spLocks noGrp="1"/>
          </p:cNvSpPr>
          <p:nvPr>
            <p:ph idx="1"/>
          </p:nvPr>
        </p:nvSpPr>
        <p:spPr/>
        <p:txBody>
          <a:bodyPr>
            <a:normAutofit/>
          </a:bodyPr>
          <a:lstStyle/>
          <a:p>
            <a:r>
              <a:rPr lang="en-US" sz="2000" dirty="0" smtClean="0"/>
              <a:t>The  sinusoids of the spleen are lined by a somewhat modified endothelium. The endothelial cells here are elongated and are shaped like bananas. They are referred to as stave cells. </a:t>
            </a:r>
          </a:p>
          <a:p>
            <a:r>
              <a:rPr lang="en-US" sz="2000" dirty="0" smtClean="0"/>
              <a:t>With the EM a system of ultramicroscopic fibrils is seen to be present in their cytoplasm. The fibrils may help to alter the shape of the endothelial cells thus opening and closing gaps between adjoining cells.</a:t>
            </a:r>
            <a:endParaRPr lang="en-US" sz="2000"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Text Box 2"/>
          <p:cNvSpPr txBox="1">
            <a:spLocks noChangeArrowheads="1"/>
          </p:cNvSpPr>
          <p:nvPr/>
        </p:nvSpPr>
        <p:spPr bwMode="auto">
          <a:xfrm>
            <a:off x="457200" y="71438"/>
            <a:ext cx="8381999" cy="1334153"/>
          </a:xfrm>
          <a:prstGeom prst="rect">
            <a:avLst/>
          </a:prstGeom>
          <a:noFill/>
          <a:ln w="9525">
            <a:noFill/>
            <a:miter lim="800000"/>
            <a:headEnd/>
            <a:tailEnd/>
          </a:ln>
        </p:spPr>
        <p:txBody>
          <a:bodyPr wrap="square" lIns="91382" tIns="45691" rIns="91382" bIns="45691">
            <a:spAutoFit/>
          </a:bodyPr>
          <a:lstStyle/>
          <a:p>
            <a:pPr algn="ctr" defTabSz="914485"/>
            <a:r>
              <a:rPr lang="en-US" sz="2400" b="1" dirty="0"/>
              <a:t>SPLENIC CIRCULATION</a:t>
            </a:r>
          </a:p>
          <a:p>
            <a:pPr defTabSz="914485">
              <a:lnSpc>
                <a:spcPct val="90000"/>
              </a:lnSpc>
            </a:pPr>
            <a:r>
              <a:rPr lang="en-US" sz="2000" dirty="0"/>
              <a:t>Sinuses drain into </a:t>
            </a:r>
            <a:r>
              <a:rPr lang="en-US" sz="2000" dirty="0" err="1"/>
              <a:t>splenic</a:t>
            </a:r>
            <a:r>
              <a:rPr lang="en-US" sz="2000" dirty="0"/>
              <a:t> pulp veins, which, in turn, drain into </a:t>
            </a:r>
            <a:r>
              <a:rPr lang="en-US" sz="2000" dirty="0" err="1"/>
              <a:t>trabecular</a:t>
            </a:r>
            <a:r>
              <a:rPr lang="en-US" sz="2000" dirty="0"/>
              <a:t> veins.  </a:t>
            </a:r>
            <a:r>
              <a:rPr lang="en-US" sz="2000" dirty="0" err="1"/>
              <a:t>Trabecular</a:t>
            </a:r>
            <a:r>
              <a:rPr lang="en-US" sz="2000" dirty="0"/>
              <a:t> veins travel within </a:t>
            </a:r>
            <a:r>
              <a:rPr lang="en-US" sz="2000" dirty="0" err="1"/>
              <a:t>trabeculae</a:t>
            </a:r>
            <a:r>
              <a:rPr lang="en-US" sz="2000" dirty="0"/>
              <a:t> and drain into </a:t>
            </a:r>
            <a:r>
              <a:rPr lang="en-US" sz="2000" dirty="0" err="1"/>
              <a:t>splenic</a:t>
            </a:r>
            <a:r>
              <a:rPr lang="en-US" sz="2000" dirty="0"/>
              <a:t> vein at the </a:t>
            </a:r>
            <a:r>
              <a:rPr lang="en-US" sz="2000" dirty="0" err="1"/>
              <a:t>hilus</a:t>
            </a:r>
            <a:r>
              <a:rPr lang="en-US" sz="2000" dirty="0"/>
              <a:t>.</a:t>
            </a:r>
            <a:endParaRPr lang="en-US" sz="2400" dirty="0"/>
          </a:p>
        </p:txBody>
      </p:sp>
      <p:pic>
        <p:nvPicPr>
          <p:cNvPr id="153603" name="Picture 13"/>
          <p:cNvPicPr>
            <a:picLocks noChangeAspect="1" noChangeArrowheads="1"/>
          </p:cNvPicPr>
          <p:nvPr/>
        </p:nvPicPr>
        <p:blipFill>
          <a:blip r:embed="rId3" cstate="print"/>
          <a:srcRect/>
          <a:stretch>
            <a:fillRect/>
          </a:stretch>
        </p:blipFill>
        <p:spPr bwMode="auto">
          <a:xfrm>
            <a:off x="1088572" y="1428750"/>
            <a:ext cx="7184571" cy="5214938"/>
          </a:xfrm>
          <a:prstGeom prst="rect">
            <a:avLst/>
          </a:prstGeom>
          <a:noFill/>
          <a:ln w="9525">
            <a:noFill/>
            <a:miter lim="800000"/>
            <a:headEnd/>
            <a:tailEnd/>
          </a:ln>
        </p:spPr>
      </p:pic>
      <p:sp>
        <p:nvSpPr>
          <p:cNvPr id="153604" name="Text Box 14"/>
          <p:cNvSpPr txBox="1">
            <a:spLocks noChangeArrowheads="1"/>
          </p:cNvSpPr>
          <p:nvPr/>
        </p:nvSpPr>
        <p:spPr bwMode="auto">
          <a:xfrm>
            <a:off x="949476" y="1571625"/>
            <a:ext cx="592997" cy="641304"/>
          </a:xfrm>
          <a:prstGeom prst="rect">
            <a:avLst/>
          </a:prstGeom>
          <a:solidFill>
            <a:schemeClr val="bg1"/>
          </a:solidFill>
          <a:ln w="9525">
            <a:noFill/>
            <a:miter lim="800000"/>
            <a:headEnd/>
            <a:tailEnd/>
          </a:ln>
        </p:spPr>
        <p:txBody>
          <a:bodyPr wrap="none" lIns="86462" tIns="43231" rIns="86462" bIns="43231">
            <a:spAutoFit/>
          </a:bodyPr>
          <a:lstStyle/>
          <a:p>
            <a:pPr defTabSz="914485"/>
            <a:r>
              <a:rPr lang="en-US" dirty="0"/>
              <a:t>red</a:t>
            </a:r>
          </a:p>
          <a:p>
            <a:pPr defTabSz="914485"/>
            <a:r>
              <a:rPr lang="en-US" dirty="0"/>
              <a:t>pulp</a:t>
            </a:r>
          </a:p>
        </p:txBody>
      </p:sp>
      <p:sp>
        <p:nvSpPr>
          <p:cNvPr id="153605" name="Text Box 15"/>
          <p:cNvSpPr txBox="1">
            <a:spLocks noChangeArrowheads="1"/>
          </p:cNvSpPr>
          <p:nvPr/>
        </p:nvSpPr>
        <p:spPr bwMode="auto">
          <a:xfrm>
            <a:off x="6313714" y="2143125"/>
            <a:ext cx="704310" cy="641304"/>
          </a:xfrm>
          <a:prstGeom prst="rect">
            <a:avLst/>
          </a:prstGeom>
          <a:solidFill>
            <a:schemeClr val="bg1"/>
          </a:solidFill>
          <a:ln w="9525">
            <a:noFill/>
            <a:miter lim="800000"/>
            <a:headEnd/>
            <a:tailEnd/>
          </a:ln>
        </p:spPr>
        <p:txBody>
          <a:bodyPr wrap="none" lIns="86462" tIns="43231" rIns="86462" bIns="43231">
            <a:spAutoFit/>
          </a:bodyPr>
          <a:lstStyle/>
          <a:p>
            <a:pPr defTabSz="914485"/>
            <a:r>
              <a:rPr lang="en-US" dirty="0"/>
              <a:t>white</a:t>
            </a:r>
          </a:p>
          <a:p>
            <a:pPr defTabSz="914485"/>
            <a:r>
              <a:rPr lang="en-US" dirty="0"/>
              <a:t>pulp</a:t>
            </a:r>
          </a:p>
        </p:txBody>
      </p:sp>
      <p:sp>
        <p:nvSpPr>
          <p:cNvPr id="68614" name="Text Box 6"/>
          <p:cNvSpPr txBox="1">
            <a:spLocks noChangeArrowheads="1"/>
          </p:cNvSpPr>
          <p:nvPr/>
        </p:nvSpPr>
        <p:spPr bwMode="auto">
          <a:xfrm>
            <a:off x="1741714" y="6585645"/>
            <a:ext cx="3265714" cy="230683"/>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86493" tIns="43247" rIns="86493" bIns="43247">
            <a:spAutoFit/>
          </a:bodyPr>
          <a:lstStyle/>
          <a:p>
            <a:pPr>
              <a:spcBef>
                <a:spcPct val="50000"/>
              </a:spcBef>
            </a:pPr>
            <a:r>
              <a:rPr lang="en-US" sz="900" dirty="0"/>
              <a:t>U-M Histology Collection</a:t>
            </a:r>
          </a:p>
        </p:txBody>
      </p:sp>
      <p:pic>
        <p:nvPicPr>
          <p:cNvPr id="153607" name="Picture 34"/>
          <p:cNvPicPr>
            <a:picLocks noChangeAspect="1" noChangeArrowheads="1"/>
          </p:cNvPicPr>
          <p:nvPr/>
        </p:nvPicPr>
        <p:blipFill>
          <a:blip r:embed="rId4" cstate="print"/>
          <a:srcRect/>
          <a:stretch>
            <a:fillRect/>
          </a:stretch>
        </p:blipFill>
        <p:spPr bwMode="auto">
          <a:xfrm>
            <a:off x="1088571" y="6643688"/>
            <a:ext cx="701524" cy="129481"/>
          </a:xfrm>
          <a:prstGeom prst="rect">
            <a:avLst/>
          </a:prstGeom>
          <a:noFill/>
          <a:ln w="9525">
            <a:noFill/>
            <a:round/>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13"/>
          <p:cNvSpPr>
            <a:spLocks noGrp="1" noChangeArrowheads="1"/>
          </p:cNvSpPr>
          <p:nvPr>
            <p:ph type="title"/>
          </p:nvPr>
        </p:nvSpPr>
        <p:spPr>
          <a:xfrm>
            <a:off x="686405" y="0"/>
            <a:ext cx="7771190" cy="532805"/>
          </a:xfrm>
        </p:spPr>
        <p:txBody>
          <a:bodyPr>
            <a:normAutofit fontScale="90000"/>
          </a:bodyPr>
          <a:lstStyle/>
          <a:p>
            <a:pPr eaLnBrk="1" hangingPunct="1"/>
            <a:r>
              <a:rPr lang="en-US" sz="4100" dirty="0">
                <a:ea typeface="ＭＳ Ｐゴシック" pitchFamily="-112" charset="-128"/>
              </a:rPr>
              <a:t>White pulp function</a:t>
            </a:r>
          </a:p>
        </p:txBody>
      </p:sp>
      <p:pic>
        <p:nvPicPr>
          <p:cNvPr id="137219" name="Picture 15" descr="spleenMarginalZone copy"/>
          <p:cNvPicPr>
            <a:picLocks noGrp="1" noChangeAspect="1" noChangeArrowheads="1"/>
          </p:cNvPicPr>
          <p:nvPr>
            <p:ph idx="1"/>
          </p:nvPr>
        </p:nvPicPr>
        <p:blipFill>
          <a:blip r:embed="rId3" cstate="print"/>
          <a:stretch>
            <a:fillRect/>
          </a:stretch>
        </p:blipFill>
        <p:spPr>
          <a:xfrm>
            <a:off x="1225557" y="1935163"/>
            <a:ext cx="6692885" cy="4389437"/>
          </a:xfrm>
          <a:noFill/>
        </p:spPr>
      </p:pic>
      <p:sp>
        <p:nvSpPr>
          <p:cNvPr id="137220" name="Text Box 16"/>
          <p:cNvSpPr txBox="1">
            <a:spLocks noChangeArrowheads="1"/>
          </p:cNvSpPr>
          <p:nvPr/>
        </p:nvSpPr>
        <p:spPr bwMode="auto">
          <a:xfrm>
            <a:off x="202596" y="489645"/>
            <a:ext cx="8941405" cy="1487674"/>
          </a:xfrm>
          <a:prstGeom prst="rect">
            <a:avLst/>
          </a:prstGeom>
          <a:noFill/>
          <a:ln w="9525">
            <a:noFill/>
            <a:miter lim="800000"/>
            <a:headEnd/>
            <a:tailEnd/>
          </a:ln>
        </p:spPr>
        <p:txBody>
          <a:bodyPr lIns="86447" tIns="43223" rIns="86447" bIns="43223">
            <a:spAutoFit/>
          </a:bodyPr>
          <a:lstStyle/>
          <a:p>
            <a:pPr defTabSz="914485"/>
            <a:r>
              <a:rPr lang="en-US" sz="1900" dirty="0"/>
              <a:t>Blood and antigens pour into red pulp (more on that later)</a:t>
            </a:r>
          </a:p>
          <a:p>
            <a:pPr defTabSz="914485"/>
            <a:r>
              <a:rPr lang="en-US" sz="1900" dirty="0"/>
              <a:t>Antigen presentation takes place in MARGINAL ZONE</a:t>
            </a:r>
          </a:p>
          <a:p>
            <a:pPr defTabSz="914485"/>
            <a:r>
              <a:rPr lang="en-US" sz="1900" dirty="0"/>
              <a:t>T-cells (from PALS) provide “help” to activate </a:t>
            </a:r>
            <a:r>
              <a:rPr lang="en-US" sz="1900" dirty="0" err="1"/>
              <a:t>mphages</a:t>
            </a:r>
            <a:r>
              <a:rPr lang="en-US" sz="1900" dirty="0"/>
              <a:t> and B-cells</a:t>
            </a:r>
          </a:p>
          <a:p>
            <a:pPr marL="654705" lvl="1" indent="-222239" defTabSz="914485">
              <a:buFontTx/>
              <a:buChar char="•"/>
            </a:pPr>
            <a:r>
              <a:rPr lang="en-US" sz="1500" dirty="0"/>
              <a:t>activated </a:t>
            </a:r>
            <a:r>
              <a:rPr lang="en-US" sz="1500" dirty="0" err="1"/>
              <a:t>mphages</a:t>
            </a:r>
            <a:r>
              <a:rPr lang="en-US" sz="1500" dirty="0"/>
              <a:t> stimulated to destroy ingested material (e.g. bacteria)</a:t>
            </a:r>
          </a:p>
          <a:p>
            <a:pPr marL="654705" lvl="1" indent="-222239" defTabSz="914485">
              <a:buFontTx/>
              <a:buChar char="•"/>
            </a:pPr>
            <a:r>
              <a:rPr lang="en-US" sz="1500" dirty="0"/>
              <a:t>activated B-cells set up proliferative germinal centers</a:t>
            </a:r>
            <a:r>
              <a:rPr lang="en-US" sz="1900" dirty="0"/>
              <a:t>  </a:t>
            </a:r>
          </a:p>
        </p:txBody>
      </p:sp>
      <p:sp>
        <p:nvSpPr>
          <p:cNvPr id="60421" name="Text Box 5"/>
          <p:cNvSpPr txBox="1">
            <a:spLocks noChangeArrowheads="1"/>
          </p:cNvSpPr>
          <p:nvPr/>
        </p:nvSpPr>
        <p:spPr bwMode="auto">
          <a:xfrm>
            <a:off x="1755322" y="6585645"/>
            <a:ext cx="3106964" cy="230683"/>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86493" tIns="43247" rIns="86493" bIns="43247">
            <a:spAutoFit/>
          </a:bodyPr>
          <a:lstStyle/>
          <a:p>
            <a:pPr>
              <a:spcBef>
                <a:spcPct val="50000"/>
              </a:spcBef>
            </a:pPr>
            <a:r>
              <a:rPr lang="en-US" sz="900" dirty="0"/>
              <a:t>U-M Histology Collection</a:t>
            </a:r>
          </a:p>
        </p:txBody>
      </p:sp>
      <p:pic>
        <p:nvPicPr>
          <p:cNvPr id="137222" name="Picture 34"/>
          <p:cNvPicPr>
            <a:picLocks noChangeAspect="1" noChangeArrowheads="1"/>
          </p:cNvPicPr>
          <p:nvPr/>
        </p:nvPicPr>
        <p:blipFill>
          <a:blip r:embed="rId4" cstate="print"/>
          <a:srcRect/>
          <a:stretch>
            <a:fillRect/>
          </a:stretch>
        </p:blipFill>
        <p:spPr bwMode="auto">
          <a:xfrm>
            <a:off x="1088571" y="6643688"/>
            <a:ext cx="701524" cy="129481"/>
          </a:xfrm>
          <a:prstGeom prst="rect">
            <a:avLst/>
          </a:prstGeom>
          <a:noFill/>
          <a:ln w="9525">
            <a:noFill/>
            <a:round/>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6800"/>
            <a:ext cx="8229600" cy="1447800"/>
          </a:xfrm>
        </p:spPr>
        <p:txBody>
          <a:bodyPr>
            <a:normAutofit fontScale="90000"/>
          </a:bodyPr>
          <a:lstStyle/>
          <a:p>
            <a:r>
              <a:rPr lang="en-US" sz="5400" b="1" dirty="0" smtClean="0"/>
              <a:t>LYMPHATIC SYSTEM CONSISTS OF</a:t>
            </a:r>
            <a:r>
              <a:rPr lang="en-US" sz="5400" dirty="0" smtClean="0"/>
              <a:t>:</a:t>
            </a:r>
            <a:br>
              <a:rPr lang="en-US" sz="5400" dirty="0" smtClean="0"/>
            </a:br>
            <a:endParaRPr lang="en-US" dirty="0"/>
          </a:p>
        </p:txBody>
      </p:sp>
      <p:sp>
        <p:nvSpPr>
          <p:cNvPr id="3" name="Content Placeholder 2"/>
          <p:cNvSpPr>
            <a:spLocks noGrp="1"/>
          </p:cNvSpPr>
          <p:nvPr>
            <p:ph idx="1"/>
          </p:nvPr>
        </p:nvSpPr>
        <p:spPr>
          <a:xfrm>
            <a:off x="457200" y="2362200"/>
            <a:ext cx="8229600" cy="3962400"/>
          </a:xfrm>
        </p:spPr>
        <p:txBody>
          <a:bodyPr/>
          <a:lstStyle/>
          <a:p>
            <a:pPr marL="432465" indent="-432465" defTabSz="914485"/>
            <a:r>
              <a:rPr lang="en-US" sz="2000" dirty="0" smtClean="0"/>
              <a:t>A. </a:t>
            </a:r>
            <a:r>
              <a:rPr lang="en-US" sz="2000" b="1" dirty="0" smtClean="0"/>
              <a:t>Cells</a:t>
            </a:r>
          </a:p>
          <a:p>
            <a:pPr marL="888957" lvl="1" indent="-432465" defTabSz="914485">
              <a:buFontTx/>
              <a:buAutoNum type="arabicPeriod"/>
            </a:pPr>
            <a:r>
              <a:rPr lang="en-US" sz="2000" dirty="0" smtClean="0"/>
              <a:t>Lymphocytes </a:t>
            </a:r>
            <a:r>
              <a:rPr lang="en-US" sz="1600" dirty="0" smtClean="0"/>
              <a:t>(B,T, natural killer)</a:t>
            </a:r>
          </a:p>
          <a:p>
            <a:pPr marL="888957" lvl="1" indent="-432465" defTabSz="914485">
              <a:buFontTx/>
              <a:buAutoNum type="arabicPeriod"/>
            </a:pPr>
            <a:r>
              <a:rPr lang="en-US" sz="2000" dirty="0" smtClean="0"/>
              <a:t>Antigen-presenting cells </a:t>
            </a:r>
            <a:r>
              <a:rPr lang="en-US" sz="1600" dirty="0" smtClean="0"/>
              <a:t>(</a:t>
            </a:r>
            <a:r>
              <a:rPr lang="en-US" sz="1600" dirty="0" err="1" smtClean="0"/>
              <a:t>dendritic</a:t>
            </a:r>
            <a:r>
              <a:rPr lang="en-US" sz="1600" dirty="0" smtClean="0"/>
              <a:t> cells, </a:t>
            </a:r>
            <a:r>
              <a:rPr lang="en-US" sz="1600" dirty="0" err="1" smtClean="0"/>
              <a:t>Langerhans</a:t>
            </a:r>
            <a:r>
              <a:rPr lang="en-US" sz="1600" dirty="0" smtClean="0"/>
              <a:t>’ cells &amp; macrophages)</a:t>
            </a:r>
          </a:p>
          <a:p>
            <a:pPr marL="432465" indent="-432465" defTabSz="914485"/>
            <a:r>
              <a:rPr lang="en-US" sz="2000" dirty="0" smtClean="0"/>
              <a:t>B. </a:t>
            </a:r>
            <a:r>
              <a:rPr lang="en-US" sz="2000" b="1" dirty="0" smtClean="0"/>
              <a:t>Lymphatic “tissue” </a:t>
            </a:r>
            <a:r>
              <a:rPr lang="en-US" sz="2000" dirty="0" smtClean="0"/>
              <a:t>–diffuse and nodular</a:t>
            </a:r>
          </a:p>
          <a:p>
            <a:pPr marL="432465" indent="-432465" defTabSz="914485"/>
            <a:r>
              <a:rPr lang="en-US" sz="2000" dirty="0" smtClean="0"/>
              <a:t>C. </a:t>
            </a:r>
            <a:r>
              <a:rPr lang="en-US" sz="2000" b="1" dirty="0" smtClean="0"/>
              <a:t>Lymphatic “organs” </a:t>
            </a:r>
            <a:r>
              <a:rPr lang="en-US" sz="2000" dirty="0" smtClean="0"/>
              <a:t>(lymph nodes, spleen, thymus)</a:t>
            </a:r>
          </a:p>
          <a:p>
            <a:pPr marL="432465" indent="-432465" defTabSz="914485"/>
            <a:r>
              <a:rPr lang="en-US" sz="2000" dirty="0" smtClean="0"/>
              <a:t>D. </a:t>
            </a:r>
            <a:r>
              <a:rPr lang="en-US" sz="2000" b="1" dirty="0" smtClean="0"/>
              <a:t>Lymphatic vessels </a:t>
            </a:r>
            <a:r>
              <a:rPr lang="en-US" sz="2000" dirty="0" smtClean="0"/>
              <a:t>that carry the cells and fluid</a:t>
            </a:r>
          </a:p>
          <a:p>
            <a:endParaRPr lang="en-US"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ext Box 3"/>
          <p:cNvSpPr txBox="1">
            <a:spLocks noChangeArrowheads="1"/>
          </p:cNvSpPr>
          <p:nvPr/>
        </p:nvSpPr>
        <p:spPr bwMode="auto">
          <a:xfrm>
            <a:off x="122465" y="228600"/>
            <a:ext cx="8876392" cy="1015604"/>
          </a:xfrm>
          <a:prstGeom prst="rect">
            <a:avLst/>
          </a:prstGeom>
          <a:noFill/>
          <a:ln w="9525">
            <a:noFill/>
            <a:miter lim="800000"/>
            <a:headEnd/>
            <a:tailEnd/>
          </a:ln>
        </p:spPr>
        <p:txBody>
          <a:bodyPr wrap="square" lIns="91382" tIns="45691" rIns="91382" bIns="45691">
            <a:spAutoFit/>
          </a:bodyPr>
          <a:lstStyle/>
          <a:p>
            <a:pPr defTabSz="914485"/>
            <a:r>
              <a:rPr lang="en-US" sz="2000" dirty="0"/>
              <a:t>As the body is exposed to antigens and the immune system mounts an immune response in the form of </a:t>
            </a:r>
            <a:r>
              <a:rPr lang="en-US" sz="2000" u="sng" dirty="0"/>
              <a:t>antibody production</a:t>
            </a:r>
            <a:r>
              <a:rPr lang="en-US" sz="2000" dirty="0"/>
              <a:t>, lymph nodules (w/ germinal centers) appear in the white pulp of the spleen.</a:t>
            </a:r>
            <a:endParaRPr lang="en-US" sz="2000" b="1" dirty="0"/>
          </a:p>
        </p:txBody>
      </p:sp>
      <p:pic>
        <p:nvPicPr>
          <p:cNvPr id="139267" name="Picture 8" descr="slide 147 1"/>
          <p:cNvPicPr>
            <a:picLocks noChangeAspect="1" noChangeArrowheads="1"/>
          </p:cNvPicPr>
          <p:nvPr/>
        </p:nvPicPr>
        <p:blipFill>
          <a:blip r:embed="rId3" cstate="print"/>
          <a:srcRect/>
          <a:stretch>
            <a:fillRect/>
          </a:stretch>
        </p:blipFill>
        <p:spPr bwMode="auto">
          <a:xfrm>
            <a:off x="943428" y="1828800"/>
            <a:ext cx="6894286" cy="4743450"/>
          </a:xfrm>
          <a:prstGeom prst="rect">
            <a:avLst/>
          </a:prstGeom>
          <a:noFill/>
          <a:ln w="9525">
            <a:noFill/>
            <a:miter lim="800000"/>
            <a:headEnd/>
            <a:tailEnd/>
          </a:ln>
        </p:spPr>
      </p:pic>
      <p:sp>
        <p:nvSpPr>
          <p:cNvPr id="139268" name="Line 9"/>
          <p:cNvSpPr>
            <a:spLocks noChangeShapeType="1"/>
          </p:cNvSpPr>
          <p:nvPr/>
        </p:nvSpPr>
        <p:spPr bwMode="auto">
          <a:xfrm>
            <a:off x="4354286" y="1214438"/>
            <a:ext cx="508000" cy="2000250"/>
          </a:xfrm>
          <a:prstGeom prst="line">
            <a:avLst/>
          </a:prstGeom>
          <a:noFill/>
          <a:ln w="9525">
            <a:solidFill>
              <a:schemeClr val="tx1"/>
            </a:solidFill>
            <a:round/>
            <a:headEnd/>
            <a:tailEnd/>
          </a:ln>
        </p:spPr>
        <p:txBody>
          <a:bodyPr lIns="86493" tIns="43247" rIns="86493" bIns="43247"/>
          <a:lstStyle/>
          <a:p>
            <a:endParaRPr lang="en-US"/>
          </a:p>
        </p:txBody>
      </p:sp>
      <p:sp>
        <p:nvSpPr>
          <p:cNvPr id="61445" name="Text Box 5"/>
          <p:cNvSpPr txBox="1">
            <a:spLocks noChangeArrowheads="1"/>
          </p:cNvSpPr>
          <p:nvPr/>
        </p:nvSpPr>
        <p:spPr bwMode="auto">
          <a:xfrm>
            <a:off x="1596572" y="6527602"/>
            <a:ext cx="3265714" cy="230684"/>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86493" tIns="43247" rIns="86493" bIns="43247">
            <a:spAutoFit/>
          </a:bodyPr>
          <a:lstStyle/>
          <a:p>
            <a:pPr>
              <a:spcBef>
                <a:spcPct val="50000"/>
              </a:spcBef>
            </a:pPr>
            <a:r>
              <a:rPr lang="en-US" sz="900" dirty="0"/>
              <a:t>U-M Histology Collection</a:t>
            </a:r>
          </a:p>
        </p:txBody>
      </p:sp>
      <p:pic>
        <p:nvPicPr>
          <p:cNvPr id="139270" name="Picture 34"/>
          <p:cNvPicPr>
            <a:picLocks noChangeAspect="1" noChangeArrowheads="1"/>
          </p:cNvPicPr>
          <p:nvPr/>
        </p:nvPicPr>
        <p:blipFill>
          <a:blip r:embed="rId4" cstate="print"/>
          <a:srcRect/>
          <a:stretch>
            <a:fillRect/>
          </a:stretch>
        </p:blipFill>
        <p:spPr bwMode="auto">
          <a:xfrm>
            <a:off x="943428" y="6572250"/>
            <a:ext cx="701524" cy="129481"/>
          </a:xfrm>
          <a:prstGeom prst="rect">
            <a:avLst/>
          </a:prstGeom>
          <a:noFill/>
          <a:ln w="9525">
            <a:noFill/>
            <a:round/>
            <a:headEnd/>
            <a:tailEnd/>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ext Box 3"/>
          <p:cNvSpPr txBox="1">
            <a:spLocks noChangeArrowheads="1"/>
          </p:cNvSpPr>
          <p:nvPr/>
        </p:nvSpPr>
        <p:spPr bwMode="auto">
          <a:xfrm>
            <a:off x="441476" y="1125140"/>
            <a:ext cx="4551450" cy="1200270"/>
          </a:xfrm>
          <a:prstGeom prst="rect">
            <a:avLst/>
          </a:prstGeom>
          <a:noFill/>
          <a:ln w="9525">
            <a:noFill/>
            <a:miter lim="800000"/>
            <a:headEnd/>
            <a:tailEnd/>
          </a:ln>
        </p:spPr>
        <p:txBody>
          <a:bodyPr wrap="none" lIns="91382" tIns="45691" rIns="91382" bIns="45691">
            <a:spAutoFit/>
          </a:bodyPr>
          <a:lstStyle/>
          <a:p>
            <a:pPr marL="168181" indent="-168181" defTabSz="914485">
              <a:buFontTx/>
              <a:buChar char="•"/>
            </a:pPr>
            <a:r>
              <a:rPr lang="en-US" sz="2400" dirty="0"/>
              <a:t>Monitoring antigens in blood</a:t>
            </a:r>
          </a:p>
          <a:p>
            <a:pPr marL="168181" indent="-168181" defTabSz="914485">
              <a:buFontTx/>
              <a:buChar char="•"/>
            </a:pPr>
            <a:r>
              <a:rPr lang="en-US" sz="2400" dirty="0"/>
              <a:t>Proliferation of lymphocytes</a:t>
            </a:r>
          </a:p>
          <a:p>
            <a:pPr marL="168181" indent="-168181" defTabSz="914485">
              <a:buFontTx/>
              <a:buChar char="•"/>
            </a:pPr>
            <a:r>
              <a:rPr lang="en-US" sz="2400" dirty="0"/>
              <a:t>Production of </a:t>
            </a:r>
            <a:r>
              <a:rPr lang="en-US" sz="2400" dirty="0" err="1"/>
              <a:t>humoral</a:t>
            </a:r>
            <a:r>
              <a:rPr lang="en-US" sz="2400" dirty="0"/>
              <a:t> antibodies</a:t>
            </a:r>
          </a:p>
        </p:txBody>
      </p:sp>
      <p:sp>
        <p:nvSpPr>
          <p:cNvPr id="120835" name="Text Box 4"/>
          <p:cNvSpPr txBox="1">
            <a:spLocks noChangeArrowheads="1"/>
          </p:cNvSpPr>
          <p:nvPr/>
        </p:nvSpPr>
        <p:spPr bwMode="auto">
          <a:xfrm>
            <a:off x="3352800" y="4052591"/>
            <a:ext cx="5562600" cy="1785045"/>
          </a:xfrm>
          <a:prstGeom prst="rect">
            <a:avLst/>
          </a:prstGeom>
          <a:noFill/>
          <a:ln w="9525">
            <a:noFill/>
            <a:miter lim="800000"/>
            <a:headEnd/>
            <a:tailEnd/>
          </a:ln>
        </p:spPr>
        <p:txBody>
          <a:bodyPr wrap="square" lIns="91382" tIns="45691" rIns="91382" bIns="45691">
            <a:spAutoFit/>
          </a:bodyPr>
          <a:lstStyle/>
          <a:p>
            <a:pPr marL="216233" indent="-216233" defTabSz="914485">
              <a:buFontTx/>
              <a:buChar char="•"/>
            </a:pPr>
            <a:r>
              <a:rPr lang="en-US" sz="2200" dirty="0">
                <a:solidFill>
                  <a:srgbClr val="D9262C"/>
                </a:solidFill>
              </a:rPr>
              <a:t>Formation of blood cells in fetal life</a:t>
            </a:r>
          </a:p>
          <a:p>
            <a:pPr marL="216233" indent="-216233" defTabSz="914485">
              <a:buFontTx/>
              <a:buChar char="•"/>
            </a:pPr>
            <a:r>
              <a:rPr lang="en-US" sz="2200" dirty="0">
                <a:solidFill>
                  <a:srgbClr val="D9262C"/>
                </a:solidFill>
              </a:rPr>
              <a:t>Removal and destruction of RBCs &amp; platelets</a:t>
            </a:r>
          </a:p>
          <a:p>
            <a:pPr marL="216233" indent="-216233" defTabSz="914485">
              <a:buFontTx/>
              <a:buChar char="•"/>
            </a:pPr>
            <a:r>
              <a:rPr lang="en-US" sz="2200" dirty="0">
                <a:solidFill>
                  <a:srgbClr val="D9262C"/>
                </a:solidFill>
              </a:rPr>
              <a:t>Retrieval of iron from RBC hemoglobin</a:t>
            </a:r>
          </a:p>
          <a:p>
            <a:pPr marL="216233" indent="-216233" defTabSz="914485">
              <a:buFontTx/>
              <a:buChar char="•"/>
            </a:pPr>
            <a:r>
              <a:rPr lang="en-US" sz="2200" dirty="0">
                <a:solidFill>
                  <a:srgbClr val="D9262C"/>
                </a:solidFill>
              </a:rPr>
              <a:t>Storage of RBCs and platelets </a:t>
            </a:r>
          </a:p>
        </p:txBody>
      </p:sp>
      <p:sp>
        <p:nvSpPr>
          <p:cNvPr id="120836" name="Text Box 5"/>
          <p:cNvSpPr txBox="1">
            <a:spLocks noChangeArrowheads="1"/>
          </p:cNvSpPr>
          <p:nvPr/>
        </p:nvSpPr>
        <p:spPr bwMode="auto">
          <a:xfrm>
            <a:off x="5105703" y="837903"/>
            <a:ext cx="3617988" cy="1107937"/>
          </a:xfrm>
          <a:prstGeom prst="rect">
            <a:avLst/>
          </a:prstGeom>
          <a:noFill/>
          <a:ln w="9525">
            <a:noFill/>
            <a:miter lim="800000"/>
            <a:headEnd/>
            <a:tailEnd/>
          </a:ln>
        </p:spPr>
        <p:txBody>
          <a:bodyPr lIns="91382" tIns="45691" rIns="91382" bIns="45691">
            <a:spAutoFit/>
          </a:bodyPr>
          <a:lstStyle/>
          <a:p>
            <a:pPr defTabSz="914485"/>
            <a:r>
              <a:rPr lang="en-US" sz="3200" dirty="0"/>
              <a:t>Immune Functions</a:t>
            </a:r>
          </a:p>
          <a:p>
            <a:pPr defTabSz="914485"/>
            <a:r>
              <a:rPr lang="en-US" sz="3200" dirty="0"/>
              <a:t>Of the Spleen</a:t>
            </a:r>
          </a:p>
        </p:txBody>
      </p:sp>
      <p:sp>
        <p:nvSpPr>
          <p:cNvPr id="120837" name="Text Box 7"/>
          <p:cNvSpPr txBox="1">
            <a:spLocks noChangeArrowheads="1"/>
          </p:cNvSpPr>
          <p:nvPr/>
        </p:nvSpPr>
        <p:spPr bwMode="auto">
          <a:xfrm>
            <a:off x="228299" y="3801071"/>
            <a:ext cx="2651186" cy="1631157"/>
          </a:xfrm>
          <a:prstGeom prst="rect">
            <a:avLst/>
          </a:prstGeom>
          <a:noFill/>
          <a:ln w="9525">
            <a:noFill/>
            <a:miter lim="800000"/>
            <a:headEnd/>
            <a:tailEnd/>
          </a:ln>
        </p:spPr>
        <p:txBody>
          <a:bodyPr wrap="none" lIns="91382" tIns="45691" rIns="91382" bIns="45691">
            <a:spAutoFit/>
          </a:bodyPr>
          <a:lstStyle/>
          <a:p>
            <a:pPr defTabSz="914485"/>
            <a:r>
              <a:rPr lang="en-US" sz="3200" dirty="0">
                <a:solidFill>
                  <a:srgbClr val="D9262C"/>
                </a:solidFill>
              </a:rPr>
              <a:t>Hematopoietic</a:t>
            </a:r>
          </a:p>
          <a:p>
            <a:pPr defTabSz="914485"/>
            <a:r>
              <a:rPr lang="en-US" sz="3200" dirty="0">
                <a:solidFill>
                  <a:srgbClr val="D9262C"/>
                </a:solidFill>
              </a:rPr>
              <a:t>Functions</a:t>
            </a:r>
          </a:p>
          <a:p>
            <a:pPr defTabSz="914485"/>
            <a:r>
              <a:rPr lang="en-US" sz="3200" dirty="0">
                <a:solidFill>
                  <a:srgbClr val="D9262C"/>
                </a:solidFill>
              </a:rPr>
              <a:t>Of the Spleen</a:t>
            </a:r>
          </a:p>
        </p:txBody>
      </p:sp>
      <p:sp>
        <p:nvSpPr>
          <p:cNvPr id="120838" name="Rectangle 8"/>
          <p:cNvSpPr>
            <a:spLocks noChangeArrowheads="1"/>
          </p:cNvSpPr>
          <p:nvPr/>
        </p:nvSpPr>
        <p:spPr bwMode="auto">
          <a:xfrm>
            <a:off x="75595" y="3429000"/>
            <a:ext cx="8992810" cy="2972098"/>
          </a:xfrm>
          <a:prstGeom prst="rect">
            <a:avLst/>
          </a:prstGeom>
          <a:noFill/>
          <a:ln w="9525">
            <a:solidFill>
              <a:schemeClr val="tx1"/>
            </a:solidFill>
            <a:miter lim="800000"/>
            <a:headEnd/>
            <a:tailEnd/>
          </a:ln>
        </p:spPr>
        <p:txBody>
          <a:bodyPr wrap="none" lIns="86493" tIns="43247" rIns="86493" bIns="43247" anchor="ctr"/>
          <a:lstStyle/>
          <a:p>
            <a:endParaRPr lang="es-ES_tradnl"/>
          </a:p>
        </p:txBody>
      </p:sp>
      <p:sp>
        <p:nvSpPr>
          <p:cNvPr id="120839" name="Rectangle 9"/>
          <p:cNvSpPr>
            <a:spLocks noChangeArrowheads="1"/>
          </p:cNvSpPr>
          <p:nvPr/>
        </p:nvSpPr>
        <p:spPr bwMode="auto">
          <a:xfrm>
            <a:off x="381001" y="610195"/>
            <a:ext cx="8457595" cy="2286000"/>
          </a:xfrm>
          <a:prstGeom prst="rect">
            <a:avLst/>
          </a:prstGeom>
          <a:noFill/>
          <a:ln w="9525">
            <a:solidFill>
              <a:schemeClr val="tx1"/>
            </a:solidFill>
            <a:miter lim="800000"/>
            <a:headEnd/>
            <a:tailEnd/>
          </a:ln>
        </p:spPr>
        <p:txBody>
          <a:bodyPr wrap="none" lIns="86493" tIns="43247" rIns="86493" bIns="43247" anchor="ctr"/>
          <a:lstStyle/>
          <a:p>
            <a:endParaRPr lang="es-ES_tradnl"/>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gn="ctr" defTabSz="914485">
              <a:buNone/>
            </a:pPr>
            <a:r>
              <a:rPr lang="en-US" sz="4400" b="1" dirty="0" smtClean="0">
                <a:solidFill>
                  <a:srgbClr val="C00000"/>
                </a:solidFill>
                <a:latin typeface="Algerian" pitchFamily="82" charset="0"/>
              </a:rPr>
              <a:t>The  Thymus</a:t>
            </a:r>
            <a:endParaRPr lang="en-US" sz="4400" b="1" dirty="0">
              <a:solidFill>
                <a:srgbClr val="C00000"/>
              </a:solidFill>
              <a:latin typeface="Algerian" pitchFamily="82"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Grp="1" noChangeArrowheads="1"/>
          </p:cNvSpPr>
          <p:nvPr>
            <p:ph type="body" idx="1"/>
          </p:nvPr>
        </p:nvSpPr>
        <p:spPr>
          <a:xfrm>
            <a:off x="152400" y="152400"/>
            <a:ext cx="5410200" cy="6477000"/>
          </a:xfrm>
        </p:spPr>
        <p:txBody>
          <a:bodyPr/>
          <a:lstStyle/>
          <a:p>
            <a:pPr eaLnBrk="1" hangingPunct="1">
              <a:lnSpc>
                <a:spcPct val="90000"/>
              </a:lnSpc>
              <a:buFont typeface="Wingdings" pitchFamily="2" charset="2"/>
              <a:buNone/>
              <a:defRPr/>
            </a:pPr>
            <a:r>
              <a:rPr lang="en-US" dirty="0" smtClean="0"/>
              <a:t>                                    </a:t>
            </a:r>
            <a:r>
              <a:rPr lang="en-US" b="1" dirty="0" smtClean="0"/>
              <a:t>THYMUS</a:t>
            </a:r>
          </a:p>
          <a:p>
            <a:pPr eaLnBrk="1" hangingPunct="1">
              <a:lnSpc>
                <a:spcPct val="90000"/>
              </a:lnSpc>
              <a:buFont typeface="Wingdings" pitchFamily="2" charset="2"/>
              <a:buNone/>
              <a:defRPr/>
            </a:pPr>
            <a:r>
              <a:rPr lang="en-US" dirty="0" smtClean="0"/>
              <a:t>-Central lymphoid organ.</a:t>
            </a:r>
          </a:p>
          <a:p>
            <a:pPr eaLnBrk="1" hangingPunct="1">
              <a:lnSpc>
                <a:spcPct val="90000"/>
              </a:lnSpc>
              <a:buFont typeface="Wingdings" pitchFamily="2" charset="2"/>
              <a:buNone/>
              <a:defRPr/>
            </a:pPr>
            <a:r>
              <a:rPr lang="en-US" dirty="0" smtClean="0"/>
              <a:t>-Responsible for development of immune system.</a:t>
            </a:r>
          </a:p>
          <a:p>
            <a:pPr eaLnBrk="1" hangingPunct="1">
              <a:lnSpc>
                <a:spcPct val="90000"/>
              </a:lnSpc>
              <a:buFont typeface="Wingdings" pitchFamily="2" charset="2"/>
              <a:buNone/>
              <a:defRPr/>
            </a:pPr>
            <a:r>
              <a:rPr lang="en-US" dirty="0" smtClean="0"/>
              <a:t>-Essential for growth &amp; development of other lymphoid organs.</a:t>
            </a:r>
          </a:p>
          <a:p>
            <a:pPr eaLnBrk="1" hangingPunct="1">
              <a:lnSpc>
                <a:spcPct val="90000"/>
              </a:lnSpc>
              <a:buFont typeface="Wingdings" pitchFamily="2" charset="2"/>
              <a:buNone/>
              <a:defRPr/>
            </a:pPr>
            <a:r>
              <a:rPr lang="en-US" dirty="0" smtClean="0"/>
              <a:t>-</a:t>
            </a:r>
            <a:r>
              <a:rPr lang="en-US" dirty="0" err="1" smtClean="0"/>
              <a:t>Bilobed,of</a:t>
            </a:r>
            <a:r>
              <a:rPr lang="en-US" dirty="0" smtClean="0"/>
              <a:t> unequal size, present in superior &amp; anterior </a:t>
            </a:r>
            <a:r>
              <a:rPr lang="en-US" dirty="0" err="1" smtClean="0"/>
              <a:t>mediastinum</a:t>
            </a:r>
            <a:r>
              <a:rPr lang="en-US" dirty="0" smtClean="0"/>
              <a:t> of thorax.</a:t>
            </a:r>
          </a:p>
          <a:p>
            <a:pPr eaLnBrk="1" hangingPunct="1">
              <a:lnSpc>
                <a:spcPct val="90000"/>
              </a:lnSpc>
              <a:defRPr/>
            </a:pPr>
            <a:endParaRPr lang="en-IN" dirty="0" smtClean="0"/>
          </a:p>
        </p:txBody>
      </p:sp>
      <p:pic>
        <p:nvPicPr>
          <p:cNvPr id="9219" name="Picture 5" descr="thymus"/>
          <p:cNvPicPr>
            <a:picLocks noChangeAspect="1" noChangeArrowheads="1"/>
          </p:cNvPicPr>
          <p:nvPr/>
        </p:nvPicPr>
        <p:blipFill>
          <a:blip r:embed="rId2" cstate="print"/>
          <a:srcRect/>
          <a:stretch>
            <a:fillRect/>
          </a:stretch>
        </p:blipFill>
        <p:spPr bwMode="auto">
          <a:xfrm>
            <a:off x="5029200" y="381000"/>
            <a:ext cx="3886200" cy="609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Picture 2" descr="figure14-01_100ppi"/>
          <p:cNvPicPr>
            <a:picLocks noChangeAspect="1" noChangeArrowheads="1"/>
          </p:cNvPicPr>
          <p:nvPr/>
        </p:nvPicPr>
        <p:blipFill>
          <a:blip r:embed="rId3" cstate="print">
            <a:lum contrast="6000"/>
          </a:blip>
          <a:srcRect/>
          <a:stretch>
            <a:fillRect/>
          </a:stretch>
        </p:blipFill>
        <p:spPr bwMode="auto">
          <a:xfrm>
            <a:off x="362858" y="0"/>
            <a:ext cx="3542393" cy="6858000"/>
          </a:xfrm>
          <a:prstGeom prst="rect">
            <a:avLst/>
          </a:prstGeom>
          <a:noFill/>
          <a:ln w="9525">
            <a:noFill/>
            <a:miter lim="800000"/>
            <a:headEnd/>
            <a:tailEnd/>
          </a:ln>
        </p:spPr>
      </p:pic>
      <p:sp>
        <p:nvSpPr>
          <p:cNvPr id="155651" name="Text Box 3"/>
          <p:cNvSpPr txBox="1">
            <a:spLocks noChangeArrowheads="1"/>
          </p:cNvSpPr>
          <p:nvPr/>
        </p:nvSpPr>
        <p:spPr bwMode="auto">
          <a:xfrm>
            <a:off x="4936370" y="602755"/>
            <a:ext cx="2233764" cy="584717"/>
          </a:xfrm>
          <a:prstGeom prst="rect">
            <a:avLst/>
          </a:prstGeom>
          <a:noFill/>
          <a:ln w="9525">
            <a:noFill/>
            <a:miter lim="800000"/>
            <a:headEnd/>
            <a:tailEnd/>
          </a:ln>
        </p:spPr>
        <p:txBody>
          <a:bodyPr wrap="none" lIns="91382" tIns="45691" rIns="91382" bIns="45691">
            <a:spAutoFit/>
          </a:bodyPr>
          <a:lstStyle/>
          <a:p>
            <a:pPr defTabSz="914485"/>
            <a:r>
              <a:rPr lang="en-US" sz="3200" b="1" dirty="0"/>
              <a:t>The Thymus</a:t>
            </a:r>
          </a:p>
        </p:txBody>
      </p:sp>
      <p:sp>
        <p:nvSpPr>
          <p:cNvPr id="155652" name="Line 4"/>
          <p:cNvSpPr>
            <a:spLocks noChangeShapeType="1"/>
          </p:cNvSpPr>
          <p:nvPr/>
        </p:nvSpPr>
        <p:spPr bwMode="auto">
          <a:xfrm flipV="1">
            <a:off x="3459238" y="870645"/>
            <a:ext cx="1530048" cy="357188"/>
          </a:xfrm>
          <a:prstGeom prst="line">
            <a:avLst/>
          </a:prstGeom>
          <a:noFill/>
          <a:ln w="12700">
            <a:solidFill>
              <a:schemeClr val="tx1"/>
            </a:solidFill>
            <a:round/>
            <a:headEnd/>
            <a:tailEnd/>
          </a:ln>
        </p:spPr>
        <p:txBody>
          <a:bodyPr wrap="none" lIns="86493" tIns="43247" rIns="86493" bIns="43247" anchor="ctr"/>
          <a:lstStyle/>
          <a:p>
            <a:endParaRPr lang="en-US"/>
          </a:p>
        </p:txBody>
      </p:sp>
      <p:sp>
        <p:nvSpPr>
          <p:cNvPr id="155654" name="Rectangle 6"/>
          <p:cNvSpPr>
            <a:spLocks noChangeArrowheads="1"/>
          </p:cNvSpPr>
          <p:nvPr/>
        </p:nvSpPr>
        <p:spPr bwMode="auto">
          <a:xfrm>
            <a:off x="3023809" y="1077516"/>
            <a:ext cx="435429" cy="285750"/>
          </a:xfrm>
          <a:prstGeom prst="rect">
            <a:avLst/>
          </a:prstGeom>
          <a:noFill/>
          <a:ln w="12700">
            <a:solidFill>
              <a:schemeClr val="tx1"/>
            </a:solidFill>
            <a:miter lim="800000"/>
            <a:headEnd/>
            <a:tailEnd/>
          </a:ln>
        </p:spPr>
        <p:txBody>
          <a:bodyPr wrap="none" lIns="86493" tIns="43247" rIns="86493" bIns="43247" anchor="ctr"/>
          <a:lstStyle/>
          <a:p>
            <a:endParaRPr lang="es-ES_tradnl"/>
          </a:p>
        </p:txBody>
      </p:sp>
      <p:sp>
        <p:nvSpPr>
          <p:cNvPr id="155655" name="Text Box 5"/>
          <p:cNvSpPr txBox="1">
            <a:spLocks noChangeArrowheads="1"/>
          </p:cNvSpPr>
          <p:nvPr/>
        </p:nvSpPr>
        <p:spPr bwMode="auto">
          <a:xfrm>
            <a:off x="3338286" y="6456165"/>
            <a:ext cx="1886857" cy="230684"/>
          </a:xfrm>
          <a:prstGeom prst="rect">
            <a:avLst/>
          </a:prstGeom>
          <a:solidFill>
            <a:schemeClr val="bg1"/>
          </a:solidFill>
          <a:ln w="9525">
            <a:noFill/>
            <a:miter lim="800000"/>
            <a:headEnd/>
            <a:tailEnd/>
          </a:ln>
        </p:spPr>
        <p:txBody>
          <a:bodyPr lIns="86447" tIns="43223" rIns="86447" bIns="43223">
            <a:spAutoFit/>
          </a:bodyPr>
          <a:lstStyle/>
          <a:p>
            <a:pPr defTabSz="914485"/>
            <a:r>
              <a:rPr lang="en-US" sz="900" dirty="0"/>
              <a:t>Ross, Fig. 14.1</a:t>
            </a:r>
          </a:p>
        </p:txBody>
      </p:sp>
      <p:pic>
        <p:nvPicPr>
          <p:cNvPr id="155656" name="Picture 34"/>
          <p:cNvPicPr>
            <a:picLocks noChangeAspect="1" noChangeArrowheads="1"/>
          </p:cNvPicPr>
          <p:nvPr/>
        </p:nvPicPr>
        <p:blipFill>
          <a:blip r:embed="rId4" cstate="print"/>
          <a:srcRect/>
          <a:stretch>
            <a:fillRect/>
          </a:stretch>
        </p:blipFill>
        <p:spPr bwMode="auto">
          <a:xfrm>
            <a:off x="2685143" y="6500813"/>
            <a:ext cx="701524" cy="129481"/>
          </a:xfrm>
          <a:prstGeom prst="rect">
            <a:avLst/>
          </a:prstGeom>
          <a:noFill/>
          <a:ln w="9525">
            <a:noFill/>
            <a:round/>
            <a:headEnd/>
            <a:tailEnd/>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Text Box 2"/>
          <p:cNvSpPr txBox="1">
            <a:spLocks noChangeArrowheads="1"/>
          </p:cNvSpPr>
          <p:nvPr/>
        </p:nvSpPr>
        <p:spPr bwMode="auto">
          <a:xfrm>
            <a:off x="0" y="381000"/>
            <a:ext cx="9144000" cy="1092548"/>
          </a:xfrm>
          <a:prstGeom prst="rect">
            <a:avLst/>
          </a:prstGeom>
          <a:noFill/>
          <a:ln w="9525">
            <a:noFill/>
            <a:miter lim="800000"/>
            <a:headEnd/>
            <a:tailEnd/>
          </a:ln>
        </p:spPr>
        <p:txBody>
          <a:bodyPr wrap="square" lIns="91382" tIns="45691" rIns="91382" bIns="45691">
            <a:spAutoFit/>
          </a:bodyPr>
          <a:lstStyle/>
          <a:p>
            <a:pPr algn="ctr" defTabSz="914485"/>
            <a:r>
              <a:rPr lang="en-US" sz="2800" b="1" dirty="0">
                <a:solidFill>
                  <a:srgbClr val="C00000"/>
                </a:solidFill>
              </a:rPr>
              <a:t>The Young Thymus</a:t>
            </a:r>
          </a:p>
          <a:p>
            <a:pPr defTabSz="914485"/>
            <a:r>
              <a:rPr lang="en-US" sz="1700" b="1" dirty="0"/>
              <a:t>Surrounded by a CT </a:t>
            </a:r>
            <a:r>
              <a:rPr lang="en-US" sz="1700" b="1" i="1" dirty="0"/>
              <a:t>capsule</a:t>
            </a:r>
            <a:r>
              <a:rPr lang="en-US" sz="1700" b="1" dirty="0"/>
              <a:t>; </a:t>
            </a:r>
            <a:r>
              <a:rPr lang="en-US" sz="1700" b="1" i="1" dirty="0"/>
              <a:t>cortex</a:t>
            </a:r>
            <a:r>
              <a:rPr lang="en-US" sz="1700" b="1" dirty="0"/>
              <a:t> has a lot of lymphocytes, fewer in the </a:t>
            </a:r>
            <a:r>
              <a:rPr lang="en-US" sz="1700" b="1" i="1" dirty="0"/>
              <a:t>medulla</a:t>
            </a:r>
          </a:p>
          <a:p>
            <a:pPr defTabSz="914485"/>
            <a:r>
              <a:rPr lang="en-US" sz="2000" b="1" dirty="0"/>
              <a:t>THERE ARE NO GERMINAL CENTERS IN THE THYMUS</a:t>
            </a:r>
            <a:r>
              <a:rPr lang="en-US" sz="1700" dirty="0"/>
              <a:t>!</a:t>
            </a:r>
          </a:p>
        </p:txBody>
      </p:sp>
      <p:pic>
        <p:nvPicPr>
          <p:cNvPr id="159747" name="Picture 3" descr="figure14-24_100ppi"/>
          <p:cNvPicPr>
            <a:picLocks noChangeAspect="1" noChangeArrowheads="1"/>
          </p:cNvPicPr>
          <p:nvPr/>
        </p:nvPicPr>
        <p:blipFill>
          <a:blip r:embed="rId3" cstate="print"/>
          <a:srcRect/>
          <a:stretch>
            <a:fillRect/>
          </a:stretch>
        </p:blipFill>
        <p:spPr bwMode="auto">
          <a:xfrm>
            <a:off x="362857" y="1828800"/>
            <a:ext cx="4239381" cy="4814888"/>
          </a:xfrm>
          <a:prstGeom prst="rect">
            <a:avLst/>
          </a:prstGeom>
          <a:noFill/>
          <a:ln w="9525">
            <a:noFill/>
            <a:miter lim="800000"/>
            <a:headEnd/>
            <a:tailEnd/>
          </a:ln>
        </p:spPr>
      </p:pic>
      <p:sp>
        <p:nvSpPr>
          <p:cNvPr id="71685" name="Text Box 5"/>
          <p:cNvSpPr txBox="1">
            <a:spLocks noChangeArrowheads="1"/>
          </p:cNvSpPr>
          <p:nvPr/>
        </p:nvSpPr>
        <p:spPr bwMode="auto">
          <a:xfrm>
            <a:off x="1016000" y="6585645"/>
            <a:ext cx="3410857" cy="225838"/>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86493" tIns="43247" rIns="86493" bIns="43247">
            <a:spAutoFit/>
          </a:bodyPr>
          <a:lstStyle/>
          <a:p>
            <a:pPr>
              <a:spcBef>
                <a:spcPct val="50000"/>
              </a:spcBef>
            </a:pPr>
            <a:r>
              <a:rPr lang="en-US" sz="900" dirty="0"/>
              <a:t>Ross and </a:t>
            </a:r>
            <a:r>
              <a:rPr lang="en-US" sz="900" dirty="0" err="1"/>
              <a:t>Pawlina</a:t>
            </a:r>
            <a:r>
              <a:rPr lang="en-US" sz="900" dirty="0">
                <a:cs typeface="Arial" charset="0"/>
              </a:rPr>
              <a:t>, </a:t>
            </a:r>
            <a:r>
              <a:rPr lang="en-US" sz="900" i="1" dirty="0">
                <a:cs typeface="Arial" charset="0"/>
              </a:rPr>
              <a:t>Histology: A Text and Atlas</a:t>
            </a:r>
            <a:endParaRPr lang="en-US" sz="900" dirty="0"/>
          </a:p>
        </p:txBody>
      </p:sp>
      <p:pic>
        <p:nvPicPr>
          <p:cNvPr id="159749" name="Picture 6"/>
          <p:cNvPicPr>
            <a:picLocks noChangeAspect="1" noChangeArrowheads="1"/>
          </p:cNvPicPr>
          <p:nvPr/>
        </p:nvPicPr>
        <p:blipFill>
          <a:blip r:embed="rId4" cstate="print"/>
          <a:srcRect/>
          <a:stretch>
            <a:fillRect/>
          </a:stretch>
        </p:blipFill>
        <p:spPr bwMode="auto">
          <a:xfrm>
            <a:off x="5007429" y="1785937"/>
            <a:ext cx="3903738" cy="3881438"/>
          </a:xfrm>
          <a:prstGeom prst="rect">
            <a:avLst/>
          </a:prstGeom>
          <a:noFill/>
          <a:ln w="9525">
            <a:noFill/>
            <a:miter lim="800000"/>
            <a:headEnd/>
            <a:tailEnd/>
          </a:ln>
        </p:spPr>
      </p:pic>
      <p:sp>
        <p:nvSpPr>
          <p:cNvPr id="71687" name="Rectangle 7"/>
          <p:cNvSpPr>
            <a:spLocks noChangeArrowheads="1"/>
          </p:cNvSpPr>
          <p:nvPr/>
        </p:nvSpPr>
        <p:spPr bwMode="auto">
          <a:xfrm>
            <a:off x="5660572" y="5598915"/>
            <a:ext cx="1886857" cy="230684"/>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86493" tIns="43247" rIns="86493" bIns="43247">
            <a:spAutoFit/>
          </a:bodyPr>
          <a:lstStyle/>
          <a:p>
            <a:r>
              <a:rPr lang="en-US" sz="900" dirty="0"/>
              <a:t>Gray’s Anatomy</a:t>
            </a:r>
          </a:p>
        </p:txBody>
      </p:sp>
      <p:pic>
        <p:nvPicPr>
          <p:cNvPr id="159751" name="Picture 34"/>
          <p:cNvPicPr>
            <a:picLocks noChangeAspect="1" noChangeArrowheads="1"/>
          </p:cNvPicPr>
          <p:nvPr/>
        </p:nvPicPr>
        <p:blipFill>
          <a:blip r:embed="rId5" cstate="print"/>
          <a:srcRect/>
          <a:stretch>
            <a:fillRect/>
          </a:stretch>
        </p:blipFill>
        <p:spPr bwMode="auto">
          <a:xfrm>
            <a:off x="362857" y="6643688"/>
            <a:ext cx="701524" cy="129481"/>
          </a:xfrm>
          <a:prstGeom prst="rect">
            <a:avLst/>
          </a:prstGeom>
          <a:noFill/>
          <a:ln w="9525">
            <a:noFill/>
            <a:round/>
            <a:headEnd/>
            <a:tailEnd/>
          </a:ln>
        </p:spPr>
      </p:pic>
      <p:pic>
        <p:nvPicPr>
          <p:cNvPr id="159752" name="Picture 32"/>
          <p:cNvPicPr>
            <a:picLocks noChangeAspect="1" noChangeArrowheads="1"/>
          </p:cNvPicPr>
          <p:nvPr/>
        </p:nvPicPr>
        <p:blipFill>
          <a:blip r:embed="rId6" cstate="print"/>
          <a:srcRect/>
          <a:stretch>
            <a:fillRect/>
          </a:stretch>
        </p:blipFill>
        <p:spPr bwMode="auto">
          <a:xfrm>
            <a:off x="5007428" y="5656958"/>
            <a:ext cx="701524" cy="129480"/>
          </a:xfrm>
          <a:prstGeom prst="rect">
            <a:avLst/>
          </a:prstGeom>
          <a:noFill/>
          <a:ln w="9525">
            <a:noFill/>
            <a:round/>
            <a:headEnd/>
            <a:tailEnd/>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Autofit/>
          </a:bodyPr>
          <a:lstStyle/>
          <a:p>
            <a:r>
              <a:rPr lang="en-US" sz="2800" b="1" dirty="0" smtClean="0"/>
              <a:t>STRUCTURAL ORGANISATION OF THYMUS</a:t>
            </a:r>
            <a:endParaRPr lang="en-US" sz="2800" b="1" dirty="0"/>
          </a:p>
        </p:txBody>
      </p:sp>
      <p:sp>
        <p:nvSpPr>
          <p:cNvPr id="3" name="Content Placeholder 2"/>
          <p:cNvSpPr>
            <a:spLocks noGrp="1"/>
          </p:cNvSpPr>
          <p:nvPr>
            <p:ph idx="1"/>
          </p:nvPr>
        </p:nvSpPr>
        <p:spPr>
          <a:xfrm>
            <a:off x="457200" y="990600"/>
            <a:ext cx="8229600" cy="5486400"/>
          </a:xfrm>
        </p:spPr>
        <p:txBody>
          <a:bodyPr>
            <a:normAutofit fontScale="85000" lnSpcReduction="20000"/>
          </a:bodyPr>
          <a:lstStyle/>
          <a:p>
            <a:r>
              <a:rPr lang="en-US" sz="2400" dirty="0" err="1" smtClean="0"/>
              <a:t>Lobulated</a:t>
            </a:r>
            <a:r>
              <a:rPr lang="en-US" sz="2400" dirty="0" smtClean="0"/>
              <a:t> lymphoid organ enclosed by a connective tissue capsule from which arises connective tissue </a:t>
            </a:r>
            <a:r>
              <a:rPr lang="en-US" sz="2400" dirty="0" err="1" smtClean="0"/>
              <a:t>trabeculae</a:t>
            </a:r>
            <a:endParaRPr lang="en-US" sz="2400" dirty="0" smtClean="0"/>
          </a:p>
          <a:p>
            <a:endParaRPr lang="en-US" sz="2400" dirty="0" smtClean="0"/>
          </a:p>
          <a:p>
            <a:r>
              <a:rPr lang="en-US" sz="2400" b="1" dirty="0" smtClean="0"/>
              <a:t>TRBECULAE:</a:t>
            </a:r>
            <a:r>
              <a:rPr lang="en-US" sz="2400" dirty="0" smtClean="0"/>
              <a:t>  extend to the interior of the organ and subdivide the  thymus gland into numerous incomplete lobules.</a:t>
            </a:r>
          </a:p>
          <a:p>
            <a:endParaRPr lang="en-US" sz="2400" dirty="0" smtClean="0"/>
          </a:p>
          <a:p>
            <a:r>
              <a:rPr lang="en-US" sz="2400" b="1" dirty="0" smtClean="0"/>
              <a:t>Each lobule consist of</a:t>
            </a:r>
            <a:r>
              <a:rPr lang="en-US" sz="2400" dirty="0" smtClean="0"/>
              <a:t>:</a:t>
            </a:r>
          </a:p>
          <a:p>
            <a:r>
              <a:rPr lang="en-US" sz="2400" b="1" dirty="0" smtClean="0"/>
              <a:t>CORTEX</a:t>
            </a:r>
            <a:r>
              <a:rPr lang="en-US" sz="2400" dirty="0" smtClean="0"/>
              <a:t>: (Outer dark staining )  each lobule contains densely packed lymphocytes that do not form lymphatic nodule.</a:t>
            </a:r>
          </a:p>
          <a:p>
            <a:endParaRPr lang="en-US" sz="2400" dirty="0" smtClean="0"/>
          </a:p>
          <a:p>
            <a:r>
              <a:rPr lang="en-US" sz="2400" b="1" dirty="0" smtClean="0"/>
              <a:t>MEDULLA</a:t>
            </a:r>
            <a:r>
              <a:rPr lang="en-US" sz="2400" dirty="0" smtClean="0"/>
              <a:t>: ( inner lighter staining)contains fewer lymphocytes ‘but more epithelial reticular cells. Also contains  numerous THYMIC OR HASSALL CORPUSCLES that characterize the thymus gland.</a:t>
            </a:r>
          </a:p>
          <a:p>
            <a:endParaRPr lang="en-US" sz="2400" dirty="0" smtClean="0"/>
          </a:p>
          <a:p>
            <a:r>
              <a:rPr lang="en-US" sz="2400" dirty="0" smtClean="0"/>
              <a:t>Because the lobules are incomplete, the medulla shows continuity between the </a:t>
            </a:r>
            <a:r>
              <a:rPr lang="en-US" sz="2400" dirty="0" err="1" smtClean="0"/>
              <a:t>neighbouring</a:t>
            </a:r>
            <a:r>
              <a:rPr lang="en-US" sz="2400" dirty="0" smtClean="0"/>
              <a:t> lobules.</a:t>
            </a:r>
          </a:p>
          <a:p>
            <a:endParaRPr lang="en-US" sz="2400" dirty="0" smtClean="0"/>
          </a:p>
          <a:p>
            <a:r>
              <a:rPr lang="en-US" sz="2400" dirty="0" smtClean="0"/>
              <a:t>Blood vessels pass into the thymus gland via connective tissue capsule and the </a:t>
            </a:r>
            <a:r>
              <a:rPr lang="en-US" sz="2400" dirty="0" err="1" smtClean="0"/>
              <a:t>trabeculae</a:t>
            </a:r>
            <a:r>
              <a:rPr lang="en-US" sz="2400" dirty="0" smtClean="0"/>
              <a:t>.</a:t>
            </a:r>
          </a:p>
          <a:p>
            <a:endParaRPr lang="en-US" sz="2400" dirty="0" smtClean="0"/>
          </a:p>
          <a:p>
            <a:endParaRPr lang="en-US" sz="2400"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2" name="Rectangle 4"/>
          <p:cNvSpPr>
            <a:spLocks noChangeArrowheads="1"/>
          </p:cNvSpPr>
          <p:nvPr/>
        </p:nvSpPr>
        <p:spPr bwMode="auto">
          <a:xfrm>
            <a:off x="609600" y="444500"/>
            <a:ext cx="8229600" cy="1384300"/>
          </a:xfrm>
          <a:prstGeom prst="rect">
            <a:avLst/>
          </a:prstGeom>
          <a:noFill/>
          <a:ln w="9525">
            <a:noFill/>
            <a:miter lim="800000"/>
            <a:headEnd/>
            <a:tailEnd/>
          </a:ln>
          <a:effectLst/>
        </p:spPr>
        <p:txBody>
          <a:bodyPr anchor="ctr"/>
          <a:lstStyle/>
          <a:p>
            <a:pPr algn="ctr">
              <a:defRPr/>
            </a:pPr>
            <a:endParaRPr lang="en-US" sz="4400">
              <a:solidFill>
                <a:schemeClr val="tx2"/>
              </a:solidFill>
              <a:effectLst>
                <a:outerShdw blurRad="38100" dist="38100" dir="2700000" algn="tl">
                  <a:srgbClr val="000000"/>
                </a:outerShdw>
              </a:effectLst>
            </a:endParaRPr>
          </a:p>
        </p:txBody>
      </p:sp>
      <p:sp>
        <p:nvSpPr>
          <p:cNvPr id="104453" name="Rectangle 5"/>
          <p:cNvSpPr>
            <a:spLocks noChangeArrowheads="1"/>
          </p:cNvSpPr>
          <p:nvPr/>
        </p:nvSpPr>
        <p:spPr bwMode="auto">
          <a:xfrm>
            <a:off x="762000" y="596900"/>
            <a:ext cx="8229600" cy="1384300"/>
          </a:xfrm>
          <a:prstGeom prst="rect">
            <a:avLst/>
          </a:prstGeom>
          <a:noFill/>
          <a:ln w="9525">
            <a:noFill/>
            <a:miter lim="800000"/>
            <a:headEnd/>
            <a:tailEnd/>
          </a:ln>
          <a:effectLst/>
        </p:spPr>
        <p:txBody>
          <a:bodyPr anchor="ctr"/>
          <a:lstStyle/>
          <a:p>
            <a:pPr algn="ctr">
              <a:defRPr/>
            </a:pPr>
            <a:endParaRPr lang="en-US" sz="4400">
              <a:solidFill>
                <a:schemeClr val="tx2"/>
              </a:solidFill>
              <a:effectLst>
                <a:outerShdw blurRad="38100" dist="38100" dir="2700000" algn="tl">
                  <a:srgbClr val="000000"/>
                </a:outerShdw>
              </a:effectLst>
            </a:endParaRPr>
          </a:p>
        </p:txBody>
      </p:sp>
      <p:pic>
        <p:nvPicPr>
          <p:cNvPr id="11268" name="Picture 6" descr="20 005"/>
          <p:cNvPicPr>
            <a:picLocks noGrp="1" noChangeAspect="1" noChangeArrowheads="1"/>
          </p:cNvPicPr>
          <p:nvPr>
            <p:ph type="body" idx="1"/>
          </p:nvPr>
        </p:nvPicPr>
        <p:blipFill>
          <a:blip r:embed="rId2" cstate="print"/>
          <a:srcRect/>
          <a:stretch>
            <a:fillRect/>
          </a:stretch>
        </p:blipFill>
        <p:spPr>
          <a:xfrm>
            <a:off x="1752600" y="304800"/>
            <a:ext cx="6477000" cy="6248400"/>
          </a:xfrm>
          <a:noFill/>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4"/>
          <p:cNvSpPr>
            <a:spLocks noGrp="1" noChangeArrowheads="1"/>
          </p:cNvSpPr>
          <p:nvPr>
            <p:ph type="title"/>
          </p:nvPr>
        </p:nvSpPr>
        <p:spPr/>
        <p:txBody>
          <a:bodyPr/>
          <a:lstStyle/>
          <a:p>
            <a:pPr eaLnBrk="1" hangingPunct="1"/>
            <a:endParaRPr lang="en-US" smtClean="0"/>
          </a:p>
        </p:txBody>
      </p:sp>
      <p:sp>
        <p:nvSpPr>
          <p:cNvPr id="28675" name="Rectangle 5"/>
          <p:cNvSpPr>
            <a:spLocks noGrp="1" noChangeArrowheads="1"/>
          </p:cNvSpPr>
          <p:nvPr>
            <p:ph idx="1"/>
          </p:nvPr>
        </p:nvSpPr>
        <p:spPr/>
        <p:txBody>
          <a:bodyPr/>
          <a:lstStyle/>
          <a:p>
            <a:pPr eaLnBrk="1" hangingPunct="1"/>
            <a:endParaRPr lang="en-US" smtClean="0"/>
          </a:p>
        </p:txBody>
      </p:sp>
      <p:pic>
        <p:nvPicPr>
          <p:cNvPr id="28676" name="Picture 6" descr="infant thymus"/>
          <p:cNvPicPr>
            <a:picLocks noChangeAspect="1" noChangeArrowheads="1"/>
          </p:cNvPicPr>
          <p:nvPr/>
        </p:nvPicPr>
        <p:blipFill>
          <a:blip r:embed="rId2" cstate="print"/>
          <a:srcRect/>
          <a:stretch>
            <a:fillRect/>
          </a:stretch>
        </p:blipFill>
        <p:spPr bwMode="auto">
          <a:xfrm>
            <a:off x="457200" y="762000"/>
            <a:ext cx="8153399" cy="5715000"/>
          </a:xfrm>
          <a:prstGeom prst="rect">
            <a:avLst/>
          </a:prstGeom>
          <a:noFill/>
          <a:ln w="38100">
            <a:solidFill>
              <a:schemeClr val="tx1"/>
            </a:solidFill>
            <a:miter lim="800000"/>
            <a:headEnd/>
            <a:tailEnd/>
          </a:ln>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914400"/>
          </a:xfrm>
        </p:spPr>
        <p:txBody>
          <a:bodyPr>
            <a:normAutofit fontScale="90000"/>
          </a:bodyPr>
          <a:lstStyle/>
          <a:p>
            <a:pPr algn="ctr"/>
            <a:r>
              <a:rPr lang="en-US" dirty="0" smtClean="0"/>
              <a:t> </a:t>
            </a:r>
            <a:r>
              <a:rPr lang="en-US" sz="2800" b="1" dirty="0" smtClean="0">
                <a:solidFill>
                  <a:srgbClr val="C00000"/>
                </a:solidFill>
              </a:rPr>
              <a:t>EPITHILIAL RETICULAR CELLS / RETICULOEPITHELIAL CELLS</a:t>
            </a:r>
            <a:endParaRPr lang="en-US" b="1" dirty="0">
              <a:solidFill>
                <a:srgbClr val="C00000"/>
              </a:solidFill>
            </a:endParaRPr>
          </a:p>
        </p:txBody>
      </p:sp>
      <p:sp>
        <p:nvSpPr>
          <p:cNvPr id="3" name="Content Placeholder 2"/>
          <p:cNvSpPr>
            <a:spLocks noGrp="1"/>
          </p:cNvSpPr>
          <p:nvPr>
            <p:ph idx="1"/>
          </p:nvPr>
        </p:nvSpPr>
        <p:spPr>
          <a:xfrm>
            <a:off x="457200" y="1524000"/>
            <a:ext cx="8229600" cy="4800600"/>
          </a:xfrm>
        </p:spPr>
        <p:txBody>
          <a:bodyPr>
            <a:normAutofit/>
          </a:bodyPr>
          <a:lstStyle/>
          <a:p>
            <a:r>
              <a:rPr lang="en-US" sz="2000" dirty="0" smtClean="0"/>
              <a:t>Specialized epithelial cells  called </a:t>
            </a:r>
            <a:r>
              <a:rPr lang="en-US" sz="2000" u="sng" dirty="0" err="1" smtClean="0"/>
              <a:t>epithioreticular</a:t>
            </a:r>
            <a:r>
              <a:rPr lang="en-US" sz="2000" u="sng" dirty="0" smtClean="0"/>
              <a:t> cells  </a:t>
            </a:r>
            <a:r>
              <a:rPr lang="en-US" sz="2000" dirty="0" smtClean="0"/>
              <a:t>that are joined to one another by long processes with </a:t>
            </a:r>
            <a:r>
              <a:rPr lang="en-US" sz="2000" dirty="0" err="1" smtClean="0"/>
              <a:t>desmosomes</a:t>
            </a:r>
            <a:r>
              <a:rPr lang="en-US" sz="2000" dirty="0" smtClean="0"/>
              <a:t> on the extremities of the cells (like starfish joined together at the tips) make up the bag-like support for Lymphocytes that, when the organ is young, fill this “bag”.</a:t>
            </a:r>
          </a:p>
          <a:p>
            <a:r>
              <a:rPr lang="en-US" sz="2000" b="1" dirty="0" smtClean="0"/>
              <a:t>Type 1</a:t>
            </a:r>
            <a:r>
              <a:rPr lang="en-US" sz="2000" dirty="0" smtClean="0"/>
              <a:t>: line the inner aspect of the capsule, the septa and blood vessels and form part of blood thymus barrier.</a:t>
            </a:r>
          </a:p>
          <a:p>
            <a:r>
              <a:rPr lang="en-US" sz="2000" b="1" dirty="0" smtClean="0"/>
              <a:t>Type 2 </a:t>
            </a:r>
            <a:r>
              <a:rPr lang="en-US" sz="2000" dirty="0" smtClean="0"/>
              <a:t>and </a:t>
            </a:r>
            <a:r>
              <a:rPr lang="en-US" sz="2000" b="1" dirty="0" smtClean="0"/>
              <a:t>Type 3 </a:t>
            </a:r>
            <a:r>
              <a:rPr lang="en-US" sz="2000" dirty="0" smtClean="0"/>
              <a:t>:present in outer and inner part of cortex respectively.</a:t>
            </a:r>
          </a:p>
          <a:p>
            <a:r>
              <a:rPr lang="en-US" sz="2000" b="1" dirty="0" smtClean="0"/>
              <a:t>Type 4</a:t>
            </a:r>
            <a:r>
              <a:rPr lang="en-US" sz="2000" dirty="0" smtClean="0"/>
              <a:t>: Lies in deepest part of cortex and also medulla </a:t>
            </a:r>
          </a:p>
          <a:p>
            <a:r>
              <a:rPr lang="en-US" sz="2000" b="1" dirty="0" smtClean="0"/>
              <a:t>Type 5</a:t>
            </a:r>
            <a:r>
              <a:rPr lang="en-US" sz="2000" dirty="0" smtClean="0"/>
              <a:t>: present </a:t>
            </a:r>
            <a:r>
              <a:rPr lang="en-US" sz="2000" dirty="0" err="1" smtClean="0"/>
              <a:t>arround</a:t>
            </a:r>
            <a:r>
              <a:rPr lang="en-US" sz="2000" dirty="0" smtClean="0"/>
              <a:t> corpuscles of Hassall</a:t>
            </a:r>
          </a:p>
          <a:p>
            <a:endParaRPr lang="en-US" sz="2000" b="1" dirty="0" smtClean="0"/>
          </a:p>
          <a:p>
            <a:r>
              <a:rPr lang="en-US" sz="2000" b="1" dirty="0" smtClean="0"/>
              <a:t>THYMIC NURSE CELLS: </a:t>
            </a:r>
            <a:r>
              <a:rPr lang="en-US" sz="2000" dirty="0" smtClean="0"/>
              <a:t>Cortical </a:t>
            </a:r>
            <a:r>
              <a:rPr lang="en-US" sz="2000" dirty="0" err="1" smtClean="0"/>
              <a:t>epitheliocytes</a:t>
            </a:r>
            <a:r>
              <a:rPr lang="en-US" sz="2000" dirty="0" smtClean="0"/>
              <a:t> , destroy lymphocytes that react to self antigen. </a:t>
            </a:r>
            <a:endParaRPr lang="en-US" sz="2000" b="1" dirty="0" smtClean="0"/>
          </a:p>
          <a:p>
            <a:endParaRPr lang="en-US" sz="2400" dirty="0" smtClean="0"/>
          </a:p>
          <a:p>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r>
              <a:rPr lang="en-US" sz="2800" b="1" dirty="0" smtClean="0"/>
              <a:t>CLASSIFICATION</a:t>
            </a:r>
            <a:r>
              <a:rPr lang="en-US" sz="2800" dirty="0" smtClean="0"/>
              <a:t> </a:t>
            </a:r>
            <a:r>
              <a:rPr lang="en-US" sz="2800" b="1" dirty="0" smtClean="0"/>
              <a:t>OF LYMPHOID TISSUE</a:t>
            </a:r>
            <a:endParaRPr lang="en-US" sz="2800" b="1" dirty="0"/>
          </a:p>
        </p:txBody>
      </p:sp>
      <p:sp>
        <p:nvSpPr>
          <p:cNvPr id="3" name="Content Placeholder 2"/>
          <p:cNvSpPr>
            <a:spLocks noGrp="1"/>
          </p:cNvSpPr>
          <p:nvPr>
            <p:ph idx="1"/>
          </p:nvPr>
        </p:nvSpPr>
        <p:spPr>
          <a:xfrm>
            <a:off x="457200" y="1066800"/>
            <a:ext cx="8382000" cy="5562600"/>
          </a:xfrm>
        </p:spPr>
        <p:txBody>
          <a:bodyPr>
            <a:normAutofit fontScale="77500" lnSpcReduction="20000"/>
          </a:bodyPr>
          <a:lstStyle/>
          <a:p>
            <a:pPr algn="just"/>
            <a:endParaRPr lang="en-US" sz="2800" b="1" dirty="0" smtClean="0"/>
          </a:p>
          <a:p>
            <a:pPr algn="just"/>
            <a:r>
              <a:rPr lang="en-US" sz="2800" b="1" dirty="0" smtClean="0"/>
              <a:t>DIFFUSE LYMPHOID TISSUE </a:t>
            </a:r>
            <a:r>
              <a:rPr lang="en-US" sz="2200" b="1" dirty="0" smtClean="0"/>
              <a:t>: </a:t>
            </a:r>
            <a:r>
              <a:rPr lang="en-US" sz="2200" dirty="0" smtClean="0"/>
              <a:t>Consists of diffusely arranged  lymphocytes and plasma cells in the mucosa of  large intestine, trachea, bronchi and urinary tract.</a:t>
            </a:r>
          </a:p>
          <a:p>
            <a:pPr algn="just"/>
            <a:endParaRPr lang="en-US" sz="2200" b="1" dirty="0" smtClean="0"/>
          </a:p>
          <a:p>
            <a:pPr algn="just"/>
            <a:r>
              <a:rPr lang="en-US" sz="2800" b="1" dirty="0" smtClean="0"/>
              <a:t>DENSE LYMPHOID TISSUE </a:t>
            </a:r>
            <a:r>
              <a:rPr lang="en-US" sz="2200" b="1" dirty="0" smtClean="0"/>
              <a:t>: </a:t>
            </a:r>
            <a:r>
              <a:rPr lang="en-US" sz="2200" dirty="0" smtClean="0"/>
              <a:t>Consists of an aggregation of lymphocytes arranged in the form of </a:t>
            </a:r>
            <a:r>
              <a:rPr lang="en-US" sz="2200" b="1" dirty="0" smtClean="0"/>
              <a:t>nodules</a:t>
            </a:r>
            <a:r>
              <a:rPr lang="en-US" sz="2200" dirty="0" smtClean="0"/>
              <a:t>. </a:t>
            </a:r>
            <a:endParaRPr lang="en-US" sz="2200" b="1" dirty="0" smtClean="0"/>
          </a:p>
          <a:p>
            <a:pPr algn="just">
              <a:buNone/>
            </a:pPr>
            <a:r>
              <a:rPr lang="en-US" sz="2200" dirty="0" smtClean="0"/>
              <a:t>    </a:t>
            </a:r>
          </a:p>
          <a:p>
            <a:pPr algn="just">
              <a:buNone/>
            </a:pPr>
            <a:r>
              <a:rPr lang="en-US" sz="2200" dirty="0" smtClean="0"/>
              <a:t> (1)</a:t>
            </a:r>
            <a:r>
              <a:rPr lang="en-US" sz="2200" b="1" dirty="0" smtClean="0"/>
              <a:t>MUCOSA –ASSOCIATED LYMPHOID TISSUE(MALT</a:t>
            </a:r>
            <a:r>
              <a:rPr lang="en-US" sz="2200" dirty="0" smtClean="0"/>
              <a:t>) </a:t>
            </a:r>
          </a:p>
          <a:p>
            <a:pPr algn="just"/>
            <a:r>
              <a:rPr lang="en-US" sz="2200" b="1" dirty="0" smtClean="0"/>
              <a:t>Bronchial associated lymphoid tissue </a:t>
            </a:r>
            <a:r>
              <a:rPr lang="en-US" sz="2200" dirty="0" smtClean="0"/>
              <a:t>:MALT in the respiratory system</a:t>
            </a:r>
          </a:p>
          <a:p>
            <a:pPr algn="just"/>
            <a:r>
              <a:rPr lang="en-US" sz="2200" b="1" dirty="0" smtClean="0"/>
              <a:t>Gut associated lymphoid tissue</a:t>
            </a:r>
            <a:r>
              <a:rPr lang="en-US" sz="2200" dirty="0" smtClean="0"/>
              <a:t>: Payer’s patches of </a:t>
            </a:r>
            <a:r>
              <a:rPr lang="en-US" sz="2200" dirty="0" err="1" smtClean="0"/>
              <a:t>illium</a:t>
            </a:r>
            <a:endParaRPr lang="en-US" sz="2200" dirty="0" smtClean="0"/>
          </a:p>
          <a:p>
            <a:pPr algn="just">
              <a:buNone/>
            </a:pPr>
            <a:r>
              <a:rPr lang="en-US" sz="2200" dirty="0" smtClean="0"/>
              <a:t>                                                             Adenoids (in the roof of pharynx)                                                                                                                                                                                                                                                                                                                     L                                                      Lingual tonsil in posterior 1/3</a:t>
            </a:r>
            <a:r>
              <a:rPr lang="en-US" sz="2200" baseline="30000" dirty="0" smtClean="0"/>
              <a:t>rd</a:t>
            </a:r>
            <a:r>
              <a:rPr lang="en-US" sz="2200" dirty="0" smtClean="0"/>
              <a:t> of tongue</a:t>
            </a:r>
          </a:p>
          <a:p>
            <a:pPr algn="just">
              <a:buNone/>
            </a:pPr>
            <a:r>
              <a:rPr lang="en-US" sz="2200" dirty="0" smtClean="0"/>
              <a:t>                                                             Palatine tonsils</a:t>
            </a:r>
          </a:p>
          <a:p>
            <a:pPr algn="just">
              <a:buNone/>
            </a:pPr>
            <a:r>
              <a:rPr lang="en-US" sz="2200" dirty="0" smtClean="0"/>
              <a:t>                                                             Lymphoid nodules in Vermiform appendix                                                                                                                                                </a:t>
            </a:r>
          </a:p>
          <a:p>
            <a:pPr algn="just">
              <a:buNone/>
            </a:pPr>
            <a:r>
              <a:rPr lang="en-US" sz="2200" b="1" dirty="0" smtClean="0"/>
              <a:t>      </a:t>
            </a:r>
          </a:p>
          <a:p>
            <a:pPr algn="just">
              <a:buNone/>
            </a:pPr>
            <a:r>
              <a:rPr lang="en-US" sz="2200" b="1" dirty="0" smtClean="0"/>
              <a:t>(2)DISCREAT LYMPHOID ORGANS </a:t>
            </a:r>
            <a:r>
              <a:rPr lang="en-US" sz="2200" dirty="0" smtClean="0"/>
              <a:t>(encapsulated)</a:t>
            </a:r>
          </a:p>
          <a:p>
            <a:pPr algn="just">
              <a:buNone/>
            </a:pPr>
            <a:r>
              <a:rPr lang="en-US" sz="2200" dirty="0" smtClean="0"/>
              <a:t>       </a:t>
            </a:r>
            <a:r>
              <a:rPr lang="en-US" sz="2200" b="1" dirty="0" smtClean="0"/>
              <a:t>Thymus</a:t>
            </a:r>
          </a:p>
          <a:p>
            <a:pPr algn="just">
              <a:buNone/>
            </a:pPr>
            <a:r>
              <a:rPr lang="en-US" sz="2200" b="1" dirty="0" smtClean="0"/>
              <a:t>       Lymph node</a:t>
            </a:r>
          </a:p>
          <a:p>
            <a:pPr algn="just">
              <a:buNone/>
            </a:pPr>
            <a:r>
              <a:rPr lang="en-US" sz="2200" b="1" dirty="0" smtClean="0"/>
              <a:t>       Spleen</a:t>
            </a:r>
          </a:p>
          <a:p>
            <a:pPr algn="just">
              <a:buNone/>
            </a:pPr>
            <a:r>
              <a:rPr lang="en-US" sz="2200" b="1" dirty="0" smtClean="0"/>
              <a:t>       Tonsil</a:t>
            </a:r>
          </a:p>
          <a:p>
            <a:pPr algn="just"/>
            <a:endParaRPr lang="en-US" sz="2000" dirty="0" smtClean="0"/>
          </a:p>
          <a:p>
            <a:pPr algn="just"/>
            <a:endParaRPr lang="en-US" sz="2000" dirty="0" smtClean="0"/>
          </a:p>
          <a:p>
            <a:pPr algn="just"/>
            <a:endParaRPr lang="en-US"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Picture 2"/>
          <p:cNvPicPr>
            <a:picLocks noChangeAspect="1" noChangeArrowheads="1"/>
          </p:cNvPicPr>
          <p:nvPr/>
        </p:nvPicPr>
        <p:blipFill>
          <a:blip r:embed="rId3" cstate="print"/>
          <a:srcRect/>
          <a:stretch>
            <a:fillRect/>
          </a:stretch>
        </p:blipFill>
        <p:spPr bwMode="auto">
          <a:xfrm>
            <a:off x="143632" y="228600"/>
            <a:ext cx="8855226" cy="6413600"/>
          </a:xfrm>
          <a:prstGeom prst="rect">
            <a:avLst/>
          </a:prstGeom>
          <a:noFill/>
          <a:ln w="9525">
            <a:noFill/>
            <a:miter lim="800000"/>
            <a:headEnd/>
            <a:tailEnd/>
          </a:ln>
        </p:spPr>
      </p:pic>
      <p:sp>
        <p:nvSpPr>
          <p:cNvPr id="72707" name="Text Box 3"/>
          <p:cNvSpPr txBox="1">
            <a:spLocks noChangeArrowheads="1"/>
          </p:cNvSpPr>
          <p:nvPr/>
        </p:nvSpPr>
        <p:spPr bwMode="auto">
          <a:xfrm>
            <a:off x="2004786" y="6143626"/>
            <a:ext cx="1451429" cy="229195"/>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86493" tIns="43247" rIns="86493" bIns="43247">
            <a:spAutoFit/>
          </a:bodyPr>
          <a:lstStyle/>
          <a:p>
            <a:pPr>
              <a:spcBef>
                <a:spcPct val="50000"/>
              </a:spcBef>
            </a:pPr>
            <a:r>
              <a:rPr lang="en-US" sz="900" dirty="0"/>
              <a:t>Source Undetermined</a:t>
            </a:r>
          </a:p>
        </p:txBody>
      </p:sp>
      <p:pic>
        <p:nvPicPr>
          <p:cNvPr id="161796" name="Picture 34"/>
          <p:cNvPicPr>
            <a:picLocks noChangeAspect="1" noChangeArrowheads="1"/>
          </p:cNvPicPr>
          <p:nvPr/>
        </p:nvPicPr>
        <p:blipFill>
          <a:blip r:embed="rId4" cstate="print"/>
          <a:srcRect/>
          <a:stretch>
            <a:fillRect/>
          </a:stretch>
        </p:blipFill>
        <p:spPr bwMode="auto">
          <a:xfrm>
            <a:off x="1338036" y="6188274"/>
            <a:ext cx="701524" cy="129481"/>
          </a:xfrm>
          <a:prstGeom prst="rect">
            <a:avLst/>
          </a:prstGeom>
          <a:noFill/>
          <a:ln w="9525">
            <a:noFill/>
            <a:round/>
            <a:headEnd/>
            <a:tailEnd/>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Text Box 2"/>
          <p:cNvSpPr txBox="1">
            <a:spLocks noChangeArrowheads="1"/>
          </p:cNvSpPr>
          <p:nvPr/>
        </p:nvSpPr>
        <p:spPr bwMode="auto">
          <a:xfrm>
            <a:off x="152703" y="609600"/>
            <a:ext cx="8991297" cy="1200270"/>
          </a:xfrm>
          <a:prstGeom prst="rect">
            <a:avLst/>
          </a:prstGeom>
          <a:noFill/>
          <a:ln w="9525">
            <a:noFill/>
            <a:miter lim="800000"/>
            <a:headEnd/>
            <a:tailEnd/>
          </a:ln>
        </p:spPr>
        <p:txBody>
          <a:bodyPr wrap="square" lIns="91382" tIns="45691" rIns="91382" bIns="45691">
            <a:spAutoFit/>
          </a:bodyPr>
          <a:lstStyle/>
          <a:p>
            <a:pPr defTabSz="914485"/>
            <a:r>
              <a:rPr lang="en-US" sz="2400" b="1" dirty="0"/>
              <a:t>In the medulla, </a:t>
            </a:r>
            <a:r>
              <a:rPr lang="en-US" sz="2400" b="1" dirty="0" err="1"/>
              <a:t>epithelioreticular</a:t>
            </a:r>
            <a:r>
              <a:rPr lang="en-US" sz="2400" b="1" dirty="0"/>
              <a:t> cells form </a:t>
            </a:r>
            <a:r>
              <a:rPr lang="en-US" sz="2400" b="1" dirty="0" err="1"/>
              <a:t>onionized</a:t>
            </a:r>
            <a:r>
              <a:rPr lang="en-US" sz="2400" b="1" dirty="0"/>
              <a:t> structures called Hassall’s corpuscles –quite prevalent in older thymus</a:t>
            </a:r>
          </a:p>
        </p:txBody>
      </p:sp>
      <p:sp>
        <p:nvSpPr>
          <p:cNvPr id="186371" name="Text Box 3"/>
          <p:cNvSpPr txBox="1">
            <a:spLocks noChangeArrowheads="1"/>
          </p:cNvSpPr>
          <p:nvPr/>
        </p:nvSpPr>
        <p:spPr bwMode="auto">
          <a:xfrm>
            <a:off x="657678" y="1981200"/>
            <a:ext cx="1399721" cy="461606"/>
          </a:xfrm>
          <a:prstGeom prst="rect">
            <a:avLst/>
          </a:prstGeom>
          <a:noFill/>
          <a:ln w="9525">
            <a:noFill/>
            <a:miter lim="800000"/>
            <a:headEnd/>
            <a:tailEnd/>
          </a:ln>
        </p:spPr>
        <p:txBody>
          <a:bodyPr wrap="square" lIns="91382" tIns="45691" rIns="91382" bIns="45691">
            <a:spAutoFit/>
          </a:bodyPr>
          <a:lstStyle/>
          <a:p>
            <a:pPr defTabSz="914485"/>
            <a:r>
              <a:rPr lang="en-US" sz="2400" dirty="0"/>
              <a:t>LM view</a:t>
            </a:r>
          </a:p>
        </p:txBody>
      </p:sp>
      <p:sp>
        <p:nvSpPr>
          <p:cNvPr id="186373" name="Rectangle 5"/>
          <p:cNvSpPr>
            <a:spLocks noChangeArrowheads="1"/>
          </p:cNvSpPr>
          <p:nvPr/>
        </p:nvSpPr>
        <p:spPr bwMode="auto">
          <a:xfrm>
            <a:off x="8229299" y="1295400"/>
            <a:ext cx="533702" cy="2514601"/>
          </a:xfrm>
          <a:prstGeom prst="rect">
            <a:avLst/>
          </a:prstGeom>
          <a:solidFill>
            <a:schemeClr val="bg1"/>
          </a:solidFill>
          <a:ln w="9525">
            <a:noFill/>
            <a:miter lim="800000"/>
            <a:headEnd/>
            <a:tailEnd/>
          </a:ln>
        </p:spPr>
        <p:txBody>
          <a:bodyPr wrap="none" lIns="86493" tIns="43247" rIns="86493" bIns="43247" anchor="ctr"/>
          <a:lstStyle/>
          <a:p>
            <a:endParaRPr lang="es-ES_tradnl"/>
          </a:p>
        </p:txBody>
      </p:sp>
      <p:pic>
        <p:nvPicPr>
          <p:cNvPr id="186374" name="Picture 6" descr="figure14-25b_100ppi copy"/>
          <p:cNvPicPr>
            <a:picLocks noChangeAspect="1" noChangeArrowheads="1"/>
          </p:cNvPicPr>
          <p:nvPr/>
        </p:nvPicPr>
        <p:blipFill>
          <a:blip r:embed="rId3" cstate="print"/>
          <a:srcRect/>
          <a:stretch>
            <a:fillRect/>
          </a:stretch>
        </p:blipFill>
        <p:spPr bwMode="auto">
          <a:xfrm>
            <a:off x="2590800" y="2133600"/>
            <a:ext cx="4083655" cy="4457700"/>
          </a:xfrm>
          <a:prstGeom prst="rect">
            <a:avLst/>
          </a:prstGeom>
          <a:noFill/>
          <a:ln w="9525">
            <a:noFill/>
            <a:miter lim="800000"/>
            <a:headEnd/>
            <a:tailEnd/>
          </a:ln>
        </p:spPr>
      </p:pic>
      <p:sp>
        <p:nvSpPr>
          <p:cNvPr id="85000" name="Text Box 8"/>
          <p:cNvSpPr txBox="1">
            <a:spLocks noChangeArrowheads="1"/>
          </p:cNvSpPr>
          <p:nvPr/>
        </p:nvSpPr>
        <p:spPr bwMode="auto">
          <a:xfrm>
            <a:off x="943429" y="6585645"/>
            <a:ext cx="3556000" cy="225838"/>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86493" tIns="43247" rIns="86493" bIns="43247">
            <a:spAutoFit/>
          </a:bodyPr>
          <a:lstStyle/>
          <a:p>
            <a:pPr>
              <a:spcBef>
                <a:spcPct val="50000"/>
              </a:spcBef>
            </a:pPr>
            <a:r>
              <a:rPr lang="en-US" sz="900" dirty="0"/>
              <a:t>Ross and </a:t>
            </a:r>
            <a:r>
              <a:rPr lang="en-US" sz="900" dirty="0" err="1"/>
              <a:t>Pawlina</a:t>
            </a:r>
            <a:r>
              <a:rPr lang="en-US" sz="900" dirty="0">
                <a:cs typeface="Arial" charset="0"/>
              </a:rPr>
              <a:t>, </a:t>
            </a:r>
            <a:r>
              <a:rPr lang="en-US" sz="900" i="1" dirty="0">
                <a:cs typeface="Arial" charset="0"/>
              </a:rPr>
              <a:t>Histology: A Text and Atlas</a:t>
            </a:r>
            <a:endParaRPr lang="en-US" sz="900" dirty="0"/>
          </a:p>
        </p:txBody>
      </p:sp>
      <p:sp>
        <p:nvSpPr>
          <p:cNvPr id="85001" name="Text Box 9"/>
          <p:cNvSpPr txBox="1">
            <a:spLocks noChangeArrowheads="1"/>
          </p:cNvSpPr>
          <p:nvPr/>
        </p:nvSpPr>
        <p:spPr bwMode="auto">
          <a:xfrm>
            <a:off x="5515429" y="6585645"/>
            <a:ext cx="3193143" cy="225838"/>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86493" tIns="43247" rIns="86493" bIns="43247">
            <a:spAutoFit/>
          </a:bodyPr>
          <a:lstStyle/>
          <a:p>
            <a:pPr>
              <a:spcBef>
                <a:spcPct val="50000"/>
              </a:spcBef>
            </a:pPr>
            <a:r>
              <a:rPr lang="en-US" sz="900" dirty="0"/>
              <a:t>Ross and </a:t>
            </a:r>
            <a:r>
              <a:rPr lang="en-US" sz="900" dirty="0" err="1"/>
              <a:t>Pawlina</a:t>
            </a:r>
            <a:r>
              <a:rPr lang="en-US" sz="900" dirty="0">
                <a:cs typeface="Arial" charset="0"/>
              </a:rPr>
              <a:t>, </a:t>
            </a:r>
            <a:r>
              <a:rPr lang="en-US" sz="900" i="1" dirty="0">
                <a:cs typeface="Arial" charset="0"/>
              </a:rPr>
              <a:t>Histology: A Text and Atlas</a:t>
            </a:r>
            <a:endParaRPr lang="en-US" sz="900" dirty="0"/>
          </a:p>
        </p:txBody>
      </p:sp>
      <p:pic>
        <p:nvPicPr>
          <p:cNvPr id="186378" name="Picture 34"/>
          <p:cNvPicPr>
            <a:picLocks noChangeAspect="1" noChangeArrowheads="1"/>
          </p:cNvPicPr>
          <p:nvPr/>
        </p:nvPicPr>
        <p:blipFill>
          <a:blip r:embed="rId4" cstate="print"/>
          <a:srcRect/>
          <a:stretch>
            <a:fillRect/>
          </a:stretch>
        </p:blipFill>
        <p:spPr bwMode="auto">
          <a:xfrm>
            <a:off x="290286" y="6643688"/>
            <a:ext cx="701524" cy="129481"/>
          </a:xfrm>
          <a:prstGeom prst="rect">
            <a:avLst/>
          </a:prstGeom>
          <a:noFill/>
          <a:ln w="9525">
            <a:noFill/>
            <a:round/>
            <a:headEnd/>
            <a:tailEnd/>
          </a:ln>
        </p:spPr>
      </p:pic>
      <p:pic>
        <p:nvPicPr>
          <p:cNvPr id="186379" name="Picture 34"/>
          <p:cNvPicPr>
            <a:picLocks noChangeAspect="1" noChangeArrowheads="1"/>
          </p:cNvPicPr>
          <p:nvPr/>
        </p:nvPicPr>
        <p:blipFill>
          <a:blip r:embed="rId4" cstate="print"/>
          <a:srcRect/>
          <a:stretch>
            <a:fillRect/>
          </a:stretch>
        </p:blipFill>
        <p:spPr bwMode="auto">
          <a:xfrm>
            <a:off x="4862286" y="6643688"/>
            <a:ext cx="701524" cy="129481"/>
          </a:xfrm>
          <a:prstGeom prst="rect">
            <a:avLst/>
          </a:prstGeom>
          <a:noFill/>
          <a:ln w="9525">
            <a:noFill/>
            <a:round/>
            <a:headEnd/>
            <a:tailEnd/>
          </a:ln>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848600" cy="869950"/>
          </a:xfrm>
        </p:spPr>
        <p:txBody>
          <a:bodyPr>
            <a:normAutofit/>
          </a:bodyPr>
          <a:lstStyle/>
          <a:p>
            <a:r>
              <a:rPr lang="en-US" sz="2800" dirty="0" smtClean="0"/>
              <a:t>               </a:t>
            </a:r>
            <a:r>
              <a:rPr lang="en-US" sz="2800" b="1" dirty="0" smtClean="0"/>
              <a:t>THYMIC (HASSALL) CORPUSCLES</a:t>
            </a:r>
            <a:endParaRPr lang="en-US" sz="2800" b="1" dirty="0"/>
          </a:p>
        </p:txBody>
      </p:sp>
      <p:sp>
        <p:nvSpPr>
          <p:cNvPr id="4" name="Text Placeholder 3"/>
          <p:cNvSpPr>
            <a:spLocks noGrp="1"/>
          </p:cNvSpPr>
          <p:nvPr>
            <p:ph type="body" idx="2"/>
          </p:nvPr>
        </p:nvSpPr>
        <p:spPr/>
        <p:txBody>
          <a:bodyPr/>
          <a:lstStyle/>
          <a:p>
            <a:endParaRPr lang="en-US" dirty="0"/>
          </a:p>
        </p:txBody>
      </p:sp>
      <p:sp>
        <p:nvSpPr>
          <p:cNvPr id="3" name="Content Placeholder 2"/>
          <p:cNvSpPr>
            <a:spLocks noGrp="1"/>
          </p:cNvSpPr>
          <p:nvPr>
            <p:ph sz="half" idx="1"/>
          </p:nvPr>
        </p:nvSpPr>
        <p:spPr>
          <a:xfrm>
            <a:off x="4953000" y="1447800"/>
            <a:ext cx="3733800" cy="4678363"/>
          </a:xfrm>
        </p:spPr>
        <p:txBody>
          <a:bodyPr>
            <a:normAutofit fontScale="92500"/>
          </a:bodyPr>
          <a:lstStyle/>
          <a:p>
            <a:r>
              <a:rPr lang="en-US" sz="2200" dirty="0" smtClean="0"/>
              <a:t>Oval structures consisting of round or spherical aggregations(whorls) of flattened </a:t>
            </a:r>
            <a:r>
              <a:rPr lang="en-US" sz="2200" dirty="0" err="1" smtClean="0"/>
              <a:t>epithilial</a:t>
            </a:r>
            <a:r>
              <a:rPr lang="en-US" sz="2200" dirty="0" smtClean="0"/>
              <a:t> cells.</a:t>
            </a:r>
          </a:p>
          <a:p>
            <a:endParaRPr lang="en-US" sz="2200" dirty="0" smtClean="0"/>
          </a:p>
          <a:p>
            <a:r>
              <a:rPr lang="en-US" sz="2200" dirty="0" smtClean="0"/>
              <a:t>Also exhibit calcification or degeneration </a:t>
            </a:r>
            <a:r>
              <a:rPr lang="en-US" sz="2200" dirty="0" err="1" smtClean="0"/>
              <a:t>centres</a:t>
            </a:r>
            <a:r>
              <a:rPr lang="en-US" sz="2200" dirty="0" smtClean="0"/>
              <a:t> that stain pink or </a:t>
            </a:r>
            <a:r>
              <a:rPr lang="en-US" sz="2200" dirty="0" err="1" smtClean="0"/>
              <a:t>eosinophilic</a:t>
            </a:r>
            <a:r>
              <a:rPr lang="en-US" sz="2200" dirty="0" smtClean="0"/>
              <a:t>.</a:t>
            </a:r>
          </a:p>
          <a:p>
            <a:r>
              <a:rPr lang="en-US" sz="2200" dirty="0" smtClean="0"/>
              <a:t> </a:t>
            </a:r>
          </a:p>
          <a:p>
            <a:r>
              <a:rPr lang="en-US" sz="2200" dirty="0" smtClean="0"/>
              <a:t>Type VI ERCs; function not very well known, but produce interleukins (such as IL-4 and IL-7) and so likely influence T-cell differentiation </a:t>
            </a:r>
          </a:p>
          <a:p>
            <a:endParaRPr lang="en-US" sz="2400" dirty="0" smtClean="0"/>
          </a:p>
          <a:p>
            <a:endParaRPr lang="en-US" sz="2400" dirty="0"/>
          </a:p>
        </p:txBody>
      </p:sp>
      <p:pic>
        <p:nvPicPr>
          <p:cNvPr id="5" name="Picture 3" descr="hassalsCorp"/>
          <p:cNvPicPr>
            <a:picLocks noChangeAspect="1" noChangeArrowheads="1"/>
          </p:cNvPicPr>
          <p:nvPr/>
        </p:nvPicPr>
        <p:blipFill>
          <a:blip r:embed="rId3" cstate="print"/>
          <a:srcRect/>
          <a:stretch>
            <a:fillRect/>
          </a:stretch>
        </p:blipFill>
        <p:spPr bwMode="auto">
          <a:xfrm>
            <a:off x="304800" y="1447800"/>
            <a:ext cx="4190999" cy="4724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4"/>
          <p:cNvSpPr>
            <a:spLocks noGrp="1" noChangeArrowheads="1"/>
          </p:cNvSpPr>
          <p:nvPr>
            <p:ph type="title"/>
          </p:nvPr>
        </p:nvSpPr>
        <p:spPr>
          <a:xfrm>
            <a:off x="609600" y="152400"/>
            <a:ext cx="8229600" cy="838200"/>
          </a:xfrm>
        </p:spPr>
        <p:txBody>
          <a:bodyPr/>
          <a:lstStyle/>
          <a:p>
            <a:pPr eaLnBrk="1" hangingPunct="1"/>
            <a:r>
              <a:rPr lang="en-US" b="1" dirty="0" smtClean="0"/>
              <a:t>HASSALL’S CORPUSCLES</a:t>
            </a:r>
          </a:p>
        </p:txBody>
      </p:sp>
      <p:sp>
        <p:nvSpPr>
          <p:cNvPr id="29699" name="Rectangle 5"/>
          <p:cNvSpPr>
            <a:spLocks noGrp="1" noChangeArrowheads="1"/>
          </p:cNvSpPr>
          <p:nvPr>
            <p:ph idx="1"/>
          </p:nvPr>
        </p:nvSpPr>
        <p:spPr/>
        <p:txBody>
          <a:bodyPr/>
          <a:lstStyle/>
          <a:p>
            <a:pPr eaLnBrk="1" hangingPunct="1"/>
            <a:endParaRPr lang="en-US" smtClean="0"/>
          </a:p>
        </p:txBody>
      </p:sp>
      <p:pic>
        <p:nvPicPr>
          <p:cNvPr id="29700" name="Picture 6" descr="hassal's corpuscle"/>
          <p:cNvPicPr>
            <a:picLocks noChangeAspect="1" noChangeArrowheads="1"/>
          </p:cNvPicPr>
          <p:nvPr/>
        </p:nvPicPr>
        <p:blipFill>
          <a:blip r:embed="rId2" cstate="print"/>
          <a:srcRect/>
          <a:stretch>
            <a:fillRect/>
          </a:stretch>
        </p:blipFill>
        <p:spPr bwMode="auto">
          <a:xfrm>
            <a:off x="838200" y="1600200"/>
            <a:ext cx="7440613" cy="4316413"/>
          </a:xfrm>
          <a:prstGeom prst="rect">
            <a:avLst/>
          </a:prstGeom>
          <a:noFill/>
          <a:ln w="38100">
            <a:solidFill>
              <a:schemeClr val="tx1"/>
            </a:solidFill>
            <a:miter lim="800000"/>
            <a:headEnd/>
            <a:tailEnd/>
          </a:ln>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Text Box 2"/>
          <p:cNvSpPr txBox="1">
            <a:spLocks noChangeArrowheads="1"/>
          </p:cNvSpPr>
          <p:nvPr/>
        </p:nvSpPr>
        <p:spPr bwMode="auto">
          <a:xfrm>
            <a:off x="5105703" y="304800"/>
            <a:ext cx="3487504" cy="2554487"/>
          </a:xfrm>
          <a:prstGeom prst="rect">
            <a:avLst/>
          </a:prstGeom>
          <a:noFill/>
          <a:ln w="9525">
            <a:noFill/>
            <a:miter lim="800000"/>
            <a:headEnd/>
            <a:tailEnd/>
          </a:ln>
        </p:spPr>
        <p:txBody>
          <a:bodyPr wrap="square" lIns="91382" tIns="45691" rIns="91382" bIns="45691">
            <a:spAutoFit/>
          </a:bodyPr>
          <a:lstStyle/>
          <a:p>
            <a:pPr defTabSz="914485"/>
            <a:r>
              <a:rPr lang="en-US" sz="2000" dirty="0"/>
              <a:t>The Thymus undergoes</a:t>
            </a:r>
          </a:p>
          <a:p>
            <a:pPr defTabSz="914485"/>
            <a:r>
              <a:rPr lang="en-US" sz="2000" dirty="0"/>
              <a:t>a process called</a:t>
            </a:r>
          </a:p>
          <a:p>
            <a:pPr defTabSz="914485"/>
            <a:r>
              <a:rPr lang="en-US" sz="2000" dirty="0"/>
              <a:t>THYMIC INVOLUTION, as</a:t>
            </a:r>
          </a:p>
          <a:p>
            <a:pPr defTabSz="914485"/>
            <a:r>
              <a:rPr lang="en-US" sz="2000" dirty="0"/>
              <a:t>T cells leave the thymus to</a:t>
            </a:r>
          </a:p>
          <a:p>
            <a:pPr defTabSz="914485"/>
            <a:r>
              <a:rPr lang="en-US" sz="2000" dirty="0"/>
              <a:t>populate other lymphoid</a:t>
            </a:r>
          </a:p>
          <a:p>
            <a:pPr defTabSz="914485"/>
            <a:r>
              <a:rPr lang="en-US" sz="2000" dirty="0" err="1"/>
              <a:t>effector</a:t>
            </a:r>
            <a:r>
              <a:rPr lang="en-US" sz="2000" dirty="0"/>
              <a:t> organs, the organ </a:t>
            </a:r>
          </a:p>
          <a:p>
            <a:pPr defTabSz="914485"/>
            <a:r>
              <a:rPr lang="en-US" sz="2000" dirty="0"/>
              <a:t>shrinks, leaving only the </a:t>
            </a:r>
          </a:p>
          <a:p>
            <a:pPr defTabSz="914485"/>
            <a:r>
              <a:rPr lang="en-US" sz="2000" dirty="0" err="1"/>
              <a:t>epithelioretucular</a:t>
            </a:r>
            <a:r>
              <a:rPr lang="en-US" sz="2000" dirty="0"/>
              <a:t> cells</a:t>
            </a:r>
          </a:p>
        </p:txBody>
      </p:sp>
      <p:sp>
        <p:nvSpPr>
          <p:cNvPr id="163843" name="Text Box 3"/>
          <p:cNvSpPr txBox="1">
            <a:spLocks noChangeArrowheads="1"/>
          </p:cNvSpPr>
          <p:nvPr/>
        </p:nvSpPr>
        <p:spPr bwMode="auto">
          <a:xfrm>
            <a:off x="364370" y="3625453"/>
            <a:ext cx="2480370" cy="461606"/>
          </a:xfrm>
          <a:prstGeom prst="rect">
            <a:avLst/>
          </a:prstGeom>
          <a:noFill/>
          <a:ln w="9525">
            <a:noFill/>
            <a:miter lim="800000"/>
            <a:headEnd/>
            <a:tailEnd/>
          </a:ln>
        </p:spPr>
        <p:txBody>
          <a:bodyPr wrap="none" lIns="91382" tIns="45691" rIns="91382" bIns="45691">
            <a:spAutoFit/>
          </a:bodyPr>
          <a:lstStyle/>
          <a:p>
            <a:pPr defTabSz="914485"/>
            <a:r>
              <a:rPr lang="en-US" sz="2400" dirty="0"/>
              <a:t>The young thymus</a:t>
            </a:r>
          </a:p>
        </p:txBody>
      </p:sp>
      <p:sp>
        <p:nvSpPr>
          <p:cNvPr id="163844" name="Text Box 4"/>
          <p:cNvSpPr txBox="1">
            <a:spLocks noChangeArrowheads="1"/>
          </p:cNvSpPr>
          <p:nvPr/>
        </p:nvSpPr>
        <p:spPr bwMode="auto">
          <a:xfrm>
            <a:off x="990298" y="6051352"/>
            <a:ext cx="2532371" cy="461606"/>
          </a:xfrm>
          <a:prstGeom prst="rect">
            <a:avLst/>
          </a:prstGeom>
          <a:noFill/>
          <a:ln w="9525">
            <a:noFill/>
            <a:miter lim="800000"/>
            <a:headEnd/>
            <a:tailEnd/>
          </a:ln>
        </p:spPr>
        <p:txBody>
          <a:bodyPr wrap="none" lIns="91382" tIns="45691" rIns="91382" bIns="45691">
            <a:spAutoFit/>
          </a:bodyPr>
          <a:lstStyle/>
          <a:p>
            <a:pPr defTabSz="914485"/>
            <a:r>
              <a:rPr lang="en-US" sz="2400" dirty="0"/>
              <a:t>Thymus at puberty</a:t>
            </a:r>
          </a:p>
        </p:txBody>
      </p:sp>
      <p:pic>
        <p:nvPicPr>
          <p:cNvPr id="163845" name="Picture 5" descr="thymusInvoluted2"/>
          <p:cNvPicPr>
            <a:picLocks noChangeAspect="1" noChangeArrowheads="1"/>
          </p:cNvPicPr>
          <p:nvPr/>
        </p:nvPicPr>
        <p:blipFill>
          <a:blip r:embed="rId3" cstate="print"/>
          <a:srcRect/>
          <a:stretch>
            <a:fillRect/>
          </a:stretch>
        </p:blipFill>
        <p:spPr bwMode="auto">
          <a:xfrm>
            <a:off x="4354286" y="3357562"/>
            <a:ext cx="4789714" cy="3280172"/>
          </a:xfrm>
          <a:prstGeom prst="rect">
            <a:avLst/>
          </a:prstGeom>
          <a:noFill/>
          <a:ln w="9525">
            <a:noFill/>
            <a:miter lim="800000"/>
            <a:headEnd/>
            <a:tailEnd/>
          </a:ln>
        </p:spPr>
      </p:pic>
      <p:pic>
        <p:nvPicPr>
          <p:cNvPr id="163846" name="Picture 6" descr="thymusYoung"/>
          <p:cNvPicPr>
            <a:picLocks noChangeAspect="1" noChangeArrowheads="1"/>
          </p:cNvPicPr>
          <p:nvPr/>
        </p:nvPicPr>
        <p:blipFill>
          <a:blip r:embed="rId4" cstate="print"/>
          <a:srcRect/>
          <a:stretch>
            <a:fillRect/>
          </a:stretch>
        </p:blipFill>
        <p:spPr bwMode="auto">
          <a:xfrm>
            <a:off x="0" y="0"/>
            <a:ext cx="5007429" cy="3429000"/>
          </a:xfrm>
          <a:prstGeom prst="rect">
            <a:avLst/>
          </a:prstGeom>
          <a:noFill/>
          <a:ln w="9525">
            <a:noFill/>
            <a:miter lim="800000"/>
            <a:headEnd/>
            <a:tailEnd/>
          </a:ln>
        </p:spPr>
      </p:pic>
      <p:sp>
        <p:nvSpPr>
          <p:cNvPr id="73735" name="Text Box 7"/>
          <p:cNvSpPr txBox="1">
            <a:spLocks noChangeArrowheads="1"/>
          </p:cNvSpPr>
          <p:nvPr/>
        </p:nvSpPr>
        <p:spPr bwMode="auto">
          <a:xfrm>
            <a:off x="5007429" y="6585645"/>
            <a:ext cx="2612571" cy="230683"/>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86493" tIns="43247" rIns="86493" bIns="43247">
            <a:spAutoFit/>
          </a:bodyPr>
          <a:lstStyle/>
          <a:p>
            <a:pPr>
              <a:spcBef>
                <a:spcPct val="50000"/>
              </a:spcBef>
            </a:pPr>
            <a:r>
              <a:rPr lang="en-US" sz="900" dirty="0"/>
              <a:t>U-M Histology Collection</a:t>
            </a:r>
          </a:p>
        </p:txBody>
      </p:sp>
      <p:sp>
        <p:nvSpPr>
          <p:cNvPr id="73736" name="Text Box 8"/>
          <p:cNvSpPr txBox="1">
            <a:spLocks noChangeArrowheads="1"/>
          </p:cNvSpPr>
          <p:nvPr/>
        </p:nvSpPr>
        <p:spPr bwMode="auto">
          <a:xfrm>
            <a:off x="653143" y="3384352"/>
            <a:ext cx="2322286" cy="230684"/>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86493" tIns="43247" rIns="86493" bIns="43247">
            <a:spAutoFit/>
          </a:bodyPr>
          <a:lstStyle/>
          <a:p>
            <a:pPr>
              <a:spcBef>
                <a:spcPct val="50000"/>
              </a:spcBef>
            </a:pPr>
            <a:r>
              <a:rPr lang="en-US" sz="900" dirty="0"/>
              <a:t>U-M Histology Collection</a:t>
            </a:r>
          </a:p>
        </p:txBody>
      </p:sp>
      <p:pic>
        <p:nvPicPr>
          <p:cNvPr id="163849" name="Picture 34"/>
          <p:cNvPicPr>
            <a:picLocks noChangeAspect="1" noChangeArrowheads="1"/>
          </p:cNvPicPr>
          <p:nvPr/>
        </p:nvPicPr>
        <p:blipFill>
          <a:blip r:embed="rId5" cstate="print"/>
          <a:srcRect/>
          <a:stretch>
            <a:fillRect/>
          </a:stretch>
        </p:blipFill>
        <p:spPr bwMode="auto">
          <a:xfrm>
            <a:off x="0" y="3429000"/>
            <a:ext cx="701524" cy="129481"/>
          </a:xfrm>
          <a:prstGeom prst="rect">
            <a:avLst/>
          </a:prstGeom>
          <a:noFill/>
          <a:ln w="9525">
            <a:noFill/>
            <a:round/>
            <a:headEnd/>
            <a:tailEnd/>
          </a:ln>
        </p:spPr>
      </p:pic>
      <p:pic>
        <p:nvPicPr>
          <p:cNvPr id="163850" name="Picture 34"/>
          <p:cNvPicPr>
            <a:picLocks noChangeAspect="1" noChangeArrowheads="1"/>
          </p:cNvPicPr>
          <p:nvPr/>
        </p:nvPicPr>
        <p:blipFill>
          <a:blip r:embed="rId5" cstate="print"/>
          <a:srcRect/>
          <a:stretch>
            <a:fillRect/>
          </a:stretch>
        </p:blipFill>
        <p:spPr bwMode="auto">
          <a:xfrm>
            <a:off x="4354286" y="6643688"/>
            <a:ext cx="701524" cy="129481"/>
          </a:xfrm>
          <a:prstGeom prst="rect">
            <a:avLst/>
          </a:prstGeom>
          <a:noFill/>
          <a:ln w="9525">
            <a:noFill/>
            <a:round/>
            <a:headEnd/>
            <a:tailEnd/>
          </a:ln>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3050"/>
            <a:ext cx="4648200" cy="869950"/>
          </a:xfrm>
        </p:spPr>
        <p:txBody>
          <a:bodyPr>
            <a:normAutofit/>
          </a:bodyPr>
          <a:lstStyle/>
          <a:p>
            <a:r>
              <a:rPr lang="en-US" sz="2400" b="1" dirty="0" smtClean="0"/>
              <a:t>THYMUS, ADULT HUMAN - H&amp;E</a:t>
            </a:r>
            <a:endParaRPr lang="en-US" sz="2400" b="1" dirty="0"/>
          </a:p>
        </p:txBody>
      </p:sp>
      <p:sp>
        <p:nvSpPr>
          <p:cNvPr id="5" name="Text Placeholder 4"/>
          <p:cNvSpPr>
            <a:spLocks noGrp="1"/>
          </p:cNvSpPr>
          <p:nvPr>
            <p:ph type="body" idx="2"/>
          </p:nvPr>
        </p:nvSpPr>
        <p:spPr/>
        <p:txBody>
          <a:bodyPr/>
          <a:lstStyle/>
          <a:p>
            <a:endParaRPr lang="en-US" dirty="0"/>
          </a:p>
        </p:txBody>
      </p:sp>
      <p:sp>
        <p:nvSpPr>
          <p:cNvPr id="4" name="Content Placeholder 3"/>
          <p:cNvSpPr>
            <a:spLocks noGrp="1"/>
          </p:cNvSpPr>
          <p:nvPr>
            <p:ph sz="half" idx="1"/>
          </p:nvPr>
        </p:nvSpPr>
        <p:spPr>
          <a:xfrm>
            <a:off x="5943600" y="2743200"/>
            <a:ext cx="2743200" cy="3382963"/>
          </a:xfrm>
        </p:spPr>
        <p:txBody>
          <a:bodyPr>
            <a:normAutofit/>
          </a:bodyPr>
          <a:lstStyle/>
          <a:p>
            <a:pPr>
              <a:buNone/>
            </a:pPr>
            <a:r>
              <a:rPr lang="en-US" sz="2400" i="1" dirty="0" smtClean="0"/>
              <a:t>    illustrates the presence of adipose tissue, and the decrease in the amount of cortical and </a:t>
            </a:r>
            <a:r>
              <a:rPr lang="en-US" sz="2400" i="1" dirty="0" err="1" smtClean="0"/>
              <a:t>medullary</a:t>
            </a:r>
            <a:r>
              <a:rPr lang="en-US" sz="2400" i="1" dirty="0" smtClean="0"/>
              <a:t> </a:t>
            </a:r>
            <a:r>
              <a:rPr lang="en-US" sz="2400" i="1" dirty="0" err="1" smtClean="0"/>
              <a:t>thymic</a:t>
            </a:r>
            <a:r>
              <a:rPr lang="en-US" sz="2400" i="1" dirty="0" smtClean="0"/>
              <a:t> tissue</a:t>
            </a:r>
            <a:endParaRPr lang="en-US" sz="2400" dirty="0"/>
          </a:p>
        </p:txBody>
      </p:sp>
      <p:pic>
        <p:nvPicPr>
          <p:cNvPr id="6" name="Picture 2" descr="C:\Documents and Settings\Utpal\Desktop\Blue Histology - Lymphoid Tissues I_files\TaduHE04.jpg"/>
          <p:cNvPicPr>
            <a:picLocks noChangeAspect="1" noChangeArrowheads="1"/>
          </p:cNvPicPr>
          <p:nvPr/>
        </p:nvPicPr>
        <p:blipFill>
          <a:blip r:embed="rId2" cstate="print"/>
          <a:srcRect/>
          <a:stretch>
            <a:fillRect/>
          </a:stretch>
        </p:blipFill>
        <p:spPr bwMode="auto">
          <a:xfrm>
            <a:off x="304800" y="1371600"/>
            <a:ext cx="4953000" cy="4648200"/>
          </a:xfrm>
          <a:prstGeom prst="rect">
            <a:avLst/>
          </a:prstGeom>
          <a:noFill/>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a:xfrm>
            <a:off x="457200" y="0"/>
            <a:ext cx="7771190" cy="785813"/>
          </a:xfrm>
        </p:spPr>
        <p:txBody>
          <a:bodyPr>
            <a:normAutofit/>
          </a:bodyPr>
          <a:lstStyle/>
          <a:p>
            <a:pPr eaLnBrk="1" hangingPunct="1"/>
            <a:r>
              <a:rPr lang="en-US" sz="2800" b="1" dirty="0" smtClean="0">
                <a:ea typeface="ＭＳ Ｐゴシック" pitchFamily="-112" charset="-128"/>
              </a:rPr>
              <a:t>BLOOD-THYMUS BARRIER</a:t>
            </a:r>
          </a:p>
        </p:txBody>
      </p:sp>
      <p:sp>
        <p:nvSpPr>
          <p:cNvPr id="169987" name="Rectangle 3"/>
          <p:cNvSpPr>
            <a:spLocks noGrp="1" noChangeArrowheads="1"/>
          </p:cNvSpPr>
          <p:nvPr>
            <p:ph idx="1"/>
          </p:nvPr>
        </p:nvSpPr>
        <p:spPr>
          <a:xfrm>
            <a:off x="838201" y="2438401"/>
            <a:ext cx="7543800" cy="3809999"/>
          </a:xfrm>
        </p:spPr>
        <p:txBody>
          <a:bodyPr>
            <a:noAutofit/>
          </a:bodyPr>
          <a:lstStyle/>
          <a:p>
            <a:pPr marL="321346" indent="-321346">
              <a:lnSpc>
                <a:spcPct val="80000"/>
              </a:lnSpc>
              <a:buFontTx/>
              <a:buAutoNum type="arabicPeriod"/>
            </a:pPr>
            <a:r>
              <a:rPr lang="en-US" sz="2000" dirty="0">
                <a:ea typeface="ＭＳ Ｐゴシック" pitchFamily="-112" charset="-128"/>
              </a:rPr>
              <a:t>The blood capillary wall</a:t>
            </a:r>
          </a:p>
          <a:p>
            <a:pPr marL="654705" lvl="1" indent="-222239">
              <a:lnSpc>
                <a:spcPct val="80000"/>
              </a:lnSpc>
              <a:buFontTx/>
              <a:buChar char="•"/>
            </a:pPr>
            <a:r>
              <a:rPr lang="en-US" sz="2000" dirty="0">
                <a:ea typeface="ＭＳ Ｐゴシック" pitchFamily="-112" charset="-128"/>
              </a:rPr>
              <a:t>endothelial cells</a:t>
            </a:r>
          </a:p>
          <a:p>
            <a:pPr marL="654705" lvl="1" indent="-222239">
              <a:lnSpc>
                <a:spcPct val="80000"/>
              </a:lnSpc>
              <a:buFontTx/>
              <a:buChar char="•"/>
            </a:pPr>
            <a:r>
              <a:rPr lang="en-US" sz="2000" dirty="0">
                <a:ea typeface="ＭＳ Ｐゴシック" pitchFamily="-112" charset="-128"/>
              </a:rPr>
              <a:t>endothelial cell basal </a:t>
            </a:r>
            <a:r>
              <a:rPr lang="en-US" sz="2000" dirty="0" err="1">
                <a:ea typeface="ＭＳ Ｐゴシック" pitchFamily="-112" charset="-128"/>
              </a:rPr>
              <a:t>laminae</a:t>
            </a:r>
            <a:endParaRPr lang="en-US" sz="2000" dirty="0">
              <a:ea typeface="ＭＳ Ｐゴシック" pitchFamily="-112" charset="-128"/>
            </a:endParaRPr>
          </a:p>
          <a:p>
            <a:pPr marL="654705" lvl="1" indent="-222239">
              <a:lnSpc>
                <a:spcPct val="80000"/>
              </a:lnSpc>
              <a:buFontTx/>
              <a:buChar char="•"/>
            </a:pPr>
            <a:r>
              <a:rPr lang="en-US" sz="2000" dirty="0" err="1">
                <a:ea typeface="ＭＳ Ｐゴシック" pitchFamily="-112" charset="-128"/>
              </a:rPr>
              <a:t>pericytes</a:t>
            </a:r>
            <a:endParaRPr lang="en-US" sz="2000" dirty="0">
              <a:ea typeface="ＭＳ Ｐゴシック" pitchFamily="-112" charset="-128"/>
            </a:endParaRPr>
          </a:p>
          <a:p>
            <a:pPr marL="654705" lvl="1" indent="-222239">
              <a:lnSpc>
                <a:spcPct val="80000"/>
              </a:lnSpc>
              <a:buFontTx/>
              <a:buChar char="•"/>
            </a:pPr>
            <a:endParaRPr lang="en-US" sz="2000" dirty="0">
              <a:ea typeface="ＭＳ Ｐゴシック" pitchFamily="-112" charset="-128"/>
            </a:endParaRPr>
          </a:p>
          <a:p>
            <a:pPr marL="321346" indent="-321346">
              <a:lnSpc>
                <a:spcPct val="80000"/>
              </a:lnSpc>
              <a:buFontTx/>
              <a:buAutoNum type="arabicPeriod"/>
            </a:pPr>
            <a:r>
              <a:rPr lang="en-US" sz="2000" dirty="0" err="1">
                <a:ea typeface="ＭＳ Ｐゴシック" pitchFamily="-112" charset="-128"/>
              </a:rPr>
              <a:t>Perivascular</a:t>
            </a:r>
            <a:r>
              <a:rPr lang="en-US" sz="2000" dirty="0">
                <a:ea typeface="ＭＳ Ｐゴシック" pitchFamily="-112" charset="-128"/>
              </a:rPr>
              <a:t> connective tissue</a:t>
            </a:r>
          </a:p>
          <a:p>
            <a:pPr marL="654705" lvl="1" indent="-222239">
              <a:lnSpc>
                <a:spcPct val="80000"/>
              </a:lnSpc>
              <a:buFontTx/>
              <a:buChar char="•"/>
            </a:pPr>
            <a:r>
              <a:rPr lang="en-US" sz="2000" dirty="0">
                <a:ea typeface="ＭＳ Ｐゴシック" pitchFamily="-112" charset="-128"/>
              </a:rPr>
              <a:t>type III collagen</a:t>
            </a:r>
          </a:p>
          <a:p>
            <a:pPr marL="654705" lvl="1" indent="-222239">
              <a:lnSpc>
                <a:spcPct val="80000"/>
              </a:lnSpc>
              <a:buFontTx/>
              <a:buChar char="•"/>
            </a:pPr>
            <a:r>
              <a:rPr lang="en-US" sz="2000" dirty="0">
                <a:ea typeface="ＭＳ Ｐゴシック" pitchFamily="-112" charset="-128"/>
              </a:rPr>
              <a:t>macrophages</a:t>
            </a:r>
          </a:p>
          <a:p>
            <a:pPr marL="654705" lvl="1" indent="-222239">
              <a:lnSpc>
                <a:spcPct val="80000"/>
              </a:lnSpc>
              <a:buFontTx/>
              <a:buChar char="•"/>
            </a:pPr>
            <a:endParaRPr lang="en-US" sz="2000" dirty="0">
              <a:ea typeface="ＭＳ Ｐゴシック" pitchFamily="-112" charset="-128"/>
            </a:endParaRPr>
          </a:p>
          <a:p>
            <a:pPr marL="321346" indent="-321346">
              <a:lnSpc>
                <a:spcPct val="80000"/>
              </a:lnSpc>
              <a:buFontTx/>
              <a:buAutoNum type="arabicPeriod"/>
            </a:pPr>
            <a:r>
              <a:rPr lang="en-US" sz="2000" dirty="0" err="1">
                <a:ea typeface="ＭＳ Ｐゴシック" pitchFamily="-112" charset="-128"/>
              </a:rPr>
              <a:t>Epithelioreticular</a:t>
            </a:r>
            <a:r>
              <a:rPr lang="en-US" sz="2000" dirty="0">
                <a:ea typeface="ＭＳ Ｐゴシック" pitchFamily="-112" charset="-128"/>
              </a:rPr>
              <a:t> cell layer</a:t>
            </a:r>
          </a:p>
          <a:p>
            <a:pPr marL="654705" lvl="1" indent="-222239">
              <a:lnSpc>
                <a:spcPct val="80000"/>
              </a:lnSpc>
              <a:buFontTx/>
              <a:buChar char="•"/>
            </a:pPr>
            <a:r>
              <a:rPr lang="en-US" sz="2000" dirty="0">
                <a:ea typeface="ＭＳ Ｐゴシック" pitchFamily="-112" charset="-128"/>
              </a:rPr>
              <a:t>basal lamina of the epithelial reticular cells (type I ERCs)</a:t>
            </a:r>
          </a:p>
          <a:p>
            <a:pPr marL="654705" lvl="1" indent="-222239">
              <a:lnSpc>
                <a:spcPct val="80000"/>
              </a:lnSpc>
              <a:buFontTx/>
              <a:buChar char="•"/>
            </a:pPr>
            <a:r>
              <a:rPr lang="en-US" sz="2000" dirty="0">
                <a:ea typeface="ＭＳ Ｐゴシック" pitchFamily="-112" charset="-128"/>
              </a:rPr>
              <a:t>epithelial reticular cells</a:t>
            </a:r>
          </a:p>
        </p:txBody>
      </p:sp>
      <p:sp>
        <p:nvSpPr>
          <p:cNvPr id="169988" name="Text Box 4"/>
          <p:cNvSpPr txBox="1">
            <a:spLocks noChangeArrowheads="1"/>
          </p:cNvSpPr>
          <p:nvPr/>
        </p:nvSpPr>
        <p:spPr bwMode="auto">
          <a:xfrm>
            <a:off x="145143" y="772419"/>
            <a:ext cx="8853714" cy="1626173"/>
          </a:xfrm>
          <a:prstGeom prst="rect">
            <a:avLst/>
          </a:prstGeom>
          <a:noFill/>
          <a:ln w="9525">
            <a:noFill/>
            <a:miter lim="800000"/>
            <a:headEnd/>
            <a:tailEnd/>
          </a:ln>
        </p:spPr>
        <p:txBody>
          <a:bodyPr wrap="square" lIns="86447" tIns="43223" rIns="86447" bIns="43223">
            <a:spAutoFit/>
          </a:bodyPr>
          <a:lstStyle/>
          <a:p>
            <a:pPr defTabSz="914485"/>
            <a:r>
              <a:rPr lang="en-US" sz="2000" dirty="0"/>
              <a:t>Education of T-cells must occur in a very controlled environment such that antigens are ONLY presented by epithelial reticular cells.</a:t>
            </a:r>
          </a:p>
          <a:p>
            <a:pPr defTabSz="914485"/>
            <a:endParaRPr lang="en-US" sz="2000" dirty="0"/>
          </a:p>
          <a:p>
            <a:pPr defTabSz="914485"/>
            <a:r>
              <a:rPr lang="en-US" sz="2000" dirty="0"/>
              <a:t>To ensure that no other cells or free antigens are present, there is a very tight </a:t>
            </a:r>
            <a:r>
              <a:rPr lang="en-US" sz="2000" dirty="0">
                <a:solidFill>
                  <a:srgbClr val="D9262C"/>
                </a:solidFill>
              </a:rPr>
              <a:t>BLOOD-THYMUS BARRIER </a:t>
            </a:r>
            <a:r>
              <a:rPr lang="en-US" sz="2000" dirty="0"/>
              <a:t>consisting of:</a:t>
            </a:r>
          </a:p>
        </p:txBody>
      </p:sp>
      <p:sp>
        <p:nvSpPr>
          <p:cNvPr id="169989" name="TextBox 6"/>
          <p:cNvSpPr txBox="1">
            <a:spLocks noChangeArrowheads="1"/>
          </p:cNvSpPr>
          <p:nvPr/>
        </p:nvSpPr>
        <p:spPr bwMode="auto">
          <a:xfrm>
            <a:off x="304800" y="6248400"/>
            <a:ext cx="8686800" cy="672114"/>
          </a:xfrm>
          <a:prstGeom prst="rect">
            <a:avLst/>
          </a:prstGeom>
          <a:noFill/>
          <a:ln w="9525">
            <a:noFill/>
            <a:miter lim="800000"/>
            <a:headEnd/>
            <a:tailEnd/>
          </a:ln>
        </p:spPr>
        <p:txBody>
          <a:bodyPr wrap="square" lIns="86493" tIns="43247" rIns="86493" bIns="43247">
            <a:spAutoFit/>
          </a:bodyPr>
          <a:lstStyle/>
          <a:p>
            <a:pPr algn="ctr"/>
            <a:r>
              <a:rPr lang="en-US" sz="1900" dirty="0">
                <a:solidFill>
                  <a:srgbClr val="FF0000"/>
                </a:solidFill>
              </a:rPr>
              <a:t>(NOTE: T-cells can enter thymus ONLY via bloodstream –</a:t>
            </a:r>
            <a:r>
              <a:rPr lang="en-US" sz="1900" u="sng" dirty="0">
                <a:solidFill>
                  <a:srgbClr val="FF0000"/>
                </a:solidFill>
              </a:rPr>
              <a:t>NO AFFERENT LYMPH VESSELS!</a:t>
            </a:r>
            <a:r>
              <a:rPr lang="en-US" sz="1900" dirty="0">
                <a:solidFill>
                  <a:srgbClr val="FF0000"/>
                </a:solidFill>
              </a:rPr>
              <a:t>)</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4" name="Picture 2"/>
          <p:cNvPicPr>
            <a:picLocks noChangeAspect="1" noChangeArrowheads="1"/>
          </p:cNvPicPr>
          <p:nvPr/>
        </p:nvPicPr>
        <p:blipFill>
          <a:blip r:embed="rId3" cstate="print"/>
          <a:srcRect/>
          <a:stretch>
            <a:fillRect/>
          </a:stretch>
        </p:blipFill>
        <p:spPr bwMode="auto">
          <a:xfrm>
            <a:off x="290286" y="500062"/>
            <a:ext cx="8424333" cy="5643563"/>
          </a:xfrm>
          <a:prstGeom prst="rect">
            <a:avLst/>
          </a:prstGeom>
          <a:noFill/>
          <a:ln w="9525">
            <a:noFill/>
            <a:miter lim="800000"/>
            <a:headEnd/>
            <a:tailEnd/>
          </a:ln>
        </p:spPr>
      </p:pic>
      <p:sp>
        <p:nvSpPr>
          <p:cNvPr id="172035" name="Line 4"/>
          <p:cNvSpPr>
            <a:spLocks noChangeShapeType="1"/>
          </p:cNvSpPr>
          <p:nvPr/>
        </p:nvSpPr>
        <p:spPr bwMode="auto">
          <a:xfrm flipV="1">
            <a:off x="2691190" y="4357687"/>
            <a:ext cx="290286" cy="785813"/>
          </a:xfrm>
          <a:prstGeom prst="line">
            <a:avLst/>
          </a:prstGeom>
          <a:noFill/>
          <a:ln w="19050">
            <a:solidFill>
              <a:schemeClr val="tx1"/>
            </a:solidFill>
            <a:round/>
            <a:headEnd/>
            <a:tailEnd type="triangle" w="med" len="lg"/>
          </a:ln>
        </p:spPr>
        <p:txBody>
          <a:bodyPr lIns="86493" tIns="43247" rIns="86493" bIns="43247"/>
          <a:lstStyle/>
          <a:p>
            <a:endParaRPr lang="en-US"/>
          </a:p>
        </p:txBody>
      </p:sp>
      <p:sp>
        <p:nvSpPr>
          <p:cNvPr id="172036" name="Text Box 5"/>
          <p:cNvSpPr txBox="1">
            <a:spLocks noChangeArrowheads="1"/>
          </p:cNvSpPr>
          <p:nvPr/>
        </p:nvSpPr>
        <p:spPr bwMode="auto">
          <a:xfrm>
            <a:off x="1965477" y="5214938"/>
            <a:ext cx="1106725" cy="302782"/>
          </a:xfrm>
          <a:prstGeom prst="rect">
            <a:avLst/>
          </a:prstGeom>
          <a:noFill/>
          <a:ln w="9525">
            <a:noFill/>
            <a:miter lim="800000"/>
            <a:headEnd/>
            <a:tailEnd/>
          </a:ln>
        </p:spPr>
        <p:txBody>
          <a:bodyPr wrap="none" lIns="86493" tIns="43247" rIns="86493" bIns="43247">
            <a:spAutoFit/>
          </a:bodyPr>
          <a:lstStyle/>
          <a:p>
            <a:pPr defTabSz="914485"/>
            <a:r>
              <a:rPr lang="en-US" sz="1400" b="1" dirty="0"/>
              <a:t>Macrophage</a:t>
            </a:r>
          </a:p>
        </p:txBody>
      </p:sp>
      <p:sp>
        <p:nvSpPr>
          <p:cNvPr id="77829" name="Text Box 5"/>
          <p:cNvSpPr txBox="1">
            <a:spLocks noChangeArrowheads="1"/>
          </p:cNvSpPr>
          <p:nvPr/>
        </p:nvSpPr>
        <p:spPr bwMode="auto">
          <a:xfrm>
            <a:off x="943428" y="6112372"/>
            <a:ext cx="1451429" cy="229195"/>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86493" tIns="43247" rIns="86493" bIns="43247">
            <a:spAutoFit/>
          </a:bodyPr>
          <a:lstStyle/>
          <a:p>
            <a:pPr>
              <a:spcBef>
                <a:spcPct val="50000"/>
              </a:spcBef>
            </a:pPr>
            <a:r>
              <a:rPr lang="en-US" sz="900" dirty="0"/>
              <a:t>Source Undetermined</a:t>
            </a:r>
          </a:p>
        </p:txBody>
      </p:sp>
      <p:pic>
        <p:nvPicPr>
          <p:cNvPr id="172038" name="Picture 34"/>
          <p:cNvPicPr>
            <a:picLocks noChangeAspect="1" noChangeArrowheads="1"/>
          </p:cNvPicPr>
          <p:nvPr/>
        </p:nvPicPr>
        <p:blipFill>
          <a:blip r:embed="rId4" cstate="print"/>
          <a:srcRect/>
          <a:stretch>
            <a:fillRect/>
          </a:stretch>
        </p:blipFill>
        <p:spPr bwMode="auto">
          <a:xfrm>
            <a:off x="290286" y="6157020"/>
            <a:ext cx="701524" cy="129480"/>
          </a:xfrm>
          <a:prstGeom prst="rect">
            <a:avLst/>
          </a:prstGeom>
          <a:noFill/>
          <a:ln w="9525">
            <a:noFill/>
            <a:round/>
            <a:headEnd/>
            <a:tailEnd/>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4" name="Picture 2"/>
          <p:cNvPicPr>
            <a:picLocks noChangeAspect="1" noChangeArrowheads="1"/>
          </p:cNvPicPr>
          <p:nvPr/>
        </p:nvPicPr>
        <p:blipFill>
          <a:blip r:embed="rId3" cstate="print"/>
          <a:srcRect/>
          <a:stretch>
            <a:fillRect/>
          </a:stretch>
        </p:blipFill>
        <p:spPr bwMode="auto">
          <a:xfrm>
            <a:off x="870857" y="678656"/>
            <a:ext cx="7402286" cy="5464969"/>
          </a:xfrm>
          <a:prstGeom prst="rect">
            <a:avLst/>
          </a:prstGeom>
          <a:noFill/>
          <a:ln w="9525">
            <a:noFill/>
            <a:miter lim="800000"/>
            <a:headEnd/>
            <a:tailEnd/>
          </a:ln>
        </p:spPr>
      </p:pic>
      <p:sp>
        <p:nvSpPr>
          <p:cNvPr id="182275" name="Text Box 3"/>
          <p:cNvSpPr txBox="1">
            <a:spLocks noChangeArrowheads="1"/>
          </p:cNvSpPr>
          <p:nvPr/>
        </p:nvSpPr>
        <p:spPr bwMode="auto">
          <a:xfrm>
            <a:off x="204108" y="127992"/>
            <a:ext cx="8708571" cy="364313"/>
          </a:xfrm>
          <a:prstGeom prst="rect">
            <a:avLst/>
          </a:prstGeom>
          <a:noFill/>
          <a:ln w="9525">
            <a:noFill/>
            <a:miter lim="800000"/>
            <a:headEnd/>
            <a:tailEnd/>
          </a:ln>
        </p:spPr>
        <p:txBody>
          <a:bodyPr lIns="86470" tIns="43235" rIns="86470" bIns="43235">
            <a:spAutoFit/>
          </a:bodyPr>
          <a:lstStyle/>
          <a:p>
            <a:pPr algn="ctr" defTabSz="914485"/>
            <a:r>
              <a:rPr lang="en-US" b="1" dirty="0"/>
              <a:t>High </a:t>
            </a:r>
            <a:r>
              <a:rPr lang="en-US" b="1" dirty="0" err="1"/>
              <a:t>mag</a:t>
            </a:r>
            <a:r>
              <a:rPr lang="en-US" b="1" dirty="0"/>
              <a:t> view of medulla</a:t>
            </a:r>
            <a:endParaRPr lang="en-US" sz="2200" dirty="0"/>
          </a:p>
        </p:txBody>
      </p:sp>
      <p:sp>
        <p:nvSpPr>
          <p:cNvPr id="182276" name="Text Box 4"/>
          <p:cNvSpPr txBox="1">
            <a:spLocks noChangeArrowheads="1"/>
          </p:cNvSpPr>
          <p:nvPr/>
        </p:nvSpPr>
        <p:spPr bwMode="auto">
          <a:xfrm>
            <a:off x="1451429" y="6215063"/>
            <a:ext cx="6241143" cy="641312"/>
          </a:xfrm>
          <a:prstGeom prst="rect">
            <a:avLst/>
          </a:prstGeom>
          <a:noFill/>
          <a:ln w="9525">
            <a:noFill/>
            <a:miter lim="800000"/>
            <a:headEnd/>
            <a:tailEnd/>
          </a:ln>
        </p:spPr>
        <p:txBody>
          <a:bodyPr lIns="86470" tIns="43235" rIns="86470" bIns="43235">
            <a:spAutoFit/>
          </a:bodyPr>
          <a:lstStyle/>
          <a:p>
            <a:pPr defTabSz="914485"/>
            <a:r>
              <a:rPr lang="en-US" dirty="0"/>
              <a:t>T-cells that survive selection process allowed to cross </a:t>
            </a:r>
            <a:r>
              <a:rPr lang="en-US" dirty="0" err="1"/>
              <a:t>venule</a:t>
            </a:r>
            <a:r>
              <a:rPr lang="en-US" dirty="0"/>
              <a:t> endothelium (</a:t>
            </a:r>
            <a:r>
              <a:rPr lang="en-US" dirty="0" err="1"/>
              <a:t>INTRAvasation</a:t>
            </a:r>
            <a:r>
              <a:rPr lang="en-US" dirty="0"/>
              <a:t>) to enter circulation.</a:t>
            </a:r>
          </a:p>
        </p:txBody>
      </p:sp>
      <p:sp>
        <p:nvSpPr>
          <p:cNvPr id="82949" name="Text Box 5"/>
          <p:cNvSpPr txBox="1">
            <a:spLocks noChangeArrowheads="1"/>
          </p:cNvSpPr>
          <p:nvPr/>
        </p:nvSpPr>
        <p:spPr bwMode="auto">
          <a:xfrm>
            <a:off x="1510393" y="6098977"/>
            <a:ext cx="1451429" cy="229195"/>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86493" tIns="43247" rIns="86493" bIns="43247">
            <a:spAutoFit/>
          </a:bodyPr>
          <a:lstStyle/>
          <a:p>
            <a:pPr>
              <a:spcBef>
                <a:spcPct val="50000"/>
              </a:spcBef>
            </a:pPr>
            <a:r>
              <a:rPr lang="en-US" sz="900" dirty="0"/>
              <a:t>Source Undetermined</a:t>
            </a:r>
          </a:p>
        </p:txBody>
      </p:sp>
      <p:pic>
        <p:nvPicPr>
          <p:cNvPr id="182278" name="Picture 34"/>
          <p:cNvPicPr>
            <a:picLocks noChangeAspect="1" noChangeArrowheads="1"/>
          </p:cNvPicPr>
          <p:nvPr/>
        </p:nvPicPr>
        <p:blipFill>
          <a:blip r:embed="rId4" cstate="print"/>
          <a:srcRect/>
          <a:stretch>
            <a:fillRect/>
          </a:stretch>
        </p:blipFill>
        <p:spPr bwMode="auto">
          <a:xfrm>
            <a:off x="870857" y="6143625"/>
            <a:ext cx="701524" cy="129481"/>
          </a:xfrm>
          <a:prstGeom prst="rect">
            <a:avLst/>
          </a:prstGeom>
          <a:noFill/>
          <a:ln w="9525">
            <a:noFill/>
            <a:round/>
            <a:headEnd/>
            <a:tailEnd/>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a:xfrm>
            <a:off x="685800" y="0"/>
            <a:ext cx="7771795" cy="1300162"/>
          </a:xfrm>
        </p:spPr>
        <p:txBody>
          <a:bodyPr>
            <a:normAutofit/>
          </a:bodyPr>
          <a:lstStyle/>
          <a:p>
            <a:pPr eaLnBrk="1" hangingPunct="1"/>
            <a:r>
              <a:rPr lang="en-US" sz="2800" b="1" dirty="0">
                <a:ea typeface="ＭＳ Ｐゴシック" pitchFamily="-112" charset="-128"/>
              </a:rPr>
              <a:t>Overview of T-cell “education”</a:t>
            </a:r>
          </a:p>
        </p:txBody>
      </p:sp>
      <p:sp>
        <p:nvSpPr>
          <p:cNvPr id="165891" name="Rectangle 3"/>
          <p:cNvSpPr>
            <a:spLocks noGrp="1" noChangeArrowheads="1"/>
          </p:cNvSpPr>
          <p:nvPr>
            <p:ph type="body" sz="half" idx="2"/>
          </p:nvPr>
        </p:nvSpPr>
        <p:spPr>
          <a:xfrm>
            <a:off x="609600" y="1905000"/>
            <a:ext cx="8316686" cy="4191000"/>
          </a:xfrm>
        </p:spPr>
        <p:txBody>
          <a:bodyPr>
            <a:normAutofit/>
          </a:bodyPr>
          <a:lstStyle/>
          <a:p>
            <a:pPr marL="222239" indent="-222239">
              <a:buFontTx/>
              <a:buAutoNum type="arabicPeriod"/>
            </a:pPr>
            <a:r>
              <a:rPr lang="en-US" sz="2000" dirty="0">
                <a:ea typeface="ＭＳ Ｐゴシック" pitchFamily="-112" charset="-128"/>
              </a:rPr>
              <a:t>Naïve T-cells enter medulla via </a:t>
            </a:r>
            <a:r>
              <a:rPr lang="en-US" sz="2000" dirty="0" err="1">
                <a:ea typeface="ＭＳ Ｐゴシック" pitchFamily="-112" charset="-128"/>
              </a:rPr>
              <a:t>diapedesis</a:t>
            </a:r>
            <a:r>
              <a:rPr lang="en-US" sz="2000" dirty="0">
                <a:ea typeface="ＭＳ Ｐゴシック" pitchFamily="-112" charset="-128"/>
              </a:rPr>
              <a:t> across </a:t>
            </a:r>
            <a:r>
              <a:rPr lang="en-US" sz="2000" dirty="0" err="1">
                <a:ea typeface="ＭＳ Ｐゴシック" pitchFamily="-112" charset="-128"/>
              </a:rPr>
              <a:t>venules</a:t>
            </a:r>
            <a:endParaRPr lang="en-US" sz="2000" dirty="0">
              <a:ea typeface="ＭＳ Ｐゴシック" pitchFamily="-112" charset="-128"/>
            </a:endParaRPr>
          </a:p>
          <a:p>
            <a:pPr marL="222239" indent="-222239">
              <a:buFontTx/>
              <a:buAutoNum type="arabicPeriod"/>
            </a:pPr>
            <a:r>
              <a:rPr lang="en-US" sz="2000" dirty="0">
                <a:ea typeface="ＭＳ Ｐゴシック" pitchFamily="-112" charset="-128"/>
              </a:rPr>
              <a:t>Pass into cortex to undergo POSITIVE selection:</a:t>
            </a:r>
          </a:p>
          <a:p>
            <a:pPr marL="654705" lvl="1" indent="-222239">
              <a:buFontTx/>
              <a:buChar char="•"/>
            </a:pPr>
            <a:r>
              <a:rPr lang="en-US" sz="2000" dirty="0">
                <a:ea typeface="ＭＳ Ｐゴシック" pitchFamily="-112" charset="-128"/>
              </a:rPr>
              <a:t>Presented with MHC molecules </a:t>
            </a:r>
            <a:r>
              <a:rPr lang="en-US" sz="2000" b="1" dirty="0">
                <a:ea typeface="ＭＳ Ｐゴシック" pitchFamily="-112" charset="-128"/>
              </a:rPr>
              <a:t>and</a:t>
            </a:r>
            <a:r>
              <a:rPr lang="en-US" sz="2000" dirty="0">
                <a:ea typeface="ＭＳ Ｐゴシック" pitchFamily="-112" charset="-128"/>
              </a:rPr>
              <a:t> self or non-self antigens by ERCs</a:t>
            </a:r>
          </a:p>
          <a:p>
            <a:pPr marL="654705" lvl="1" indent="-222239">
              <a:buFontTx/>
              <a:buChar char="•"/>
            </a:pPr>
            <a:r>
              <a:rPr lang="en-US" sz="2000" dirty="0">
                <a:ea typeface="ＭＳ Ｐゴシック" pitchFamily="-112" charset="-128"/>
              </a:rPr>
              <a:t>T-cells that recognize MHCs </a:t>
            </a:r>
            <a:r>
              <a:rPr lang="en-US" sz="2000" b="1" dirty="0">
                <a:ea typeface="ＭＳ Ｐゴシック" pitchFamily="-112" charset="-128"/>
              </a:rPr>
              <a:t>and</a:t>
            </a:r>
            <a:r>
              <a:rPr lang="en-US" sz="2000" dirty="0">
                <a:ea typeface="ＭＳ Ｐゴシック" pitchFamily="-112" charset="-128"/>
              </a:rPr>
              <a:t> self/non-self antigens “pass” this selection process and survive (those that don’t undergo apoptosis)</a:t>
            </a:r>
          </a:p>
          <a:p>
            <a:pPr marL="222239" indent="-222239">
              <a:buFontTx/>
              <a:buAutoNum type="arabicPeriod"/>
            </a:pPr>
            <a:r>
              <a:rPr lang="en-US" sz="2000" dirty="0">
                <a:ea typeface="ＭＳ Ｐゴシック" pitchFamily="-112" charset="-128"/>
              </a:rPr>
              <a:t>Move into medulla to undergo NEGATIVE selection:</a:t>
            </a:r>
          </a:p>
          <a:p>
            <a:pPr marL="654705" lvl="1" indent="-222239">
              <a:buFontTx/>
              <a:buChar char="•"/>
            </a:pPr>
            <a:r>
              <a:rPr lang="en-US" sz="2000" dirty="0">
                <a:ea typeface="ＭＳ Ｐゴシック" pitchFamily="-112" charset="-128"/>
              </a:rPr>
              <a:t>T-cells that recognize </a:t>
            </a:r>
            <a:r>
              <a:rPr lang="en-US" sz="2000" b="1" dirty="0">
                <a:ea typeface="ＭＳ Ｐゴシック" pitchFamily="-112" charset="-128"/>
              </a:rPr>
              <a:t>SELF</a:t>
            </a:r>
            <a:r>
              <a:rPr lang="en-US" sz="2000" dirty="0">
                <a:ea typeface="ＭＳ Ｐゴシック" pitchFamily="-112" charset="-128"/>
              </a:rPr>
              <a:t> antigens displayed by self MHCs (i.e. are :</a:t>
            </a:r>
            <a:r>
              <a:rPr lang="en-US" sz="2000" dirty="0" err="1">
                <a:ea typeface="ＭＳ Ｐゴシック" pitchFamily="-112" charset="-128"/>
              </a:rPr>
              <a:t>autoreactive</a:t>
            </a:r>
            <a:r>
              <a:rPr lang="en-US" sz="2000" dirty="0">
                <a:ea typeface="ＭＳ Ｐゴシック" pitchFamily="-112" charset="-128"/>
              </a:rPr>
              <a:t>”) are eliminated</a:t>
            </a:r>
          </a:p>
          <a:p>
            <a:pPr marL="222239" indent="-222239">
              <a:buFontTx/>
              <a:buAutoNum type="arabicPeriod"/>
            </a:pPr>
            <a:r>
              <a:rPr lang="en-US" sz="2000" dirty="0">
                <a:ea typeface="ＭＳ Ｐゴシック" pitchFamily="-112" charset="-128"/>
              </a:rPr>
              <a:t>Differentiate into helper (CD4+) or </a:t>
            </a:r>
            <a:r>
              <a:rPr lang="en-US" sz="2000" dirty="0" err="1">
                <a:ea typeface="ＭＳ Ｐゴシック" pitchFamily="-112" charset="-128"/>
              </a:rPr>
              <a:t>cytotoxic</a:t>
            </a:r>
            <a:r>
              <a:rPr lang="en-US" sz="2000" dirty="0">
                <a:ea typeface="ＭＳ Ｐゴシック" pitchFamily="-112" charset="-128"/>
              </a:rPr>
              <a:t> (CD8+) T-cells and leave medulla via </a:t>
            </a:r>
            <a:r>
              <a:rPr lang="en-US" sz="2000" dirty="0" err="1">
                <a:ea typeface="ＭＳ Ｐゴシック" pitchFamily="-112" charset="-128"/>
              </a:rPr>
              <a:t>diapedesis</a:t>
            </a:r>
            <a:r>
              <a:rPr lang="en-US" sz="2000" dirty="0">
                <a:ea typeface="ＭＳ Ｐゴシック" pitchFamily="-112" charset="-128"/>
              </a:rPr>
              <a:t> across </a:t>
            </a:r>
            <a:r>
              <a:rPr lang="en-US" sz="2000" dirty="0" err="1">
                <a:ea typeface="ＭＳ Ｐゴシック" pitchFamily="-112" charset="-128"/>
              </a:rPr>
              <a:t>venules</a:t>
            </a:r>
            <a:endParaRPr lang="en-US" sz="2000" dirty="0">
              <a:ea typeface="ＭＳ Ｐゴシック" pitchFamily="-112" charset="-128"/>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5" name="Rectangle 4"/>
          <p:cNvSpPr>
            <a:spLocks noGrp="1" noChangeArrowheads="1"/>
          </p:cNvSpPr>
          <p:nvPr>
            <p:ph type="title"/>
          </p:nvPr>
        </p:nvSpPr>
        <p:spPr/>
        <p:txBody>
          <a:bodyPr/>
          <a:lstStyle/>
          <a:p>
            <a:pPr algn="l" eaLnBrk="1" hangingPunct="1"/>
            <a:r>
              <a:rPr lang="en-US" b="1" smtClean="0"/>
              <a:t>II. MORPHOLOGICAL</a:t>
            </a:r>
          </a:p>
        </p:txBody>
      </p:sp>
      <p:graphicFrame>
        <p:nvGraphicFramePr>
          <p:cNvPr id="3074" name="Organization Chart 7"/>
          <p:cNvGraphicFramePr>
            <a:graphicFrameLocks/>
          </p:cNvGraphicFramePr>
          <p:nvPr>
            <p:ph idx="1"/>
          </p:nvPr>
        </p:nvGraphicFramePr>
        <p:xfrm>
          <a:off x="457200" y="1585913"/>
          <a:ext cx="8229600" cy="4524375"/>
        </p:xfrm>
        <a:graphic>
          <a:graphicData uri="http://schemas.openxmlformats.org/drawingml/2006/compatibility">
            <com:legacyDrawing xmlns:com="http://schemas.openxmlformats.org/drawingml/2006/compatibility" spid="_x0000_s1026"/>
          </a:graphicData>
        </a:graphic>
      </p:graphicFrame>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2800" dirty="0" smtClean="0"/>
              <a:t> </a:t>
            </a:r>
            <a:r>
              <a:rPr lang="en-US" sz="2800" b="1" dirty="0" smtClean="0"/>
              <a:t>HORMONES PRODUCED BY THYMUS</a:t>
            </a:r>
            <a:endParaRPr lang="en-US" sz="2800" b="1" dirty="0"/>
          </a:p>
        </p:txBody>
      </p:sp>
      <p:sp>
        <p:nvSpPr>
          <p:cNvPr id="6" name="Content Placeholder 5"/>
          <p:cNvSpPr>
            <a:spLocks noGrp="1"/>
          </p:cNvSpPr>
          <p:nvPr>
            <p:ph idx="1"/>
          </p:nvPr>
        </p:nvSpPr>
        <p:spPr/>
        <p:txBody>
          <a:bodyPr>
            <a:normAutofit/>
          </a:bodyPr>
          <a:lstStyle/>
          <a:p>
            <a:r>
              <a:rPr lang="en-US" sz="2000" b="1" dirty="0" smtClean="0"/>
              <a:t>THYMULIN: </a:t>
            </a:r>
            <a:r>
              <a:rPr lang="en-US" sz="2000" dirty="0" smtClean="0"/>
              <a:t>enhances the function of various types of T cells specially suppressor cells.</a:t>
            </a:r>
          </a:p>
          <a:p>
            <a:endParaRPr lang="en-US" sz="2000" dirty="0" smtClean="0"/>
          </a:p>
          <a:p>
            <a:r>
              <a:rPr lang="en-US" sz="2000" b="1" dirty="0" smtClean="0"/>
              <a:t>THYMOPOIETIN: </a:t>
            </a:r>
            <a:r>
              <a:rPr lang="en-US" sz="2000" dirty="0" smtClean="0"/>
              <a:t>stimulates production of </a:t>
            </a:r>
            <a:r>
              <a:rPr lang="en-US" sz="2000" dirty="0" err="1" smtClean="0"/>
              <a:t>cytotoxic</a:t>
            </a:r>
            <a:r>
              <a:rPr lang="en-US" sz="2000" dirty="0" smtClean="0"/>
              <a:t> cells.</a:t>
            </a:r>
          </a:p>
          <a:p>
            <a:endParaRPr lang="en-US" sz="2000" dirty="0" smtClean="0"/>
          </a:p>
          <a:p>
            <a:r>
              <a:rPr lang="en-US" sz="2000" b="1" dirty="0" smtClean="0"/>
              <a:t>THYMOSIN ALFA 1</a:t>
            </a:r>
            <a:r>
              <a:rPr lang="en-US" sz="2000" dirty="0" smtClean="0"/>
              <a:t>: stimulates production of lymphocytes and antibodies.</a:t>
            </a:r>
          </a:p>
          <a:p>
            <a:endParaRPr lang="en-US" sz="2000" dirty="0" smtClean="0"/>
          </a:p>
          <a:p>
            <a:r>
              <a:rPr lang="en-US" sz="2000" b="1" dirty="0" smtClean="0"/>
              <a:t>THYMIC HUMORAL FACTOR</a:t>
            </a:r>
            <a:r>
              <a:rPr lang="en-US" sz="2000" dirty="0" smtClean="0"/>
              <a:t>: controls the multiplication  of helper and suppressor cells.</a:t>
            </a:r>
            <a:endParaRPr lang="en-US" sz="2000" dirty="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8" name="Picture 2"/>
          <p:cNvPicPr>
            <a:picLocks noChangeAspect="1" noChangeArrowheads="1"/>
          </p:cNvPicPr>
          <p:nvPr/>
        </p:nvPicPr>
        <p:blipFill>
          <a:blip r:embed="rId3" cstate="print"/>
          <a:srcRect/>
          <a:stretch>
            <a:fillRect/>
          </a:stretch>
        </p:blipFill>
        <p:spPr bwMode="auto">
          <a:xfrm>
            <a:off x="943429" y="1066799"/>
            <a:ext cx="7591274" cy="5506939"/>
          </a:xfrm>
          <a:prstGeom prst="rect">
            <a:avLst/>
          </a:prstGeom>
          <a:noFill/>
          <a:ln w="9525">
            <a:noFill/>
            <a:miter lim="800000"/>
            <a:headEnd/>
            <a:tailEnd/>
          </a:ln>
        </p:spPr>
      </p:pic>
      <p:sp>
        <p:nvSpPr>
          <p:cNvPr id="86019" name="Text Box 3"/>
          <p:cNvSpPr txBox="1">
            <a:spLocks noChangeArrowheads="1"/>
          </p:cNvSpPr>
          <p:nvPr/>
        </p:nvSpPr>
        <p:spPr bwMode="auto">
          <a:xfrm>
            <a:off x="2104571" y="6201669"/>
            <a:ext cx="1451429" cy="229195"/>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86493" tIns="43247" rIns="86493" bIns="43247">
            <a:spAutoFit/>
          </a:bodyPr>
          <a:lstStyle/>
          <a:p>
            <a:pPr>
              <a:spcBef>
                <a:spcPct val="50000"/>
              </a:spcBef>
            </a:pPr>
            <a:r>
              <a:rPr lang="en-US" sz="900" dirty="0"/>
              <a:t>Source Undetermined</a:t>
            </a:r>
          </a:p>
        </p:txBody>
      </p:sp>
      <p:pic>
        <p:nvPicPr>
          <p:cNvPr id="188420" name="Picture 34"/>
          <p:cNvPicPr>
            <a:picLocks noChangeAspect="1" noChangeArrowheads="1"/>
          </p:cNvPicPr>
          <p:nvPr/>
        </p:nvPicPr>
        <p:blipFill>
          <a:blip r:embed="rId4" cstate="print"/>
          <a:srcRect/>
          <a:stretch>
            <a:fillRect/>
          </a:stretch>
        </p:blipFill>
        <p:spPr bwMode="auto">
          <a:xfrm>
            <a:off x="1451428" y="6246317"/>
            <a:ext cx="701524" cy="129480"/>
          </a:xfrm>
          <a:prstGeom prst="rect">
            <a:avLst/>
          </a:prstGeom>
          <a:noFill/>
          <a:ln w="9525">
            <a:noFill/>
            <a:round/>
            <a:headEnd/>
            <a:tailEnd/>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pic>
        <p:nvPicPr>
          <p:cNvPr id="4" name="Content Placeholder 3" descr="Water lilies.jpg"/>
          <p:cNvPicPr>
            <a:picLocks noGrp="1" noChangeAspect="1"/>
          </p:cNvPicPr>
          <p:nvPr>
            <p:ph idx="1"/>
          </p:nvPr>
        </p:nvPicPr>
        <p:blipFill>
          <a:blip r:embed="rId2" cstate="print"/>
          <a:stretch>
            <a:fillRect/>
          </a:stretch>
        </p:blipFill>
        <p:spPr>
          <a:xfrm>
            <a:off x="609600" y="990600"/>
            <a:ext cx="8001000" cy="5714999"/>
          </a:xfr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3"/>
          <p:cNvSpPr txBox="1">
            <a:spLocks noChangeArrowheads="1"/>
          </p:cNvSpPr>
          <p:nvPr/>
        </p:nvSpPr>
        <p:spPr bwMode="auto">
          <a:xfrm>
            <a:off x="3846286" y="762001"/>
            <a:ext cx="5297714" cy="5262921"/>
          </a:xfrm>
          <a:prstGeom prst="rect">
            <a:avLst/>
          </a:prstGeom>
          <a:noFill/>
          <a:ln w="9525">
            <a:noFill/>
            <a:miter lim="800000"/>
            <a:headEnd/>
            <a:tailEnd/>
          </a:ln>
        </p:spPr>
        <p:txBody>
          <a:bodyPr lIns="91382" tIns="45691" rIns="91382" bIns="45691">
            <a:spAutoFit/>
          </a:bodyPr>
          <a:lstStyle/>
          <a:p>
            <a:pPr marL="216233" indent="-216233" defTabSz="914485"/>
            <a:r>
              <a:rPr lang="en-US" sz="2400" b="1" dirty="0"/>
              <a:t>Lymphoid organs are classified as:</a:t>
            </a:r>
          </a:p>
          <a:p>
            <a:pPr marL="216233" indent="-216233" defTabSz="914485"/>
            <a:endParaRPr lang="en-US" sz="2400" dirty="0"/>
          </a:p>
          <a:p>
            <a:pPr marL="216233" indent="-216233" defTabSz="914485"/>
            <a:r>
              <a:rPr lang="en-US" sz="2000" b="1" dirty="0" smtClean="0"/>
              <a:t>PRIMARY OR CENTRAL LYMPHOID ORGANS </a:t>
            </a:r>
          </a:p>
          <a:p>
            <a:pPr marL="216233" indent="-216233" defTabSz="914485">
              <a:buFontTx/>
              <a:buChar char="•"/>
            </a:pPr>
            <a:r>
              <a:rPr lang="en-US" sz="2000" dirty="0" smtClean="0"/>
              <a:t>Thymus</a:t>
            </a:r>
            <a:endParaRPr lang="en-US" sz="2000" dirty="0"/>
          </a:p>
          <a:p>
            <a:pPr marL="216233" indent="-216233" defTabSz="914485">
              <a:buFontTx/>
              <a:buChar char="•"/>
            </a:pPr>
            <a:r>
              <a:rPr lang="en-US" sz="2000" dirty="0"/>
              <a:t>Bone marrow </a:t>
            </a:r>
          </a:p>
          <a:p>
            <a:pPr marL="216233" indent="-216233" defTabSz="914485"/>
            <a:endParaRPr lang="en-US" sz="2000" dirty="0"/>
          </a:p>
          <a:p>
            <a:pPr marL="216233" indent="-216233" defTabSz="914485"/>
            <a:endParaRPr lang="en-US" sz="2400" dirty="0"/>
          </a:p>
          <a:p>
            <a:pPr marL="216233" indent="-216233" defTabSz="914485"/>
            <a:endParaRPr lang="en-US" sz="2400" dirty="0"/>
          </a:p>
          <a:p>
            <a:pPr marL="216233" indent="-216233" defTabSz="914485"/>
            <a:r>
              <a:rPr lang="en-US" sz="2000" b="1" dirty="0" smtClean="0"/>
              <a:t>SECONDARY (EFFECTOR)  OR PERIPHERAL LYMPHOID ORGANS/TISSUE </a:t>
            </a:r>
          </a:p>
          <a:p>
            <a:pPr marL="648698" lvl="1" indent="-192207" defTabSz="914485">
              <a:buFontTx/>
              <a:buChar char="•"/>
            </a:pPr>
            <a:r>
              <a:rPr lang="en-US" sz="2000" dirty="0" smtClean="0"/>
              <a:t>Spleen &amp; </a:t>
            </a:r>
            <a:r>
              <a:rPr lang="en-US" sz="2000" dirty="0"/>
              <a:t>lymph nodes (organs)</a:t>
            </a:r>
          </a:p>
          <a:p>
            <a:pPr marL="648698" lvl="1" indent="-192207" defTabSz="914485">
              <a:buFontTx/>
              <a:buChar char="•"/>
            </a:pPr>
            <a:r>
              <a:rPr lang="en-US" sz="2000" dirty="0">
                <a:hlinkClick r:id="rId3" action="ppaction://hlinksldjump"/>
              </a:rPr>
              <a:t>Mucosal associated lymphoid tissue</a:t>
            </a:r>
            <a:r>
              <a:rPr lang="en-US" sz="2000" dirty="0"/>
              <a:t> (MALT), e.g. lymphocytes and lymphatic nodules in the lamina </a:t>
            </a:r>
            <a:r>
              <a:rPr lang="en-US" sz="2000" dirty="0" err="1"/>
              <a:t>propria</a:t>
            </a:r>
            <a:endParaRPr lang="en-US" sz="2000" dirty="0"/>
          </a:p>
        </p:txBody>
      </p:sp>
      <p:pic>
        <p:nvPicPr>
          <p:cNvPr id="26627" name="Picture 4" descr="figure14-01_100ppi"/>
          <p:cNvPicPr>
            <a:picLocks noChangeAspect="1" noChangeArrowheads="1"/>
          </p:cNvPicPr>
          <p:nvPr/>
        </p:nvPicPr>
        <p:blipFill>
          <a:blip r:embed="rId4" cstate="print"/>
          <a:srcRect/>
          <a:stretch>
            <a:fillRect/>
          </a:stretch>
        </p:blipFill>
        <p:spPr bwMode="auto">
          <a:xfrm>
            <a:off x="468691" y="0"/>
            <a:ext cx="3432024" cy="6643688"/>
          </a:xfrm>
          <a:prstGeom prst="rect">
            <a:avLst/>
          </a:prstGeom>
          <a:noFill/>
          <a:ln w="9525">
            <a:noFill/>
            <a:miter lim="800000"/>
            <a:headEnd/>
            <a:tailEnd/>
          </a:ln>
        </p:spPr>
      </p:pic>
      <p:sp>
        <p:nvSpPr>
          <p:cNvPr id="26628" name="Text Box 5"/>
          <p:cNvSpPr txBox="1">
            <a:spLocks noChangeArrowheads="1"/>
          </p:cNvSpPr>
          <p:nvPr/>
        </p:nvSpPr>
        <p:spPr bwMode="auto">
          <a:xfrm>
            <a:off x="653144" y="6585646"/>
            <a:ext cx="833417" cy="225790"/>
          </a:xfrm>
          <a:prstGeom prst="rect">
            <a:avLst/>
          </a:prstGeom>
          <a:solidFill>
            <a:schemeClr val="bg1"/>
          </a:solidFill>
          <a:ln w="9525">
            <a:noFill/>
            <a:miter lim="800000"/>
            <a:headEnd/>
            <a:tailEnd/>
          </a:ln>
        </p:spPr>
        <p:txBody>
          <a:bodyPr wrap="none" lIns="86447" tIns="43223" rIns="86447" bIns="43223">
            <a:spAutoFit/>
          </a:bodyPr>
          <a:lstStyle/>
          <a:p>
            <a:pPr defTabSz="914485"/>
            <a:r>
              <a:rPr lang="en-US" sz="900" dirty="0"/>
              <a:t>Ross, Fig. 14.1</a:t>
            </a:r>
          </a:p>
        </p:txBody>
      </p:sp>
      <p:pic>
        <p:nvPicPr>
          <p:cNvPr id="26629" name="Picture 34"/>
          <p:cNvPicPr>
            <a:picLocks noChangeAspect="1" noChangeArrowheads="1"/>
          </p:cNvPicPr>
          <p:nvPr/>
        </p:nvPicPr>
        <p:blipFill>
          <a:blip r:embed="rId5" cstate="print"/>
          <a:srcRect/>
          <a:stretch>
            <a:fillRect/>
          </a:stretch>
        </p:blipFill>
        <p:spPr bwMode="auto">
          <a:xfrm>
            <a:off x="0" y="6643688"/>
            <a:ext cx="701524" cy="129481"/>
          </a:xfrm>
          <a:prstGeom prst="rect">
            <a:avLst/>
          </a:prstGeom>
          <a:noFill/>
          <a:ln w="9525">
            <a:noFill/>
            <a:round/>
            <a:headEnd/>
            <a:tailEnd/>
          </a:ln>
        </p:spPr>
      </p:pic>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2531</TotalTime>
  <Words>3926</Words>
  <Application>Microsoft Office PowerPoint</Application>
  <PresentationFormat>On-screen Show (4:3)</PresentationFormat>
  <Paragraphs>529</Paragraphs>
  <Slides>82</Slides>
  <Notes>47</Notes>
  <HiddenSlides>0</HiddenSlides>
  <MMClips>0</MMClips>
  <ScaleCrop>false</ScaleCrop>
  <HeadingPairs>
    <vt:vector size="4" baseType="variant">
      <vt:variant>
        <vt:lpstr>Theme</vt:lpstr>
      </vt:variant>
      <vt:variant>
        <vt:i4>1</vt:i4>
      </vt:variant>
      <vt:variant>
        <vt:lpstr>Slide Titles</vt:lpstr>
      </vt:variant>
      <vt:variant>
        <vt:i4>82</vt:i4>
      </vt:variant>
    </vt:vector>
  </HeadingPairs>
  <TitlesOfParts>
    <vt:vector size="83" baseType="lpstr">
      <vt:lpstr>Flow</vt:lpstr>
      <vt:lpstr>HISTOLOGY  OF  LYMPHOID ORGANS</vt:lpstr>
      <vt:lpstr>HISTOLOGY OF LYMPHOID ORGANS AND THEIR FUNCTIONAL CORRELATIONS</vt:lpstr>
      <vt:lpstr>INTRODUCTION</vt:lpstr>
      <vt:lpstr>Functions of the Lymphatic System </vt:lpstr>
      <vt:lpstr>Cells of immune system </vt:lpstr>
      <vt:lpstr>LYMPHATIC SYSTEM CONSISTS OF: </vt:lpstr>
      <vt:lpstr>CLASSIFICATION OF LYMPHOID TISSUE</vt:lpstr>
      <vt:lpstr>II. MORPHOLOGICAL</vt:lpstr>
      <vt:lpstr>Slide 9</vt:lpstr>
      <vt:lpstr>So, associated with just about any mucosa (GI, respiratory, genitourinary), you may see:</vt:lpstr>
      <vt:lpstr>MALT: intraepithelial lymphocytes: </vt:lpstr>
      <vt:lpstr>Slide 12</vt:lpstr>
      <vt:lpstr>Slide 13</vt:lpstr>
      <vt:lpstr>SECONDARY FOLLICLES/NODULES</vt:lpstr>
      <vt:lpstr>GERMINAL CENTER: HIGH MAGNIFICATION</vt:lpstr>
      <vt:lpstr>BRONCHUS-ASSOCIATED LYMPHOID TISSUE (BALT)  similar to peyer’s patches     </vt:lpstr>
      <vt:lpstr>Slide 17</vt:lpstr>
      <vt:lpstr>Slide 18</vt:lpstr>
      <vt:lpstr>                         Tonsils: MALT of the oropharynx</vt:lpstr>
      <vt:lpstr>1. THE TONSIL</vt:lpstr>
      <vt:lpstr>Slide 21</vt:lpstr>
      <vt:lpstr>PALATINE TONSIL</vt:lpstr>
      <vt:lpstr>Slide 23</vt:lpstr>
      <vt:lpstr>Slide 24</vt:lpstr>
      <vt:lpstr>Slide 25</vt:lpstr>
      <vt:lpstr>Lymph Nodes</vt:lpstr>
      <vt:lpstr>                      LYMPH NODE STRUCTURE </vt:lpstr>
      <vt:lpstr>Slide 28</vt:lpstr>
      <vt:lpstr>LYMPH NODE CORTEX</vt:lpstr>
      <vt:lpstr>CORTEX</vt:lpstr>
      <vt:lpstr>MEDULLA</vt:lpstr>
      <vt:lpstr>LYMPH NODE</vt:lpstr>
      <vt:lpstr>Slide 33</vt:lpstr>
      <vt:lpstr>Microscopic structure of lymph node</vt:lpstr>
      <vt:lpstr>Reticular (Reticulin) Fibers</vt:lpstr>
      <vt:lpstr>BLOOD AND LYMPHATIC CIRCULATION THROUGH A LYMPH NODE</vt:lpstr>
      <vt:lpstr>Slide 37</vt:lpstr>
      <vt:lpstr>Slide 38</vt:lpstr>
      <vt:lpstr>Slide 39</vt:lpstr>
      <vt:lpstr>Slide 40</vt:lpstr>
      <vt:lpstr>Slide 41</vt:lpstr>
      <vt:lpstr>SUMMARY OF LYMPHOCYTE TRAFFIC IN A LYMPH NODE</vt:lpstr>
      <vt:lpstr>SPLEEN</vt:lpstr>
      <vt:lpstr>Slide 44</vt:lpstr>
      <vt:lpstr>ORGANIZATION OF THE SPLEEN </vt:lpstr>
      <vt:lpstr>                    ORGANIZATION OF THE SPLEEN </vt:lpstr>
      <vt:lpstr>Microscopic structure</vt:lpstr>
      <vt:lpstr>WHITE PULP</vt:lpstr>
      <vt:lpstr>PALS with secondary follicle</vt:lpstr>
      <vt:lpstr>RED  PULP</vt:lpstr>
      <vt:lpstr>Organization of the spleen: white pulp and red pulp</vt:lpstr>
      <vt:lpstr>SPLENIC PULP</vt:lpstr>
      <vt:lpstr>Slide 53</vt:lpstr>
      <vt:lpstr>SPLENIC CIRCULATION</vt:lpstr>
      <vt:lpstr>Blood Circulation of  Spleen  </vt:lpstr>
      <vt:lpstr>Slide 56</vt:lpstr>
      <vt:lpstr>                                      STAVE CELLS</vt:lpstr>
      <vt:lpstr>Slide 58</vt:lpstr>
      <vt:lpstr>White pulp function</vt:lpstr>
      <vt:lpstr>Slide 60</vt:lpstr>
      <vt:lpstr>Slide 61</vt:lpstr>
      <vt:lpstr>Slide 62</vt:lpstr>
      <vt:lpstr>Slide 63</vt:lpstr>
      <vt:lpstr>Slide 64</vt:lpstr>
      <vt:lpstr>Slide 65</vt:lpstr>
      <vt:lpstr>STRUCTURAL ORGANISATION OF THYMUS</vt:lpstr>
      <vt:lpstr>Slide 67</vt:lpstr>
      <vt:lpstr>Slide 68</vt:lpstr>
      <vt:lpstr> EPITHILIAL RETICULAR CELLS / RETICULOEPITHELIAL CELLS</vt:lpstr>
      <vt:lpstr>Slide 70</vt:lpstr>
      <vt:lpstr>Slide 71</vt:lpstr>
      <vt:lpstr>               THYMIC (HASSALL) CORPUSCLES</vt:lpstr>
      <vt:lpstr>HASSALL’S CORPUSCLES</vt:lpstr>
      <vt:lpstr>Slide 74</vt:lpstr>
      <vt:lpstr>THYMUS, ADULT HUMAN - H&amp;E</vt:lpstr>
      <vt:lpstr>BLOOD-THYMUS BARRIER</vt:lpstr>
      <vt:lpstr>Slide 77</vt:lpstr>
      <vt:lpstr>Slide 78</vt:lpstr>
      <vt:lpstr>Overview of T-cell “education”</vt:lpstr>
      <vt:lpstr> HORMONES PRODUCED BY THYMUS</vt:lpstr>
      <vt:lpstr>Slide 81</vt:lpstr>
      <vt:lpstr>         </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HISTOLOGICAL FEATURES OF LYMPHOID ORGANS AND THEIR FUNCTIONAL CORRELATIONS</dc:title>
  <dc:creator>Utpal</dc:creator>
  <cp:lastModifiedBy>DELL</cp:lastModifiedBy>
  <cp:revision>267</cp:revision>
  <dcterms:created xsi:type="dcterms:W3CDTF">2014-10-06T09:53:34Z</dcterms:created>
  <dcterms:modified xsi:type="dcterms:W3CDTF">2025-08-07T10:15:56Z</dcterms:modified>
</cp:coreProperties>
</file>