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9" r:id="rId3"/>
    <p:sldId id="262" r:id="rId4"/>
    <p:sldId id="284" r:id="rId5"/>
    <p:sldId id="263" r:id="rId6"/>
    <p:sldId id="264" r:id="rId7"/>
    <p:sldId id="275" r:id="rId8"/>
    <p:sldId id="265" r:id="rId9"/>
    <p:sldId id="286" r:id="rId10"/>
    <p:sldId id="287" r:id="rId11"/>
    <p:sldId id="276" r:id="rId12"/>
    <p:sldId id="288" r:id="rId13"/>
    <p:sldId id="277" r:id="rId14"/>
    <p:sldId id="266" r:id="rId15"/>
    <p:sldId id="278" r:id="rId16"/>
    <p:sldId id="285" r:id="rId17"/>
    <p:sldId id="267" r:id="rId18"/>
    <p:sldId id="268" r:id="rId19"/>
    <p:sldId id="269" r:id="rId20"/>
    <p:sldId id="270" r:id="rId21"/>
    <p:sldId id="291" r:id="rId22"/>
    <p:sldId id="280" r:id="rId23"/>
    <p:sldId id="271" r:id="rId24"/>
    <p:sldId id="292" r:id="rId25"/>
    <p:sldId id="290" r:id="rId26"/>
    <p:sldId id="272" r:id="rId27"/>
    <p:sldId id="289" r:id="rId28"/>
    <p:sldId id="279" r:id="rId29"/>
    <p:sldId id="273" r:id="rId30"/>
    <p:sldId id="293" r:id="rId31"/>
    <p:sldId id="281" r:id="rId32"/>
    <p:sldId id="282" r:id="rId33"/>
    <p:sldId id="283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E52D6-B991-4922-AABD-20616AE03A11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CD03-A994-4D11-89E2-C3F092BFF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09-Jan-25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0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5400" b="1" dirty="0" smtClean="0">
                <a:solidFill>
                  <a:srgbClr val="FF0000"/>
                </a:solidFill>
              </a:rPr>
              <a:t>HISTOLOGY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715500" cy="4749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Arial Black" pitchFamily="34" charset="0"/>
              </a:rPr>
              <a:t>EPITHELIAL TISSUE</a:t>
            </a:r>
            <a:endParaRPr lang="en-IN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063" y="4419600"/>
            <a:ext cx="4071937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Dr. Praveen Kumar Kurrey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M.B.B.S.,  M.S.,  B.C.M.E., B.C.B.R.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Associate Professor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Pt. J.N.M. Medical  college</a:t>
            </a:r>
            <a:endParaRPr lang="en-IN" b="1" dirty="0" smtClean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N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 l="27451" t="32576" r="22549" b="31061"/>
          <a:stretch>
            <a:fillRect/>
          </a:stretch>
        </p:blipFill>
        <p:spPr bwMode="auto">
          <a:xfrm>
            <a:off x="395288" y="2997200"/>
            <a:ext cx="4084637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 rotWithShape="1">
          <a:blip r:embed="rId3" cstate="print">
            <a:alphaModFix/>
          </a:blip>
          <a:srcRect l="18199" r="8895"/>
          <a:stretch/>
        </p:blipFill>
        <p:spPr>
          <a:xfrm>
            <a:off x="600075" y="1271707"/>
            <a:ext cx="7943850" cy="342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600076" y="4898707"/>
            <a:ext cx="79438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4.5: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Photomicrograph. Simple cuboidal epithelium (ducts in salivary gland, H</a:t>
            </a:r>
            <a:r>
              <a:rPr lang="en-US" sz="16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stain, high magnification).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SIMPLE CUBOIDAL EPITHELIUM</a:t>
            </a:r>
          </a:p>
        </p:txBody>
      </p:sp>
      <p:sp>
        <p:nvSpPr>
          <p:cNvPr id="15363" name="Rectangle 13" descr="Slide2"/>
          <p:cNvSpPr>
            <a:spLocks noGrp="1" noChangeAspect="1" noChangeArrowheads="1"/>
          </p:cNvSpPr>
          <p:nvPr>
            <p:ph idx="1"/>
          </p:nvPr>
        </p:nvSpPr>
        <p:spPr>
          <a:xfrm>
            <a:off x="76200" y="1143000"/>
            <a:ext cx="5403850" cy="532923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60198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5365" name="Picture 7" descr="epi 2"/>
          <p:cNvPicPr>
            <a:picLocks noChangeAspect="1" noChangeArrowheads="1"/>
          </p:cNvPicPr>
          <p:nvPr/>
        </p:nvPicPr>
        <p:blipFill>
          <a:blip r:embed="rId4" cstate="print"/>
          <a:srcRect l="47444" t="57408"/>
          <a:stretch>
            <a:fillRect/>
          </a:stretch>
        </p:blipFill>
        <p:spPr bwMode="auto">
          <a:xfrm>
            <a:off x="6019800" y="2514600"/>
            <a:ext cx="25352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019800" y="3886200"/>
            <a:ext cx="2590800" cy="784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  <a:p>
            <a:pPr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42900" y="1353617"/>
            <a:ext cx="8458200" cy="339638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2427804" y="4878824"/>
            <a:ext cx="42883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4.6: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columnar epithelium (with practice figures)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9175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COLUMNAR EPITHELIUM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Striated border</a:t>
            </a:r>
          </a:p>
        </p:txBody>
      </p:sp>
      <p:pic>
        <p:nvPicPr>
          <p:cNvPr id="18435" name="Picture 12" descr="epi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6714" t="31482"/>
          <a:stretch>
            <a:fillRect/>
          </a:stretch>
        </p:blipFill>
        <p:spPr>
          <a:xfrm>
            <a:off x="6234113" y="1676400"/>
            <a:ext cx="2762250" cy="3962400"/>
          </a:xfrm>
          <a:noFill/>
        </p:spPr>
      </p:pic>
      <p:sp>
        <p:nvSpPr>
          <p:cNvPr id="1843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7" name="Oval 10" descr="Slide3"/>
          <p:cNvSpPr>
            <a:spLocks noChangeArrowheads="1"/>
          </p:cNvSpPr>
          <p:nvPr/>
        </p:nvSpPr>
        <p:spPr bwMode="auto">
          <a:xfrm>
            <a:off x="0" y="1066800"/>
            <a:ext cx="6096000" cy="5791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6248400" y="3657600"/>
            <a:ext cx="2743200" cy="779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  <a:p>
            <a:pPr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r>
              <a:rPr lang="en-US" sz="2800" smtClean="0"/>
              <a:t>            Simple columnar epithelium</a:t>
            </a:r>
            <a:endParaRPr lang="en-IN" sz="2800" smtClean="0"/>
          </a:p>
        </p:txBody>
      </p:sp>
      <p:pic>
        <p:nvPicPr>
          <p:cNvPr id="24579" name="Picture 4" descr="simple colum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52600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49225"/>
            <a:ext cx="84582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smtClean="0"/>
              <a:t>CILIATED COLOUMNAR EPITHELIUM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641" t="28107" r="20755" b="16518"/>
          <a:stretch>
            <a:fillRect/>
          </a:stretch>
        </p:blipFill>
        <p:spPr>
          <a:xfrm>
            <a:off x="111125" y="1295400"/>
            <a:ext cx="6442075" cy="4724400"/>
          </a:xfrm>
          <a:noFill/>
        </p:spPr>
      </p:pic>
      <p:pic>
        <p:nvPicPr>
          <p:cNvPr id="19460" name="Picture 7" descr="epi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1111" r="62779" b="27007"/>
          <a:stretch>
            <a:fillRect/>
          </a:stretch>
        </p:blipFill>
        <p:spPr>
          <a:xfrm>
            <a:off x="6586538" y="2743200"/>
            <a:ext cx="2557462" cy="167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/>
        </p:nvSpPr>
        <p:spPr>
          <a:xfrm>
            <a:off x="2209800" y="509602"/>
            <a:ext cx="533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Simple epithelium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43000" y="1295400"/>
            <a:ext cx="6781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13787" cy="64087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3600" b="1" smtClean="0"/>
              <a:t>	    Stratified squamous epithelium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b="1" smtClean="0"/>
              <a:t>Description</a:t>
            </a:r>
            <a:r>
              <a:rPr lang="en-US" sz="2700" b="1" smtClean="0"/>
              <a:t>- </a:t>
            </a:r>
            <a:r>
              <a:rPr lang="en-US" sz="2400" smtClean="0"/>
              <a:t>Cells are arranged in many layers. Superficial layer consists of squamous cells. Intermediate layer consists of irregularly polyhedral cells. Basal layer consists of columnar or cuboidal cells.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smtClean="0"/>
              <a:t>1-	Keratinised- Superficial cells become dead, non nucleated, 	like scales &amp; seen as eosinophilic fibrillar strands.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smtClean="0"/>
              <a:t>2-	Non keratinised- Superficial cells remain moist, living &amp; 	nuclei can be seen.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smtClean="0"/>
              <a:t>	Location- Both types are found on those surface of body that 	are subject to friction.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smtClean="0"/>
              <a:t>1- Keratinised- Epidermis.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338138" algn="l"/>
              </a:tabLst>
            </a:pPr>
            <a:r>
              <a:rPr lang="en-US" sz="2400" smtClean="0"/>
              <a:t>2- Non keratinised- Cornea, oral cavity, tongue, epiglottis, 	pharynx, oesophagus, vagina, anal canal.   </a:t>
            </a:r>
            <a:endParaRPr lang="en-IN" sz="240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body" idx="1"/>
          </p:nvPr>
        </p:nvSpPr>
        <p:spPr>
          <a:xfrm>
            <a:off x="468313" y="549275"/>
            <a:ext cx="8229600" cy="5775325"/>
          </a:xfrm>
        </p:spPr>
        <p:txBody>
          <a:bodyPr/>
          <a:lstStyle/>
          <a:p>
            <a:r>
              <a:rPr lang="en-US" b="1" smtClean="0"/>
              <a:t>	Fuction-( Keratinised &amp; non keratinised) </a:t>
            </a:r>
          </a:p>
          <a:p>
            <a:r>
              <a:rPr lang="en-US" b="1" smtClean="0"/>
              <a:t> </a:t>
            </a:r>
            <a:r>
              <a:rPr lang="en-US" smtClean="0"/>
              <a:t>Protection of deeper structure. </a:t>
            </a:r>
          </a:p>
          <a:p>
            <a:r>
              <a:rPr lang="en-US" smtClean="0"/>
              <a:t> keratin prevents dehydration of underlying tissue. It prevents absorption of water.</a:t>
            </a:r>
          </a:p>
          <a:p>
            <a:endParaRPr lang="en-US" smtClean="0"/>
          </a:p>
          <a:p>
            <a:r>
              <a:rPr lang="en-US" smtClean="0"/>
              <a:t>Stratified squamous epithelium:</a:t>
            </a:r>
          </a:p>
          <a:p>
            <a:endParaRPr lang="en-US" smtClean="0"/>
          </a:p>
          <a:p>
            <a:r>
              <a:rPr lang="en-US" smtClean="0"/>
              <a:t>     Non keratinised                                    Keratinised</a:t>
            </a:r>
            <a:endParaRPr lang="en-IN" smtClean="0"/>
          </a:p>
        </p:txBody>
      </p:sp>
      <p:pic>
        <p:nvPicPr>
          <p:cNvPr id="26627" name="Picture 3" descr="strasque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221163"/>
            <a:ext cx="3054350" cy="25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sratsqu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662" y="4292600"/>
            <a:ext cx="304070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609600" y="1524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/>
            <a:r>
              <a:rPr lang="en-US" sz="4500" b="1">
                <a:solidFill>
                  <a:schemeClr val="tx2"/>
                </a:solidFill>
                <a:latin typeface="Calibri" pitchFamily="34" charset="0"/>
              </a:rPr>
              <a:t>Stratified Squamous Epithelium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400" b="1">
                <a:latin typeface="Times New Roman" pitchFamily="18" charset="0"/>
              </a:rPr>
              <a:t>Figure 4.3e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 cstate="print"/>
          <a:srcRect t="13725" b="6863"/>
          <a:stretch>
            <a:fillRect/>
          </a:stretch>
        </p:blipFill>
        <p:spPr bwMode="auto">
          <a:xfrm>
            <a:off x="0" y="1125538"/>
            <a:ext cx="9144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97888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solidFill>
                  <a:srgbClr val="000066"/>
                </a:solidFill>
              </a:rPr>
              <a:t>EPITHELIUM</a:t>
            </a:r>
            <a:endParaRPr lang="en-IN" b="1" smtClean="0">
              <a:solidFill>
                <a:srgbClr val="000066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250825" y="1125538"/>
            <a:ext cx="8601075" cy="619125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000066"/>
                </a:solidFill>
              </a:rPr>
              <a:t>DEFINITION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Basic tissue of the body. 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A sheet of cells (single / multiple layer) that covers 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the external  &amp; internal body surface</a:t>
            </a:r>
            <a:r>
              <a:rPr lang="en-US" sz="2200" smtClean="0">
                <a:solidFill>
                  <a:srgbClr val="000066"/>
                </a:solidFill>
              </a:rPr>
              <a:t>.</a:t>
            </a:r>
          </a:p>
          <a:p>
            <a:pPr algn="just" eaLnBrk="1" hangingPunct="1"/>
            <a:r>
              <a:rPr lang="en-US" b="1" smtClean="0">
                <a:solidFill>
                  <a:srgbClr val="000066"/>
                </a:solidFill>
              </a:rPr>
              <a:t>DESCRIPTION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 Serves as  barrier membrane separating  underlying tissue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  from various external &amp; internal environment. </a:t>
            </a:r>
          </a:p>
          <a:p>
            <a:pPr algn="just" eaLnBrk="1" hangingPunct="1"/>
            <a:r>
              <a:rPr lang="en-US" sz="2000" b="1" smtClean="0">
                <a:solidFill>
                  <a:srgbClr val="000066"/>
                </a:solidFill>
              </a:rPr>
              <a:t>Free surface-</a:t>
            </a:r>
            <a:r>
              <a:rPr lang="en-US" sz="2000" smtClean="0">
                <a:solidFill>
                  <a:srgbClr val="000066"/>
                </a:solidFill>
              </a:rPr>
              <a:t> exposed to body cavity, lumen of internal organ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                   or external surface of body.</a:t>
            </a:r>
          </a:p>
          <a:p>
            <a:pPr algn="just" eaLnBrk="1" hangingPunct="1"/>
            <a:r>
              <a:rPr lang="en-US" sz="2000" b="1" smtClean="0">
                <a:solidFill>
                  <a:srgbClr val="000066"/>
                </a:solidFill>
              </a:rPr>
              <a:t>Basal surface-</a:t>
            </a:r>
            <a:r>
              <a:rPr lang="en-US" sz="2000" smtClean="0">
                <a:solidFill>
                  <a:srgbClr val="000066"/>
                </a:solidFill>
              </a:rPr>
              <a:t> adheres to a thin supporting layer 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                          also called basement membrane.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Basement membrane is made up of-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1. Basal lamina-        product of epithelium.</a:t>
            </a:r>
          </a:p>
          <a:p>
            <a:pPr algn="just" eaLnBrk="1" hangingPunct="1"/>
            <a:r>
              <a:rPr lang="en-US" sz="2000" smtClean="0">
                <a:solidFill>
                  <a:srgbClr val="000066"/>
                </a:solidFill>
              </a:rPr>
              <a:t> 2. Reticular lamina- product of connective tissue.</a:t>
            </a:r>
          </a:p>
          <a:p>
            <a:pPr algn="just" eaLnBrk="1" hangingPunct="1"/>
            <a:endParaRPr lang="en-IN" sz="20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body" idx="1"/>
          </p:nvPr>
        </p:nvSpPr>
        <p:spPr>
          <a:xfrm>
            <a:off x="179388" y="333375"/>
            <a:ext cx="8785225" cy="6264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b="1" smtClean="0"/>
              <a:t>   Stratified cuboidal epithelium</a:t>
            </a:r>
          </a:p>
          <a:p>
            <a:pPr eaLnBrk="1" hangingPunct="1"/>
            <a:r>
              <a:rPr lang="en-US" sz="2800" smtClean="0"/>
              <a:t>Description- cells of superficial layer are cuboidal in shape.</a:t>
            </a:r>
          </a:p>
          <a:p>
            <a:pPr eaLnBrk="1" hangingPunct="1"/>
            <a:r>
              <a:rPr lang="en-US" sz="2800" smtClean="0"/>
              <a:t>Location- Ducts of sweat glands, ovarian follicles.</a:t>
            </a:r>
          </a:p>
          <a:p>
            <a:pPr eaLnBrk="1" hangingPunct="1"/>
            <a:r>
              <a:rPr lang="en-US" sz="2800" smtClean="0"/>
              <a:t>Function- Protection (provides passage to the secretions &amp; acts as a barrier).</a:t>
            </a:r>
            <a:endParaRPr lang="en-IN" sz="2800" smtClean="0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4000" b="1">
                <a:latin typeface="Constantia" pitchFamily="18" charset="0"/>
              </a:rPr>
              <a:t>   Stratified cuboidal epithelium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latin typeface="Constantia" pitchFamily="18" charset="0"/>
              </a:rPr>
              <a:t>Description- cells of superficial layer are cuboidal in shape.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latin typeface="Constantia" pitchFamily="18" charset="0"/>
              </a:rPr>
              <a:t>Location- Ducts of sweat glands, ovarian follicles.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latin typeface="Constantia" pitchFamily="18" charset="0"/>
              </a:rPr>
              <a:t>Function- Protection (provides passage to the secretions &amp; acts as a barrier).</a:t>
            </a:r>
            <a:endParaRPr lang="en-IN" sz="2800">
              <a:latin typeface="Constantia" pitchFamily="18" charset="0"/>
            </a:endParaRPr>
          </a:p>
        </p:txBody>
      </p:sp>
      <p:pic>
        <p:nvPicPr>
          <p:cNvPr id="30724" name="Picture 5" descr="stratified cuboi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644900"/>
            <a:ext cx="453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20053" y="1156057"/>
            <a:ext cx="8303895" cy="374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3"/>
          <p:cNvSpPr txBox="1"/>
          <p:nvPr/>
        </p:nvSpPr>
        <p:spPr>
          <a:xfrm>
            <a:off x="2624257" y="5004554"/>
            <a:ext cx="38954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4.12: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cuboidal and columnar epithelium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4582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STRATIFIED  CUBOIDAL EPITHELIUM</a:t>
            </a:r>
          </a:p>
        </p:txBody>
      </p:sp>
      <p:pic>
        <p:nvPicPr>
          <p:cNvPr id="30723" name="Picture 8" descr="epi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451"/>
          <a:stretch>
            <a:fillRect/>
          </a:stretch>
        </p:blipFill>
        <p:spPr>
          <a:xfrm>
            <a:off x="6134100" y="3657600"/>
            <a:ext cx="3009900" cy="987425"/>
          </a:xfrm>
        </p:spPr>
      </p:pic>
      <p:pic>
        <p:nvPicPr>
          <p:cNvPr id="30724" name="Picture 6" descr="STR CUBOIDAL SWEAT G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6019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body" idx="1"/>
          </p:nvPr>
        </p:nvSpPr>
        <p:spPr>
          <a:xfrm>
            <a:off x="179388" y="333375"/>
            <a:ext cx="8796337" cy="63357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200" b="1" smtClean="0"/>
              <a:t>Stratified columnar epithelium</a:t>
            </a:r>
          </a:p>
          <a:p>
            <a:pPr algn="just" eaLnBrk="1" hangingPunct="1"/>
            <a:r>
              <a:rPr lang="en-US" smtClean="0"/>
              <a:t>Description- cells of superficial layer are columnar in shape.</a:t>
            </a:r>
          </a:p>
          <a:p>
            <a:pPr algn="just" eaLnBrk="1" hangingPunct="1"/>
            <a:r>
              <a:rPr lang="en-US" smtClean="0"/>
              <a:t>Location- Fornix of conjunctiva, </a:t>
            </a:r>
          </a:p>
          <a:p>
            <a:pPr algn="just" eaLnBrk="1" hangingPunct="1"/>
            <a:r>
              <a:rPr lang="en-US" smtClean="0"/>
              <a:t>ducts of some glands, </a:t>
            </a:r>
          </a:p>
          <a:p>
            <a:pPr algn="just" eaLnBrk="1" hangingPunct="1"/>
            <a:r>
              <a:rPr lang="en-US" smtClean="0"/>
              <a:t>cavernous urethra.</a:t>
            </a:r>
          </a:p>
          <a:p>
            <a:pPr algn="just" eaLnBrk="1" hangingPunct="1"/>
            <a:r>
              <a:rPr lang="en-US" smtClean="0"/>
              <a:t>Function- Protection( provides passage to the secretion &amp; acts as a barrier).</a:t>
            </a:r>
            <a:endParaRPr lang="en-IN" smtClean="0"/>
          </a:p>
        </p:txBody>
      </p:sp>
      <p:pic>
        <p:nvPicPr>
          <p:cNvPr id="31747" name="Picture 5" descr="stratified colum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05263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893" y="1195683"/>
            <a:ext cx="8578215" cy="378083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4"/>
          <p:cNvSpPr txBox="1"/>
          <p:nvPr/>
        </p:nvSpPr>
        <p:spPr>
          <a:xfrm>
            <a:off x="1960603" y="5071795"/>
            <a:ext cx="5222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4.13: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Photomicrograph. Stratified cuboidal and columnar epithelium.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/>
        </p:nvSpPr>
        <p:spPr>
          <a:xfrm>
            <a:off x="3110612" y="1091276"/>
            <a:ext cx="29227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Flowchart 4.3: 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epithelium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37198" y="1643787"/>
            <a:ext cx="8269604" cy="387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534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smtClean="0"/>
              <a:t>Pseudostratified Ciliated Columnar Epithelium</a:t>
            </a:r>
            <a:endParaRPr lang="en-US" sz="4900" b="1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400" b="1">
                <a:latin typeface="Times New Roman" pitchFamily="18" charset="0"/>
              </a:rPr>
              <a:t>Figure 4.3d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t="13725" b="6863"/>
          <a:stretch>
            <a:fillRect/>
          </a:stretch>
        </p:blipFill>
        <p:spPr bwMode="auto">
          <a:xfrm>
            <a:off x="0" y="1411288"/>
            <a:ext cx="9144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/>
          <p:nvPr/>
        </p:nvSpPr>
        <p:spPr>
          <a:xfrm>
            <a:off x="2110441" y="4855977"/>
            <a:ext cx="4923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4.8: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Pseudostratified columnar epithelium (with practice figures)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7204" y="1361943"/>
            <a:ext cx="8149590" cy="349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438400"/>
            <a:ext cx="3124200" cy="4191000"/>
            <a:chOff x="1968" y="960"/>
            <a:chExt cx="1968" cy="2640"/>
          </a:xfrm>
        </p:grpSpPr>
        <p:pic>
          <p:nvPicPr>
            <p:cNvPr id="22534" name="Picture 4" descr="epi 3"/>
            <p:cNvPicPr>
              <a:picLocks noChangeAspect="1" noChangeArrowheads="1"/>
            </p:cNvPicPr>
            <p:nvPr/>
          </p:nvPicPr>
          <p:blipFill>
            <a:blip r:embed="rId2" cstate="print"/>
            <a:srcRect r="64436" b="44444"/>
            <a:stretch>
              <a:fillRect/>
            </a:stretch>
          </p:blipFill>
          <p:spPr bwMode="auto">
            <a:xfrm>
              <a:off x="1968" y="960"/>
              <a:ext cx="1949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5"/>
            <p:cNvSpPr txBox="1">
              <a:spLocks noChangeArrowheads="1"/>
            </p:cNvSpPr>
            <p:nvPr/>
          </p:nvSpPr>
          <p:spPr bwMode="auto">
            <a:xfrm>
              <a:off x="1968" y="1872"/>
              <a:ext cx="1968" cy="7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0"/>
            </a:p>
            <a:p>
              <a:pPr>
                <a:spcBef>
                  <a:spcPct val="50000"/>
                </a:spcBef>
              </a:pPr>
              <a:endParaRPr lang="en-US" b="0"/>
            </a:p>
            <a:p>
              <a:pPr>
                <a:spcBef>
                  <a:spcPct val="50000"/>
                </a:spcBef>
              </a:pPr>
              <a:endParaRPr lang="en-US" b="0"/>
            </a:p>
          </p:txBody>
        </p:sp>
      </p:grp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0" y="0"/>
            <a:ext cx="4953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latin typeface="Calibri" pitchFamily="34" charset="0"/>
              </a:rPr>
              <a:t>PSEUDOSTRATIFIED COLUMNAR </a:t>
            </a:r>
          </a:p>
          <a:p>
            <a:r>
              <a:rPr lang="en-US" sz="3200" b="0">
                <a:latin typeface="Calibri" pitchFamily="34" charset="0"/>
              </a:rPr>
              <a:t>NON-CILIATED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4572000" y="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latin typeface="Calibri" pitchFamily="34" charset="0"/>
              </a:rPr>
              <a:t>PSEUDOSTRATIFIED COLUMNAR CILIATED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9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Transitional Epithelium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400" b="1">
                <a:latin typeface="Times New Roman" pitchFamily="18" charset="0"/>
              </a:rPr>
              <a:t>Figure 4.3h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t="13725" b="6863"/>
          <a:stretch>
            <a:fillRect/>
          </a:stretch>
        </p:blipFill>
        <p:spPr bwMode="auto">
          <a:xfrm>
            <a:off x="0" y="1295400"/>
            <a:ext cx="91440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430213" y="260350"/>
            <a:ext cx="8713787" cy="64087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000" b="1" dirty="0" smtClean="0"/>
              <a:t>CLASSIFICATION OF EPITHELIAL TISSUE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dirty="0" smtClean="0"/>
              <a:t>  Surface epithelium                Glandular epithelium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dirty="0" smtClean="0"/>
              <a:t>  </a:t>
            </a:r>
            <a:r>
              <a:rPr lang="en-US" sz="2200" dirty="0" err="1" smtClean="0"/>
              <a:t>Neuroepithelium</a:t>
            </a:r>
            <a:r>
              <a:rPr lang="en-US" sz="2200" dirty="0" smtClean="0"/>
              <a:t>                     </a:t>
            </a:r>
            <a:r>
              <a:rPr lang="en-US" sz="2200" dirty="0" err="1" smtClean="0"/>
              <a:t>Myoepithelium</a:t>
            </a:r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200" dirty="0" smtClean="0"/>
              <a:t>Surface epithelium is again classified as follows-</a:t>
            </a:r>
          </a:p>
          <a:p>
            <a:pPr eaLnBrk="1" hangingPunct="1">
              <a:buFont typeface="Wingdings 2" pitchFamily="18" charset="2"/>
              <a:buNone/>
            </a:pPr>
            <a:endParaRPr lang="en-IN" sz="2200" dirty="0" smtClean="0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96875" y="2667000"/>
            <a:ext cx="77041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 eaLnBrk="1" hangingPunct="1">
              <a:buFontTx/>
              <a:buAutoNum type="alphaUcParenBoth"/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Simple-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1-Squamous           </a:t>
            </a: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    2-Cuboidal           </a:t>
            </a: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    3-Columnar- Ciliated &amp; Non ciliated</a:t>
            </a:r>
          </a:p>
          <a:p>
            <a:pPr marL="914400" lvl="1" indent="-457200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(B) Stratified-       </a:t>
            </a: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1-Squamous- Keratinized &amp;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Nonkeratinized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2-Cuboidal</a:t>
            </a: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3-Columnar- Ciliated &amp; Non ciliated</a:t>
            </a:r>
          </a:p>
          <a:p>
            <a:pPr marL="914400" lvl="1" indent="-457200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(C) Pseudo stratified- </a:t>
            </a:r>
          </a:p>
          <a:p>
            <a:pPr marL="914400" lvl="1" indent="-457200"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      Columnar-Ciliated &amp; Non ciliated</a:t>
            </a:r>
          </a:p>
          <a:p>
            <a:pPr marL="914400" lvl="1" indent="-457200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(D)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Tansitional</a:t>
            </a:r>
            <a:endParaRPr lang="en-IN" sz="2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944" y="697310"/>
            <a:ext cx="8288655" cy="555108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0"/>
          <p:cNvSpPr txBox="1"/>
          <p:nvPr/>
        </p:nvSpPr>
        <p:spPr>
          <a:xfrm>
            <a:off x="838677" y="6248400"/>
            <a:ext cx="74666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Transitional epithelium/</a:t>
            </a:r>
            <a:r>
              <a:rPr lang="en-US" sz="2000" b="1" i="0" u="none" strike="noStrik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urothelium</a:t>
            </a:r>
            <a:r>
              <a:rPr lang="en-US" sz="20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US" sz="2000" b="1" i="0" u="none" strike="noStrik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r>
              <a:rPr lang="en-US" sz="20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strike="noStrik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r>
              <a:rPr lang="en-US" sz="20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high magnification)</a:t>
            </a:r>
            <a:endParaRPr sz="2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TRANSITIONAL EPITH URINARY B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71628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1625"/>
            <a:ext cx="8839200" cy="612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smtClean="0"/>
              <a:t>TRANSITIONAL EPITHELIUM</a:t>
            </a:r>
          </a:p>
        </p:txBody>
      </p:sp>
      <p:pic>
        <p:nvPicPr>
          <p:cNvPr id="33796" name="Picture 8" descr="epi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1238" y="2362200"/>
            <a:ext cx="3052762" cy="4495800"/>
          </a:xfrm>
        </p:spPr>
      </p:pic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096000" y="4648200"/>
            <a:ext cx="3048000" cy="779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  <a:p>
            <a:pPr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458200" cy="841375"/>
          </a:xfrm>
        </p:spPr>
        <p:txBody>
          <a:bodyPr/>
          <a:lstStyle/>
          <a:p>
            <a:pPr eaLnBrk="1" hangingPunct="1"/>
            <a:r>
              <a:rPr lang="en-US" u="sng" smtClean="0"/>
              <a:t>TRANSITIONAL EPITHELIUM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6" descr="UROTHELIUM URINARY B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8839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715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epi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61111" r="62779" b="25926"/>
          <a:stretch>
            <a:fillRect/>
          </a:stretch>
        </p:blipFill>
        <p:spPr>
          <a:xfrm>
            <a:off x="0" y="2590800"/>
            <a:ext cx="2362200" cy="1847850"/>
          </a:xfrm>
        </p:spPr>
      </p:pic>
      <p:pic>
        <p:nvPicPr>
          <p:cNvPr id="35843" name="Picture 12" descr="epi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47444" b="64815"/>
          <a:stretch>
            <a:fillRect/>
          </a:stretch>
        </p:blipFill>
        <p:spPr>
          <a:xfrm>
            <a:off x="5181600" y="0"/>
            <a:ext cx="3962400" cy="2459038"/>
          </a:xfrm>
          <a:noFill/>
        </p:spPr>
      </p:pic>
      <p:pic>
        <p:nvPicPr>
          <p:cNvPr id="35844" name="Picture 15" descr="epi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60977" t="16240" r="20076" b="64815"/>
          <a:stretch>
            <a:fillRect/>
          </a:stretch>
        </p:blipFill>
        <p:spPr>
          <a:xfrm>
            <a:off x="7543800" y="2590800"/>
            <a:ext cx="1600200" cy="1752600"/>
          </a:xfrm>
          <a:noFill/>
        </p:spPr>
      </p:pic>
      <p:pic>
        <p:nvPicPr>
          <p:cNvPr id="35845" name="Picture 18" descr="epi 1"/>
          <p:cNvPicPr>
            <a:picLocks noChangeAspect="1" noChangeArrowheads="1"/>
          </p:cNvPicPr>
          <p:nvPr/>
        </p:nvPicPr>
        <p:blipFill>
          <a:blip r:embed="rId3" cstate="print"/>
          <a:srcRect l="7143" r="50000" b="48148"/>
          <a:stretch>
            <a:fillRect/>
          </a:stretch>
        </p:blipFill>
        <p:spPr bwMode="auto">
          <a:xfrm>
            <a:off x="0" y="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9"/>
          <p:cNvSpPr txBox="1">
            <a:spLocks noChangeArrowheads="1"/>
          </p:cNvSpPr>
          <p:nvPr/>
        </p:nvSpPr>
        <p:spPr bwMode="auto">
          <a:xfrm>
            <a:off x="76200" y="914400"/>
            <a:ext cx="2362200" cy="779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SQUAMOUS</a:t>
            </a:r>
          </a:p>
        </p:txBody>
      </p:sp>
      <p:pic>
        <p:nvPicPr>
          <p:cNvPr id="35847" name="Picture 20" descr="epi 2"/>
          <p:cNvPicPr>
            <a:picLocks noChangeAspect="1" noChangeArrowheads="1"/>
          </p:cNvPicPr>
          <p:nvPr/>
        </p:nvPicPr>
        <p:blipFill>
          <a:blip r:embed="rId4" cstate="print"/>
          <a:srcRect l="47444" t="57408"/>
          <a:stretch>
            <a:fillRect/>
          </a:stretch>
        </p:blipFill>
        <p:spPr bwMode="auto">
          <a:xfrm>
            <a:off x="2514600" y="0"/>
            <a:ext cx="2247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21"/>
          <p:cNvSpPr txBox="1">
            <a:spLocks noChangeArrowheads="1"/>
          </p:cNvSpPr>
          <p:nvPr/>
        </p:nvSpPr>
        <p:spPr bwMode="auto">
          <a:xfrm>
            <a:off x="2590800" y="1143000"/>
            <a:ext cx="2209800" cy="784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CUBOIDAL</a:t>
            </a:r>
          </a:p>
          <a:p>
            <a:pPr>
              <a:spcBef>
                <a:spcPct val="5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5849" name="Text Box 22"/>
          <p:cNvSpPr txBox="1">
            <a:spLocks noChangeArrowheads="1"/>
          </p:cNvSpPr>
          <p:nvPr/>
        </p:nvSpPr>
        <p:spPr bwMode="auto">
          <a:xfrm>
            <a:off x="5181600" y="685800"/>
            <a:ext cx="39624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STRIATED COL EPI</a:t>
            </a:r>
          </a:p>
        </p:txBody>
      </p:sp>
      <p:sp>
        <p:nvSpPr>
          <p:cNvPr id="35850" name="Text Box 23"/>
          <p:cNvSpPr txBox="1">
            <a:spLocks noChangeArrowheads="1"/>
          </p:cNvSpPr>
          <p:nvPr/>
        </p:nvSpPr>
        <p:spPr bwMode="auto">
          <a:xfrm>
            <a:off x="0" y="4191000"/>
            <a:ext cx="23622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CILIATED COL</a:t>
            </a:r>
          </a:p>
        </p:txBody>
      </p:sp>
      <p:pic>
        <p:nvPicPr>
          <p:cNvPr id="35851" name="Picture 24" descr="epi 2"/>
          <p:cNvPicPr>
            <a:picLocks noChangeAspect="1" noChangeArrowheads="1"/>
          </p:cNvPicPr>
          <p:nvPr/>
        </p:nvPicPr>
        <p:blipFill>
          <a:blip r:embed="rId2" cstate="print"/>
          <a:srcRect l="47444" t="16240" r="39023" b="64815"/>
          <a:stretch>
            <a:fillRect/>
          </a:stretch>
        </p:blipFill>
        <p:spPr bwMode="auto">
          <a:xfrm>
            <a:off x="2362200" y="2590800"/>
            <a:ext cx="13922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25"/>
          <p:cNvSpPr txBox="1">
            <a:spLocks noChangeArrowheads="1"/>
          </p:cNvSpPr>
          <p:nvPr/>
        </p:nvSpPr>
        <p:spPr bwMode="auto">
          <a:xfrm>
            <a:off x="2438400" y="4267200"/>
            <a:ext cx="13716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GOBLET</a:t>
            </a:r>
          </a:p>
        </p:txBody>
      </p:sp>
      <p:pic>
        <p:nvPicPr>
          <p:cNvPr id="35853" name="Picture 26" descr="epi 3"/>
          <p:cNvPicPr>
            <a:picLocks noChangeAspect="1" noChangeArrowheads="1"/>
          </p:cNvPicPr>
          <p:nvPr/>
        </p:nvPicPr>
        <p:blipFill>
          <a:blip r:embed="rId5" cstate="print"/>
          <a:srcRect r="64436" b="44444"/>
          <a:stretch>
            <a:fillRect/>
          </a:stretch>
        </p:blipFill>
        <p:spPr bwMode="auto">
          <a:xfrm>
            <a:off x="3810000" y="2590800"/>
            <a:ext cx="1687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3810000" y="3352800"/>
            <a:ext cx="1676400" cy="641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PSEUDO STR</a:t>
            </a: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5486400" y="4114800"/>
            <a:ext cx="1600200" cy="915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PSEUDOSTRA CILIATED</a:t>
            </a:r>
          </a:p>
        </p:txBody>
      </p:sp>
      <p:pic>
        <p:nvPicPr>
          <p:cNvPr id="35856" name="Picture 29" descr="epi 3"/>
          <p:cNvPicPr>
            <a:picLocks noChangeAspect="1" noChangeArrowheads="1"/>
          </p:cNvPicPr>
          <p:nvPr/>
        </p:nvPicPr>
        <p:blipFill>
          <a:blip r:embed="rId6" cstate="print"/>
          <a:srcRect l="50017"/>
          <a:stretch>
            <a:fillRect/>
          </a:stretch>
        </p:blipFill>
        <p:spPr bwMode="auto">
          <a:xfrm>
            <a:off x="7162800" y="2590800"/>
            <a:ext cx="210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7162800" y="4114800"/>
            <a:ext cx="2133600" cy="1054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STA SQ NON KER</a:t>
            </a:r>
          </a:p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35858" name="Picture 31" descr="epi 4"/>
          <p:cNvPicPr>
            <a:picLocks noChangeAspect="1" noChangeArrowheads="1"/>
          </p:cNvPicPr>
          <p:nvPr/>
        </p:nvPicPr>
        <p:blipFill>
          <a:blip r:embed="rId7" cstate="print"/>
          <a:srcRect t="67508"/>
          <a:stretch>
            <a:fillRect/>
          </a:stretch>
        </p:blipFill>
        <p:spPr bwMode="auto">
          <a:xfrm>
            <a:off x="2286000" y="4953000"/>
            <a:ext cx="22225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32" descr="epi 4"/>
          <p:cNvPicPr>
            <a:picLocks noChangeAspect="1" noChangeArrowheads="1"/>
          </p:cNvPicPr>
          <p:nvPr/>
        </p:nvPicPr>
        <p:blipFill>
          <a:blip r:embed="rId7" cstate="print"/>
          <a:srcRect b="65082"/>
          <a:stretch>
            <a:fillRect/>
          </a:stretch>
        </p:blipFill>
        <p:spPr bwMode="auto">
          <a:xfrm>
            <a:off x="0" y="4953000"/>
            <a:ext cx="222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33"/>
          <p:cNvSpPr txBox="1">
            <a:spLocks noChangeArrowheads="1"/>
          </p:cNvSpPr>
          <p:nvPr/>
        </p:nvSpPr>
        <p:spPr bwMode="auto">
          <a:xfrm>
            <a:off x="533400" y="6172200"/>
            <a:ext cx="28956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TRANSITIONAL</a:t>
            </a:r>
          </a:p>
        </p:txBody>
      </p:sp>
      <p:sp>
        <p:nvSpPr>
          <p:cNvPr id="35861" name="Text Box 34"/>
          <p:cNvSpPr txBox="1">
            <a:spLocks noChangeArrowheads="1"/>
          </p:cNvSpPr>
          <p:nvPr/>
        </p:nvSpPr>
        <p:spPr bwMode="auto">
          <a:xfrm>
            <a:off x="4648200" y="5562600"/>
            <a:ext cx="2438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bg1"/>
                </a:solidFill>
              </a:rPr>
              <a:t>EPITHILIUM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3795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3" y="666750"/>
            <a:ext cx="8732837" cy="609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28600" y="1828800"/>
            <a:ext cx="8915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/>
          <p:nvPr/>
        </p:nvSpPr>
        <p:spPr>
          <a:xfrm>
            <a:off x="990600" y="381001"/>
            <a:ext cx="6781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Classification of epithelium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7813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Classifications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 l="27451" t="32576" r="22549" b="31061"/>
          <a:stretch>
            <a:fillRect/>
          </a:stretch>
        </p:blipFill>
        <p:spPr bwMode="auto">
          <a:xfrm>
            <a:off x="415925" y="2914650"/>
            <a:ext cx="353218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32353" t="21970" r="28432" b="19698"/>
          <a:stretch>
            <a:fillRect/>
          </a:stretch>
        </p:blipFill>
        <p:spPr bwMode="auto">
          <a:xfrm>
            <a:off x="5334000" y="1276350"/>
            <a:ext cx="277018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 l="85" t="8083" r="1067" b="1811"/>
          <a:stretch>
            <a:fillRect/>
          </a:stretch>
        </p:blipFill>
        <p:spPr bwMode="auto">
          <a:xfrm>
            <a:off x="323850" y="1125538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4213" y="69215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/>
            <a:r>
              <a:rPr lang="en-US" sz="5000" b="1">
                <a:solidFill>
                  <a:schemeClr val="tx2"/>
                </a:solidFill>
                <a:latin typeface="Calibri" pitchFamily="34" charset="0"/>
              </a:rPr>
              <a:t>Simple Squamous Epithelium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7772400" cy="688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SIMPLE SQUAMOUS EPITHELIUM</a:t>
            </a:r>
          </a:p>
        </p:txBody>
      </p:sp>
      <p:pic>
        <p:nvPicPr>
          <p:cNvPr id="14339" name="Picture 14" descr="epi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000" b="48148"/>
          <a:stretch>
            <a:fillRect/>
          </a:stretch>
        </p:blipFill>
        <p:spPr>
          <a:xfrm>
            <a:off x="5943600" y="1905000"/>
            <a:ext cx="3200400" cy="2900363"/>
          </a:xfrm>
          <a:noFill/>
        </p:spPr>
      </p:pic>
      <p:sp>
        <p:nvSpPr>
          <p:cNvPr id="14340" name="Oval 11" descr="Slide1"/>
          <p:cNvSpPr>
            <a:spLocks noChangeArrowheads="1"/>
          </p:cNvSpPr>
          <p:nvPr/>
        </p:nvSpPr>
        <p:spPr bwMode="auto">
          <a:xfrm>
            <a:off x="0" y="1143000"/>
            <a:ext cx="5867400" cy="57150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5943600" y="3138488"/>
            <a:ext cx="3200400" cy="779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  <a:p>
            <a:pPr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500" b="1" smtClean="0"/>
              <a:t>Simple Cuboidal Epithelium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400" b="1">
                <a:latin typeface="Times New Roman" pitchFamily="18" charset="0"/>
              </a:rPr>
              <a:t>Figure 4.3b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t="13725" b="6863"/>
          <a:stretch>
            <a:fillRect/>
          </a:stretch>
        </p:blipFill>
        <p:spPr bwMode="auto">
          <a:xfrm>
            <a:off x="250825" y="1412875"/>
            <a:ext cx="8604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51473" y="1348907"/>
            <a:ext cx="8441055" cy="3337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2500670" y="4686133"/>
            <a:ext cx="41426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Fig. 4.4: </a:t>
            </a:r>
            <a:r>
              <a:rPr lang="en-US" sz="1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cuboidal epithelium (with practice figure)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479</Words>
  <Application>Microsoft Office PowerPoint</Application>
  <PresentationFormat>On-screen Show (4:3)</PresentationFormat>
  <Paragraphs>107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HISTOLOGY</vt:lpstr>
      <vt:lpstr>EPITHELIUM</vt:lpstr>
      <vt:lpstr>Slide 3</vt:lpstr>
      <vt:lpstr>Slide 4</vt:lpstr>
      <vt:lpstr>Classifications </vt:lpstr>
      <vt:lpstr>Slide 6</vt:lpstr>
      <vt:lpstr>SIMPLE SQUAMOUS EPITHELIUM</vt:lpstr>
      <vt:lpstr>Simple Cuboidal Epithelium</vt:lpstr>
      <vt:lpstr>Slide 9</vt:lpstr>
      <vt:lpstr>Slide 10</vt:lpstr>
      <vt:lpstr>SIMPLE CUBOIDAL EPITHELIUM</vt:lpstr>
      <vt:lpstr>Slide 12</vt:lpstr>
      <vt:lpstr>COLUMNAR EPITHELIUM Striated border</vt:lpstr>
      <vt:lpstr>Slide 14</vt:lpstr>
      <vt:lpstr>CILIATED COLOUMNAR EPITHELIUM</vt:lpstr>
      <vt:lpstr>Slide 16</vt:lpstr>
      <vt:lpstr>Slide 17</vt:lpstr>
      <vt:lpstr>Slide 18</vt:lpstr>
      <vt:lpstr>Slide 19</vt:lpstr>
      <vt:lpstr>Slide 20</vt:lpstr>
      <vt:lpstr>Slide 21</vt:lpstr>
      <vt:lpstr>STRATIFIED  CUBOIDAL EPITHELIUM</vt:lpstr>
      <vt:lpstr>Slide 23</vt:lpstr>
      <vt:lpstr>Slide 24</vt:lpstr>
      <vt:lpstr>Slide 25</vt:lpstr>
      <vt:lpstr>Pseudostratified Ciliated Columnar Epithelium</vt:lpstr>
      <vt:lpstr>Slide 27</vt:lpstr>
      <vt:lpstr>Slide 28</vt:lpstr>
      <vt:lpstr>Transitional Epithelium</vt:lpstr>
      <vt:lpstr>Slide 30</vt:lpstr>
      <vt:lpstr>TRANSITIONAL EPITHELIUM</vt:lpstr>
      <vt:lpstr>TRANSITIONAL EPITHELIUM</vt:lpstr>
      <vt:lpstr>Slide 33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19</cp:revision>
  <dcterms:created xsi:type="dcterms:W3CDTF">2006-08-16T00:00:00Z</dcterms:created>
  <dcterms:modified xsi:type="dcterms:W3CDTF">2025-01-09T13:54:01Z</dcterms:modified>
</cp:coreProperties>
</file>