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3"/>
  </p:notesMasterIdLst>
  <p:handoutMasterIdLst>
    <p:handoutMasterId r:id="rId94"/>
  </p:handoutMasterIdLst>
  <p:sldIdLst>
    <p:sldId id="526" r:id="rId2"/>
    <p:sldId id="525" r:id="rId3"/>
    <p:sldId id="544" r:id="rId4"/>
    <p:sldId id="259" r:id="rId5"/>
    <p:sldId id="261" r:id="rId6"/>
    <p:sldId id="515" r:id="rId7"/>
    <p:sldId id="263" r:id="rId8"/>
    <p:sldId id="516" r:id="rId9"/>
    <p:sldId id="265" r:id="rId10"/>
    <p:sldId id="523" r:id="rId11"/>
    <p:sldId id="267" r:id="rId12"/>
    <p:sldId id="463" r:id="rId13"/>
    <p:sldId id="517" r:id="rId14"/>
    <p:sldId id="528" r:id="rId15"/>
    <p:sldId id="529" r:id="rId16"/>
    <p:sldId id="545" r:id="rId17"/>
    <p:sldId id="530" r:id="rId18"/>
    <p:sldId id="269" r:id="rId19"/>
    <p:sldId id="465" r:id="rId20"/>
    <p:sldId id="273" r:id="rId21"/>
    <p:sldId id="531" r:id="rId22"/>
    <p:sldId id="275" r:id="rId23"/>
    <p:sldId id="524" r:id="rId24"/>
    <p:sldId id="467" r:id="rId25"/>
    <p:sldId id="277" r:id="rId26"/>
    <p:sldId id="532" r:id="rId27"/>
    <p:sldId id="279" r:id="rId28"/>
    <p:sldId id="533" r:id="rId29"/>
    <p:sldId id="281" r:id="rId30"/>
    <p:sldId id="283" r:id="rId31"/>
    <p:sldId id="536" r:id="rId32"/>
    <p:sldId id="535" r:id="rId33"/>
    <p:sldId id="537" r:id="rId34"/>
    <p:sldId id="527" r:id="rId35"/>
    <p:sldId id="538" r:id="rId36"/>
    <p:sldId id="539" r:id="rId37"/>
    <p:sldId id="540" r:id="rId38"/>
    <p:sldId id="543" r:id="rId39"/>
    <p:sldId id="542" r:id="rId40"/>
    <p:sldId id="285" r:id="rId41"/>
    <p:sldId id="287" r:id="rId42"/>
    <p:sldId id="289" r:id="rId43"/>
    <p:sldId id="291" r:id="rId44"/>
    <p:sldId id="293" r:id="rId45"/>
    <p:sldId id="295" r:id="rId46"/>
    <p:sldId id="301" r:id="rId47"/>
    <p:sldId id="305" r:id="rId48"/>
    <p:sldId id="307" r:id="rId49"/>
    <p:sldId id="522" r:id="rId50"/>
    <p:sldId id="311" r:id="rId51"/>
    <p:sldId id="473" r:id="rId52"/>
    <p:sldId id="313" r:id="rId53"/>
    <p:sldId id="475" r:id="rId54"/>
    <p:sldId id="315" r:id="rId55"/>
    <p:sldId id="317" r:id="rId56"/>
    <p:sldId id="319" r:id="rId57"/>
    <p:sldId id="321" r:id="rId58"/>
    <p:sldId id="477" r:id="rId59"/>
    <p:sldId id="479" r:id="rId60"/>
    <p:sldId id="325" r:id="rId61"/>
    <p:sldId id="327" r:id="rId62"/>
    <p:sldId id="329" r:id="rId63"/>
    <p:sldId id="331" r:id="rId64"/>
    <p:sldId id="335" r:id="rId65"/>
    <p:sldId id="333" r:id="rId66"/>
    <p:sldId id="337" r:id="rId67"/>
    <p:sldId id="339" r:id="rId68"/>
    <p:sldId id="341" r:id="rId69"/>
    <p:sldId id="343" r:id="rId70"/>
    <p:sldId id="345" r:id="rId71"/>
    <p:sldId id="347" r:id="rId72"/>
    <p:sldId id="349" r:id="rId73"/>
    <p:sldId id="351" r:id="rId74"/>
    <p:sldId id="353" r:id="rId75"/>
    <p:sldId id="355" r:id="rId76"/>
    <p:sldId id="357" r:id="rId77"/>
    <p:sldId id="359" r:id="rId78"/>
    <p:sldId id="518" r:id="rId79"/>
    <p:sldId id="519" r:id="rId80"/>
    <p:sldId id="520" r:id="rId81"/>
    <p:sldId id="521" r:id="rId82"/>
    <p:sldId id="514" r:id="rId83"/>
    <p:sldId id="435" r:id="rId84"/>
    <p:sldId id="439" r:id="rId85"/>
    <p:sldId id="441" r:id="rId86"/>
    <p:sldId id="443" r:id="rId87"/>
    <p:sldId id="445" r:id="rId88"/>
    <p:sldId id="447" r:id="rId89"/>
    <p:sldId id="451" r:id="rId90"/>
    <p:sldId id="459" r:id="rId91"/>
    <p:sldId id="433" r:id="rId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6633"/>
    <a:srgbClr val="336699"/>
    <a:srgbClr val="000000"/>
    <a:srgbClr val="00FF99"/>
    <a:srgbClr val="FF6699"/>
    <a:srgbClr val="FF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0" autoAdjust="0"/>
    <p:restoredTop sz="94660"/>
  </p:normalViewPr>
  <p:slideViewPr>
    <p:cSldViewPr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712BA5-57EE-4AFD-BEB3-145ABD806B59}" type="datetimeFigureOut">
              <a:rPr lang="en-GB"/>
              <a:pPr/>
              <a:t>11/12/2024</a:t>
            </a:fld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B8917-FB5A-4049-B28F-7804D093412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ED31F8D-9623-4EC1-8D36-C244E18C6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B430-2CD3-49C1-8327-6A3AE6FFE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91A4-39C2-4A8B-ADE5-69B6CF640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EB66-6458-492F-ACCE-9AD19497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319A8-222F-4FD8-AB7C-9B1BB57D1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749D-45A4-4D99-97F2-3AFA61AD0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9E01-1F41-417E-830C-A5782773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C7D4-1A49-4CE6-AA44-743DABE97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12E5-8E4B-4B5E-9C6A-63FC7C393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2B165-71C7-4A46-B148-3903A427E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677C-CC51-4FAB-A3A6-B0E32362E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379B-9C80-4F5E-81DD-FBD51CC27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6513-8557-4E0B-9A69-B00F475CF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SK  DEPT OF ANATOMY  AFMC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ADA5D0-29F7-4266-AE00-B47A28D2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AUG 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</p:sldLayoutIdLst>
  <p:transition spd="slow">
    <p:rand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%1a0903c_SynovialJoints_3.jpg%20%20%20%20%20%20%20%20%20%20%20%20%20%20%20%20%20%20%20%20%20%20%20%20%20%20%20%20%20%20%20%20%20%20%20%20%200002B647%0cMacintosh%20HD%20%20%20%20%20%20%20%20%20%20%20%20%20%20%20%20%20%20%20ABA78158: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%190901a_FibrousJoints_3.jpg%20%20%20%20%20%20%20%20%20%20%20%20%20%20%20%20%20%20%20%20%20%20%20%20%20%20%20%20%20%20%20%20%20%20%20%20%20%200002B647%0cMacintosh%20HD%20%20%20%20%20%20%20%20%20%20%20%20%20%20%20%20%20%20%20ABA78158: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openxmlformats.org/officeDocument/2006/relationships/image" Target="%190901a_FibrousJoints_3.jpg%20%20%20%20%20%20%20%20%20%20%20%20%20%20%20%20%20%20%20%20%20%20%20%20%20%20%20%20%20%20%20%20%20%20%20%20%20%200002B647%0cMacintosh%20HD%20%20%20%20%20%20%20%20%20%20%20%20%20%20%20%20%20%20%20ABA78158: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lgerian" pitchFamily="82" charset="0"/>
              </a:rPr>
              <a:t>THE  JOINTS</a:t>
            </a:r>
            <a:endParaRPr lang="en-IN" sz="4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886201"/>
            <a:ext cx="4495800" cy="24687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PRAVEEN  KURREY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M.B.B.S., M.S.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ASSOCIATE  PROFESSOR                                    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PT.JNMMC RAIPUR</a:t>
            </a:r>
            <a:endParaRPr lang="en-IN" sz="24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IN" sz="2400" dirty="0">
              <a:solidFill>
                <a:srgbClr val="002060"/>
              </a:solidFill>
            </a:endParaRPr>
          </a:p>
        </p:txBody>
      </p:sp>
      <p:pic>
        <p:nvPicPr>
          <p:cNvPr id="6" name="Picture 2" descr="0903c_SynovialJoints_3.jpg                                     0002B647Macintosh HD                   ABA78158: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4800" y="2362200"/>
            <a:ext cx="3429000" cy="38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9A034C-C523-41F5-B78E-F1D32BFC632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FIBROUS JOINTS</a:t>
            </a:r>
          </a:p>
        </p:txBody>
      </p:sp>
      <p:pic>
        <p:nvPicPr>
          <p:cNvPr id="11269" name="Picture 4" descr="J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43075"/>
            <a:ext cx="6096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16B05E-6FE8-4F8F-A9B7-257F553956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SUTURES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19288"/>
            <a:ext cx="8763000" cy="4024312"/>
          </a:xfrm>
        </p:spPr>
        <p:txBody>
          <a:bodyPr/>
          <a:lstStyle/>
          <a:p>
            <a:pPr eaLnBrk="1" hangingPunct="1"/>
            <a:r>
              <a:rPr lang="en-US" smtClean="0"/>
              <a:t>Bones are tightly bound by </a:t>
            </a:r>
            <a:r>
              <a:rPr lang="en-US" b="1" smtClean="0"/>
              <a:t>minimal</a:t>
            </a:r>
            <a:r>
              <a:rPr lang="en-US" smtClean="0"/>
              <a:t> amount of </a:t>
            </a:r>
            <a:r>
              <a:rPr lang="en-US" b="1" smtClean="0"/>
              <a:t>fibrous tissue</a:t>
            </a:r>
          </a:p>
          <a:p>
            <a:pPr eaLnBrk="1" hangingPunct="1"/>
            <a:r>
              <a:rPr lang="en-US" smtClean="0"/>
              <a:t>Only occur between </a:t>
            </a:r>
            <a:r>
              <a:rPr lang="en-US" b="1" smtClean="0"/>
              <a:t>bones of skull</a:t>
            </a:r>
          </a:p>
          <a:p>
            <a:pPr eaLnBrk="1" hangingPunct="1"/>
            <a:r>
              <a:rPr lang="en-US" b="1" smtClean="0"/>
              <a:t>Allow bone growth</a:t>
            </a:r>
            <a:r>
              <a:rPr lang="en-US" smtClean="0"/>
              <a:t> - skull can expand with brain during childhood</a:t>
            </a:r>
          </a:p>
          <a:p>
            <a:pPr eaLnBrk="1" hangingPunct="1"/>
            <a:r>
              <a:rPr lang="en-US" smtClean="0"/>
              <a:t>Fibrous tissue </a:t>
            </a:r>
            <a:r>
              <a:rPr lang="en-US" b="1" smtClean="0">
                <a:solidFill>
                  <a:srgbClr val="FF3300"/>
                </a:solidFill>
              </a:rPr>
              <a:t>ossifies in middle age</a:t>
            </a:r>
          </a:p>
          <a:p>
            <a:pPr lvl="1" eaLnBrk="1" hangingPunct="1"/>
            <a:r>
              <a:rPr lang="en-US" b="1" smtClean="0">
                <a:solidFill>
                  <a:srgbClr val="000000"/>
                </a:solidFill>
              </a:rPr>
              <a:t>Synostoses</a:t>
            </a:r>
            <a:r>
              <a:rPr lang="en-US" b="1" smtClean="0">
                <a:solidFill>
                  <a:schemeClr val="hlink"/>
                </a:solidFill>
              </a:rPr>
              <a:t> </a:t>
            </a:r>
            <a:r>
              <a:rPr lang="en-US" smtClean="0"/>
              <a:t>– closed sutures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8B1FD3-9190-46FA-BDA6-79DB21FF46A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828800" y="719138"/>
            <a:ext cx="260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SUTURES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676400" y="3505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23276E2-1A2E-4AAA-B1AC-D80FE3137A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447800" y="304800"/>
            <a:ext cx="260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</a:rPr>
              <a:t>SUTURES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676400" y="35052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447800" y="914400"/>
            <a:ext cx="62484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9A034C-C523-41F5-B78E-F1D32BFC63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FIBROUS JOINTS</a:t>
            </a:r>
          </a:p>
        </p:txBody>
      </p:sp>
      <p:pic>
        <p:nvPicPr>
          <p:cNvPr id="11269" name="Picture 4" descr="J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43075"/>
            <a:ext cx="6096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- sutures</a:t>
            </a:r>
            <a:endParaRPr lang="en-US" dirty="0"/>
          </a:p>
        </p:txBody>
      </p:sp>
      <p:pic>
        <p:nvPicPr>
          <p:cNvPr id="1026" name="Picture 2" descr="C:\Users\Vaio\Downloads\sut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9476" y="1828800"/>
            <a:ext cx="3415023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58750"/>
            <a:ext cx="83439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- sutures</a:t>
            </a:r>
            <a:endParaRPr lang="en-US" dirty="0"/>
          </a:p>
        </p:txBody>
      </p:sp>
      <p:pic>
        <p:nvPicPr>
          <p:cNvPr id="2050" name="Picture 2" descr="C:\Users\Vaio\Downloads\Sphenoparietal_su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47118" y="1905000"/>
            <a:ext cx="4739482" cy="4739482"/>
          </a:xfrm>
          <a:prstGeom prst="rect">
            <a:avLst/>
          </a:prstGeom>
          <a:noFill/>
        </p:spPr>
      </p:pic>
      <p:sp>
        <p:nvSpPr>
          <p:cNvPr id="2052" name="AutoShape 4" descr="http://theevolutionstore.com/modules/store/images/products/human_child_skull_14-month-old_14-16_months_ss0010_m67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9AB4F0-0832-48A1-B957-9483572CE39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SYNDESMOSES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46313"/>
            <a:ext cx="9144000" cy="3316287"/>
          </a:xfrm>
        </p:spPr>
        <p:txBody>
          <a:bodyPr/>
          <a:lstStyle/>
          <a:p>
            <a:pPr eaLnBrk="1" hangingPunct="1"/>
            <a:r>
              <a:rPr lang="en-US" dirty="0" smtClean="0"/>
              <a:t>Bones are </a:t>
            </a:r>
            <a:r>
              <a:rPr lang="en-US" b="1" dirty="0" smtClean="0"/>
              <a:t>connected</a:t>
            </a:r>
            <a:r>
              <a:rPr lang="en-US" dirty="0" smtClean="0"/>
              <a:t> exclusively </a:t>
            </a:r>
            <a:r>
              <a:rPr lang="en-US" b="1" dirty="0" smtClean="0"/>
              <a:t>by ligaments</a:t>
            </a:r>
          </a:p>
          <a:p>
            <a:pPr eaLnBrk="1" hangingPunct="1"/>
            <a:r>
              <a:rPr lang="en-US" dirty="0" smtClean="0"/>
              <a:t>Amount of </a:t>
            </a:r>
            <a:r>
              <a:rPr lang="en-US" b="1" u="sng" dirty="0" smtClean="0"/>
              <a:t>movement depends</a:t>
            </a:r>
            <a:r>
              <a:rPr lang="en-US" dirty="0" smtClean="0"/>
              <a:t> on length of fibers</a:t>
            </a:r>
          </a:p>
          <a:p>
            <a:pPr lvl="1" eaLnBrk="1" hangingPunct="1"/>
            <a:r>
              <a:rPr lang="en-US" b="1" dirty="0" err="1" smtClean="0">
                <a:solidFill>
                  <a:schemeClr val="bg2"/>
                </a:solidFill>
              </a:rPr>
              <a:t>Tibiofibular</a:t>
            </a:r>
            <a:r>
              <a:rPr lang="en-US" b="1" dirty="0" smtClean="0">
                <a:solidFill>
                  <a:schemeClr val="bg2"/>
                </a:solidFill>
              </a:rPr>
              <a:t> joint:</a:t>
            </a:r>
            <a:r>
              <a:rPr lang="en-US" dirty="0" smtClean="0"/>
              <a:t> immovable( </a:t>
            </a:r>
            <a:r>
              <a:rPr lang="en-US" b="1" dirty="0" err="1" smtClean="0"/>
              <a:t>Synarthrosis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b="1" dirty="0" err="1" smtClean="0">
                <a:solidFill>
                  <a:srgbClr val="FF3300"/>
                </a:solidFill>
              </a:rPr>
              <a:t>Interosseous</a:t>
            </a:r>
            <a:r>
              <a:rPr lang="en-US" b="1" dirty="0" smtClean="0">
                <a:solidFill>
                  <a:srgbClr val="FF3300"/>
                </a:solidFill>
              </a:rPr>
              <a:t> membrane between radius &amp; ulna:</a:t>
            </a:r>
            <a:r>
              <a:rPr lang="en-US" b="1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freely movable (</a:t>
            </a:r>
            <a:r>
              <a:rPr lang="en-US" b="1" dirty="0" err="1" smtClean="0"/>
              <a:t>Diarthroses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26079A-DB71-4321-9ADE-84603A6A163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638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SYNDESMOSIS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81200"/>
            <a:ext cx="6553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EDF83E-8F4A-4E67-AAC3-D3AC8154ED5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19200"/>
            <a:ext cx="6324600" cy="2832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Sprains</a:t>
            </a:r>
          </a:p>
          <a:p>
            <a:pPr>
              <a:defRPr/>
            </a:pPr>
            <a:r>
              <a:rPr lang="en-US" sz="3200" dirty="0"/>
              <a:t>Dislocations</a:t>
            </a:r>
          </a:p>
          <a:p>
            <a:pPr>
              <a:defRPr/>
            </a:pPr>
            <a:r>
              <a:rPr lang="en-US" sz="3200" dirty="0"/>
              <a:t>Fractures</a:t>
            </a:r>
          </a:p>
          <a:p>
            <a:pPr>
              <a:defRPr/>
            </a:pPr>
            <a:r>
              <a:rPr lang="en-US" sz="3200" dirty="0"/>
              <a:t>Arthritis</a:t>
            </a:r>
          </a:p>
          <a:p>
            <a:pPr>
              <a:defRPr/>
            </a:pPr>
            <a:r>
              <a:rPr lang="en-US" sz="3200" dirty="0"/>
              <a:t>Joint Replacement Surgeries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F3FDA0-CD7A-4EC9-9723-A41C10A349F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GOMPHOSES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4343400" cy="30257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Tooth in a socket</a:t>
            </a:r>
          </a:p>
          <a:p>
            <a:pPr eaLnBrk="1" hangingPunct="1"/>
            <a:r>
              <a:rPr lang="en-US" smtClean="0"/>
              <a:t>Connecting ligament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b="1" smtClean="0"/>
              <a:t>Periodontal ligament 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39938"/>
            <a:ext cx="50292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4191000" y="5715000"/>
            <a:ext cx="1219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Fibrous Joints - </a:t>
            </a:r>
            <a:r>
              <a:rPr lang="en-US" dirty="0" err="1" smtClean="0"/>
              <a:t>gomphosis</a:t>
            </a:r>
            <a:endParaRPr lang="en-US" dirty="0"/>
          </a:p>
        </p:txBody>
      </p:sp>
      <p:pic>
        <p:nvPicPr>
          <p:cNvPr id="17411" name="Picture 3" descr="C:\Users\Vaio\Downloads\gomphosis_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137176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C0FBD0A-0060-46D4-BEAF-7FC2D6C12AF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CARTILAGINOUS JOINTS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8763000" cy="1844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Bones are </a:t>
            </a:r>
            <a:r>
              <a:rPr lang="en-US" sz="2400" b="1" smtClean="0"/>
              <a:t>united by cartilage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Lack a joint cavity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Two types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000099"/>
                </a:solidFill>
              </a:rPr>
              <a:t>Synchondrosis</a:t>
            </a:r>
            <a:endParaRPr lang="en-US" sz="2200" smtClean="0"/>
          </a:p>
          <a:p>
            <a:pPr lvl="1" eaLnBrk="1" hangingPunct="1">
              <a:lnSpc>
                <a:spcPct val="80000"/>
              </a:lnSpc>
            </a:pPr>
            <a:r>
              <a:rPr lang="en-US" sz="2200" b="1" smtClean="0">
                <a:solidFill>
                  <a:srgbClr val="FF3300"/>
                </a:solidFill>
              </a:rPr>
              <a:t>Symphysis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481E9E5-84D8-4430-893A-50B0B2152F1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609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CARTILAGINOUS JOINTS</a:t>
            </a:r>
          </a:p>
        </p:txBody>
      </p:sp>
      <p:pic>
        <p:nvPicPr>
          <p:cNvPr id="19461" name="Picture 5" descr="J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54325"/>
            <a:ext cx="8686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88925" y="5040313"/>
            <a:ext cx="338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Primary cartilaginous joint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876800" y="4964113"/>
            <a:ext cx="3738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CC"/>
                </a:solidFill>
              </a:rPr>
              <a:t>Secondary cartilaginous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572F58-8DBC-4AAA-AE07-2C89804E4CB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6962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Primary cartilagenous joints</a:t>
            </a:r>
            <a:br>
              <a:rPr lang="en-US" b="1" smtClean="0"/>
            </a:br>
            <a:r>
              <a:rPr lang="en-US" b="1" smtClean="0"/>
              <a:t>Synchondroses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92325"/>
            <a:ext cx="8915400" cy="3130550"/>
          </a:xfrm>
        </p:spPr>
        <p:txBody>
          <a:bodyPr/>
          <a:lstStyle/>
          <a:p>
            <a:pPr eaLnBrk="1" hangingPunct="1"/>
            <a:r>
              <a:rPr lang="en-US" smtClean="0"/>
              <a:t>A bar or plate of </a:t>
            </a:r>
            <a:r>
              <a:rPr lang="en-US" b="1" smtClean="0"/>
              <a:t>hyaline cartilage unites</a:t>
            </a:r>
            <a:r>
              <a:rPr lang="en-US" smtClean="0"/>
              <a:t> bones</a:t>
            </a:r>
          </a:p>
          <a:p>
            <a:pPr eaLnBrk="1" hangingPunct="1"/>
            <a:r>
              <a:rPr lang="en-US" b="1" smtClean="0"/>
              <a:t>Examples</a:t>
            </a:r>
            <a:r>
              <a:rPr lang="en-US" smtClean="0"/>
              <a:t> include: 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Epiphyseal plates</a:t>
            </a:r>
            <a:r>
              <a:rPr lang="en-US" smtClean="0"/>
              <a:t> in children</a:t>
            </a:r>
          </a:p>
          <a:p>
            <a:pPr lvl="1" eaLnBrk="1" hangingPunct="1"/>
            <a:r>
              <a:rPr lang="en-US" b="1" smtClean="0">
                <a:solidFill>
                  <a:srgbClr val="0000CC"/>
                </a:solidFill>
              </a:rPr>
              <a:t>Joint between costal cartilage of first rib &amp; sternum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5AFBA8-6538-437B-B230-4E095D206DC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SYNCHONDROSES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752600"/>
            <a:ext cx="5562600" cy="1219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Hyaline cartilage unites bones</a:t>
            </a:r>
          </a:p>
          <a:p>
            <a:pPr lvl="1" eaLnBrk="1" hangingPunct="1"/>
            <a:r>
              <a:rPr lang="en-US" b="1" smtClean="0">
                <a:solidFill>
                  <a:srgbClr val="FF3300"/>
                </a:solidFill>
              </a:rPr>
              <a:t>Epiphyseal plates</a:t>
            </a:r>
            <a:r>
              <a:rPr lang="en-US" b="1" smtClean="0"/>
              <a:t> 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124200"/>
            <a:ext cx="708660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1371600" y="57150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Cartilaginous Joints</a:t>
            </a:r>
            <a:endParaRPr lang="en-US" dirty="0"/>
          </a:p>
        </p:txBody>
      </p:sp>
      <p:pic>
        <p:nvPicPr>
          <p:cNvPr id="20482" name="Picture 2" descr="C:\Users\Vaio\Downloads\cartilaginous_joints_synchondrosis1339985485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3710" y="2579211"/>
            <a:ext cx="3116580" cy="31013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56420C-52EA-46B8-9195-ECA333212EF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253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SYNCHONDROSES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92350"/>
            <a:ext cx="7772400" cy="527050"/>
          </a:xfrm>
        </p:spPr>
        <p:txBody>
          <a:bodyPr/>
          <a:lstStyle/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Joint between first rib &amp; manubrium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85344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4953000" y="5715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Cartilaginous Joints</a:t>
            </a:r>
            <a:endParaRPr lang="en-US" dirty="0"/>
          </a:p>
        </p:txBody>
      </p:sp>
      <p:pic>
        <p:nvPicPr>
          <p:cNvPr id="21506" name="Picture 2" descr="C:\Users\Vaio\Downloads\card-6760702-bac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2128988"/>
            <a:ext cx="5029200" cy="4348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145F9D-73EE-43C1-B3A0-A88A1C685E7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355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6200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SEC CARTILAGINOUS JOINTS: SYMPHYSES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3346450"/>
          </a:xfrm>
        </p:spPr>
        <p:txBody>
          <a:bodyPr/>
          <a:lstStyle/>
          <a:p>
            <a:pPr eaLnBrk="1" hangingPunct="1"/>
            <a:r>
              <a:rPr lang="en-US" b="1" smtClean="0"/>
              <a:t>Fibrocartilage unites</a:t>
            </a:r>
            <a:r>
              <a:rPr lang="en-US" smtClean="0"/>
              <a:t> bones – </a:t>
            </a:r>
            <a:r>
              <a:rPr lang="en-US" i="1" smtClean="0">
                <a:solidFill>
                  <a:srgbClr val="FF3300"/>
                </a:solidFill>
              </a:rPr>
              <a:t>Resists </a:t>
            </a:r>
            <a:r>
              <a:rPr lang="en-US" i="1" u="sng" smtClean="0">
                <a:solidFill>
                  <a:srgbClr val="FF3300"/>
                </a:solidFill>
              </a:rPr>
              <a:t>tension &amp; compression</a:t>
            </a:r>
          </a:p>
          <a:p>
            <a:pPr eaLnBrk="1" hangingPunct="1"/>
            <a:r>
              <a:rPr lang="en-US" b="1" smtClean="0"/>
              <a:t>Slightly movable joints</a:t>
            </a:r>
            <a:r>
              <a:rPr lang="en-US" smtClean="0"/>
              <a:t> - </a:t>
            </a:r>
            <a:r>
              <a:rPr lang="en-US" b="1" i="1" smtClean="0"/>
              <a:t>Provide</a:t>
            </a:r>
            <a:r>
              <a:rPr lang="en-US" smtClean="0"/>
              <a:t> </a:t>
            </a:r>
            <a:r>
              <a:rPr lang="en-US" u="sng" smtClean="0">
                <a:solidFill>
                  <a:srgbClr val="000099"/>
                </a:solidFill>
              </a:rPr>
              <a:t>strength with flexibility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Intervertebral discs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Pubic symphysis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SK  DEPT OF ANATOMY  AFMC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082" b="4999"/>
          <a:stretch>
            <a:fillRect/>
          </a:stretch>
        </p:blipFill>
        <p:spPr bwMode="auto">
          <a:xfrm>
            <a:off x="914400" y="381000"/>
            <a:ext cx="6324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550B50-28E8-4628-A5E3-4F0CD4AB458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457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SYMPHYSES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362200"/>
            <a:ext cx="794385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495800" y="5867400"/>
            <a:ext cx="381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Cartilaginous Joints</a:t>
            </a:r>
            <a:endParaRPr lang="en-US" dirty="0"/>
          </a:p>
        </p:txBody>
      </p:sp>
      <p:pic>
        <p:nvPicPr>
          <p:cNvPr id="22530" name="Picture 2" descr="C:\Users\Vaio\Downloads\Cartilaginous_joints_larg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40610" y="1935163"/>
            <a:ext cx="5062780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Cartilaginous Joints</a:t>
            </a:r>
            <a:endParaRPr lang="en-US" dirty="0"/>
          </a:p>
        </p:txBody>
      </p:sp>
      <p:pic>
        <p:nvPicPr>
          <p:cNvPr id="23554" name="Picture 2" descr="C:\Users\Vaio\Downloads\pelvic-joint-300x300-300x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2280761"/>
            <a:ext cx="4495800" cy="41960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Cartilaginous Joints</a:t>
            </a:r>
            <a:endParaRPr lang="en-US" dirty="0"/>
          </a:p>
        </p:txBody>
      </p:sp>
      <p:pic>
        <p:nvPicPr>
          <p:cNvPr id="19458" name="Picture 2" descr="C:\Users\Vaio\Downloads\imag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4945" y="1676400"/>
            <a:ext cx="6810103" cy="518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15EB5-9A32-449A-8794-ECC010F8B814}" type="slidenum">
              <a:rPr lang="en-US"/>
              <a:pPr/>
              <a:t>34</a:t>
            </a:fld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Clinical Application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19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Joint Disorders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81803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Sprains</a:t>
            </a:r>
          </a:p>
          <a:p>
            <a:pPr lvl="1">
              <a:buFontTx/>
              <a:buChar char="•"/>
            </a:pPr>
            <a:r>
              <a:rPr lang="en-US" b="1"/>
              <a:t> damage to cartilage, ligaments, or tendons associated with joints</a:t>
            </a:r>
          </a:p>
          <a:p>
            <a:pPr lvl="1">
              <a:buFontTx/>
              <a:buChar char="•"/>
            </a:pPr>
            <a:r>
              <a:rPr lang="en-US" b="1"/>
              <a:t> forceful twisting of joint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04800" y="3581400"/>
            <a:ext cx="3965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Bursitis</a:t>
            </a:r>
          </a:p>
          <a:p>
            <a:pPr lvl="1">
              <a:buFontTx/>
              <a:buChar char="•"/>
            </a:pPr>
            <a:r>
              <a:rPr lang="en-US" b="1"/>
              <a:t> inflammation of a bursa</a:t>
            </a:r>
          </a:p>
          <a:p>
            <a:pPr lvl="1">
              <a:buFontTx/>
              <a:buChar char="•"/>
            </a:pPr>
            <a:r>
              <a:rPr lang="en-US" b="1"/>
              <a:t> overuse of a joint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800600"/>
            <a:ext cx="49815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Arthritis</a:t>
            </a:r>
          </a:p>
          <a:p>
            <a:pPr lvl="1">
              <a:buFontTx/>
              <a:buChar char="•"/>
            </a:pPr>
            <a:r>
              <a:rPr lang="en-US" b="1"/>
              <a:t> inflamed, swollen, painful joints</a:t>
            </a:r>
          </a:p>
          <a:p>
            <a:pPr lvl="2">
              <a:buFontTx/>
              <a:buChar char="•"/>
            </a:pPr>
            <a:r>
              <a:rPr lang="en-US" sz="2000" b="1"/>
              <a:t> Rheumatoid Arthritis</a:t>
            </a:r>
          </a:p>
          <a:p>
            <a:pPr lvl="2">
              <a:buFontTx/>
              <a:buChar char="•"/>
            </a:pPr>
            <a:r>
              <a:rPr lang="en-US" sz="2000" b="1"/>
              <a:t> Osteoarthritis</a:t>
            </a:r>
          </a:p>
          <a:p>
            <a:pPr lvl="2">
              <a:buFontTx/>
              <a:buChar char="•"/>
            </a:pPr>
            <a:r>
              <a:rPr lang="en-US" sz="2000" b="1"/>
              <a:t> Gout</a:t>
            </a:r>
          </a:p>
        </p:txBody>
      </p:sp>
    </p:spTree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364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Clinical Anatomy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00200"/>
            <a:ext cx="1764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Disc </a:t>
            </a:r>
            <a:r>
              <a:rPr lang="en-US" sz="2000" dirty="0" err="1" smtClean="0"/>
              <a:t>Prolaps</a:t>
            </a:r>
            <a:endParaRPr lang="en-US" sz="2000" dirty="0"/>
          </a:p>
        </p:txBody>
      </p:sp>
      <p:pic>
        <p:nvPicPr>
          <p:cNvPr id="15362" name="Picture 2" descr="C:\Users\Vaio\Downloads\joints\disc prolapse sciatica 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52674"/>
            <a:ext cx="4888264" cy="3452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21000" contrast="37000"/>
          </a:blip>
          <a:srcRect/>
          <a:stretch>
            <a:fillRect/>
          </a:stretch>
        </p:blipFill>
        <p:spPr bwMode="auto">
          <a:xfrm>
            <a:off x="698500" y="1314450"/>
            <a:ext cx="7745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533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Subluxation / Dislocation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Vaio\Downloads\joints\ca1012osteoarthritis_f1_31528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74353" cy="6129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100" b="1">
                <a:solidFill>
                  <a:srgbClr val="FF0000"/>
                </a:solidFill>
              </a:rPr>
              <a:t>Copyright 2009, John Wiley &amp; Sons, Inc.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3733800" cy="712787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Joints (</a:t>
            </a:r>
            <a:r>
              <a:rPr lang="en-US" sz="2800" b="1" dirty="0" err="1" smtClean="0">
                <a:solidFill>
                  <a:srgbClr val="FF0000"/>
                </a:solidFill>
              </a:rPr>
              <a:t>Arthroplasty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8132" name="Picture 8" descr="09_16abc"/>
          <p:cNvPicPr>
            <a:picLocks noChangeAspect="1" noChangeArrowheads="1"/>
          </p:cNvPicPr>
          <p:nvPr/>
        </p:nvPicPr>
        <p:blipFill>
          <a:blip r:embed="rId2" cstate="print"/>
          <a:srcRect b="9213"/>
          <a:stretch>
            <a:fillRect/>
          </a:stretch>
        </p:blipFill>
        <p:spPr bwMode="auto">
          <a:xfrm>
            <a:off x="58738" y="884238"/>
            <a:ext cx="9085262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A711FB-7743-4EE1-9A1C-D1D90E1EDE5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pic>
        <p:nvPicPr>
          <p:cNvPr id="77828" name="Picture 2" descr="0901a_FibrousJoints_3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b="18681"/>
          <a:stretch>
            <a:fillRect/>
          </a:stretch>
        </p:blipFill>
        <p:spPr bwMode="auto">
          <a:xfrm>
            <a:off x="1309688" y="554038"/>
            <a:ext cx="7605712" cy="5541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7829" name="WordArt 3"/>
          <p:cNvSpPr>
            <a:spLocks noChangeArrowheads="1" noChangeShapeType="1" noTextEdit="1"/>
          </p:cNvSpPr>
          <p:nvPr/>
        </p:nvSpPr>
        <p:spPr bwMode="auto">
          <a:xfrm>
            <a:off x="1828800" y="4267200"/>
            <a:ext cx="51816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THANK  TOU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6217D5-BC2F-43A5-9FFB-61677701687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300" b="1" smtClean="0"/>
              <a:t>JOINTS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 b="1" smtClean="0"/>
              <a:t>Rigid elements</a:t>
            </a:r>
            <a:r>
              <a:rPr lang="en-US" sz="2400" smtClean="0"/>
              <a:t> of skeleton meet at joints or articulations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smtClean="0"/>
              <a:t>Greek root “</a:t>
            </a:r>
            <a:r>
              <a:rPr lang="en-US" sz="2400" b="1" smtClean="0"/>
              <a:t>arthro</a:t>
            </a:r>
            <a:r>
              <a:rPr lang="en-US" sz="2400" smtClean="0"/>
              <a:t>” means joint</a:t>
            </a:r>
          </a:p>
          <a:p>
            <a:pPr eaLnBrk="1" hangingPunct="1">
              <a:lnSpc>
                <a:spcPct val="85000"/>
              </a:lnSpc>
            </a:pPr>
            <a:r>
              <a:rPr lang="en-US" sz="2400" b="1" smtClean="0">
                <a:solidFill>
                  <a:srgbClr val="000000"/>
                </a:solidFill>
              </a:rPr>
              <a:t>Articulations </a:t>
            </a:r>
            <a:r>
              <a:rPr lang="en-US" sz="2400" smtClean="0">
                <a:solidFill>
                  <a:srgbClr val="000000"/>
                </a:solidFill>
              </a:rPr>
              <a:t>can be: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100" smtClean="0">
                <a:solidFill>
                  <a:srgbClr val="FF3300"/>
                </a:solidFill>
              </a:rPr>
              <a:t>Bone to bone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z="2100" smtClean="0">
                <a:solidFill>
                  <a:srgbClr val="000099"/>
                </a:solidFill>
              </a:rPr>
              <a:t>Bone to cartilage</a:t>
            </a:r>
            <a:endParaRPr lang="en-US" sz="21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5000"/>
              </a:lnSpc>
            </a:pPr>
            <a:r>
              <a:rPr lang="en-US" sz="2100" smtClean="0">
                <a:solidFill>
                  <a:srgbClr val="008000"/>
                </a:solidFill>
              </a:rPr>
              <a:t>Teeth in bony sockets</a:t>
            </a:r>
          </a:p>
          <a:p>
            <a:pPr eaLnBrk="1" hangingPunct="1"/>
            <a:r>
              <a:rPr lang="en-US" sz="2400" b="1" smtClean="0"/>
              <a:t>Functions</a:t>
            </a:r>
          </a:p>
          <a:p>
            <a:pPr lvl="1" eaLnBrk="1" hangingPunct="1"/>
            <a:r>
              <a:rPr lang="en-US" sz="2100" b="1" smtClean="0">
                <a:solidFill>
                  <a:srgbClr val="FF3300"/>
                </a:solidFill>
              </a:rPr>
              <a:t>Give skeleton mobility</a:t>
            </a:r>
          </a:p>
          <a:p>
            <a:pPr lvl="1" eaLnBrk="1" hangingPunct="1"/>
            <a:r>
              <a:rPr lang="en-US" sz="2100" b="1" smtClean="0">
                <a:solidFill>
                  <a:srgbClr val="000099"/>
                </a:solidFill>
              </a:rPr>
              <a:t>Hold skeleton together</a:t>
            </a:r>
          </a:p>
          <a:p>
            <a:pPr lvl="1" eaLnBrk="1" hangingPunct="1">
              <a:lnSpc>
                <a:spcPct val="85000"/>
              </a:lnSpc>
              <a:buFont typeface="Wingdings" pitchFamily="2" charset="2"/>
              <a:buNone/>
            </a:pPr>
            <a:endParaRPr lang="en-US" sz="210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B16B33-054F-4474-8DD3-0DAC5293A6E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560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57388"/>
            <a:ext cx="8839200" cy="4672012"/>
          </a:xfrm>
        </p:spPr>
        <p:txBody>
          <a:bodyPr/>
          <a:lstStyle/>
          <a:p>
            <a:pPr eaLnBrk="1" hangingPunct="1"/>
            <a:r>
              <a:rPr lang="en-US" b="1" smtClean="0"/>
              <a:t>Most movable</a:t>
            </a:r>
            <a:r>
              <a:rPr lang="en-US" smtClean="0"/>
              <a:t> joints</a:t>
            </a:r>
          </a:p>
          <a:p>
            <a:pPr eaLnBrk="1" hangingPunct="1"/>
            <a:r>
              <a:rPr lang="en-US" smtClean="0"/>
              <a:t>Are </a:t>
            </a:r>
            <a:r>
              <a:rPr lang="en-US" b="1" smtClean="0">
                <a:solidFill>
                  <a:srgbClr val="FF3300"/>
                </a:solidFill>
              </a:rPr>
              <a:t>diarthroses</a:t>
            </a:r>
          </a:p>
          <a:p>
            <a:pPr eaLnBrk="1" hangingPunct="1"/>
            <a:r>
              <a:rPr lang="en-US" b="1" smtClean="0"/>
              <a:t>Contains a fluid-filled joint cavity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Simple:</a:t>
            </a:r>
            <a:r>
              <a:rPr lang="en-US" smtClean="0"/>
              <a:t> have just two articulating surfaces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Compound</a:t>
            </a:r>
            <a:r>
              <a:rPr lang="en-US" smtClean="0"/>
              <a:t>: more than two articulating surfaces</a:t>
            </a:r>
          </a:p>
          <a:p>
            <a:pPr marL="342900" lvl="1" indent="-342900" eaLnBrk="1" hangingPunct="1">
              <a:buSzPct val="85000"/>
              <a:buFont typeface="Wingdings" pitchFamily="2" charset="2"/>
              <a:buChar char="o"/>
            </a:pPr>
            <a:r>
              <a:rPr lang="en-US" b="1" smtClean="0">
                <a:solidFill>
                  <a:srgbClr val="008000"/>
                </a:solidFill>
              </a:rPr>
              <a:t>Examples: Elbow</a:t>
            </a:r>
            <a:endParaRPr lang="en-US" smtClean="0"/>
          </a:p>
          <a:p>
            <a:pPr eaLnBrk="1" hangingPunct="1"/>
            <a:r>
              <a:rPr lang="en-US" smtClean="0"/>
              <a:t> Complex Joints : Intra-articular discs/Menisci - Knee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973A02-B9BA-4504-9D1C-5E1A61C7542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662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 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55800"/>
            <a:ext cx="8915400" cy="4521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Articular cartilage</a:t>
            </a:r>
          </a:p>
          <a:p>
            <a:pPr lvl="1" eaLnBrk="1" hangingPunct="1"/>
            <a:r>
              <a:rPr lang="en-US" smtClean="0"/>
              <a:t>Ends of opposing bones are </a:t>
            </a:r>
            <a:r>
              <a:rPr lang="en-US" b="1" smtClean="0"/>
              <a:t>covered with hyaline cartilage</a:t>
            </a:r>
          </a:p>
          <a:p>
            <a:pPr lvl="1" eaLnBrk="1" hangingPunct="1"/>
            <a:r>
              <a:rPr lang="en-US" b="1" smtClean="0"/>
              <a:t>Absorbs compression</a:t>
            </a:r>
          </a:p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Joint cavity</a:t>
            </a:r>
            <a:r>
              <a:rPr lang="en-US" smtClean="0"/>
              <a:t> </a:t>
            </a:r>
            <a:r>
              <a:rPr lang="en-US" b="1" smtClean="0">
                <a:solidFill>
                  <a:srgbClr val="000099"/>
                </a:solidFill>
              </a:rPr>
              <a:t>(synovial cavity)</a:t>
            </a:r>
          </a:p>
          <a:p>
            <a:pPr lvl="1" eaLnBrk="1" hangingPunct="1"/>
            <a:r>
              <a:rPr lang="en-US" b="1" smtClean="0"/>
              <a:t>Unique</a:t>
            </a:r>
            <a:r>
              <a:rPr lang="en-US" smtClean="0"/>
              <a:t> to synovial joints</a:t>
            </a:r>
          </a:p>
          <a:p>
            <a:pPr lvl="1" eaLnBrk="1" hangingPunct="1"/>
            <a:r>
              <a:rPr lang="en-US" smtClean="0"/>
              <a:t>Cavity is </a:t>
            </a:r>
            <a:r>
              <a:rPr lang="en-US" b="1" smtClean="0"/>
              <a:t>potential space;</a:t>
            </a:r>
            <a:r>
              <a:rPr lang="en-US" smtClean="0"/>
              <a:t> contains small amount of fluid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5E3DF0C-EAE6-4198-A50A-CF3ACDB94D9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765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3900"/>
            <a:ext cx="9144000" cy="43307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Articular capsule:</a:t>
            </a:r>
            <a:r>
              <a:rPr lang="en-US" smtClean="0"/>
              <a:t> Joint cavity is enclosed in a two-layered capsule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Fibrous capsule:</a:t>
            </a:r>
            <a:r>
              <a:rPr lang="en-US" smtClean="0"/>
              <a:t> Made of Dense CT</a:t>
            </a:r>
          </a:p>
          <a:p>
            <a:pPr lvl="2" eaLnBrk="1" hangingPunct="1"/>
            <a:r>
              <a:rPr lang="en-US" b="1" smtClean="0"/>
              <a:t>strengthens joint</a:t>
            </a:r>
          </a:p>
          <a:p>
            <a:pPr lvl="1" eaLnBrk="1" hangingPunct="1"/>
            <a:r>
              <a:rPr lang="en-US" b="1" smtClean="0">
                <a:solidFill>
                  <a:srgbClr val="FF6699"/>
                </a:solidFill>
              </a:rPr>
              <a:t>Synovial membrane</a:t>
            </a:r>
            <a:r>
              <a:rPr lang="en-US" smtClean="0"/>
              <a:t> – Important membrane</a:t>
            </a:r>
          </a:p>
          <a:p>
            <a:pPr lvl="2" eaLnBrk="1" hangingPunct="1"/>
            <a:r>
              <a:rPr lang="en-US" smtClean="0"/>
              <a:t>Lines joint capsule &amp; covers internal joint surfaces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FF3300"/>
                </a:solidFill>
              </a:rPr>
              <a:t>Function:</a:t>
            </a:r>
            <a:r>
              <a:rPr lang="en-US" b="1" smtClean="0"/>
              <a:t> </a:t>
            </a:r>
            <a:r>
              <a:rPr lang="en-US" smtClean="0"/>
              <a:t>produces synovial fluid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01A642-870A-4BE5-94E7-AFC9C608E04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867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3873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6699"/>
                </a:solidFill>
              </a:rPr>
              <a:t>Synovial fluid</a:t>
            </a:r>
          </a:p>
          <a:p>
            <a:pPr lvl="1" eaLnBrk="1" hangingPunct="1"/>
            <a:r>
              <a:rPr lang="en-US" sz="2400" b="1" smtClean="0"/>
              <a:t>Viscous fluid</a:t>
            </a:r>
            <a:r>
              <a:rPr lang="en-US" sz="2400" smtClean="0"/>
              <a:t> similar to raw egg white</a:t>
            </a:r>
          </a:p>
          <a:p>
            <a:pPr lvl="2" eaLnBrk="1" hangingPunct="1"/>
            <a:r>
              <a:rPr lang="en-US" sz="2400" smtClean="0"/>
              <a:t>A </a:t>
            </a:r>
            <a:r>
              <a:rPr lang="en-US" sz="2400" smtClean="0">
                <a:solidFill>
                  <a:srgbClr val="000099"/>
                </a:solidFill>
              </a:rPr>
              <a:t>filtrate of blood</a:t>
            </a:r>
          </a:p>
          <a:p>
            <a:pPr lvl="3" eaLnBrk="1" hangingPunct="1"/>
            <a:r>
              <a:rPr lang="en-US" sz="2400" smtClean="0"/>
              <a:t>Arises from capillaries in synovial membrane</a:t>
            </a:r>
          </a:p>
          <a:p>
            <a:pPr lvl="2" eaLnBrk="1" hangingPunct="1"/>
            <a:r>
              <a:rPr lang="en-US" sz="2400" b="1" smtClean="0"/>
              <a:t>Contains</a:t>
            </a:r>
            <a:r>
              <a:rPr lang="en-US" sz="2400" smtClean="0"/>
              <a:t> glycoprotein molecules secreted by fibroblasts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D9111B-0175-44EC-A117-F3231234134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969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GENERAL STRUCTURE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154238"/>
            <a:ext cx="8915400" cy="3255962"/>
          </a:xfrm>
        </p:spPr>
        <p:txBody>
          <a:bodyPr/>
          <a:lstStyle/>
          <a:p>
            <a:pPr eaLnBrk="1" hangingPunct="1"/>
            <a:r>
              <a:rPr lang="en-US" sz="3200" b="1" smtClean="0"/>
              <a:t>Reinforcing ligaments</a:t>
            </a:r>
          </a:p>
          <a:p>
            <a:pPr lvl="1" eaLnBrk="1" hangingPunct="1"/>
            <a:r>
              <a:rPr lang="en-US" smtClean="0"/>
              <a:t>Often are </a:t>
            </a:r>
            <a:r>
              <a:rPr lang="en-US" b="1" smtClean="0"/>
              <a:t>thickened parts</a:t>
            </a:r>
            <a:r>
              <a:rPr lang="en-US" smtClean="0"/>
              <a:t> of fibrous capsule</a:t>
            </a:r>
          </a:p>
          <a:p>
            <a:pPr lvl="1" eaLnBrk="1" hangingPunct="1"/>
            <a:r>
              <a:rPr lang="en-US" sz="2900" b="1" i="1" smtClean="0">
                <a:solidFill>
                  <a:srgbClr val="000099"/>
                </a:solidFill>
              </a:rPr>
              <a:t>extracapsular ligaments</a:t>
            </a:r>
            <a:r>
              <a:rPr lang="en-US" smtClean="0"/>
              <a:t>- located outside capsule</a:t>
            </a:r>
          </a:p>
          <a:p>
            <a:pPr lvl="1" eaLnBrk="1" hangingPunct="1"/>
            <a:r>
              <a:rPr lang="en-US" sz="2900" b="1" i="1" smtClean="0">
                <a:solidFill>
                  <a:srgbClr val="FF3300"/>
                </a:solidFill>
              </a:rPr>
              <a:t>intracapsular ligaments</a:t>
            </a:r>
            <a:r>
              <a:rPr lang="en-US" smtClean="0"/>
              <a:t> - located within capsule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D5555A-F41D-4E2C-A90B-635266FC90D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072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TYPICAL SYNOVIAL JOINT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4038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95CCF8-8DB4-4D80-B720-F4E8C2FB598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174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104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SYNOVIAL JOINTSL: ARTICULAR DISCS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5105400" cy="3124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Some synovial joints contain </a:t>
            </a:r>
            <a:r>
              <a:rPr lang="en-US" sz="2400" b="1" smtClean="0">
                <a:solidFill>
                  <a:srgbClr val="FF3300"/>
                </a:solidFill>
              </a:rPr>
              <a:t>articular disc</a:t>
            </a:r>
          </a:p>
          <a:p>
            <a:pPr lvl="1" eaLnBrk="1" hangingPunct="1"/>
            <a:r>
              <a:rPr lang="en-US" sz="2100" b="1" smtClean="0">
                <a:solidFill>
                  <a:srgbClr val="000099"/>
                </a:solidFill>
              </a:rPr>
              <a:t>TM joint</a:t>
            </a:r>
            <a:r>
              <a:rPr lang="en-US" sz="2100" smtClean="0"/>
              <a:t> &amp; </a:t>
            </a:r>
            <a:r>
              <a:rPr lang="en-US" sz="2100" b="1" smtClean="0">
                <a:solidFill>
                  <a:srgbClr val="000099"/>
                </a:solidFill>
              </a:rPr>
              <a:t>knee joint</a:t>
            </a:r>
          </a:p>
          <a:p>
            <a:pPr eaLnBrk="1" hangingPunct="1"/>
            <a:r>
              <a:rPr lang="en-US" sz="2400" smtClean="0"/>
              <a:t>Occur in joints whose articulating bones have somewhat different shapes</a:t>
            </a:r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752600"/>
            <a:ext cx="40005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105400" y="579120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C3F8B3A-08D3-4AB3-9E76-213D341FC0B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277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6200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BURSAE &amp; TENDON SHEATHS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49450"/>
            <a:ext cx="8915400" cy="4451350"/>
          </a:xfrm>
        </p:spPr>
        <p:txBody>
          <a:bodyPr/>
          <a:lstStyle/>
          <a:p>
            <a:pPr eaLnBrk="1" hangingPunct="1"/>
            <a:r>
              <a:rPr lang="en-US" smtClean="0"/>
              <a:t>Bursae &amp; tendon sheaths are </a:t>
            </a:r>
            <a:endParaRPr lang="en-US" b="1" smtClean="0"/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Closed bags of lubricant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Reduce friction between body elements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Bursa:</a:t>
            </a:r>
            <a:r>
              <a:rPr lang="en-US" b="1" smtClean="0">
                <a:solidFill>
                  <a:srgbClr val="FF3300"/>
                </a:solidFill>
              </a:rPr>
              <a:t> </a:t>
            </a:r>
            <a:r>
              <a:rPr lang="en-US" smtClean="0"/>
              <a:t>flattened fibrous sac lined by synovial membrane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Tendon sheath:</a:t>
            </a:r>
            <a:r>
              <a:rPr lang="en-US" smtClean="0"/>
              <a:t> elongated bursa that wraps around a tendon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98B6F9B-DAEE-4181-80BA-BEE409B9F45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379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76200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BURSAE &amp; TENDON SHEATHS</a:t>
            </a: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513" y="1676400"/>
            <a:ext cx="84978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E46C21B-E1F3-48C7-BDF6-8C05E7FC16C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48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SYNOVIAL JOINT: STABILITY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996633"/>
                </a:solidFill>
              </a:rPr>
              <a:t>Muscles</a:t>
            </a:r>
            <a:endParaRPr lang="en-US" sz="2000" smtClean="0">
              <a:solidFill>
                <a:srgbClr val="9966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Most important &amp; indispensable factor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Tone of different groups of muscles acting on the joint</a:t>
            </a:r>
            <a:endParaRPr lang="en-US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8000"/>
                </a:solidFill>
              </a:rPr>
              <a:t>Ligaments</a:t>
            </a:r>
            <a:endParaRPr lang="en-US" sz="200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Important in stability &amp; preventing any over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Guard against sudden excessive accidental movement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Not helpful against constant stress - once stretched; tend to remain in elongated position</a:t>
            </a:r>
            <a:endParaRPr lang="en-US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000000"/>
                </a:solidFill>
              </a:rPr>
              <a:t>Bones</a:t>
            </a: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Important especially in firm type/secure type of joint </a:t>
            </a:r>
            <a:r>
              <a:rPr lang="en-US" sz="2000" b="1" smtClean="0">
                <a:solidFill>
                  <a:srgbClr val="000000"/>
                </a:solidFill>
              </a:rPr>
              <a:t>-</a:t>
            </a:r>
            <a:r>
              <a:rPr lang="en-US" sz="2000" smtClean="0">
                <a:solidFill>
                  <a:srgbClr val="000000"/>
                </a:solidFill>
              </a:rPr>
              <a:t> Hip joint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In other, very little to negligible role to play </a:t>
            </a:r>
            <a:r>
              <a:rPr lang="en-US" sz="2000" b="1" smtClean="0">
                <a:solidFill>
                  <a:srgbClr val="000000"/>
                </a:solidFill>
              </a:rPr>
              <a:t>-</a:t>
            </a:r>
            <a:r>
              <a:rPr lang="en-US" sz="2000" smtClean="0">
                <a:solidFill>
                  <a:srgbClr val="000000"/>
                </a:solidFill>
              </a:rPr>
              <a:t> Shoulder joint</a:t>
            </a:r>
            <a:endParaRPr lang="en-US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FF00FF"/>
                </a:solidFill>
              </a:rPr>
              <a:t>Gravity</a:t>
            </a:r>
            <a:endParaRPr lang="en-US" sz="2000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May play a role in stability of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A9B86B-48B4-438F-8DE7-2DADAD142FA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3900"/>
            <a:ext cx="9144000" cy="44831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Functional classification:</a:t>
            </a:r>
            <a:r>
              <a:rPr lang="en-US" dirty="0" smtClean="0"/>
              <a:t> Based on amount of movement</a:t>
            </a:r>
          </a:p>
          <a:p>
            <a:pPr lvl="1" eaLnBrk="1" hangingPunct="1"/>
            <a:r>
              <a:rPr lang="en-US" b="1" dirty="0" err="1" smtClean="0">
                <a:solidFill>
                  <a:srgbClr val="FF3300"/>
                </a:solidFill>
              </a:rPr>
              <a:t>Synarthroses</a:t>
            </a:r>
            <a:r>
              <a:rPr lang="en-US" b="1" dirty="0" smtClean="0">
                <a:solidFill>
                  <a:srgbClr val="FF3300"/>
                </a:solidFill>
              </a:rPr>
              <a:t>:</a:t>
            </a:r>
            <a:r>
              <a:rPr lang="en-US" dirty="0" smtClean="0"/>
              <a:t> Immovable – common in </a:t>
            </a:r>
            <a:r>
              <a:rPr lang="en-US" dirty="0" smtClean="0"/>
              <a:t>skull</a:t>
            </a:r>
            <a:r>
              <a:rPr lang="en-US" dirty="0" smtClean="0"/>
              <a:t> </a:t>
            </a:r>
            <a:r>
              <a:rPr lang="en-US" dirty="0" smtClean="0"/>
              <a:t>skeleton</a:t>
            </a:r>
          </a:p>
          <a:p>
            <a:pPr lvl="1" eaLnBrk="1" hangingPunct="1"/>
            <a:r>
              <a:rPr lang="en-US" b="1" dirty="0" err="1" smtClean="0">
                <a:solidFill>
                  <a:srgbClr val="000099"/>
                </a:solidFill>
              </a:rPr>
              <a:t>Amphiarthroses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  <a:r>
              <a:rPr lang="en-US" dirty="0" smtClean="0"/>
              <a:t> Slightly movable – common in axial skeleton</a:t>
            </a:r>
          </a:p>
          <a:p>
            <a:pPr lvl="1" eaLnBrk="1" hangingPunct="1"/>
            <a:r>
              <a:rPr lang="en-US" b="1" dirty="0" err="1" smtClean="0">
                <a:solidFill>
                  <a:srgbClr val="008000"/>
                </a:solidFill>
              </a:rPr>
              <a:t>Diarthroses</a:t>
            </a:r>
            <a:r>
              <a:rPr lang="en-US" b="1" dirty="0" smtClean="0">
                <a:solidFill>
                  <a:srgbClr val="008000"/>
                </a:solidFill>
              </a:rPr>
              <a:t>:</a:t>
            </a:r>
            <a:r>
              <a:rPr lang="en-US" dirty="0" smtClean="0"/>
              <a:t> Freely movable – common in </a:t>
            </a:r>
            <a:r>
              <a:rPr lang="en-US" dirty="0" err="1" smtClean="0"/>
              <a:t>appendicular</a:t>
            </a:r>
            <a:r>
              <a:rPr lang="en-US" dirty="0" smtClean="0"/>
              <a:t> skeleton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4266EC-EB4C-4A37-81C3-D8E03B9F852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58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/>
              <a:t>SYNOVIAL JOINTS: MOVEMENTS ALLOWED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52675"/>
            <a:ext cx="9144000" cy="2828925"/>
          </a:xfrm>
        </p:spPr>
        <p:txBody>
          <a:bodyPr/>
          <a:lstStyle/>
          <a:p>
            <a:pPr eaLnBrk="1" hangingPunct="1"/>
            <a:r>
              <a:rPr lang="en-US" b="1" smtClean="0"/>
              <a:t>Three basic movement</a:t>
            </a:r>
          </a:p>
          <a:p>
            <a:pPr lvl="1" eaLnBrk="1" hangingPunct="1"/>
            <a:r>
              <a:rPr lang="en-US" sz="2900" b="1" smtClean="0">
                <a:solidFill>
                  <a:srgbClr val="000099"/>
                </a:solidFill>
              </a:rPr>
              <a:t>Gliding:</a:t>
            </a:r>
            <a:r>
              <a:rPr lang="en-US" sz="2900" smtClean="0"/>
              <a:t> </a:t>
            </a:r>
            <a:r>
              <a:rPr lang="en-US" smtClean="0"/>
              <a:t>One bone across the surface of another</a:t>
            </a:r>
          </a:p>
          <a:p>
            <a:pPr lvl="1" eaLnBrk="1" hangingPunct="1"/>
            <a:r>
              <a:rPr lang="en-US" sz="2900" b="1" smtClean="0">
                <a:solidFill>
                  <a:srgbClr val="FF3300"/>
                </a:solidFill>
              </a:rPr>
              <a:t>Angular movement:</a:t>
            </a:r>
            <a:r>
              <a:rPr lang="en-US" smtClean="0"/>
              <a:t> Movements change angle between bones</a:t>
            </a:r>
          </a:p>
          <a:p>
            <a:pPr lvl="1" eaLnBrk="1" hangingPunct="1"/>
            <a:r>
              <a:rPr lang="en-US" sz="2900" b="1" smtClean="0">
                <a:solidFill>
                  <a:srgbClr val="008000"/>
                </a:solidFill>
              </a:rPr>
              <a:t>Rotation:</a:t>
            </a:r>
            <a:r>
              <a:rPr lang="en-US" sz="2900" smtClean="0"/>
              <a:t> </a:t>
            </a:r>
            <a:r>
              <a:rPr lang="en-US" smtClean="0"/>
              <a:t>Movement around a bone's long axis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1DB4223-4349-4022-9A88-1B122C2C7B8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68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676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SYNOVIAL JOINTS:</a:t>
            </a:r>
            <a:br>
              <a:rPr lang="en-US" b="1" smtClean="0"/>
            </a:br>
            <a:r>
              <a:rPr lang="en-US" b="1" smtClean="0"/>
              <a:t> RANGE OF MOTION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282825"/>
            <a:ext cx="8991600" cy="3505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Nonaxial</a:t>
            </a:r>
            <a:r>
              <a:rPr lang="en-US" b="1" smtClean="0">
                <a:solidFill>
                  <a:srgbClr val="FF3300"/>
                </a:solidFill>
              </a:rPr>
              <a:t>-</a:t>
            </a:r>
            <a:r>
              <a:rPr lang="en-US" smtClean="0"/>
              <a:t> Slipping movements only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Uniaxial</a:t>
            </a:r>
            <a:r>
              <a:rPr lang="en-US" smtClean="0"/>
              <a:t>- Movement in one plane</a:t>
            </a:r>
          </a:p>
          <a:p>
            <a:pPr eaLnBrk="1" hangingPunct="1"/>
            <a:r>
              <a:rPr lang="en-US" sz="3200" b="1" smtClean="0">
                <a:solidFill>
                  <a:srgbClr val="008000"/>
                </a:solidFill>
              </a:rPr>
              <a:t>Biaxial</a:t>
            </a:r>
            <a:r>
              <a:rPr lang="en-US" b="1" smtClean="0">
                <a:solidFill>
                  <a:srgbClr val="008000"/>
                </a:solidFill>
              </a:rPr>
              <a:t>-</a:t>
            </a:r>
            <a:r>
              <a:rPr lang="en-US" smtClean="0"/>
              <a:t> Movement in two planes</a:t>
            </a:r>
          </a:p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Multiaxial</a:t>
            </a:r>
            <a:r>
              <a:rPr lang="en-US" smtClean="0"/>
              <a:t>- Movement in or around all three planes</a:t>
            </a:r>
          </a:p>
        </p:txBody>
      </p:sp>
    </p:spTree>
  </p:cSld>
  <p:clrMapOvr>
    <a:masterClrMapping/>
  </p:clrMapOvr>
  <p:transition spd="slow"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E9F2F4-2764-40AE-909A-1DEDCB0299B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789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GLIDING JOINTS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791200" cy="3886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Flat surfaces of two bones slip across each other</a:t>
            </a:r>
          </a:p>
          <a:p>
            <a:pPr eaLnBrk="1" hangingPunct="1"/>
            <a:r>
              <a:rPr lang="en-US" b="1" smtClean="0"/>
              <a:t>Gliding occurs between</a:t>
            </a:r>
            <a:r>
              <a:rPr lang="en-US" u="sng" smtClean="0"/>
              <a:t> </a:t>
            </a:r>
          </a:p>
          <a:p>
            <a:pPr lvl="1" eaLnBrk="1" hangingPunct="1"/>
            <a:r>
              <a:rPr lang="en-US" b="1" smtClean="0">
                <a:solidFill>
                  <a:srgbClr val="FF3300"/>
                </a:solidFill>
              </a:rPr>
              <a:t>Carpals</a:t>
            </a:r>
          </a:p>
          <a:p>
            <a:pPr lvl="1" eaLnBrk="1" hangingPunct="1"/>
            <a:r>
              <a:rPr lang="en-US" smtClean="0"/>
              <a:t>Articular processes of </a:t>
            </a:r>
            <a:r>
              <a:rPr lang="en-US" b="1" smtClean="0">
                <a:solidFill>
                  <a:srgbClr val="FF3300"/>
                </a:solidFill>
              </a:rPr>
              <a:t>vertebrae</a:t>
            </a:r>
          </a:p>
          <a:p>
            <a:pPr lvl="1" eaLnBrk="1" hangingPunct="1"/>
            <a:r>
              <a:rPr lang="en-US" b="1" smtClean="0">
                <a:solidFill>
                  <a:srgbClr val="FF3300"/>
                </a:solidFill>
              </a:rPr>
              <a:t>Tarsals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1981200"/>
            <a:ext cx="3381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A071D0-992E-4432-86FD-9EDD246F8C7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3891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ANGULAR MOVEMENT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382000" cy="4148138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Flexion</a:t>
            </a:r>
          </a:p>
          <a:p>
            <a:pPr eaLnBrk="1" hangingPunct="1"/>
            <a:r>
              <a:rPr lang="en-US" sz="3200" b="1" smtClean="0">
                <a:solidFill>
                  <a:schemeClr val="hlink"/>
                </a:solidFill>
              </a:rPr>
              <a:t>Extension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Abduction</a:t>
            </a:r>
          </a:p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Adduction</a:t>
            </a:r>
          </a:p>
          <a:p>
            <a:pPr eaLnBrk="1" hangingPunct="1"/>
            <a:r>
              <a:rPr lang="en-US" sz="3200" b="1" smtClean="0">
                <a:solidFill>
                  <a:srgbClr val="FF9900"/>
                </a:solidFill>
              </a:rPr>
              <a:t>Circumduction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436486C-BBA0-40E0-99AA-C7ED333F139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3993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839200" cy="3903663"/>
          </a:xfrm>
        </p:spPr>
        <p:txBody>
          <a:bodyPr/>
          <a:lstStyle/>
          <a:p>
            <a:pPr eaLnBrk="1" hangingPunct="1"/>
            <a:r>
              <a:rPr lang="en-US" smtClean="0"/>
              <a:t>Increase or decrease angle between bones</a:t>
            </a:r>
          </a:p>
          <a:p>
            <a:pPr eaLnBrk="1" hangingPunct="1"/>
            <a:r>
              <a:rPr lang="en-US" smtClean="0"/>
              <a:t>Movements involve:</a:t>
            </a:r>
          </a:p>
          <a:p>
            <a:pPr lvl="1" eaLnBrk="1" hangingPunct="1"/>
            <a:r>
              <a:rPr lang="en-US" sz="2900" b="1" smtClean="0">
                <a:solidFill>
                  <a:srgbClr val="008000"/>
                </a:solidFill>
              </a:rPr>
              <a:t>Flexion &amp; extension</a:t>
            </a:r>
          </a:p>
          <a:p>
            <a:pPr lvl="1" eaLnBrk="1" hangingPunct="1"/>
            <a:r>
              <a:rPr lang="en-US" sz="2900" b="1" smtClean="0">
                <a:solidFill>
                  <a:srgbClr val="FF3300"/>
                </a:solidFill>
              </a:rPr>
              <a:t>Abduction &amp; adduction</a:t>
            </a:r>
          </a:p>
          <a:p>
            <a:pPr lvl="1" eaLnBrk="1" hangingPunct="1"/>
            <a:r>
              <a:rPr lang="en-US" sz="2900" b="1" smtClean="0">
                <a:solidFill>
                  <a:srgbClr val="000099"/>
                </a:solidFill>
              </a:rPr>
              <a:t>Circumduction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393950"/>
            <a:ext cx="39624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2C236E-9A36-440A-BC3A-F560743A200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096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990600"/>
            <a:ext cx="299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84DEF8-7191-4762-B9D1-6E0625DD100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4198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304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990600"/>
            <a:ext cx="266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990600"/>
            <a:ext cx="23447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810000" y="5791200"/>
            <a:ext cx="228600" cy="228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BE4C20-A0A7-4B15-994E-E0155E1BD6D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301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D7E577-91C9-4543-8FF5-A96B1C9E646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4403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ANGULAR MOVEMENT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06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637C71-52B9-4B06-80F2-75DFAD7E4A22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4506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ROTATION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90700"/>
            <a:ext cx="6096000" cy="3735388"/>
          </a:xfrm>
        </p:spPr>
        <p:txBody>
          <a:bodyPr/>
          <a:lstStyle/>
          <a:p>
            <a:pPr eaLnBrk="1" hangingPunct="1"/>
            <a:r>
              <a:rPr lang="en-US" smtClean="0"/>
              <a:t>Turning of a bone </a:t>
            </a:r>
            <a:r>
              <a:rPr lang="en-US" b="1" smtClean="0">
                <a:solidFill>
                  <a:srgbClr val="FF3300"/>
                </a:solidFill>
              </a:rPr>
              <a:t>around its own long axis</a:t>
            </a:r>
          </a:p>
          <a:p>
            <a:pPr eaLnBrk="1" hangingPunct="1"/>
            <a:r>
              <a:rPr lang="en-US" b="1" smtClean="0"/>
              <a:t>Examples:</a:t>
            </a:r>
          </a:p>
          <a:p>
            <a:pPr lvl="1" eaLnBrk="1" hangingPunct="1"/>
            <a:r>
              <a:rPr lang="en-US" smtClean="0">
                <a:solidFill>
                  <a:srgbClr val="000099"/>
                </a:solidFill>
              </a:rPr>
              <a:t>Between C-1 &amp; C-2 vertebrae</a:t>
            </a:r>
          </a:p>
          <a:p>
            <a:pPr lvl="1" eaLnBrk="1" hangingPunct="1"/>
            <a:r>
              <a:rPr lang="en-US" smtClean="0">
                <a:solidFill>
                  <a:srgbClr val="000099"/>
                </a:solidFill>
              </a:rPr>
              <a:t>Hip &amp; shoulder joints</a:t>
            </a:r>
          </a:p>
        </p:txBody>
      </p:sp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33400"/>
            <a:ext cx="29051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3EA950-BAE3-4865-9D43-4A79FC67D76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46300"/>
            <a:ext cx="8077200" cy="44831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REGIONAL:</a:t>
            </a:r>
            <a:r>
              <a:rPr lang="en-US" b="1" dirty="0" smtClean="0"/>
              <a:t> </a:t>
            </a:r>
            <a:r>
              <a:rPr lang="en-US" dirty="0" smtClean="0"/>
              <a:t>on the basis of location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Skull type</a:t>
            </a:r>
            <a:r>
              <a:rPr lang="en-US" dirty="0" smtClean="0"/>
              <a:t> – Immovable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Vertebral type</a:t>
            </a:r>
            <a:r>
              <a:rPr lang="en-US" dirty="0" smtClean="0"/>
              <a:t> – Slightly movable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Limb type</a:t>
            </a:r>
            <a:r>
              <a:rPr lang="en-US" dirty="0" smtClean="0"/>
              <a:t> – Freely movable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E6322C-320C-4A1E-820E-BC56309FAD37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4608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11137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Supination:</a:t>
            </a:r>
            <a:r>
              <a:rPr lang="en-US" smtClean="0"/>
              <a:t> Forearm rotates laterally; palm faces superiorly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Pronation:</a:t>
            </a:r>
            <a:r>
              <a:rPr lang="en-US" smtClean="0"/>
              <a:t> Forearm rotates medially; palm faces inferiorly</a:t>
            </a:r>
          </a:p>
        </p:txBody>
      </p:sp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90888"/>
            <a:ext cx="510540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36BDCFD-A273-4DCD-9D45-DDA6500A9A5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47108" name="Date Placeholder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99"/>
                </a:solidFill>
              </a:rPr>
              <a:t>Dorsiflexion:</a:t>
            </a:r>
            <a:r>
              <a:rPr lang="en-US" sz="2400" smtClean="0"/>
              <a:t> Lifting the foot so its dorsal surface approaches shin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Plantarflexion:</a:t>
            </a:r>
            <a:r>
              <a:rPr lang="en-US" sz="2400" smtClean="0"/>
              <a:t> Depressing the foot; pointing the toes</a:t>
            </a:r>
          </a:p>
        </p:txBody>
      </p:sp>
      <p:pic>
        <p:nvPicPr>
          <p:cNvPr id="4711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133600"/>
            <a:ext cx="4038600" cy="3775075"/>
          </a:xfr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6A2269-693D-4C48-97E7-1A99BAC98AD2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4813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7315200" cy="163195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Inversion:</a:t>
            </a:r>
            <a:r>
              <a:rPr lang="en-US" smtClean="0"/>
              <a:t> Turning the sole medially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Eversion:</a:t>
            </a:r>
            <a:r>
              <a:rPr lang="en-US" b="1" smtClean="0">
                <a:solidFill>
                  <a:srgbClr val="FF3300"/>
                </a:solidFill>
              </a:rPr>
              <a:t> </a:t>
            </a:r>
            <a:r>
              <a:rPr lang="en-US" smtClean="0"/>
              <a:t>Turning the sole laterally</a:t>
            </a:r>
          </a:p>
        </p:txBody>
      </p:sp>
      <p:pic>
        <p:nvPicPr>
          <p:cNvPr id="481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001963"/>
            <a:ext cx="44196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226A0D-A8E4-4130-9851-582EFFAB4297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915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572000" cy="3048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Protraction</a:t>
            </a:r>
            <a:r>
              <a:rPr lang="en-US" smtClean="0"/>
              <a:t> Nonangular movement of jutting out the jaw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Retraction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Opposite movement to protraction </a:t>
            </a:r>
          </a:p>
        </p:txBody>
      </p:sp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196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1E600A5-4377-4B91-8538-7006C8FD4AB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5018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15400" cy="302101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Opposition:</a:t>
            </a:r>
            <a:r>
              <a:rPr lang="en-US" smtClean="0"/>
              <a:t> Movement of thumb to touch the tips of other fingers</a:t>
            </a:r>
          </a:p>
        </p:txBody>
      </p:sp>
      <p:pic>
        <p:nvPicPr>
          <p:cNvPr id="501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37338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467366-B644-4126-BF86-F7855EC2D737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SPECIAL MOVEMENTS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4419600" cy="3352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0099"/>
                </a:solidFill>
              </a:rPr>
              <a:t>Elevation</a:t>
            </a:r>
            <a:r>
              <a:rPr lang="en-US" sz="3200" smtClean="0"/>
              <a:t> 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Lifting a body superiorly</a:t>
            </a:r>
          </a:p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Depression</a:t>
            </a:r>
            <a:r>
              <a:rPr lang="en-US" sz="3200" smtClean="0"/>
              <a:t> </a:t>
            </a:r>
            <a:r>
              <a:rPr lang="en-US" smtClean="0"/>
              <a:t>–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Moving the elevated part inferiorly</a:t>
            </a: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05113"/>
            <a:ext cx="472440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11F002-CAB2-42E0-915C-6B36C4B238F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5222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 : SHAPE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32000"/>
            <a:ext cx="8915400" cy="4064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Plane joint</a:t>
            </a:r>
          </a:p>
          <a:p>
            <a:pPr lvl="1" eaLnBrk="1" hangingPunct="1"/>
            <a:r>
              <a:rPr lang="en-US" sz="2400" b="1" smtClean="0"/>
              <a:t>Articular surfaces</a:t>
            </a:r>
            <a:r>
              <a:rPr lang="en-US" sz="2400" smtClean="0"/>
              <a:t> are flat planes</a:t>
            </a:r>
          </a:p>
          <a:p>
            <a:pPr lvl="1" eaLnBrk="1" hangingPunct="1"/>
            <a:r>
              <a:rPr lang="en-US" sz="2400" smtClean="0"/>
              <a:t>Short </a:t>
            </a:r>
            <a:r>
              <a:rPr lang="en-US" sz="2400" b="1" smtClean="0"/>
              <a:t>gliding movements</a:t>
            </a:r>
            <a:r>
              <a:rPr lang="en-US" sz="2400" smtClean="0"/>
              <a:t> are allowed</a:t>
            </a:r>
          </a:p>
          <a:p>
            <a:pPr lvl="1" eaLnBrk="1" hangingPunct="1"/>
            <a:r>
              <a:rPr lang="en-US" sz="2400" smtClean="0"/>
              <a:t>No axis for movements</a:t>
            </a:r>
            <a:endParaRPr lang="en-US" sz="2400" b="1" smtClean="0">
              <a:solidFill>
                <a:srgbClr val="008000"/>
              </a:solidFill>
            </a:endParaRPr>
          </a:p>
          <a:p>
            <a:pPr lvl="1" eaLnBrk="1" hangingPunct="1"/>
            <a:r>
              <a:rPr lang="en-US" sz="2400" smtClean="0"/>
              <a:t>Gliding does </a:t>
            </a:r>
            <a:r>
              <a:rPr lang="en-US" sz="2400" b="1" u="sng" smtClean="0">
                <a:solidFill>
                  <a:srgbClr val="FF3300"/>
                </a:solidFill>
              </a:rPr>
              <a:t>not involve rotation</a:t>
            </a:r>
            <a:r>
              <a:rPr lang="en-US" sz="2400" smtClean="0"/>
              <a:t> around any axis</a:t>
            </a:r>
          </a:p>
          <a:p>
            <a:pPr lvl="2" eaLnBrk="1" hangingPunct="1"/>
            <a:r>
              <a:rPr lang="en-US" sz="2400" b="1" smtClean="0">
                <a:solidFill>
                  <a:srgbClr val="000099"/>
                </a:solidFill>
              </a:rPr>
              <a:t>Intertarsal joints </a:t>
            </a:r>
          </a:p>
          <a:p>
            <a:pPr lvl="2" eaLnBrk="1" hangingPunct="1"/>
            <a:r>
              <a:rPr lang="en-US" sz="2400" b="1" smtClean="0">
                <a:solidFill>
                  <a:srgbClr val="000099"/>
                </a:solidFill>
              </a:rPr>
              <a:t>intercarpal joints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70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7B7552-D79B-4DE4-BA0F-07218BF7F2FE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PLANE JOINT</a:t>
            </a:r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82700"/>
            <a:ext cx="49530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990600" y="4241800"/>
            <a:ext cx="314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Intercarpal joints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84F3F03-98B0-4FE0-A111-58BB0E69C0D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5427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 : SHAPE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915400" cy="3873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Hinge joints</a:t>
            </a:r>
          </a:p>
          <a:p>
            <a:pPr lvl="1" eaLnBrk="1" hangingPunct="1"/>
            <a:r>
              <a:rPr lang="en-US" smtClean="0"/>
              <a:t>Cylindrical end of one bone fits into a trough on another bone</a:t>
            </a:r>
          </a:p>
          <a:p>
            <a:pPr lvl="1" eaLnBrk="1" hangingPunct="1"/>
            <a:r>
              <a:rPr lang="en-US" b="1" smtClean="0"/>
              <a:t>Angular movement</a:t>
            </a:r>
            <a:r>
              <a:rPr lang="en-US" smtClean="0"/>
              <a:t> allowed in </a:t>
            </a:r>
            <a:r>
              <a:rPr lang="en-US" b="1" smtClean="0">
                <a:solidFill>
                  <a:srgbClr val="008000"/>
                </a:solidFill>
              </a:rPr>
              <a:t>one plane</a:t>
            </a:r>
          </a:p>
          <a:p>
            <a:pPr lvl="1" eaLnBrk="1" hangingPunct="1"/>
            <a:r>
              <a:rPr lang="en-US" smtClean="0"/>
              <a:t>Movement is </a:t>
            </a:r>
            <a:r>
              <a:rPr lang="en-US" b="1" smtClean="0"/>
              <a:t>uniaxial</a:t>
            </a:r>
            <a:r>
              <a:rPr lang="en-US" smtClean="0"/>
              <a:t> – Allows movement around one axis only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Elbow</a:t>
            </a:r>
            <a:r>
              <a:rPr lang="en-US" smtClean="0"/>
              <a:t> </a:t>
            </a:r>
            <a:r>
              <a:rPr lang="en-US" b="1" smtClean="0">
                <a:solidFill>
                  <a:srgbClr val="000099"/>
                </a:solidFill>
              </a:rPr>
              <a:t>Joint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Ankle</a:t>
            </a:r>
            <a:r>
              <a:rPr lang="en-US" smtClean="0"/>
              <a:t> </a:t>
            </a:r>
            <a:r>
              <a:rPr lang="en-US" b="1" smtClean="0">
                <a:solidFill>
                  <a:srgbClr val="000099"/>
                </a:solidFill>
              </a:rPr>
              <a:t>Joint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Joints between phalanges</a:t>
            </a:r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ransition spd="slow"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096C7A4-4B4D-4BDC-A632-97C26176939F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5529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HINGE JOINT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20800"/>
            <a:ext cx="54102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352800" y="5470525"/>
            <a:ext cx="160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Elbow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Joint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FA2CDB-E149-4E24-83FE-1540AEAD324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93900"/>
            <a:ext cx="9144000" cy="4254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Structural classification</a:t>
            </a:r>
            <a:r>
              <a:rPr lang="en-US" smtClean="0"/>
              <a:t> based on:</a:t>
            </a:r>
          </a:p>
          <a:p>
            <a:pPr lvl="1" eaLnBrk="1" hangingPunct="1"/>
            <a:r>
              <a:rPr lang="en-US" b="1" smtClean="0"/>
              <a:t>Material</a:t>
            </a:r>
            <a:r>
              <a:rPr lang="en-US" smtClean="0"/>
              <a:t> that binds bones together</a:t>
            </a:r>
          </a:p>
          <a:p>
            <a:pPr lvl="1" eaLnBrk="1" hangingPunct="1"/>
            <a:r>
              <a:rPr lang="en-US" smtClean="0"/>
              <a:t>Presence or absence of a </a:t>
            </a:r>
            <a:r>
              <a:rPr lang="en-US" b="1" smtClean="0"/>
              <a:t>joint cavity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Structural classifications include</a:t>
            </a:r>
          </a:p>
          <a:p>
            <a:pPr lvl="2" eaLnBrk="1" hangingPunct="1"/>
            <a:r>
              <a:rPr lang="en-US" b="1" smtClean="0">
                <a:solidFill>
                  <a:srgbClr val="FF3300"/>
                </a:solidFill>
              </a:rPr>
              <a:t>Fibrous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Cartilaginous</a:t>
            </a:r>
          </a:p>
          <a:p>
            <a:pPr lvl="2" eaLnBrk="1" hangingPunct="1"/>
            <a:r>
              <a:rPr lang="en-US" b="1" smtClean="0">
                <a:solidFill>
                  <a:srgbClr val="008000"/>
                </a:solidFill>
              </a:rPr>
              <a:t>Synovial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61AD097-7372-400B-BB0F-64B74CB2731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5632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 : SHAPE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4464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Pivot joints</a:t>
            </a:r>
          </a:p>
          <a:p>
            <a:pPr lvl="1" eaLnBrk="1" hangingPunct="1"/>
            <a:r>
              <a:rPr lang="en-US" b="1" smtClean="0"/>
              <a:t>Uniaxial</a:t>
            </a:r>
            <a:r>
              <a:rPr lang="en-US" smtClean="0"/>
              <a:t>- Rotating bone only turns around its </a:t>
            </a:r>
            <a:r>
              <a:rPr lang="en-US" b="1" smtClean="0">
                <a:solidFill>
                  <a:srgbClr val="008000"/>
                </a:solidFill>
              </a:rPr>
              <a:t>long axis</a:t>
            </a:r>
          </a:p>
          <a:p>
            <a:pPr lvl="1" eaLnBrk="1" hangingPunct="1"/>
            <a:r>
              <a:rPr lang="en-US" b="1" smtClean="0"/>
              <a:t>Examples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Superior &amp; Inferior radioulnar joint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Joint between atlas &amp; axis</a:t>
            </a:r>
          </a:p>
        </p:txBody>
      </p:sp>
    </p:spTree>
  </p:cSld>
  <p:clrMapOvr>
    <a:masterClrMapping/>
  </p:clrMapOvr>
  <p:transition spd="slow">
    <p:rand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B0AA91-7825-4F6E-8984-C9AA47681CD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734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PIVOT JOINT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62484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2076450" y="5399088"/>
            <a:ext cx="4059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Superior radioulnar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F73593-28DC-47EC-A472-8E09D3FD1942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JOINTS: SHAPE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5813"/>
            <a:ext cx="8763000" cy="350678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Condyloid joints</a:t>
            </a:r>
          </a:p>
          <a:p>
            <a:pPr lvl="1" eaLnBrk="1" hangingPunct="1"/>
            <a:r>
              <a:rPr lang="en-US" smtClean="0"/>
              <a:t>Allow moving bone to travel:</a:t>
            </a:r>
          </a:p>
          <a:p>
            <a:pPr lvl="2" eaLnBrk="1" hangingPunct="1"/>
            <a:r>
              <a:rPr lang="en-US" b="1" smtClean="0"/>
              <a:t>Side to side</a:t>
            </a:r>
            <a:r>
              <a:rPr lang="en-US" smtClean="0"/>
              <a:t> – Abduction &amp; adduction</a:t>
            </a:r>
          </a:p>
          <a:p>
            <a:pPr lvl="2" eaLnBrk="1" hangingPunct="1"/>
            <a:r>
              <a:rPr lang="en-US" b="1" smtClean="0"/>
              <a:t>Back &amp; forth</a:t>
            </a:r>
            <a:r>
              <a:rPr lang="en-US" smtClean="0"/>
              <a:t> – Flexion &amp; extension</a:t>
            </a:r>
          </a:p>
          <a:p>
            <a:pPr eaLnBrk="1" hangingPunct="1"/>
            <a:r>
              <a:rPr lang="en-US" b="1" smtClean="0">
                <a:solidFill>
                  <a:srgbClr val="008000"/>
                </a:solidFill>
              </a:rPr>
              <a:t>Biaxial: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Movement occurs around </a:t>
            </a:r>
            <a:r>
              <a:rPr lang="en-US" b="1" smtClean="0"/>
              <a:t>two axes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Metacarpophalangeal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1DDE10-9B07-4D08-8922-BB85D74889A0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5939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CONDYLOID JOINT</a:t>
            </a:r>
          </a:p>
        </p:txBody>
      </p:sp>
      <p:pic>
        <p:nvPicPr>
          <p:cNvPr id="593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67818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747963" y="5424488"/>
            <a:ext cx="384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Metacarpophalangeal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24DC80-7A81-47CA-88CB-6164052C5249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042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 : SHAPE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67000"/>
            <a:ext cx="9144000" cy="2211388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Saddle joints</a:t>
            </a:r>
          </a:p>
          <a:p>
            <a:pPr lvl="1" eaLnBrk="1" hangingPunct="1"/>
            <a:r>
              <a:rPr lang="en-US" smtClean="0"/>
              <a:t>Each articular surface </a:t>
            </a:r>
            <a:r>
              <a:rPr lang="en-US" b="1" smtClean="0"/>
              <a:t>has concave &amp; convex surfaces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Biaxial</a:t>
            </a:r>
            <a:r>
              <a:rPr lang="en-US" smtClean="0">
                <a:solidFill>
                  <a:srgbClr val="FF9900"/>
                </a:solidFill>
              </a:rPr>
              <a:t> </a:t>
            </a:r>
            <a:r>
              <a:rPr lang="en-US" smtClean="0"/>
              <a:t>joints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First</a:t>
            </a:r>
            <a:r>
              <a:rPr lang="en-US" smtClean="0">
                <a:solidFill>
                  <a:srgbClr val="000099"/>
                </a:solidFill>
              </a:rPr>
              <a:t> </a:t>
            </a:r>
            <a:r>
              <a:rPr lang="en-US" b="1" smtClean="0">
                <a:solidFill>
                  <a:srgbClr val="000099"/>
                </a:solidFill>
              </a:rPr>
              <a:t>carpometacarpal joint (Thumb joint)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FFB267E-B526-4CC7-8CA8-3E934895032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14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SADDLE JOINT</a:t>
            </a: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71600"/>
            <a:ext cx="44275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3276600" y="2651125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First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carpometacarpal joint (Thumb joint)</a:t>
            </a:r>
          </a:p>
        </p:txBody>
      </p:sp>
    </p:spTree>
  </p:cSld>
  <p:clrMapOvr>
    <a:masterClrMapping/>
  </p:clrMapOvr>
  <p:transition spd="slow">
    <p:random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B07D1A-16E3-409A-BBA2-E3ECEEEC1050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24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SYNOVIAL JOINTS : SHAPE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78038"/>
            <a:ext cx="8763000" cy="32559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Ball &amp; socket joints</a:t>
            </a:r>
          </a:p>
          <a:p>
            <a:pPr lvl="1" eaLnBrk="1" hangingPunct="1"/>
            <a:r>
              <a:rPr lang="en-US" smtClean="0"/>
              <a:t>Spherical head of one bone fits into round socket of another</a:t>
            </a:r>
          </a:p>
          <a:p>
            <a:pPr lvl="1" eaLnBrk="1" hangingPunct="1"/>
            <a:r>
              <a:rPr lang="en-US" b="1" smtClean="0">
                <a:solidFill>
                  <a:srgbClr val="008000"/>
                </a:solidFill>
              </a:rPr>
              <a:t>Multiaxial:</a:t>
            </a:r>
            <a:r>
              <a:rPr lang="en-US" smtClean="0"/>
              <a:t> Allow movement in </a:t>
            </a:r>
            <a:r>
              <a:rPr lang="en-US" b="1" smtClean="0"/>
              <a:t>all three axes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Shoulder joint </a:t>
            </a:r>
          </a:p>
          <a:p>
            <a:pPr lvl="2" eaLnBrk="1" hangingPunct="1"/>
            <a:r>
              <a:rPr lang="en-US" b="1" smtClean="0">
                <a:solidFill>
                  <a:srgbClr val="000099"/>
                </a:solidFill>
              </a:rPr>
              <a:t>Hip joint</a:t>
            </a:r>
          </a:p>
        </p:txBody>
      </p:sp>
    </p:spTree>
  </p:cSld>
  <p:clrMapOvr>
    <a:masterClrMapping/>
  </p:clrMapOvr>
  <p:transition spd="slow"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699EB6-92E3-4DF4-9E86-4FF853843DF1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6349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0104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BALL &amp; SOCKET JOINT</a:t>
            </a:r>
          </a:p>
        </p:txBody>
      </p:sp>
      <p:pic>
        <p:nvPicPr>
          <p:cNvPr id="634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55626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754438" y="2286000"/>
            <a:ext cx="287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Shoulder joint</a:t>
            </a:r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7AAFB5-CCC7-4E9D-B9DA-19A746F3182F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6451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SUPPLY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991600" cy="43434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3300"/>
                </a:solidFill>
              </a:rPr>
              <a:t>Periarticular plexus</a:t>
            </a:r>
            <a:r>
              <a:rPr lang="en-US" sz="2400" smtClean="0"/>
              <a:t> - articular &amp; epiphyseal branches</a:t>
            </a:r>
          </a:p>
          <a:p>
            <a:pPr eaLnBrk="1" hangingPunct="1"/>
            <a:r>
              <a:rPr lang="en-US" sz="2400" smtClean="0"/>
              <a:t>Branches perforate fibrous capsule - </a:t>
            </a:r>
            <a:r>
              <a:rPr lang="en-US" sz="2400" smtClean="0">
                <a:solidFill>
                  <a:srgbClr val="FF00FF"/>
                </a:solidFill>
              </a:rPr>
              <a:t>vascular plexus in deeper parts of synovial membrane</a:t>
            </a:r>
          </a:p>
          <a:p>
            <a:pPr eaLnBrk="1" hangingPunct="1"/>
            <a:r>
              <a:rPr lang="en-US" sz="2400" smtClean="0"/>
              <a:t>BVs of synovial membrane terminate around articular margins in looped anastomoses- </a:t>
            </a:r>
            <a:r>
              <a:rPr lang="en-US" sz="2400" b="1" smtClean="0">
                <a:solidFill>
                  <a:srgbClr val="0000CC"/>
                </a:solidFill>
              </a:rPr>
              <a:t>circularis</a:t>
            </a:r>
            <a:r>
              <a:rPr lang="en-US" sz="2400" smtClean="0">
                <a:solidFill>
                  <a:srgbClr val="0000CC"/>
                </a:solidFill>
              </a:rPr>
              <a:t> </a:t>
            </a:r>
            <a:r>
              <a:rPr lang="en-US" sz="2400" b="1" smtClean="0">
                <a:solidFill>
                  <a:srgbClr val="0000CC"/>
                </a:solidFill>
              </a:rPr>
              <a:t>vasculosus</a:t>
            </a:r>
            <a:endParaRPr lang="en-US" sz="2400" smtClean="0"/>
          </a:p>
          <a:p>
            <a:pPr lvl="1" eaLnBrk="1" hangingPunct="1"/>
            <a:r>
              <a:rPr lang="en-US" sz="2200" smtClean="0">
                <a:solidFill>
                  <a:srgbClr val="000000"/>
                </a:solidFill>
              </a:rPr>
              <a:t>Supplies capsule, synovial membrane &amp; epiphyses</a:t>
            </a:r>
          </a:p>
          <a:p>
            <a:pPr eaLnBrk="1" hangingPunct="1"/>
            <a:r>
              <a:rPr lang="en-US" sz="2400" smtClean="0">
                <a:solidFill>
                  <a:srgbClr val="008000"/>
                </a:solidFill>
              </a:rPr>
              <a:t>Articular cartilage is avascular</a:t>
            </a:r>
          </a:p>
          <a:p>
            <a:pPr eaLnBrk="1" hangingPunct="1"/>
            <a:r>
              <a:rPr lang="en-US" sz="2400" smtClean="0"/>
              <a:t>After epiphyseal fusion communication between circulus vasculosus &amp; end arteries of metaphysis is established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B53F2F-5F91-4A4F-84F5-1F4B760BECB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6553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NERVE SUPPLY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96633"/>
                </a:solidFill>
              </a:rPr>
              <a:t>Capsule &amp; ligaments:</a:t>
            </a:r>
            <a:r>
              <a:rPr lang="en-US" sz="2400" smtClean="0"/>
              <a:t> Rich nerve supply; sensitive to pain</a:t>
            </a:r>
          </a:p>
          <a:p>
            <a:pPr eaLnBrk="1" hangingPunct="1"/>
            <a:r>
              <a:rPr lang="en-US" sz="2400" b="1" smtClean="0">
                <a:solidFill>
                  <a:srgbClr val="FF00FF"/>
                </a:solidFill>
              </a:rPr>
              <a:t>Synovial membrane:</a:t>
            </a:r>
            <a:r>
              <a:rPr lang="en-US" sz="2400" smtClean="0"/>
              <a:t> Poor nerve supply</a:t>
            </a:r>
          </a:p>
          <a:p>
            <a:pPr eaLnBrk="1" hangingPunct="1"/>
            <a:r>
              <a:rPr lang="en-US" sz="2400" b="1" smtClean="0">
                <a:solidFill>
                  <a:srgbClr val="008000"/>
                </a:solidFill>
              </a:rPr>
              <a:t>Articular cartilage:</a:t>
            </a:r>
            <a:r>
              <a:rPr lang="en-US" sz="2400" smtClean="0"/>
              <a:t> Non nervous &amp; insensitive to pain</a:t>
            </a:r>
          </a:p>
          <a:p>
            <a:pPr eaLnBrk="1" hangingPunct="1"/>
            <a:r>
              <a:rPr lang="en-US" sz="2400" smtClean="0"/>
              <a:t>Articular nerves contain </a:t>
            </a:r>
            <a:r>
              <a:rPr lang="en-US" sz="2400" b="1" smtClean="0">
                <a:solidFill>
                  <a:srgbClr val="000000"/>
                </a:solidFill>
              </a:rPr>
              <a:t>sensory &amp; autonomic fibres</a:t>
            </a:r>
          </a:p>
          <a:p>
            <a:pPr eaLnBrk="1" hangingPunct="1"/>
            <a:r>
              <a:rPr lang="en-US" sz="2400" smtClean="0">
                <a:solidFill>
                  <a:srgbClr val="FF6600"/>
                </a:solidFill>
              </a:rPr>
              <a:t>Some sensory fibres are proprioceptive;</a:t>
            </a:r>
            <a:r>
              <a:rPr lang="en-US" sz="2400" smtClean="0"/>
              <a:t> sensitive to position &amp; movement.  Connected to specialised receptors concerned with joint position and stretch. </a:t>
            </a:r>
            <a:r>
              <a:rPr lang="en-US" sz="2400" smtClean="0">
                <a:solidFill>
                  <a:srgbClr val="0000CC"/>
                </a:solidFill>
              </a:rPr>
              <a:t>Concerned with reflex control of posture &amp; locomotion.</a:t>
            </a:r>
          </a:p>
          <a:p>
            <a:pPr eaLnBrk="1" hangingPunct="1"/>
            <a:r>
              <a:rPr lang="en-US" sz="2400" smtClean="0"/>
              <a:t>Other sensory fibres are sensitive to pain</a:t>
            </a:r>
          </a:p>
          <a:p>
            <a:pPr eaLnBrk="1" hangingPunct="1"/>
            <a:r>
              <a:rPr lang="en-US" sz="2400" b="1" smtClean="0"/>
              <a:t>Autonomic fibres:</a:t>
            </a:r>
            <a:r>
              <a:rPr lang="en-US" sz="2400" smtClean="0"/>
              <a:t> vasomotor or vasosensory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8CEF1A-4E65-41DB-8571-569AC05C5A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467600" cy="1295400"/>
          </a:xfrm>
        </p:spPr>
        <p:txBody>
          <a:bodyPr/>
          <a:lstStyle/>
          <a:p>
            <a:pPr eaLnBrk="1" hangingPunct="1"/>
            <a:r>
              <a:rPr lang="en-US" b="1" smtClean="0"/>
              <a:t>JOINTS: CLASSIFICATIONS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>
                <a:solidFill>
                  <a:srgbClr val="996633"/>
                </a:solidFill>
              </a:rPr>
              <a:t>Fibrous</a:t>
            </a:r>
            <a:r>
              <a:rPr lang="en-US" sz="2000" b="1" smtClean="0"/>
              <a:t>	          </a:t>
            </a:r>
            <a:r>
              <a:rPr lang="en-US" sz="2000" b="1" smtClean="0">
                <a:solidFill>
                  <a:srgbClr val="000099"/>
                </a:solidFill>
              </a:rPr>
              <a:t>Cartilaginous	</a:t>
            </a:r>
            <a:r>
              <a:rPr lang="en-US" sz="2000" b="1" smtClean="0"/>
              <a:t>                           </a:t>
            </a:r>
            <a:r>
              <a:rPr lang="en-US" sz="2000" b="1" smtClean="0">
                <a:solidFill>
                  <a:srgbClr val="FF3300"/>
                </a:solidFill>
              </a:rPr>
              <a:t>Synovial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Fixed	                      Slightly movable	                           Freely movable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smtClean="0"/>
              <a:t>(</a:t>
            </a:r>
            <a:r>
              <a:rPr lang="en-US" sz="2000" b="1" i="1" smtClean="0"/>
              <a:t>Synarthroses</a:t>
            </a:r>
            <a:r>
              <a:rPr lang="en-US" sz="2000" smtClean="0"/>
              <a:t>)	        (</a:t>
            </a:r>
            <a:r>
              <a:rPr lang="en-US" sz="2000" b="1" i="1" smtClean="0"/>
              <a:t>Amphiarthroses</a:t>
            </a:r>
            <a:r>
              <a:rPr lang="en-US" sz="2000" smtClean="0"/>
              <a:t>)	                          (</a:t>
            </a:r>
            <a:r>
              <a:rPr lang="en-US" sz="2000" b="1" i="1" smtClean="0"/>
              <a:t>Diarthroses</a:t>
            </a:r>
            <a:r>
              <a:rPr lang="en-US" sz="2000" smtClean="0"/>
              <a:t>)</a:t>
            </a: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Types</a:t>
            </a:r>
            <a:r>
              <a:rPr lang="en-US" sz="2000" smtClean="0"/>
              <a:t>	                        </a:t>
            </a:r>
            <a:r>
              <a:rPr lang="en-US" sz="2000" b="1" smtClean="0"/>
              <a:t>Types</a:t>
            </a:r>
            <a:r>
              <a:rPr lang="en-US" sz="2000" smtClean="0"/>
              <a:t>	                                        </a:t>
            </a:r>
            <a:r>
              <a:rPr lang="en-US" sz="2000" b="1" smtClean="0"/>
              <a:t>Types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Sutures</a:t>
            </a:r>
            <a:r>
              <a:rPr lang="en-US" sz="2000" smtClean="0"/>
              <a:t>	           </a:t>
            </a:r>
            <a:r>
              <a:rPr lang="en-US" sz="2000" b="1" smtClean="0"/>
              <a:t>Pri.cart. joints</a:t>
            </a:r>
            <a:r>
              <a:rPr lang="en-US" sz="2000" smtClean="0"/>
              <a:t>	                           </a:t>
            </a:r>
            <a:r>
              <a:rPr lang="en-US" sz="2000" b="1" smtClean="0"/>
              <a:t>Plane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Plane	           (</a:t>
            </a:r>
            <a:r>
              <a:rPr lang="en-US" sz="2000" b="1" i="1" smtClean="0"/>
              <a:t>Synchondroses</a:t>
            </a:r>
            <a:r>
              <a:rPr lang="en-US" sz="2000" smtClean="0"/>
              <a:t>)</a:t>
            </a:r>
            <a:r>
              <a:rPr lang="en-US" sz="2000" b="1" smtClean="0"/>
              <a:t>                         Hinge </a:t>
            </a:r>
            <a:r>
              <a:rPr lang="en-US" sz="2000" smtClean="0"/>
              <a:t>(</a:t>
            </a:r>
            <a:r>
              <a:rPr lang="en-US" sz="2000" b="1" i="1" smtClean="0"/>
              <a:t>Ginglymi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Squamous			                                       </a:t>
            </a:r>
            <a:r>
              <a:rPr lang="en-US" sz="2000" b="1" smtClean="0"/>
              <a:t> Pivot</a:t>
            </a:r>
            <a:r>
              <a:rPr lang="en-US" sz="2000" smtClean="0"/>
              <a:t> (</a:t>
            </a:r>
            <a:r>
              <a:rPr lang="en-US" sz="2000" b="1" i="1" smtClean="0"/>
              <a:t>Trochoid</a:t>
            </a:r>
            <a:r>
              <a:rPr lang="en-US" sz="20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Limbous	           </a:t>
            </a:r>
            <a:r>
              <a:rPr lang="en-US" sz="2000" b="1" smtClean="0"/>
              <a:t>Sec.cart. Joints                            Bicondylar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Serrate	           (</a:t>
            </a:r>
            <a:r>
              <a:rPr lang="en-US" sz="2000" b="1" i="1" smtClean="0"/>
              <a:t>Syndesmoses</a:t>
            </a:r>
            <a:r>
              <a:rPr lang="en-US" sz="2000" smtClean="0"/>
              <a:t>)	                           </a:t>
            </a:r>
            <a:r>
              <a:rPr lang="en-US" sz="2000" b="1" smtClean="0"/>
              <a:t>Ellipsoid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Dentate			                                        </a:t>
            </a:r>
            <a:r>
              <a:rPr lang="en-US" sz="2000" b="1" smtClean="0"/>
              <a:t>Saddle</a:t>
            </a:r>
            <a:r>
              <a:rPr lang="en-US" sz="2000" smtClean="0"/>
              <a:t> (</a:t>
            </a:r>
            <a:r>
              <a:rPr lang="en-US" sz="2000" b="1" i="1" smtClean="0"/>
              <a:t>Sellar</a:t>
            </a:r>
            <a:r>
              <a:rPr lang="en-US" sz="2000" smtClean="0"/>
              <a:t>)</a:t>
            </a:r>
            <a:endParaRPr lang="en-US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Gomphosis                                                                         Ball &amp; socket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Syndesmosis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smtClean="0"/>
              <a:t>Schindylesis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AADDBC9-0CA1-48FF-B6AD-B9E2FA4BE00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6656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HILTON’S LAW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A motor nerve to muscle acting on joint tends to give a branch to that joint &amp; another branch to skin covering joint 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Elucidated by Gardner (1948): Modification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Pattern of innervation is concerned with maintenance of efficient stability at the joint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E5BB08-E4D5-4293-9D96-457113960CB9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6758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NEUROPATHIC JOINT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CC"/>
                </a:solidFill>
              </a:rPr>
              <a:t>Due to complete dennervation</a:t>
            </a:r>
            <a:r>
              <a:rPr lang="en-US" sz="2400" smtClean="0"/>
              <a:t> - all reflexes are eliminated</a:t>
            </a:r>
          </a:p>
          <a:p>
            <a:pPr eaLnBrk="1" hangingPunct="1"/>
            <a:r>
              <a:rPr lang="en-US" sz="2400" smtClean="0"/>
              <a:t>Joint is left unprotected &amp; liable to mechanical damage</a:t>
            </a:r>
          </a:p>
          <a:p>
            <a:pPr eaLnBrk="1" hangingPunct="1"/>
            <a:r>
              <a:rPr lang="en-US" sz="2400" b="1" smtClean="0">
                <a:solidFill>
                  <a:srgbClr val="FF00FF"/>
                </a:solidFill>
              </a:rPr>
              <a:t>Affected joint shows: </a:t>
            </a:r>
          </a:p>
          <a:p>
            <a:pPr lvl="2" eaLnBrk="1" hangingPunct="1"/>
            <a:r>
              <a:rPr lang="en-US" smtClean="0"/>
              <a:t>Painless swelling</a:t>
            </a:r>
          </a:p>
          <a:p>
            <a:pPr lvl="2" eaLnBrk="1" hangingPunct="1"/>
            <a:r>
              <a:rPr lang="en-US" smtClean="0"/>
              <a:t>Excessive mobility</a:t>
            </a:r>
          </a:p>
          <a:p>
            <a:pPr lvl="2" eaLnBrk="1" hangingPunct="1"/>
            <a:r>
              <a:rPr lang="en-US" smtClean="0"/>
              <a:t>Destruction</a:t>
            </a:r>
          </a:p>
          <a:p>
            <a:pPr eaLnBrk="1" hangingPunct="1"/>
            <a:r>
              <a:rPr lang="en-US" sz="2400" b="1" smtClean="0">
                <a:solidFill>
                  <a:srgbClr val="996633"/>
                </a:solidFill>
              </a:rPr>
              <a:t>Caused by:</a:t>
            </a:r>
          </a:p>
          <a:p>
            <a:pPr lvl="2" eaLnBrk="1" hangingPunct="1"/>
            <a:r>
              <a:rPr lang="en-US" sz="2000" smtClean="0"/>
              <a:t>Leprosy</a:t>
            </a:r>
          </a:p>
          <a:p>
            <a:pPr lvl="2" eaLnBrk="1" hangingPunct="1"/>
            <a:r>
              <a:rPr lang="en-US" sz="2000" smtClean="0"/>
              <a:t>Tabes dorsalis</a:t>
            </a:r>
          </a:p>
          <a:p>
            <a:pPr lvl="2" eaLnBrk="1" hangingPunct="1"/>
            <a:r>
              <a:rPr lang="en-US" sz="2000" smtClean="0"/>
              <a:t>Syringomyelia</a:t>
            </a:r>
          </a:p>
        </p:txBody>
      </p:sp>
    </p:spTree>
  </p:cSld>
  <p:clrMapOvr>
    <a:masterClrMapping/>
  </p:clrMapOvr>
  <p:transition spd="slow"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9D51D1-2A6F-4D5A-9432-58480739B3B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6861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DISORDERS OF JOINTS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3216275"/>
          </a:xfrm>
        </p:spPr>
        <p:txBody>
          <a:bodyPr/>
          <a:lstStyle/>
          <a:p>
            <a:pPr eaLnBrk="1" hangingPunct="1"/>
            <a:r>
              <a:rPr lang="en-US" sz="2600" smtClean="0"/>
              <a:t>Structure of joints makes them prone to </a:t>
            </a:r>
            <a:r>
              <a:rPr lang="en-US" sz="2600" b="1" smtClean="0">
                <a:solidFill>
                  <a:srgbClr val="FF3300"/>
                </a:solidFill>
              </a:rPr>
              <a:t>traumatic stress</a:t>
            </a:r>
          </a:p>
          <a:p>
            <a:pPr eaLnBrk="1" hangingPunct="1"/>
            <a:r>
              <a:rPr lang="en-US" sz="2600" smtClean="0"/>
              <a:t>Function of joints makes them subject to </a:t>
            </a:r>
            <a:r>
              <a:rPr lang="en-US" sz="2600" b="1" smtClean="0">
                <a:solidFill>
                  <a:srgbClr val="000099"/>
                </a:solidFill>
              </a:rPr>
              <a:t>friction &amp; wear</a:t>
            </a:r>
          </a:p>
          <a:p>
            <a:pPr eaLnBrk="1" hangingPunct="1"/>
            <a:r>
              <a:rPr lang="en-US" sz="2600" smtClean="0"/>
              <a:t>Affected by </a:t>
            </a:r>
            <a:r>
              <a:rPr lang="en-US" sz="2600" b="1" smtClean="0">
                <a:solidFill>
                  <a:srgbClr val="996633"/>
                </a:solidFill>
              </a:rPr>
              <a:t>inflammatory</a:t>
            </a:r>
            <a:r>
              <a:rPr lang="en-US" b="1" smtClean="0">
                <a:solidFill>
                  <a:srgbClr val="996633"/>
                </a:solidFill>
              </a:rPr>
              <a:t> &amp; degenerative processes</a:t>
            </a:r>
            <a:r>
              <a:rPr lang="en-US" b="1" smtClean="0">
                <a:solidFill>
                  <a:srgbClr val="FF9900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2A359A-72C8-4DD1-B8EF-EA60EB5098C2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69635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SPRAINS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225800"/>
          </a:xfrm>
        </p:spPr>
        <p:txBody>
          <a:bodyPr/>
          <a:lstStyle/>
          <a:p>
            <a:pPr eaLnBrk="1" hangingPunct="1"/>
            <a:r>
              <a:rPr lang="en-US" b="1" smtClean="0"/>
              <a:t>Ligaments</a:t>
            </a:r>
            <a:r>
              <a:rPr lang="en-US" smtClean="0"/>
              <a:t> reinforcing a joint are </a:t>
            </a:r>
            <a:r>
              <a:rPr lang="en-US" b="1" smtClean="0">
                <a:solidFill>
                  <a:srgbClr val="FF9900"/>
                </a:solidFill>
              </a:rPr>
              <a:t>stretched or torn</a:t>
            </a:r>
          </a:p>
          <a:p>
            <a:pPr eaLnBrk="1" hangingPunct="1"/>
            <a:r>
              <a:rPr lang="en-US" b="1" smtClean="0"/>
              <a:t>Partially torn</a:t>
            </a:r>
            <a:r>
              <a:rPr lang="en-US" smtClean="0"/>
              <a:t> ligaments slowly repair themselves</a:t>
            </a:r>
          </a:p>
          <a:p>
            <a:pPr eaLnBrk="1" hangingPunct="1"/>
            <a:r>
              <a:rPr lang="en-US" b="1" smtClean="0"/>
              <a:t>Completely torn</a:t>
            </a:r>
            <a:r>
              <a:rPr lang="en-US" smtClean="0"/>
              <a:t> ligaments require prompt surgical repair</a:t>
            </a:r>
          </a:p>
        </p:txBody>
      </p:sp>
    </p:spTree>
  </p:cSld>
  <p:clrMapOvr>
    <a:masterClrMapping/>
  </p:clrMapOvr>
  <p:transition spd="slow"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016A9E-D49A-4457-B6E8-DB1218A61646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7065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DISLOCATIONS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57413"/>
            <a:ext cx="9144000" cy="3001962"/>
          </a:xfrm>
        </p:spPr>
        <p:txBody>
          <a:bodyPr/>
          <a:lstStyle/>
          <a:p>
            <a:pPr eaLnBrk="1" hangingPunct="1"/>
            <a:r>
              <a:rPr lang="en-US" smtClean="0"/>
              <a:t>Occur when bones are </a:t>
            </a:r>
            <a:r>
              <a:rPr lang="en-US" b="1" smtClean="0"/>
              <a:t>forced out of alignment</a:t>
            </a:r>
          </a:p>
          <a:p>
            <a:pPr eaLnBrk="1" hangingPunct="1"/>
            <a:r>
              <a:rPr lang="en-US" smtClean="0"/>
              <a:t>Usually </a:t>
            </a:r>
            <a:r>
              <a:rPr lang="en-US" b="1" smtClean="0"/>
              <a:t>accompanied by</a:t>
            </a:r>
            <a:r>
              <a:rPr lang="en-US" smtClean="0"/>
              <a:t> </a:t>
            </a:r>
            <a:r>
              <a:rPr lang="en-US" b="1" smtClean="0">
                <a:solidFill>
                  <a:srgbClr val="FF9900"/>
                </a:solidFill>
              </a:rPr>
              <a:t>sprains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99"/>
                </a:solidFill>
              </a:rPr>
              <a:t>inflammation</a:t>
            </a:r>
            <a:r>
              <a:rPr lang="en-US" smtClean="0"/>
              <a:t> &amp; </a:t>
            </a:r>
            <a:r>
              <a:rPr lang="en-US" b="1" smtClean="0">
                <a:solidFill>
                  <a:schemeClr val="accent1"/>
                </a:solidFill>
              </a:rPr>
              <a:t>joint immobilization</a:t>
            </a:r>
          </a:p>
          <a:p>
            <a:pPr eaLnBrk="1" hangingPunct="1"/>
            <a:r>
              <a:rPr lang="en-US" smtClean="0"/>
              <a:t>Caused by </a:t>
            </a:r>
            <a:r>
              <a:rPr lang="en-US" b="1" smtClean="0"/>
              <a:t>serious falls</a:t>
            </a:r>
            <a:r>
              <a:rPr lang="en-US" smtClean="0"/>
              <a:t> &amp; are </a:t>
            </a:r>
            <a:r>
              <a:rPr lang="en-US" b="1" u="sng" smtClean="0"/>
              <a:t>common sports injuries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Subluxation</a:t>
            </a:r>
            <a:r>
              <a:rPr lang="en-US" smtClean="0"/>
              <a:t> – Partial dislocation of a joint</a:t>
            </a:r>
          </a:p>
        </p:txBody>
      </p:sp>
    </p:spTree>
  </p:cSld>
  <p:clrMapOvr>
    <a:masterClrMapping/>
  </p:clrMapOvr>
  <p:transition spd="slow">
    <p:random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20ECD14-B612-4D96-AF28-CB3AEE04CAEC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71684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915400" cy="1295400"/>
          </a:xfrm>
        </p:spPr>
        <p:txBody>
          <a:bodyPr/>
          <a:lstStyle/>
          <a:p>
            <a:pPr algn="ctr" eaLnBrk="1" hangingPunct="1"/>
            <a:r>
              <a:rPr lang="en-US" b="1" smtClean="0"/>
              <a:t>INFLAMMATORY &amp; </a:t>
            </a:r>
            <a:br>
              <a:rPr lang="en-US" b="1" smtClean="0"/>
            </a:br>
            <a:r>
              <a:rPr lang="en-US" b="1" smtClean="0"/>
              <a:t>DEGENERATIVE CONDITIONS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3088"/>
            <a:ext cx="9144000" cy="4405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3300"/>
                </a:solidFill>
              </a:rPr>
              <a:t>BURSITIS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Inflammation of a bursa, usually caused by a</a:t>
            </a:r>
            <a:r>
              <a:rPr lang="en-US" b="1" smtClean="0"/>
              <a:t> blow</a:t>
            </a:r>
            <a:r>
              <a:rPr lang="en-US" smtClean="0"/>
              <a:t> or </a:t>
            </a:r>
            <a:r>
              <a:rPr lang="en-US" b="1" smtClean="0"/>
              <a:t>friction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Symptoms are </a:t>
            </a:r>
            <a:r>
              <a:rPr lang="en-US" b="1" smtClean="0"/>
              <a:t>pain &amp; swelling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Treated with </a:t>
            </a:r>
            <a:r>
              <a:rPr lang="en-US" b="1" smtClean="0">
                <a:solidFill>
                  <a:srgbClr val="FF9900"/>
                </a:solidFill>
              </a:rPr>
              <a:t>Anti-inflammatory drugs</a:t>
            </a:r>
            <a:r>
              <a:rPr lang="en-US" smtClean="0"/>
              <a:t>; </a:t>
            </a:r>
            <a:r>
              <a:rPr lang="en-US" b="1" smtClean="0">
                <a:solidFill>
                  <a:srgbClr val="FF9900"/>
                </a:solidFill>
              </a:rPr>
              <a:t>Excessive fluid may be aspirated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00099"/>
                </a:solidFill>
              </a:rPr>
              <a:t>TENDONITIS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Inflammation of tendon sheaths typically caused by </a:t>
            </a:r>
            <a:r>
              <a:rPr lang="en-US" b="1" smtClean="0"/>
              <a:t>overuse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Symptoms &amp; treatment are similar to bursitis</a:t>
            </a:r>
          </a:p>
        </p:txBody>
      </p:sp>
    </p:spTree>
  </p:cSld>
  <p:clrMapOvr>
    <a:masterClrMapping/>
  </p:clrMapOvr>
  <p:transition spd="slow">
    <p:rand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AA8A27-E820-4872-A049-6A5F96FE75E1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2708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8991600" cy="476250"/>
          </a:xfrm>
        </p:spPr>
        <p:txBody>
          <a:bodyPr/>
          <a:lstStyle/>
          <a:p>
            <a:pPr eaLnBrk="1" hangingPunct="1"/>
            <a:r>
              <a:rPr lang="en-US" b="1" smtClean="0"/>
              <a:t>ARTHRITIS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95475"/>
            <a:ext cx="9144000" cy="3971925"/>
          </a:xfrm>
        </p:spPr>
        <p:txBody>
          <a:bodyPr/>
          <a:lstStyle/>
          <a:p>
            <a:pPr eaLnBrk="1" hangingPunct="1"/>
            <a:r>
              <a:rPr lang="en-US" smtClean="0"/>
              <a:t>More than 100 different types of inflammatory or degenerative diseases that damage the joints</a:t>
            </a:r>
          </a:p>
          <a:p>
            <a:pPr eaLnBrk="1" hangingPunct="1"/>
            <a:r>
              <a:rPr lang="en-US" smtClean="0"/>
              <a:t>Most widespread crippling disease</a:t>
            </a:r>
          </a:p>
          <a:p>
            <a:pPr eaLnBrk="1" hangingPunct="1"/>
            <a:r>
              <a:rPr lang="en-US" b="1" smtClean="0"/>
              <a:t>Symptoms</a:t>
            </a:r>
            <a:r>
              <a:rPr lang="en-US" smtClean="0"/>
              <a:t> – </a:t>
            </a:r>
            <a:r>
              <a:rPr lang="en-US" smtClean="0">
                <a:solidFill>
                  <a:schemeClr val="hlink"/>
                </a:solidFill>
              </a:rPr>
              <a:t>Pain</a:t>
            </a:r>
            <a:r>
              <a:rPr lang="en-US" smtClean="0"/>
              <a:t>, </a:t>
            </a:r>
            <a:r>
              <a:rPr lang="en-US" smtClean="0">
                <a:solidFill>
                  <a:schemeClr val="hlink"/>
                </a:solidFill>
              </a:rPr>
              <a:t>Stiffness</a:t>
            </a:r>
            <a:r>
              <a:rPr lang="en-US" smtClean="0"/>
              <a:t> &amp; </a:t>
            </a:r>
            <a:r>
              <a:rPr lang="en-US" smtClean="0">
                <a:solidFill>
                  <a:schemeClr val="hlink"/>
                </a:solidFill>
              </a:rPr>
              <a:t>Swelling of a joint</a:t>
            </a:r>
          </a:p>
        </p:txBody>
      </p:sp>
    </p:spTree>
  </p:cSld>
  <p:clrMapOvr>
    <a:masterClrMapping/>
  </p:clrMapOvr>
  <p:transition spd="slow">
    <p:random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51538A6-628E-4494-BB5B-1D71374670EA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73731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838200"/>
            <a:ext cx="8991600" cy="476250"/>
          </a:xfrm>
        </p:spPr>
        <p:txBody>
          <a:bodyPr/>
          <a:lstStyle/>
          <a:p>
            <a:pPr eaLnBrk="1" hangingPunct="1"/>
            <a:r>
              <a:rPr lang="en-US" sz="4300" b="1" smtClean="0"/>
              <a:t>OSTEOARTHRITIS (OA)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59000"/>
            <a:ext cx="9144000" cy="3001963"/>
          </a:xfrm>
        </p:spPr>
        <p:txBody>
          <a:bodyPr/>
          <a:lstStyle/>
          <a:p>
            <a:pPr eaLnBrk="1" hangingPunct="1"/>
            <a:r>
              <a:rPr lang="en-US" smtClean="0"/>
              <a:t>Most common chronic arthritis; </a:t>
            </a:r>
            <a:r>
              <a:rPr lang="en-US" b="1" smtClean="0"/>
              <a:t>“</a:t>
            </a:r>
            <a:r>
              <a:rPr lang="en-US" b="1" smtClean="0">
                <a:solidFill>
                  <a:srgbClr val="FF9900"/>
                </a:solidFill>
              </a:rPr>
              <a:t>wear-and-tear” arthritis</a:t>
            </a:r>
          </a:p>
          <a:p>
            <a:pPr eaLnBrk="1" hangingPunct="1"/>
            <a:r>
              <a:rPr lang="en-US" b="1" smtClean="0"/>
              <a:t>Affects women more</a:t>
            </a:r>
            <a:r>
              <a:rPr lang="en-US" smtClean="0"/>
              <a:t> than men</a:t>
            </a:r>
          </a:p>
          <a:p>
            <a:pPr eaLnBrk="1" hangingPunct="1"/>
            <a:r>
              <a:rPr lang="en-US" smtClean="0"/>
              <a:t>More </a:t>
            </a:r>
            <a:r>
              <a:rPr lang="en-US" b="1" smtClean="0"/>
              <a:t>prevalent in the aged</a:t>
            </a:r>
            <a:r>
              <a:rPr lang="en-US" smtClean="0"/>
              <a:t> &amp; probably </a:t>
            </a:r>
            <a:r>
              <a:rPr lang="en-US" b="1" smtClean="0">
                <a:solidFill>
                  <a:srgbClr val="FF9900"/>
                </a:solidFill>
              </a:rPr>
              <a:t>related to normal aging process</a:t>
            </a:r>
          </a:p>
        </p:txBody>
      </p:sp>
    </p:spTree>
  </p:cSld>
  <p:clrMapOvr>
    <a:masterClrMapping/>
  </p:clrMapOvr>
  <p:transition spd="slow">
    <p:random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74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9DA507-0A07-485B-99A2-02A12D87395B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475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8991600" cy="476250"/>
          </a:xfrm>
        </p:spPr>
        <p:txBody>
          <a:bodyPr/>
          <a:lstStyle/>
          <a:p>
            <a:pPr eaLnBrk="1" hangingPunct="1"/>
            <a:r>
              <a:rPr lang="en-US" sz="4300" b="1" smtClean="0"/>
              <a:t>OSTEOARTHRITIS: COURSE</a:t>
            </a:r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1013"/>
            <a:ext cx="9144000" cy="4192587"/>
          </a:xfrm>
        </p:spPr>
        <p:txBody>
          <a:bodyPr/>
          <a:lstStyle/>
          <a:p>
            <a:pPr eaLnBrk="1" hangingPunct="1"/>
            <a:r>
              <a:rPr lang="en-US" smtClean="0"/>
              <a:t>Reflects years of </a:t>
            </a:r>
            <a:r>
              <a:rPr lang="en-US" b="1" smtClean="0"/>
              <a:t>abrasion &amp; compression</a:t>
            </a:r>
            <a:r>
              <a:rPr lang="en-US" smtClean="0"/>
              <a:t> causing </a:t>
            </a:r>
            <a:r>
              <a:rPr lang="en-US" b="1" smtClean="0"/>
              <a:t>increased production of</a:t>
            </a:r>
            <a:r>
              <a:rPr lang="en-US" smtClean="0"/>
              <a:t> </a:t>
            </a:r>
            <a:r>
              <a:rPr lang="en-US" b="1" smtClean="0">
                <a:solidFill>
                  <a:srgbClr val="FF9900"/>
                </a:solidFill>
              </a:rPr>
              <a:t>metalloproteinase enzymes</a:t>
            </a:r>
            <a:r>
              <a:rPr lang="en-US" smtClean="0"/>
              <a:t> that </a:t>
            </a:r>
            <a:r>
              <a:rPr lang="en-US" b="1" smtClean="0"/>
              <a:t>break down cartilage</a:t>
            </a:r>
          </a:p>
          <a:p>
            <a:pPr eaLnBrk="1" hangingPunct="1"/>
            <a:r>
              <a:rPr lang="en-US" smtClean="0"/>
              <a:t>As one </a:t>
            </a:r>
            <a:r>
              <a:rPr lang="en-US" b="1" i="1" smtClean="0"/>
              <a:t>ages</a:t>
            </a:r>
            <a:r>
              <a:rPr lang="en-US" smtClean="0"/>
              <a:t>, </a:t>
            </a:r>
            <a:r>
              <a:rPr lang="en-US" b="1" smtClean="0"/>
              <a:t>cartilage is destroyed more quickly</a:t>
            </a:r>
            <a:r>
              <a:rPr lang="en-US" smtClean="0"/>
              <a:t> than it is replaced</a:t>
            </a:r>
          </a:p>
          <a:p>
            <a:pPr eaLnBrk="1" hangingPunct="1"/>
            <a:r>
              <a:rPr lang="en-US" b="1" smtClean="0"/>
              <a:t>Exposed bone ends</a:t>
            </a:r>
            <a:r>
              <a:rPr lang="en-US" smtClean="0"/>
              <a:t> </a:t>
            </a:r>
            <a:r>
              <a:rPr lang="en-US" b="1" smtClean="0">
                <a:solidFill>
                  <a:srgbClr val="000099"/>
                </a:solidFill>
              </a:rPr>
              <a:t>thicken</a:t>
            </a:r>
            <a:r>
              <a:rPr lang="en-US" smtClean="0"/>
              <a:t>, </a:t>
            </a:r>
            <a:r>
              <a:rPr lang="en-US" b="1" smtClean="0">
                <a:solidFill>
                  <a:srgbClr val="000099"/>
                </a:solidFill>
              </a:rPr>
              <a:t>enlarge</a:t>
            </a:r>
            <a:r>
              <a:rPr lang="en-US" smtClean="0"/>
              <a:t>, form </a:t>
            </a:r>
            <a:r>
              <a:rPr lang="en-US" b="1" smtClean="0">
                <a:solidFill>
                  <a:srgbClr val="000099"/>
                </a:solidFill>
              </a:rPr>
              <a:t>bone spurs</a:t>
            </a:r>
            <a:r>
              <a:rPr lang="en-US" smtClean="0"/>
              <a:t> &amp; </a:t>
            </a:r>
            <a:r>
              <a:rPr lang="en-US" b="1" smtClean="0">
                <a:solidFill>
                  <a:srgbClr val="000099"/>
                </a:solidFill>
              </a:rPr>
              <a:t>restrict movement</a:t>
            </a:r>
          </a:p>
          <a:p>
            <a:pPr eaLnBrk="1" hangingPunct="1"/>
            <a:r>
              <a:rPr lang="en-US" smtClean="0"/>
              <a:t>Joints </a:t>
            </a:r>
            <a:r>
              <a:rPr lang="en-US" b="1" smtClean="0"/>
              <a:t>most affected:</a:t>
            </a:r>
            <a:r>
              <a:rPr lang="en-US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Cervical &amp; lumbar</a:t>
            </a:r>
            <a:r>
              <a:rPr lang="en-US" smtClean="0"/>
              <a:t> </a:t>
            </a:r>
            <a:r>
              <a:rPr lang="en-US" b="1" smtClean="0">
                <a:solidFill>
                  <a:schemeClr val="hlink"/>
                </a:solidFill>
              </a:rPr>
              <a:t>spine</a:t>
            </a:r>
            <a:r>
              <a:rPr lang="en-US" smtClean="0"/>
              <a:t>, </a:t>
            </a:r>
            <a:r>
              <a:rPr lang="en-US" b="1" smtClean="0">
                <a:solidFill>
                  <a:srgbClr val="996633"/>
                </a:solidFill>
              </a:rPr>
              <a:t>Fingers</a:t>
            </a:r>
            <a:r>
              <a:rPr lang="en-US" smtClean="0"/>
              <a:t>,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r>
              <a:rPr lang="en-US" b="1" smtClean="0">
                <a:solidFill>
                  <a:srgbClr val="FF3300"/>
                </a:solidFill>
              </a:rPr>
              <a:t>Knuckles</a:t>
            </a:r>
            <a:r>
              <a:rPr lang="en-US" smtClean="0"/>
              <a:t>, </a:t>
            </a:r>
            <a:r>
              <a:rPr lang="en-US" b="1" smtClean="0">
                <a:solidFill>
                  <a:srgbClr val="FF3300"/>
                </a:solidFill>
              </a:rPr>
              <a:t>Knees</a:t>
            </a:r>
            <a:r>
              <a:rPr lang="en-US" smtClean="0"/>
              <a:t> &amp; </a:t>
            </a:r>
            <a:r>
              <a:rPr lang="en-US" b="1" smtClean="0">
                <a:solidFill>
                  <a:srgbClr val="996633"/>
                </a:solidFill>
              </a:rPr>
              <a:t>Hips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SK  DEPT OF ANATOMY  AFMC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114146-7E07-4F77-BC21-276F6D4B72DF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75780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0"/>
            <a:ext cx="8991600" cy="476250"/>
          </a:xfrm>
        </p:spPr>
        <p:txBody>
          <a:bodyPr/>
          <a:lstStyle/>
          <a:p>
            <a:pPr eaLnBrk="1" hangingPunct="1"/>
            <a:r>
              <a:rPr lang="en-US" sz="4300" b="1" smtClean="0"/>
              <a:t>RHEUMATOID ARTHRITIS </a:t>
            </a:r>
          </a:p>
        </p:txBody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991600" cy="4192588"/>
          </a:xfrm>
        </p:spPr>
        <p:txBody>
          <a:bodyPr/>
          <a:lstStyle/>
          <a:p>
            <a:pPr eaLnBrk="1" hangingPunct="1"/>
            <a:r>
              <a:rPr lang="en-US" b="1" smtClean="0"/>
              <a:t>Chronic</a:t>
            </a:r>
            <a:r>
              <a:rPr lang="en-US" smtClean="0"/>
              <a:t>, </a:t>
            </a:r>
            <a:r>
              <a:rPr lang="en-US" b="1" smtClean="0"/>
              <a:t>inflammatory</a:t>
            </a:r>
            <a:r>
              <a:rPr lang="en-US" smtClean="0"/>
              <a:t>, </a:t>
            </a:r>
            <a:r>
              <a:rPr lang="en-US" b="1" smtClean="0"/>
              <a:t>autoimmune disease</a:t>
            </a:r>
            <a:r>
              <a:rPr lang="en-US" smtClean="0"/>
              <a:t> of </a:t>
            </a:r>
            <a:r>
              <a:rPr lang="en-US" b="1" i="1" smtClean="0"/>
              <a:t>unknown cause</a:t>
            </a:r>
            <a:r>
              <a:rPr lang="en-US" smtClean="0"/>
              <a:t>, with an insidious onset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509C02-5CD9-49C8-8409-F88850A94A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FIBROUS JOINTS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305800" cy="2949575"/>
          </a:xfrm>
        </p:spPr>
        <p:txBody>
          <a:bodyPr/>
          <a:lstStyle/>
          <a:p>
            <a:pPr eaLnBrk="1" hangingPunct="1"/>
            <a:r>
              <a:rPr lang="en-US" sz="2400" smtClean="0"/>
              <a:t>Bones are </a:t>
            </a:r>
            <a:r>
              <a:rPr lang="en-US" sz="2400" b="1" smtClean="0"/>
              <a:t>connected</a:t>
            </a:r>
            <a:r>
              <a:rPr lang="en-US" sz="2400" smtClean="0"/>
              <a:t> by fibrous connective tissue</a:t>
            </a:r>
          </a:p>
          <a:p>
            <a:pPr eaLnBrk="1" hangingPunct="1"/>
            <a:r>
              <a:rPr lang="en-US" sz="2400" b="1" u="sng" smtClean="0"/>
              <a:t>Do not have a joint cavity</a:t>
            </a:r>
          </a:p>
          <a:p>
            <a:pPr eaLnBrk="1" hangingPunct="1"/>
            <a:r>
              <a:rPr lang="en-US" sz="2400" b="1" smtClean="0"/>
              <a:t>Immovable or slightly movable</a:t>
            </a:r>
            <a:endParaRPr lang="en-US" sz="2400" smtClean="0"/>
          </a:p>
          <a:p>
            <a:pPr eaLnBrk="1" hangingPunct="1"/>
            <a:r>
              <a:rPr lang="en-US" sz="2400" b="1" smtClean="0"/>
              <a:t>Types </a:t>
            </a:r>
            <a:r>
              <a:rPr lang="en-US" sz="2400" smtClean="0"/>
              <a:t>– </a:t>
            </a:r>
          </a:p>
          <a:p>
            <a:pPr lvl="1" eaLnBrk="1" hangingPunct="1"/>
            <a:r>
              <a:rPr lang="en-US" sz="2100" b="1" smtClean="0">
                <a:solidFill>
                  <a:srgbClr val="FF3300"/>
                </a:solidFill>
              </a:rPr>
              <a:t>Sutures</a:t>
            </a:r>
            <a:r>
              <a:rPr lang="en-US" sz="2100" smtClean="0"/>
              <a:t> </a:t>
            </a:r>
          </a:p>
          <a:p>
            <a:pPr lvl="1" eaLnBrk="1" hangingPunct="1"/>
            <a:r>
              <a:rPr lang="en-US" sz="2100" b="1" smtClean="0">
                <a:solidFill>
                  <a:srgbClr val="000099"/>
                </a:solidFill>
              </a:rPr>
              <a:t>Syndesmoses</a:t>
            </a:r>
            <a:r>
              <a:rPr lang="en-US" sz="2100" smtClean="0"/>
              <a:t> </a:t>
            </a:r>
          </a:p>
          <a:p>
            <a:pPr lvl="1" eaLnBrk="1" hangingPunct="1"/>
            <a:r>
              <a:rPr lang="en-US" sz="2100" b="1" smtClean="0">
                <a:solidFill>
                  <a:srgbClr val="008000"/>
                </a:solidFill>
              </a:rPr>
              <a:t>Gomphoses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4D7470D-B12D-4E29-B5EE-6F8930656A57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7680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9220200" cy="476250"/>
          </a:xfrm>
        </p:spPr>
        <p:txBody>
          <a:bodyPr/>
          <a:lstStyle/>
          <a:p>
            <a:pPr eaLnBrk="1" hangingPunct="1"/>
            <a:endParaRPr lang="en-GB" b="1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492625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b="1" smtClean="0"/>
              <a:t>By embryonic</a:t>
            </a:r>
            <a:r>
              <a:rPr lang="en-US" smtClean="0"/>
              <a:t> </a:t>
            </a:r>
            <a:r>
              <a:rPr lang="en-US" b="1" smtClean="0"/>
              <a:t>week 8</a:t>
            </a:r>
            <a:r>
              <a:rPr lang="en-US" smtClean="0"/>
              <a:t>- synovial joints resemble adult joints</a:t>
            </a:r>
          </a:p>
          <a:p>
            <a:pPr eaLnBrk="1" hangingPunct="1">
              <a:lnSpc>
                <a:spcPct val="85000"/>
              </a:lnSpc>
            </a:pPr>
            <a:r>
              <a:rPr lang="en-US" b="1" smtClean="0">
                <a:solidFill>
                  <a:srgbClr val="FF9900"/>
                </a:solidFill>
              </a:rPr>
              <a:t>Few problems</a:t>
            </a:r>
            <a:r>
              <a:rPr lang="en-US" smtClean="0"/>
              <a:t> occur until late middle age</a:t>
            </a:r>
          </a:p>
          <a:p>
            <a:pPr eaLnBrk="1" hangingPunct="1">
              <a:lnSpc>
                <a:spcPct val="85000"/>
              </a:lnSpc>
            </a:pPr>
            <a:r>
              <a:rPr lang="en-US" b="1" smtClean="0">
                <a:solidFill>
                  <a:srgbClr val="000099"/>
                </a:solidFill>
              </a:rPr>
              <a:t>Advancing years</a:t>
            </a:r>
            <a:r>
              <a:rPr lang="en-US" smtClean="0"/>
              <a:t> take their toll on joints including: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solidFill>
                  <a:srgbClr val="000099"/>
                </a:solidFill>
              </a:rPr>
              <a:t>Ligaments &amp; tendons shorten &amp; weaken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solidFill>
                  <a:srgbClr val="000099"/>
                </a:solidFill>
              </a:rPr>
              <a:t>Intervertebral discs become more likely to herniate</a:t>
            </a:r>
          </a:p>
          <a:p>
            <a:pPr lvl="1" eaLnBrk="1" hangingPunct="1">
              <a:lnSpc>
                <a:spcPct val="85000"/>
              </a:lnSpc>
            </a:pPr>
            <a:r>
              <a:rPr lang="en-US" smtClean="0">
                <a:solidFill>
                  <a:srgbClr val="000099"/>
                </a:solidFill>
              </a:rPr>
              <a:t>OA is inevitable</a:t>
            </a:r>
            <a:r>
              <a:rPr lang="en-US" smtClean="0"/>
              <a:t> &amp; people of 70 have some degree of OA</a:t>
            </a:r>
          </a:p>
          <a:p>
            <a:pPr eaLnBrk="1" hangingPunct="1">
              <a:lnSpc>
                <a:spcPct val="85000"/>
              </a:lnSpc>
            </a:pPr>
            <a:r>
              <a:rPr lang="en-US" b="1" smtClean="0">
                <a:solidFill>
                  <a:srgbClr val="FF3300"/>
                </a:solidFill>
              </a:rPr>
              <a:t>Prudent  exercise (especially swimming)</a:t>
            </a:r>
            <a:r>
              <a:rPr lang="en-US" smtClean="0"/>
              <a:t> that coaxes joints through their full range of motion is key to postponing joint problems</a:t>
            </a:r>
          </a:p>
        </p:txBody>
      </p:sp>
    </p:spTree>
  </p:cSld>
  <p:clrMapOvr>
    <a:masterClrMapping/>
  </p:clrMapOvr>
  <p:transition spd="slow">
    <p:rand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A83FDB-80BC-432B-97EC-F9673E216ABB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AUG 09</a:t>
            </a:r>
          </a:p>
        </p:txBody>
      </p:sp>
      <p:pic>
        <p:nvPicPr>
          <p:cNvPr id="77828" name="Picture 2" descr="0901a_FibrousJoints_3.jpg                                      0002B647Macintosh HD                   ABA78158:"/>
          <p:cNvPicPr preferRelativeResize="0">
            <a:picLocks noChangeAspect="1" noChangeArrowheads="1"/>
          </p:cNvPicPr>
          <p:nvPr/>
        </p:nvPicPr>
        <p:blipFill>
          <a:blip r:embed="rId3" r:link="rId4" cstate="print"/>
          <a:srcRect b="18681"/>
          <a:stretch>
            <a:fillRect/>
          </a:stretch>
        </p:blipFill>
        <p:spPr bwMode="auto">
          <a:xfrm>
            <a:off x="1309688" y="554038"/>
            <a:ext cx="7605712" cy="55419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77829" name="WordArt 3"/>
          <p:cNvSpPr>
            <a:spLocks noChangeArrowheads="1" noChangeShapeType="1" noTextEdit="1"/>
          </p:cNvSpPr>
          <p:nvPr/>
        </p:nvSpPr>
        <p:spPr bwMode="auto">
          <a:xfrm>
            <a:off x="1828800" y="4267200"/>
            <a:ext cx="5181600" cy="1447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THANK  TOU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Cascade">
  <a:themeElements>
    <a:clrScheme name="Cascade 8">
      <a:dk1>
        <a:srgbClr val="204162"/>
      </a:dk1>
      <a:lt1>
        <a:srgbClr val="FFFFFF"/>
      </a:lt1>
      <a:dk2>
        <a:srgbClr val="204162"/>
      </a:dk2>
      <a:lt2>
        <a:srgbClr val="003300"/>
      </a:lt2>
      <a:accent1>
        <a:srgbClr val="99CC00"/>
      </a:accent1>
      <a:accent2>
        <a:srgbClr val="336633"/>
      </a:accent2>
      <a:accent3>
        <a:srgbClr val="FFFFFF"/>
      </a:accent3>
      <a:accent4>
        <a:srgbClr val="1A3653"/>
      </a:accent4>
      <a:accent5>
        <a:srgbClr val="CAE2AA"/>
      </a:accent5>
      <a:accent6>
        <a:srgbClr val="2D5C2D"/>
      </a:accent6>
      <a:hlink>
        <a:srgbClr val="6666FF"/>
      </a:hlink>
      <a:folHlink>
        <a:srgbClr val="C5C248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724</TotalTime>
  <Words>2064</Words>
  <Application>Microsoft Office PowerPoint</Application>
  <PresentationFormat>On-screen Show (4:3)</PresentationFormat>
  <Paragraphs>532</Paragraphs>
  <Slides>91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Cascade</vt:lpstr>
      <vt:lpstr>THE  JOINTS</vt:lpstr>
      <vt:lpstr>Slide 2</vt:lpstr>
      <vt:lpstr>Slide 3</vt:lpstr>
      <vt:lpstr>JOINTS</vt:lpstr>
      <vt:lpstr>JOINTS: CLASSIFICATIONS</vt:lpstr>
      <vt:lpstr>JOINTS: CLASSIFICATIONS</vt:lpstr>
      <vt:lpstr>JOINTS: CLASSIFICATIONS</vt:lpstr>
      <vt:lpstr>JOINTS: CLASSIFICATIONS</vt:lpstr>
      <vt:lpstr>FIBROUS JOINTS</vt:lpstr>
      <vt:lpstr>FIBROUS JOINTS</vt:lpstr>
      <vt:lpstr>SUTURES</vt:lpstr>
      <vt:lpstr>Slide 12</vt:lpstr>
      <vt:lpstr>Slide 13</vt:lpstr>
      <vt:lpstr>FIBROUS JOINTS</vt:lpstr>
      <vt:lpstr>Fibrous Joints - sutures</vt:lpstr>
      <vt:lpstr>Slide 16</vt:lpstr>
      <vt:lpstr>Fibrous Joints - sutures</vt:lpstr>
      <vt:lpstr>SYNDESMOSES</vt:lpstr>
      <vt:lpstr>SYNDESMOSIS</vt:lpstr>
      <vt:lpstr>GOMPHOSES</vt:lpstr>
      <vt:lpstr>Fibrous Joints - gomphosis</vt:lpstr>
      <vt:lpstr>CARTILAGINOUS JOINTS</vt:lpstr>
      <vt:lpstr>CARTILAGINOUS JOINTS</vt:lpstr>
      <vt:lpstr>Primary cartilagenous joints Synchondroses</vt:lpstr>
      <vt:lpstr>SYNCHONDROSES</vt:lpstr>
      <vt:lpstr>Primary Cartilaginous Joints</vt:lpstr>
      <vt:lpstr>SYNCHONDROSES</vt:lpstr>
      <vt:lpstr>Primary Cartilaginous Joints</vt:lpstr>
      <vt:lpstr>SEC CARTILAGINOUS JOINTS: SYMPHYSES</vt:lpstr>
      <vt:lpstr>SYMPHYSES</vt:lpstr>
      <vt:lpstr>Secondary Cartilaginous Joints</vt:lpstr>
      <vt:lpstr>Secondary Cartilaginous Joints</vt:lpstr>
      <vt:lpstr>Secondary Cartilaginous Joints</vt:lpstr>
      <vt:lpstr>Clinical Application</vt:lpstr>
      <vt:lpstr>Slide 35</vt:lpstr>
      <vt:lpstr>Slide 36</vt:lpstr>
      <vt:lpstr>Slide 37</vt:lpstr>
      <vt:lpstr>Joints (Arthroplasty)</vt:lpstr>
      <vt:lpstr>Slide 39</vt:lpstr>
      <vt:lpstr>SYNOVIAL JOINTS</vt:lpstr>
      <vt:lpstr>SYNOVIAL JOINTS: GENERAL STRUCTURE  </vt:lpstr>
      <vt:lpstr>SYNOVIAL JOINTS: GENERAL STRUCTURE</vt:lpstr>
      <vt:lpstr>SYNOVIAL JOINTS: GENERAL STRUCTURE</vt:lpstr>
      <vt:lpstr>SYNOVIAL JOINTS: GENERAL STRUCTURE</vt:lpstr>
      <vt:lpstr>TYPICAL SYNOVIAL JOINT</vt:lpstr>
      <vt:lpstr>SYNOVIAL JOINTSL: ARTICULAR DISCS</vt:lpstr>
      <vt:lpstr>BURSAE &amp; TENDON SHEATHS</vt:lpstr>
      <vt:lpstr>BURSAE &amp; TENDON SHEATHS</vt:lpstr>
      <vt:lpstr>SYNOVIAL JOINT: STABILITY </vt:lpstr>
      <vt:lpstr>SYNOVIAL JOINTS: MOVEMENTS ALLOWED</vt:lpstr>
      <vt:lpstr>SYNOVIAL JOINTS:  RANGE OF MOTION</vt:lpstr>
      <vt:lpstr>GLIDING JOINTS</vt:lpstr>
      <vt:lpstr>ANGULAR MOVEMENT</vt:lpstr>
      <vt:lpstr>ANGULAR MOVEMENTS</vt:lpstr>
      <vt:lpstr>ANGULAR MOVEMENTS</vt:lpstr>
      <vt:lpstr>ANGULAR MOVEMENTS</vt:lpstr>
      <vt:lpstr>ANGULAR MOVEMENTS</vt:lpstr>
      <vt:lpstr>ANGULAR MOVEMENT</vt:lpstr>
      <vt:lpstr>ROTATION</vt:lpstr>
      <vt:lpstr>SPECIAL MOVEMENTS</vt:lpstr>
      <vt:lpstr>SPECIAL MOVEMENTS</vt:lpstr>
      <vt:lpstr>SPECIAL MOVEMENTS</vt:lpstr>
      <vt:lpstr>SPECIAL MOVEMENTS</vt:lpstr>
      <vt:lpstr>SPECIAL MOVEMENTS</vt:lpstr>
      <vt:lpstr>SPECIAL MOVEMENTS</vt:lpstr>
      <vt:lpstr>SYNOVIAL JOINTS : SHAPE</vt:lpstr>
      <vt:lpstr>PLANE JOINT</vt:lpstr>
      <vt:lpstr>SYNOVIAL JOINTS : SHAPE</vt:lpstr>
      <vt:lpstr>HINGE JOINT</vt:lpstr>
      <vt:lpstr>SYNOVIAL JOINTS : SHAPE</vt:lpstr>
      <vt:lpstr>PIVOT JOINT</vt:lpstr>
      <vt:lpstr>SYNOVIAL JOINTS: SHAPE</vt:lpstr>
      <vt:lpstr>CONDYLOID JOINT</vt:lpstr>
      <vt:lpstr>SYNOVIAL JOINTS : SHAPE</vt:lpstr>
      <vt:lpstr>SADDLE JOINT</vt:lpstr>
      <vt:lpstr>SYNOVIAL JOINTS : SHAPE</vt:lpstr>
      <vt:lpstr>BALL &amp; SOCKET JOINT</vt:lpstr>
      <vt:lpstr>BLOOD SUPPLY </vt:lpstr>
      <vt:lpstr>NERVE SUPPLY </vt:lpstr>
      <vt:lpstr>HILTON’S LAW  </vt:lpstr>
      <vt:lpstr>NEUROPATHIC JOINT </vt:lpstr>
      <vt:lpstr>DISORDERS OF JOINTS</vt:lpstr>
      <vt:lpstr>SPRAINS</vt:lpstr>
      <vt:lpstr>DISLOCATIONS</vt:lpstr>
      <vt:lpstr>INFLAMMATORY &amp;  DEGENERATIVE CONDITIONS</vt:lpstr>
      <vt:lpstr>ARTHRITIS</vt:lpstr>
      <vt:lpstr>OSTEOARTHRITIS (OA)</vt:lpstr>
      <vt:lpstr>OSTEOARTHRITIS: COURSE</vt:lpstr>
      <vt:lpstr>RHEUMATOID ARTHRITIS </vt:lpstr>
      <vt:lpstr>Slide 90</vt:lpstr>
      <vt:lpstr>Slide 91</vt:lpstr>
    </vt:vector>
  </TitlesOfParts>
  <Company>BRO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sushil</dc:creator>
  <cp:lastModifiedBy>DELL</cp:lastModifiedBy>
  <cp:revision>212</cp:revision>
  <dcterms:created xsi:type="dcterms:W3CDTF">2004-07-14T13:44:02Z</dcterms:created>
  <dcterms:modified xsi:type="dcterms:W3CDTF">2024-12-11T17:01:48Z</dcterms:modified>
</cp:coreProperties>
</file>