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81" r:id="rId5"/>
    <p:sldId id="258" r:id="rId6"/>
    <p:sldId id="259" r:id="rId7"/>
    <p:sldId id="276" r:id="rId8"/>
    <p:sldId id="262" r:id="rId9"/>
    <p:sldId id="263" r:id="rId10"/>
    <p:sldId id="264" r:id="rId11"/>
    <p:sldId id="265" r:id="rId12"/>
    <p:sldId id="266" r:id="rId13"/>
    <p:sldId id="268" r:id="rId14"/>
    <p:sldId id="270" r:id="rId15"/>
    <p:sldId id="272" r:id="rId16"/>
    <p:sldId id="275" r:id="rId17"/>
    <p:sldId id="278" r:id="rId18"/>
    <p:sldId id="279" r:id="rId19"/>
    <p:sldId id="280" r:id="rId20"/>
    <p:sldId id="273" r:id="rId21"/>
    <p:sldId id="282" r:id="rId22"/>
    <p:sldId id="274" r:id="rId23"/>
    <p:sldId id="284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Algerian" pitchFamily="82" charset="0"/>
              </a:rPr>
              <a:t>CEREBELLUM</a:t>
            </a:r>
            <a:br>
              <a:rPr lang="en-US" sz="5400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2200" b="1" dirty="0" smtClean="0">
                <a:solidFill>
                  <a:srgbClr val="7030A0"/>
                </a:solidFill>
                <a:latin typeface="Arial Rounded MT Bold" pitchFamily="34" charset="0"/>
              </a:rPr>
              <a:t>( </a:t>
            </a:r>
            <a:r>
              <a:rPr lang="en-US" sz="2200" b="1" dirty="0" smtClean="0">
                <a:solidFill>
                  <a:srgbClr val="7030A0"/>
                </a:solidFill>
                <a:latin typeface="Arial Rounded MT Bold" pitchFamily="34" charset="0"/>
              </a:rPr>
              <a:t>LECTURE)</a:t>
            </a:r>
            <a:endParaRPr lang="en-IN" sz="2200" b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4800599"/>
            <a:ext cx="4495800" cy="1554325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DR. PRAVEEN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KURREY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MBBS, MS, BCME, BCBR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PROFESSOR   ANATOMY                                                          </a:t>
            </a:r>
            <a:endParaRPr lang="en-IN" dirty="0"/>
          </a:p>
        </p:txBody>
      </p:sp>
      <p:pic>
        <p:nvPicPr>
          <p:cNvPr id="12" name="Picture 4" descr="31246DD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6400" t="37047" r="28699" b="26076"/>
          <a:stretch>
            <a:fillRect/>
          </a:stretch>
        </p:blipFill>
        <p:spPr bwMode="auto">
          <a:xfrm>
            <a:off x="0" y="2057400"/>
            <a:ext cx="4724400" cy="4190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 smtClean="0"/>
              <a:t>It represents </a:t>
            </a:r>
            <a:r>
              <a:rPr lang="en-US" sz="2800" b="1" dirty="0" err="1" smtClean="0">
                <a:solidFill>
                  <a:srgbClr val="66FF66"/>
                </a:solidFill>
              </a:rPr>
              <a:t>flocculo</a:t>
            </a:r>
            <a:r>
              <a:rPr lang="en-US" sz="2800" b="1" dirty="0" smtClean="0">
                <a:solidFill>
                  <a:srgbClr val="66FF66"/>
                </a:solidFill>
              </a:rPr>
              <a:t>-nodular lobe.</a:t>
            </a:r>
            <a:r>
              <a:rPr lang="en-US" sz="2800" b="1" dirty="0" smtClean="0"/>
              <a:t>                                                 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 smtClean="0"/>
              <a:t>It has connections with </a:t>
            </a:r>
            <a:r>
              <a:rPr lang="en-US" sz="2800" b="1" dirty="0" smtClean="0">
                <a:solidFill>
                  <a:srgbClr val="66FF66"/>
                </a:solidFill>
              </a:rPr>
              <a:t>vestibular &amp;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66FF66"/>
                </a:solidFill>
              </a:rPr>
              <a:t>reticular nuclei of  brain stem</a:t>
            </a:r>
            <a:r>
              <a:rPr lang="en-US" sz="2800" b="1" dirty="0" smtClean="0"/>
              <a:t>  through the inferior </a:t>
            </a:r>
            <a:r>
              <a:rPr lang="en-US" sz="2800" b="1" dirty="0" err="1" smtClean="0"/>
              <a:t>cerebellar</a:t>
            </a:r>
            <a:r>
              <a:rPr lang="en-US" sz="2800" b="1" dirty="0" smtClean="0"/>
              <a:t> peduncle.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66FF66"/>
                </a:solidFill>
              </a:rPr>
              <a:t>Afferent vestibular Fs.</a:t>
            </a:r>
            <a:r>
              <a:rPr lang="en-US" sz="2400" b="1" dirty="0" smtClean="0"/>
              <a:t> Pass from vestibular nuclei in </a:t>
            </a:r>
            <a:r>
              <a:rPr lang="en-US" sz="2400" b="1" dirty="0" err="1" smtClean="0"/>
              <a:t>pons</a:t>
            </a:r>
            <a:r>
              <a:rPr lang="en-US" sz="2400" b="1" dirty="0" smtClean="0"/>
              <a:t> &amp; medulla to the cortex of </a:t>
            </a:r>
            <a:r>
              <a:rPr lang="en-US" sz="2400" b="1" dirty="0" err="1" smtClean="0"/>
              <a:t>ipsilateral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flocculo</a:t>
            </a:r>
            <a:r>
              <a:rPr lang="en-US" sz="2400" b="1" dirty="0" smtClean="0"/>
              <a:t>-nodular lobe.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66FF66"/>
                </a:solidFill>
              </a:rPr>
              <a:t>Efferent cortical (</a:t>
            </a:r>
            <a:r>
              <a:rPr lang="en-US" sz="2800" b="1" dirty="0" err="1" smtClean="0">
                <a:solidFill>
                  <a:srgbClr val="66FF66"/>
                </a:solidFill>
              </a:rPr>
              <a:t>purkinje</a:t>
            </a:r>
            <a:r>
              <a:rPr lang="en-US" sz="2800" b="1" dirty="0" smtClean="0">
                <a:solidFill>
                  <a:srgbClr val="66FF66"/>
                </a:solidFill>
              </a:rPr>
              <a:t> cell) Fs.</a:t>
            </a:r>
            <a:r>
              <a:rPr lang="en-US" sz="2400" b="1" dirty="0" smtClean="0"/>
              <a:t> Project to </a:t>
            </a:r>
            <a:r>
              <a:rPr lang="en-US" sz="2400" b="1" dirty="0" err="1" smtClean="0"/>
              <a:t>fastigial</a:t>
            </a:r>
            <a:r>
              <a:rPr lang="en-US" sz="2400" b="1" dirty="0" smtClean="0"/>
              <a:t> nucleus, which projects to vestibular nuclei &amp; reticular formation.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dirty="0" smtClean="0"/>
              <a:t>It affects the </a:t>
            </a:r>
            <a:r>
              <a:rPr lang="en-US" sz="2400" b="1" dirty="0" err="1" smtClean="0"/>
              <a:t>L.M.system</a:t>
            </a:r>
            <a:r>
              <a:rPr lang="en-US" sz="2400" b="1" dirty="0" smtClean="0"/>
              <a:t>  bilaterally  via descending </a:t>
            </a:r>
            <a:r>
              <a:rPr lang="en-US" sz="2400" b="1" dirty="0" err="1" smtClean="0">
                <a:solidFill>
                  <a:schemeClr val="hlink"/>
                </a:solidFill>
              </a:rPr>
              <a:t>vestibulo</a:t>
            </a:r>
            <a:r>
              <a:rPr lang="en-US" sz="2400" b="1" dirty="0" smtClean="0">
                <a:solidFill>
                  <a:schemeClr val="hlink"/>
                </a:solidFill>
              </a:rPr>
              <a:t>-spinal</a:t>
            </a:r>
            <a:r>
              <a:rPr lang="en-US" sz="2400" b="1" dirty="0" smtClean="0"/>
              <a:t> &amp; </a:t>
            </a:r>
            <a:r>
              <a:rPr lang="en-US" sz="2400" b="1" dirty="0" err="1" smtClean="0">
                <a:solidFill>
                  <a:schemeClr val="hlink"/>
                </a:solidFill>
              </a:rPr>
              <a:t>reticulo</a:t>
            </a:r>
            <a:r>
              <a:rPr lang="en-US" sz="2400" b="1" dirty="0" smtClean="0">
                <a:solidFill>
                  <a:schemeClr val="hlink"/>
                </a:solidFill>
              </a:rPr>
              <a:t>-spinal tracts.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66"/>
                </a:solidFill>
              </a:rPr>
              <a:t>2- </a:t>
            </a:r>
            <a:r>
              <a:rPr lang="en-US" sz="5400" b="1" dirty="0" err="1" smtClean="0">
                <a:solidFill>
                  <a:srgbClr val="FF0066"/>
                </a:solidFill>
              </a:rPr>
              <a:t>Paleo</a:t>
            </a:r>
            <a:r>
              <a:rPr lang="en-US" sz="5400" b="1" dirty="0" smtClean="0">
                <a:solidFill>
                  <a:srgbClr val="FF0066"/>
                </a:solidFill>
              </a:rPr>
              <a:t>-cerebellum= (spinal part)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it is formed of  </a:t>
            </a:r>
            <a:r>
              <a:rPr lang="en-US" sz="2800" b="1" dirty="0" smtClean="0">
                <a:solidFill>
                  <a:srgbClr val="66FF66"/>
                </a:solidFill>
              </a:rPr>
              <a:t>midline </a:t>
            </a:r>
            <a:r>
              <a:rPr lang="en-US" sz="2800" b="1" dirty="0" err="1" smtClean="0">
                <a:solidFill>
                  <a:srgbClr val="66FF66"/>
                </a:solidFill>
              </a:rPr>
              <a:t>vermis</a:t>
            </a:r>
            <a:r>
              <a:rPr lang="en-US" sz="2800" b="1" dirty="0" smtClean="0"/>
              <a:t> + surrounding </a:t>
            </a:r>
            <a:r>
              <a:rPr lang="en-US" sz="2800" b="1" dirty="0" err="1" smtClean="0">
                <a:solidFill>
                  <a:srgbClr val="66FF66"/>
                </a:solidFill>
              </a:rPr>
              <a:t>paravermis</a:t>
            </a:r>
            <a:r>
              <a:rPr lang="en-US" sz="2800" b="1" dirty="0" smtClean="0">
                <a:solidFill>
                  <a:srgbClr val="66FF66"/>
                </a:solidFill>
              </a:rPr>
              <a:t> </a:t>
            </a:r>
            <a:r>
              <a:rPr lang="en-US" sz="2800" b="1" dirty="0" smtClean="0"/>
              <a:t>+ </a:t>
            </a:r>
            <a:r>
              <a:rPr lang="en-US" sz="2800" b="1" dirty="0" err="1" smtClean="0">
                <a:solidFill>
                  <a:srgbClr val="66FF66"/>
                </a:solidFill>
              </a:rPr>
              <a:t>globose</a:t>
            </a:r>
            <a:r>
              <a:rPr lang="en-US" sz="2800" b="1" dirty="0" smtClean="0">
                <a:solidFill>
                  <a:srgbClr val="66FF66"/>
                </a:solidFill>
              </a:rPr>
              <a:t> &amp; </a:t>
            </a:r>
            <a:r>
              <a:rPr lang="en-US" sz="2800" b="1" dirty="0" err="1" smtClean="0">
                <a:solidFill>
                  <a:srgbClr val="66FF66"/>
                </a:solidFill>
              </a:rPr>
              <a:t>emboliform</a:t>
            </a:r>
            <a:r>
              <a:rPr lang="en-US" sz="2800" b="1" dirty="0" smtClean="0">
                <a:solidFill>
                  <a:srgbClr val="66FF66"/>
                </a:solidFill>
              </a:rPr>
              <a:t> nuclei.</a:t>
            </a:r>
            <a:r>
              <a:rPr lang="en-US" sz="2800" b="1" dirty="0" smtClean="0"/>
              <a:t>          </a:t>
            </a:r>
          </a:p>
          <a:p>
            <a:r>
              <a:rPr lang="en-US" sz="2800" b="1" dirty="0" smtClean="0"/>
              <a:t>It receives </a:t>
            </a:r>
            <a:r>
              <a:rPr lang="en-US" sz="2800" b="1" dirty="0" smtClean="0">
                <a:solidFill>
                  <a:schemeClr val="hlink"/>
                </a:solidFill>
              </a:rPr>
              <a:t>afferent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proprio-ceptive</a:t>
            </a:r>
            <a:r>
              <a:rPr lang="en-US" sz="2800" b="1" dirty="0" smtClean="0"/>
              <a:t> impulses from Ms.&amp; tendons Via </a:t>
            </a:r>
            <a:r>
              <a:rPr lang="en-US" sz="2800" b="1" dirty="0" err="1" smtClean="0">
                <a:solidFill>
                  <a:schemeClr val="hlink"/>
                </a:solidFill>
              </a:rPr>
              <a:t>spino-cerebellar</a:t>
            </a:r>
            <a:r>
              <a:rPr lang="en-US" sz="2800" b="1" dirty="0" smtClean="0">
                <a:solidFill>
                  <a:schemeClr val="hlink"/>
                </a:solidFill>
              </a:rPr>
              <a:t> tracts (dorsal &amp; ventral) mainly.</a:t>
            </a:r>
            <a:r>
              <a:rPr lang="en-US" sz="2800" b="1" dirty="0" smtClean="0"/>
              <a:t>          </a:t>
            </a:r>
          </a:p>
          <a:p>
            <a:r>
              <a:rPr lang="en-US" sz="2800" b="1" dirty="0" smtClean="0"/>
              <a:t>  </a:t>
            </a:r>
            <a:r>
              <a:rPr lang="en-US" sz="2800" b="1" dirty="0" smtClean="0">
                <a:solidFill>
                  <a:schemeClr val="hlink"/>
                </a:solidFill>
              </a:rPr>
              <a:t>-</a:t>
            </a:r>
            <a:r>
              <a:rPr lang="en-US" sz="2800" b="1" dirty="0" smtClean="0"/>
              <a:t>it sends </a:t>
            </a:r>
            <a:r>
              <a:rPr lang="en-US" sz="2800" b="1" dirty="0" err="1" smtClean="0">
                <a:solidFill>
                  <a:schemeClr val="hlink"/>
                </a:solidFill>
              </a:rPr>
              <a:t>efferents</a:t>
            </a:r>
            <a:r>
              <a:rPr lang="en-US" sz="2800" b="1" dirty="0" smtClean="0"/>
              <a:t> to </a:t>
            </a:r>
            <a:r>
              <a:rPr lang="en-US" sz="2800" b="1" dirty="0" smtClean="0">
                <a:solidFill>
                  <a:schemeClr val="hlink"/>
                </a:solidFill>
              </a:rPr>
              <a:t>red nucleus</a:t>
            </a:r>
            <a:r>
              <a:rPr lang="en-US" sz="2800" b="1" dirty="0" smtClean="0"/>
              <a:t> of midbrain.</a:t>
            </a:r>
          </a:p>
          <a:p>
            <a:r>
              <a:rPr lang="en-US" sz="2800" b="1" dirty="0" smtClean="0">
                <a:solidFill>
                  <a:schemeClr val="hlink"/>
                </a:solidFill>
              </a:rPr>
              <a:t> -</a:t>
            </a:r>
            <a:r>
              <a:rPr lang="en-US" sz="2800" b="1" dirty="0" smtClean="0"/>
              <a:t>it is concerned with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 smtClean="0">
                <a:solidFill>
                  <a:srgbClr val="66FF66"/>
                </a:solidFill>
              </a:rPr>
              <a:t>muscle tone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 smtClean="0"/>
              <a:t>It is concerned with </a:t>
            </a:r>
            <a:r>
              <a:rPr lang="en-US" sz="2800" b="1" dirty="0" smtClean="0">
                <a:solidFill>
                  <a:srgbClr val="66FF66"/>
                </a:solidFill>
              </a:rPr>
              <a:t>muscle tone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66FF66"/>
                </a:solidFill>
              </a:rPr>
              <a:t>&amp; posture.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66FF66"/>
                </a:solidFill>
              </a:rPr>
              <a:t>Afferents spinal Fs. </a:t>
            </a:r>
            <a:r>
              <a:rPr lang="en-US" sz="2800" b="1" dirty="0" smtClean="0"/>
              <a:t>consist of dorsal &amp; ventral </a:t>
            </a:r>
            <a:r>
              <a:rPr lang="en-US" sz="2800" b="1" dirty="0" err="1" smtClean="0">
                <a:solidFill>
                  <a:schemeClr val="hlink"/>
                </a:solidFill>
              </a:rPr>
              <a:t>spino-cerebellar</a:t>
            </a:r>
            <a:r>
              <a:rPr lang="en-US" sz="2800" b="1" dirty="0" smtClean="0">
                <a:solidFill>
                  <a:schemeClr val="hlink"/>
                </a:solidFill>
              </a:rPr>
              <a:t> tract</a:t>
            </a:r>
            <a:r>
              <a:rPr lang="en-US" sz="2800" b="1" dirty="0" smtClean="0"/>
              <a:t> from muscle, joint &amp; </a:t>
            </a:r>
            <a:r>
              <a:rPr lang="en-US" sz="2800" b="1" dirty="0" err="1" smtClean="0"/>
              <a:t>cutaneous</a:t>
            </a:r>
            <a:r>
              <a:rPr lang="en-US" sz="2800" b="1" dirty="0" smtClean="0"/>
              <a:t> receptors to enter the cortex of </a:t>
            </a:r>
            <a:r>
              <a:rPr lang="en-US" sz="2800" b="1" dirty="0" err="1" smtClean="0">
                <a:solidFill>
                  <a:schemeClr val="hlink"/>
                </a:solidFill>
              </a:rPr>
              <a:t>ipsilateral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chemeClr val="hlink"/>
                </a:solidFill>
              </a:rPr>
              <a:t>vermis</a:t>
            </a:r>
            <a:r>
              <a:rPr lang="en-US" sz="2800" b="1" dirty="0" smtClean="0">
                <a:solidFill>
                  <a:schemeClr val="hlink"/>
                </a:solidFill>
              </a:rPr>
              <a:t> &amp; </a:t>
            </a:r>
            <a:r>
              <a:rPr lang="en-US" sz="2800" b="1" dirty="0" err="1" smtClean="0">
                <a:solidFill>
                  <a:schemeClr val="hlink"/>
                </a:solidFill>
              </a:rPr>
              <a:t>para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</a:rPr>
              <a:t>vermis</a:t>
            </a:r>
            <a:r>
              <a:rPr lang="en-US" sz="2800" b="1" dirty="0" smtClean="0"/>
              <a:t> Via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 smtClean="0"/>
              <a:t>inferior &amp; superior </a:t>
            </a:r>
            <a:r>
              <a:rPr lang="en-US" sz="2800" b="1" dirty="0" err="1" smtClean="0"/>
              <a:t>cerebellar</a:t>
            </a:r>
            <a:r>
              <a:rPr lang="en-US" sz="2800" b="1" dirty="0" smtClean="0"/>
              <a:t> peduncles 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66FF66"/>
                </a:solidFill>
              </a:rPr>
              <a:t>Efferents</a:t>
            </a:r>
            <a:r>
              <a:rPr lang="en-US" sz="2800" b="1" dirty="0" smtClean="0">
                <a:solidFill>
                  <a:srgbClr val="66FF66"/>
                </a:solidFill>
              </a:rPr>
              <a:t> cortical </a:t>
            </a:r>
            <a:r>
              <a:rPr lang="en-US" sz="2800" b="1" dirty="0" err="1" smtClean="0">
                <a:solidFill>
                  <a:srgbClr val="66FF66"/>
                </a:solidFill>
              </a:rPr>
              <a:t>fibres</a:t>
            </a:r>
            <a:r>
              <a:rPr lang="en-US" sz="2800" b="1" dirty="0" smtClean="0"/>
              <a:t> pass to  </a:t>
            </a:r>
            <a:r>
              <a:rPr lang="en-US" sz="2800" b="1" dirty="0" err="1" smtClean="0">
                <a:solidFill>
                  <a:schemeClr val="hlink"/>
                </a:solidFill>
              </a:rPr>
              <a:t>globose</a:t>
            </a:r>
            <a:r>
              <a:rPr lang="en-US" sz="2800" b="1" dirty="0" smtClean="0"/>
              <a:t> &amp; </a:t>
            </a:r>
            <a:r>
              <a:rPr lang="en-US" sz="2800" b="1" dirty="0" err="1" smtClean="0">
                <a:solidFill>
                  <a:schemeClr val="hlink"/>
                </a:solidFill>
              </a:rPr>
              <a:t>emboliform</a:t>
            </a:r>
            <a:r>
              <a:rPr lang="en-US" sz="2800" b="1" dirty="0" smtClean="0">
                <a:solidFill>
                  <a:schemeClr val="hlink"/>
                </a:solidFill>
              </a:rPr>
              <a:t> nuclei, </a:t>
            </a:r>
            <a:r>
              <a:rPr lang="en-US" sz="2800" b="1" dirty="0" smtClean="0"/>
              <a:t>then  Via  sup. C. peduncle to </a:t>
            </a:r>
            <a:r>
              <a:rPr lang="en-US" sz="2800" b="1" dirty="0" smtClean="0">
                <a:solidFill>
                  <a:schemeClr val="hlink"/>
                </a:solidFill>
              </a:rPr>
              <a:t>contra-lateral red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hlink"/>
                </a:solidFill>
              </a:rPr>
              <a:t>nucleus of midbrain</a:t>
            </a:r>
            <a:r>
              <a:rPr lang="en-US" sz="2800" b="1" dirty="0" smtClean="0"/>
              <a:t> to give rise </a:t>
            </a:r>
            <a:r>
              <a:rPr lang="en-US" sz="2800" b="1" dirty="0" smtClean="0">
                <a:solidFill>
                  <a:schemeClr val="hlink"/>
                </a:solidFill>
              </a:rPr>
              <a:t>descending </a:t>
            </a:r>
            <a:r>
              <a:rPr lang="en-US" sz="2800" b="1" dirty="0" err="1" smtClean="0">
                <a:solidFill>
                  <a:schemeClr val="hlink"/>
                </a:solidFill>
              </a:rPr>
              <a:t>rubro</a:t>
            </a:r>
            <a:r>
              <a:rPr lang="en-US" sz="2800" b="1" dirty="0" smtClean="0">
                <a:solidFill>
                  <a:schemeClr val="hlink"/>
                </a:solidFill>
              </a:rPr>
              <a:t>-spinal tract.</a:t>
            </a:r>
            <a:r>
              <a:rPr lang="en-US" sz="2800" dirty="0" smtClean="0"/>
              <a:t>  </a:t>
            </a:r>
            <a:endParaRPr lang="en-US" sz="2800" dirty="0" smtClean="0">
              <a:solidFill>
                <a:schemeClr val="hlink"/>
              </a:solidFill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40" name="Picture 4" descr="C48A7936"/>
          <p:cNvPicPr>
            <a:picLocks noChangeAspect="1" noChangeArrowheads="1"/>
          </p:cNvPicPr>
          <p:nvPr/>
        </p:nvPicPr>
        <p:blipFill>
          <a:blip r:embed="rId2" cstate="print"/>
          <a:srcRect l="26381" t="29057" r="44385" b="25917"/>
          <a:stretch>
            <a:fillRect/>
          </a:stretch>
        </p:blipFill>
        <p:spPr bwMode="auto">
          <a:xfrm>
            <a:off x="0" y="0"/>
            <a:ext cx="4495800" cy="3886200"/>
          </a:xfrm>
          <a:prstGeom prst="rect">
            <a:avLst/>
          </a:prstGeom>
          <a:noFill/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0" y="3886200"/>
            <a:ext cx="46482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/>
              <a:t>Schematic drawing of cerebellum showing  </a:t>
            </a:r>
            <a:r>
              <a:rPr lang="en-US" sz="2000">
                <a:solidFill>
                  <a:schemeClr val="hlink"/>
                </a:solidFill>
              </a:rPr>
              <a:t>the relationships</a:t>
            </a:r>
            <a:r>
              <a:rPr lang="en-US" sz="2000"/>
              <a:t> </a:t>
            </a:r>
            <a:r>
              <a:rPr lang="en-US" sz="2000">
                <a:solidFill>
                  <a:schemeClr val="hlink"/>
                </a:solidFill>
              </a:rPr>
              <a:t>between the anatomical &amp; functional divisions of cerebellum.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/>
              <a:t>Green =</a:t>
            </a:r>
            <a:r>
              <a:rPr lang="en-US" sz="2000" b="1">
                <a:solidFill>
                  <a:schemeClr val="hlink"/>
                </a:solidFill>
              </a:rPr>
              <a:t>archi-cerebellum,</a:t>
            </a:r>
            <a:r>
              <a:rPr lang="en-US" sz="2000"/>
              <a:t>                  blue=</a:t>
            </a:r>
            <a:r>
              <a:rPr lang="en-US" sz="2000" b="1">
                <a:solidFill>
                  <a:schemeClr val="hlink"/>
                </a:solidFill>
              </a:rPr>
              <a:t>paleo-cerebellum</a:t>
            </a:r>
            <a:r>
              <a:rPr lang="en-US" sz="2000"/>
              <a:t>.                                   Pink= </a:t>
            </a:r>
            <a:r>
              <a:rPr lang="en-US" sz="2000" b="1">
                <a:solidFill>
                  <a:schemeClr val="hlink"/>
                </a:solidFill>
              </a:rPr>
              <a:t>neo-cerebellum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648200" y="228601"/>
            <a:ext cx="44958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66"/>
                </a:solidFill>
              </a:rPr>
              <a:t>3- Neo-cerebellum= (cerebral part) :</a:t>
            </a:r>
            <a:r>
              <a:rPr lang="en-US" sz="3200" b="1" dirty="0">
                <a:solidFill>
                  <a:schemeClr val="hlink"/>
                </a:solidFill>
              </a:rPr>
              <a:t>                  _</a:t>
            </a:r>
            <a:r>
              <a:rPr lang="en-US" sz="2400" b="1" u="none" dirty="0"/>
              <a:t>It is the remaining largest part of cerebellum.                                  </a:t>
            </a:r>
            <a:r>
              <a:rPr lang="en-US" sz="2400" b="1" u="none" dirty="0">
                <a:solidFill>
                  <a:schemeClr val="hlink"/>
                </a:solidFill>
              </a:rPr>
              <a:t>_</a:t>
            </a:r>
            <a:r>
              <a:rPr lang="en-US" sz="2400" b="1" u="none" dirty="0"/>
              <a:t>It includes the </a:t>
            </a:r>
            <a:r>
              <a:rPr lang="en-US" sz="2400" b="1" dirty="0">
                <a:solidFill>
                  <a:srgbClr val="66FF66"/>
                </a:solidFill>
              </a:rPr>
              <a:t>most 2-cerebellar</a:t>
            </a:r>
            <a:r>
              <a:rPr lang="en-US" sz="2400" b="1" u="none" dirty="0"/>
              <a:t> </a:t>
            </a:r>
            <a:r>
              <a:rPr lang="en-US" sz="2400" b="1" dirty="0">
                <a:solidFill>
                  <a:srgbClr val="66FF66"/>
                </a:solidFill>
              </a:rPr>
              <a:t>hemispheres</a:t>
            </a:r>
            <a:r>
              <a:rPr lang="en-US" sz="2400" b="1" u="none" dirty="0">
                <a:solidFill>
                  <a:srgbClr val="66FF66"/>
                </a:solidFill>
              </a:rPr>
              <a:t> </a:t>
            </a:r>
            <a:r>
              <a:rPr lang="en-US" sz="2400" b="1" u="none" dirty="0"/>
              <a:t>+ </a:t>
            </a:r>
            <a:r>
              <a:rPr lang="en-US" sz="2400" b="1" dirty="0" err="1">
                <a:solidFill>
                  <a:srgbClr val="66FF66"/>
                </a:solidFill>
              </a:rPr>
              <a:t>dendate</a:t>
            </a:r>
            <a:r>
              <a:rPr lang="en-US" sz="2400" b="1" dirty="0">
                <a:solidFill>
                  <a:srgbClr val="66FF66"/>
                </a:solidFill>
              </a:rPr>
              <a:t> nuclei.</a:t>
            </a:r>
            <a:r>
              <a:rPr lang="en-US" sz="2400" b="1" u="none" dirty="0"/>
              <a:t>                                   </a:t>
            </a:r>
            <a:r>
              <a:rPr lang="en-US" sz="2400" b="1" u="none" dirty="0">
                <a:solidFill>
                  <a:schemeClr val="hlink"/>
                </a:solidFill>
              </a:rPr>
              <a:t>_</a:t>
            </a:r>
            <a:r>
              <a:rPr lang="en-US" sz="2400" b="1" u="none" dirty="0"/>
              <a:t>It receives </a:t>
            </a:r>
            <a:r>
              <a:rPr lang="en-US" sz="2400" b="1" u="none" dirty="0">
                <a:solidFill>
                  <a:schemeClr val="hlink"/>
                </a:solidFill>
              </a:rPr>
              <a:t>afferent</a:t>
            </a:r>
            <a:r>
              <a:rPr lang="en-US" sz="2400" b="1" u="none" dirty="0"/>
              <a:t> impulses from the </a:t>
            </a:r>
            <a:r>
              <a:rPr lang="en-US" sz="2400" b="1" dirty="0"/>
              <a:t>cerebral </a:t>
            </a:r>
            <a:r>
              <a:rPr lang="en-US" sz="2400" b="1" dirty="0" err="1"/>
              <a:t>cortex+pons</a:t>
            </a:r>
            <a:r>
              <a:rPr lang="en-US" sz="2400" b="1" u="none" dirty="0"/>
              <a:t>  Via </a:t>
            </a:r>
            <a:r>
              <a:rPr lang="en-US" sz="2400" b="1" u="none" dirty="0" err="1">
                <a:solidFill>
                  <a:schemeClr val="hlink"/>
                </a:solidFill>
              </a:rPr>
              <a:t>cerebro-ponto</a:t>
            </a:r>
            <a:r>
              <a:rPr lang="en-US" sz="2400" b="1" u="none" dirty="0">
                <a:solidFill>
                  <a:schemeClr val="hlink"/>
                </a:solidFill>
              </a:rPr>
              <a:t>- </a:t>
            </a:r>
            <a:r>
              <a:rPr lang="en-US" sz="2400" b="1" u="none" dirty="0" err="1">
                <a:solidFill>
                  <a:schemeClr val="hlink"/>
                </a:solidFill>
              </a:rPr>
              <a:t>cerebellar</a:t>
            </a:r>
            <a:r>
              <a:rPr lang="en-US" sz="2400" b="1" u="none" dirty="0">
                <a:solidFill>
                  <a:schemeClr val="hlink"/>
                </a:solidFill>
              </a:rPr>
              <a:t> pathway.                                         -</a:t>
            </a:r>
            <a:r>
              <a:rPr lang="en-US" sz="2400" b="1" u="none" dirty="0"/>
              <a:t>it sends </a:t>
            </a:r>
            <a:r>
              <a:rPr lang="en-US" sz="2400" b="1" u="none" dirty="0" err="1">
                <a:solidFill>
                  <a:schemeClr val="hlink"/>
                </a:solidFill>
              </a:rPr>
              <a:t>efferents</a:t>
            </a:r>
            <a:r>
              <a:rPr lang="en-US" sz="2400" b="1" u="none" dirty="0"/>
              <a:t> to </a:t>
            </a:r>
            <a:r>
              <a:rPr lang="en-US" sz="2400" b="1" u="none" dirty="0" err="1"/>
              <a:t>V.L.nucleus</a:t>
            </a:r>
            <a:r>
              <a:rPr lang="en-US" sz="2400" b="1" u="none" dirty="0"/>
              <a:t> of </a:t>
            </a:r>
            <a:r>
              <a:rPr lang="en-US" sz="2400" b="1" u="none" dirty="0">
                <a:solidFill>
                  <a:schemeClr val="hlink"/>
                </a:solidFill>
              </a:rPr>
              <a:t>thalamus.                                    </a:t>
            </a:r>
            <a:r>
              <a:rPr lang="en-US" sz="2400" b="1" u="none" dirty="0"/>
              <a:t>-it controls </a:t>
            </a:r>
            <a:r>
              <a:rPr lang="en-US" sz="2400" b="1" dirty="0">
                <a:solidFill>
                  <a:srgbClr val="66FF66"/>
                </a:solidFill>
              </a:rPr>
              <a:t>voluntary movements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>
                <a:solidFill>
                  <a:srgbClr val="66FF66"/>
                </a:solidFill>
              </a:rPr>
              <a:t>(muscle coordination).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304800"/>
            <a:ext cx="8229600" cy="1371600"/>
          </a:xfrm>
        </p:spPr>
        <p:txBody>
          <a:bodyPr/>
          <a:lstStyle/>
          <a:p>
            <a:pPr algn="l"/>
            <a:endParaRPr lang="en-US" u="sng" dirty="0">
              <a:solidFill>
                <a:srgbClr val="FF0066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 descr="3834494E"/>
          <p:cNvPicPr>
            <a:picLocks noChangeAspect="1" noChangeArrowheads="1"/>
          </p:cNvPicPr>
          <p:nvPr/>
        </p:nvPicPr>
        <p:blipFill>
          <a:blip r:embed="rId2" cstate="print"/>
          <a:srcRect l="13498" t="33511" r="42903" b="32263"/>
          <a:stretch>
            <a:fillRect/>
          </a:stretch>
        </p:blipFill>
        <p:spPr bwMode="auto">
          <a:xfrm>
            <a:off x="0" y="1447800"/>
            <a:ext cx="4495800" cy="4495800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5867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Connections of Neo-cerebellum.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133600" y="0"/>
            <a:ext cx="701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>
                <a:solidFill>
                  <a:schemeClr val="hlink"/>
                </a:solidFill>
              </a:rPr>
              <a:t>                            </a:t>
            </a:r>
            <a:r>
              <a:rPr lang="en-US" sz="3200" b="1">
                <a:solidFill>
                  <a:srgbClr val="FF0066"/>
                </a:solidFill>
              </a:rPr>
              <a:t>3- Neo-cerebellum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495800" y="609600"/>
            <a:ext cx="4648200" cy="60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u="none"/>
              <a:t>It is concerned with</a:t>
            </a:r>
            <a:r>
              <a:rPr lang="en-US" sz="2000" b="1" u="none">
                <a:solidFill>
                  <a:schemeClr val="hlink"/>
                </a:solidFill>
              </a:rPr>
              <a:t> </a:t>
            </a:r>
            <a:r>
              <a:rPr lang="en-US" sz="2000" b="1" u="none">
                <a:solidFill>
                  <a:srgbClr val="66FF66"/>
                </a:solidFill>
              </a:rPr>
              <a:t>muscular coordination.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u="none">
                <a:solidFill>
                  <a:srgbClr val="66FF66"/>
                </a:solidFill>
              </a:rPr>
              <a:t>It receives afferents</a:t>
            </a:r>
            <a:r>
              <a:rPr lang="en-US" sz="2000" b="1" u="none"/>
              <a:t> </a:t>
            </a:r>
            <a:r>
              <a:rPr lang="en-US" sz="2000" b="1"/>
              <a:t>from cerebral cortex</a:t>
            </a:r>
            <a:r>
              <a:rPr lang="en-US" sz="2000" b="1" u="none"/>
              <a:t> involved in planning of movement- </a:t>
            </a:r>
            <a:r>
              <a:rPr lang="en-US" sz="2000" b="1"/>
              <a:t>to pontine nuclei</a:t>
            </a:r>
            <a:r>
              <a:rPr lang="en-US" sz="2000" b="1" u="none"/>
              <a:t> ,cross to opposite side </a:t>
            </a:r>
            <a:r>
              <a:rPr lang="en-US" sz="2000" b="1">
                <a:solidFill>
                  <a:srgbClr val="FF0066"/>
                </a:solidFill>
              </a:rPr>
              <a:t>Via middle Cerebellar</a:t>
            </a:r>
            <a:r>
              <a:rPr lang="en-US" sz="2000" b="1" u="none">
                <a:solidFill>
                  <a:schemeClr val="hlink"/>
                </a:solidFill>
              </a:rPr>
              <a:t> </a:t>
            </a:r>
            <a:r>
              <a:rPr lang="en-US" sz="2000" b="1">
                <a:solidFill>
                  <a:schemeClr val="hlink"/>
                </a:solidFill>
              </a:rPr>
              <a:t>peduncle </a:t>
            </a:r>
            <a:r>
              <a:rPr lang="en-US" sz="2000" b="1" u="none"/>
              <a:t> </a:t>
            </a:r>
            <a:r>
              <a:rPr lang="en-US" sz="2000" b="1"/>
              <a:t>to end in lateral parts of cerebellum </a:t>
            </a:r>
            <a:r>
              <a:rPr lang="en-US" sz="2000" b="1">
                <a:solidFill>
                  <a:schemeClr val="hlink"/>
                </a:solidFill>
              </a:rPr>
              <a:t>(cerebro-ponto-cerebellar tract).</a:t>
            </a:r>
            <a:endParaRPr lang="en-US" sz="2000" b="1" u="none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u="none">
                <a:solidFill>
                  <a:srgbClr val="66FF66"/>
                </a:solidFill>
              </a:rPr>
              <a:t>Neo-cerebellar efferents</a:t>
            </a:r>
            <a:r>
              <a:rPr lang="en-US" sz="2000" b="1" u="none"/>
              <a:t> project  to </a:t>
            </a:r>
            <a:r>
              <a:rPr lang="en-US" sz="2000" b="1" u="none">
                <a:solidFill>
                  <a:schemeClr val="hlink"/>
                </a:solidFill>
              </a:rPr>
              <a:t>dendate</a:t>
            </a:r>
            <a:r>
              <a:rPr lang="en-US" sz="2000" b="1" u="none"/>
              <a:t> </a:t>
            </a:r>
            <a:r>
              <a:rPr lang="en-US" sz="2000" b="1" u="none">
                <a:solidFill>
                  <a:schemeClr val="hlink"/>
                </a:solidFill>
              </a:rPr>
              <a:t>nucleus</a:t>
            </a:r>
            <a:r>
              <a:rPr lang="en-US" sz="2000" b="1" u="none"/>
              <a:t>,which in turn projects to </a:t>
            </a:r>
            <a:r>
              <a:rPr lang="en-US" sz="2000" b="1" u="none">
                <a:solidFill>
                  <a:schemeClr val="hlink"/>
                </a:solidFill>
              </a:rPr>
              <a:t>contra-lateral </a:t>
            </a:r>
            <a:r>
              <a:rPr lang="en-US" sz="2000" b="1">
                <a:solidFill>
                  <a:schemeClr val="hlink"/>
                </a:solidFill>
              </a:rPr>
              <a:t>red nucleus</a:t>
            </a:r>
            <a:r>
              <a:rPr lang="en-US" sz="2000" b="1" u="none"/>
              <a:t> &amp; </a:t>
            </a:r>
            <a:r>
              <a:rPr lang="en-US" sz="2000" b="1">
                <a:solidFill>
                  <a:schemeClr val="hlink"/>
                </a:solidFill>
              </a:rPr>
              <a:t>ventral lateral nucleus</a:t>
            </a:r>
            <a:r>
              <a:rPr lang="en-US" sz="2000" b="1"/>
              <a:t> </a:t>
            </a:r>
            <a:r>
              <a:rPr lang="en-US" sz="2000" b="1">
                <a:solidFill>
                  <a:schemeClr val="hlink"/>
                </a:solidFill>
              </a:rPr>
              <a:t>of thalamus</a:t>
            </a:r>
            <a:r>
              <a:rPr lang="en-US" sz="2000" b="1" u="none"/>
              <a:t> ,then to </a:t>
            </a:r>
            <a:r>
              <a:rPr lang="en-US" sz="2000" b="1"/>
              <a:t>motor cortex</a:t>
            </a:r>
            <a:r>
              <a:rPr lang="en-US" sz="2000" b="1" u="none"/>
              <a:t> of frontal lobe, giving rise </a:t>
            </a:r>
            <a:r>
              <a:rPr lang="en-US" sz="2000" b="1">
                <a:solidFill>
                  <a:schemeClr val="hlink"/>
                </a:solidFill>
              </a:rPr>
              <a:t>descending cortico-spinal</a:t>
            </a:r>
            <a:r>
              <a:rPr lang="en-US" sz="2000" b="1" u="none"/>
              <a:t> &amp; </a:t>
            </a:r>
            <a:r>
              <a:rPr lang="en-US" sz="2000" b="1">
                <a:solidFill>
                  <a:schemeClr val="hlink"/>
                </a:solidFill>
              </a:rPr>
              <a:t>cortico-bulbar pathways.</a:t>
            </a:r>
            <a:r>
              <a:rPr lang="en-US" sz="2400" b="1"/>
              <a:t>                                   </a:t>
            </a:r>
            <a:r>
              <a:rPr lang="en-US" sz="2000" b="1">
                <a:solidFill>
                  <a:schemeClr val="hlink"/>
                </a:solidFill>
              </a:rPr>
              <a:t>Efferents of dentate nucleus</a:t>
            </a:r>
            <a:r>
              <a:rPr lang="en-US" sz="2000" b="1" u="none"/>
              <a:t> form a major</a:t>
            </a:r>
            <a:r>
              <a:rPr lang="en-US" sz="2000" b="1"/>
              <a:t> </a:t>
            </a:r>
            <a:r>
              <a:rPr lang="en-US" sz="2000" b="1" u="none"/>
              <a:t>part of </a:t>
            </a:r>
            <a:r>
              <a:rPr lang="en-US" sz="2000" b="1">
                <a:solidFill>
                  <a:srgbClr val="FF0066"/>
                </a:solidFill>
              </a:rPr>
              <a:t>superior C. peduncle.</a:t>
            </a:r>
            <a:r>
              <a:rPr lang="en-US" sz="2400" b="1">
                <a:solidFill>
                  <a:schemeClr val="hlin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33800" y="0"/>
            <a:ext cx="6629400" cy="1295400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solidFill>
                  <a:srgbClr val="FF0066"/>
                </a:solidFill>
                <a:latin typeface="Algerian" pitchFamily="82" charset="0"/>
              </a:rPr>
              <a:t>Internal Structure of cerebellum 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4" descr="E0E2D2B4"/>
          <p:cNvPicPr>
            <a:picLocks noChangeAspect="1" noChangeArrowheads="1"/>
          </p:cNvPicPr>
          <p:nvPr/>
        </p:nvPicPr>
        <p:blipFill>
          <a:blip r:embed="rId2" cstate="print"/>
          <a:srcRect l="12428" t="25348" r="11513" b="13020"/>
          <a:stretch>
            <a:fillRect/>
          </a:stretch>
        </p:blipFill>
        <p:spPr bwMode="auto">
          <a:xfrm>
            <a:off x="0" y="228600"/>
            <a:ext cx="4572000" cy="4724400"/>
          </a:xfrm>
          <a:prstGeom prst="rect">
            <a:avLst/>
          </a:prstGeom>
          <a:noFill/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4876800"/>
            <a:ext cx="56388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/>
              <a:t>Sagittal section of cerebellum.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/>
              <a:t>T.S.of cerebellum &amp; brain at level             of 4</a:t>
            </a:r>
            <a:r>
              <a:rPr lang="en-US" sz="2400" baseline="30000"/>
              <a:t>th</a:t>
            </a:r>
            <a:r>
              <a:rPr lang="en-US" sz="2400"/>
              <a:t> V. to show </a:t>
            </a:r>
            <a:r>
              <a:rPr lang="en-US" sz="2400">
                <a:solidFill>
                  <a:schemeClr val="hlink"/>
                </a:solidFill>
              </a:rPr>
              <a:t>cerebellar nuclei.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724400" y="1447800"/>
            <a:ext cx="44196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u="none" dirty="0"/>
              <a:t>It consists of </a:t>
            </a:r>
            <a:r>
              <a:rPr lang="en-US" sz="2400" dirty="0"/>
              <a:t>an outer</a:t>
            </a:r>
            <a:r>
              <a:rPr lang="en-US" sz="2400" u="none" dirty="0"/>
              <a:t> </a:t>
            </a:r>
            <a:r>
              <a:rPr lang="en-US" sz="2400" dirty="0"/>
              <a:t>layer of</a:t>
            </a:r>
            <a:r>
              <a:rPr lang="en-US" sz="2400" u="none" dirty="0"/>
              <a:t> </a:t>
            </a:r>
            <a:r>
              <a:rPr lang="en-US" sz="2400" b="1" u="none" dirty="0">
                <a:solidFill>
                  <a:schemeClr val="hlink"/>
                </a:solidFill>
              </a:rPr>
              <a:t>grey matter</a:t>
            </a:r>
            <a:r>
              <a:rPr lang="en-US" sz="2400" u="none" dirty="0"/>
              <a:t> </a:t>
            </a:r>
            <a:r>
              <a:rPr lang="en-US" sz="2400" b="1" u="none" dirty="0">
                <a:solidFill>
                  <a:schemeClr val="hlink"/>
                </a:solidFill>
              </a:rPr>
              <a:t>(</a:t>
            </a:r>
            <a:r>
              <a:rPr lang="en-US" sz="2400" b="1" u="none" dirty="0" err="1">
                <a:solidFill>
                  <a:schemeClr val="hlink"/>
                </a:solidFill>
              </a:rPr>
              <a:t>cerebellar</a:t>
            </a:r>
            <a:r>
              <a:rPr lang="en-US" sz="2400" b="1" u="none" dirty="0">
                <a:solidFill>
                  <a:schemeClr val="hlink"/>
                </a:solidFill>
              </a:rPr>
              <a:t> cortex)</a:t>
            </a:r>
            <a:r>
              <a:rPr lang="en-US" sz="2400" u="none" dirty="0"/>
              <a:t> , &amp; </a:t>
            </a:r>
            <a:r>
              <a:rPr lang="en-US" sz="2400" dirty="0"/>
              <a:t>inner layer of</a:t>
            </a:r>
            <a:r>
              <a:rPr lang="en-US" sz="2400" u="none" dirty="0"/>
              <a:t> </a:t>
            </a:r>
            <a:r>
              <a:rPr lang="en-US" sz="2400" b="1" u="none" dirty="0">
                <a:solidFill>
                  <a:schemeClr val="hlink"/>
                </a:solidFill>
              </a:rPr>
              <a:t>white matter</a:t>
            </a:r>
            <a:r>
              <a:rPr lang="en-US" sz="2400" u="none" dirty="0"/>
              <a:t> containing 4-pairs of</a:t>
            </a:r>
            <a:r>
              <a:rPr lang="en-US" sz="2400" dirty="0"/>
              <a:t> </a:t>
            </a:r>
            <a:r>
              <a:rPr lang="en-US" sz="2800" b="1" dirty="0" err="1">
                <a:solidFill>
                  <a:schemeClr val="hlink"/>
                </a:solidFill>
              </a:rPr>
              <a:t>cerebellar</a:t>
            </a:r>
            <a:r>
              <a:rPr lang="en-US" sz="2800" b="1" dirty="0">
                <a:solidFill>
                  <a:schemeClr val="hlink"/>
                </a:solidFill>
              </a:rPr>
              <a:t> nuclei :</a:t>
            </a:r>
            <a:r>
              <a:rPr lang="en-US" sz="2400" dirty="0"/>
              <a:t>  </a:t>
            </a:r>
            <a:r>
              <a:rPr lang="en-US" sz="2400" u="none" dirty="0"/>
              <a:t>above roof of 4</a:t>
            </a:r>
            <a:r>
              <a:rPr lang="en-US" sz="2400" u="none" baseline="30000" dirty="0"/>
              <a:t>th</a:t>
            </a:r>
            <a:r>
              <a:rPr lang="en-US" sz="2400" u="none" dirty="0"/>
              <a:t> V. from medial to lateral :</a:t>
            </a:r>
            <a:r>
              <a:rPr lang="en-US" sz="2400" dirty="0"/>
              <a:t>                         </a:t>
            </a:r>
            <a:endParaRPr lang="en-US" sz="2400" dirty="0" smtClean="0"/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66FF66"/>
                </a:solidFill>
              </a:rPr>
              <a:t>1-Fastigial </a:t>
            </a:r>
            <a:r>
              <a:rPr lang="en-US" sz="2400" b="1" dirty="0">
                <a:solidFill>
                  <a:srgbClr val="66FF66"/>
                </a:solidFill>
              </a:rPr>
              <a:t>nucleus.                   2-Globose nucleus.                </a:t>
            </a:r>
            <a:endParaRPr lang="en-US" sz="2400" b="1" dirty="0" smtClean="0">
              <a:solidFill>
                <a:srgbClr val="66FF66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66FF66"/>
                </a:solidFill>
              </a:rPr>
              <a:t>3-Emboliform </a:t>
            </a:r>
            <a:r>
              <a:rPr lang="en-US" sz="2400" b="1" dirty="0">
                <a:solidFill>
                  <a:srgbClr val="66FF66"/>
                </a:solidFill>
              </a:rPr>
              <a:t>nucleus.            4-Dendate nucleus.</a:t>
            </a:r>
            <a:r>
              <a:rPr lang="en-US" sz="2400" b="1" dirty="0">
                <a:solidFill>
                  <a:schemeClr val="hlink"/>
                </a:solidFill>
              </a:rPr>
              <a:t>      </a:t>
            </a:r>
            <a:r>
              <a:rPr lang="en-US" sz="2400" dirty="0"/>
              <a:t>(the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dirty="0"/>
              <a:t>only one</a:t>
            </a:r>
            <a:r>
              <a:rPr lang="en-US" sz="2400" u="none" dirty="0"/>
              <a:t> that can be seen clearly </a:t>
            </a:r>
            <a:r>
              <a:rPr lang="en-US" sz="2400" dirty="0"/>
              <a:t>with the naked</a:t>
            </a:r>
            <a:r>
              <a:rPr lang="en-US" sz="2400" u="none" dirty="0"/>
              <a:t> </a:t>
            </a:r>
            <a:r>
              <a:rPr lang="en-US" sz="2400" dirty="0"/>
              <a:t>eye).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1"/>
            <a:ext cx="7315199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1" y="685800"/>
            <a:ext cx="7848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CONNECTIONS OF CEREBELLUM</a:t>
            </a:r>
            <a:endParaRPr lang="en-IN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2000"/>
            <a:ext cx="6629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CONNECTIONS OF CEREBELLUM</a:t>
            </a:r>
            <a:endParaRPr lang="en-IN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20877"/>
            <a:ext cx="7611138" cy="578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9200" y="1905000"/>
            <a:ext cx="6781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CONNECTIONS OF CEREBELLUM</a:t>
            </a:r>
            <a:endParaRPr lang="en-IN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077200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EFFECT OF CEREBELLAR LESION</a:t>
            </a:r>
            <a:endParaRPr lang="en-IN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err="1" smtClean="0">
                <a:solidFill>
                  <a:srgbClr val="FF0066"/>
                </a:solidFill>
              </a:rPr>
              <a:t>Archi</a:t>
            </a:r>
            <a:r>
              <a:rPr lang="en-US" sz="2400" b="1" dirty="0" smtClean="0">
                <a:solidFill>
                  <a:srgbClr val="FF0066"/>
                </a:solidFill>
              </a:rPr>
              <a:t>-cerebellum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a) </a:t>
            </a:r>
            <a:r>
              <a:rPr lang="en-US" sz="2400" b="1" dirty="0" err="1" smtClean="0">
                <a:solidFill>
                  <a:srgbClr val="7030A0"/>
                </a:solidFill>
              </a:rPr>
              <a:t>Truncal</a:t>
            </a:r>
            <a:r>
              <a:rPr lang="en-US" sz="2400" b="1" dirty="0" smtClean="0">
                <a:solidFill>
                  <a:srgbClr val="7030A0"/>
                </a:solidFill>
              </a:rPr>
              <a:t> ataxia &amp; staggering gait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b) </a:t>
            </a:r>
            <a:r>
              <a:rPr lang="en-US" sz="2400" b="1" dirty="0" err="1" smtClean="0">
                <a:solidFill>
                  <a:srgbClr val="7030A0"/>
                </a:solidFill>
              </a:rPr>
              <a:t>Nystagmus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en-US" sz="2400" b="1" dirty="0" err="1" smtClean="0">
                <a:solidFill>
                  <a:srgbClr val="FF0066"/>
                </a:solidFill>
              </a:rPr>
              <a:t>Paleocerebellum</a:t>
            </a:r>
            <a:endParaRPr lang="en-US" sz="2400" b="1" dirty="0" smtClean="0">
              <a:solidFill>
                <a:srgbClr val="FF0066"/>
              </a:solidFill>
            </a:endParaRPr>
          </a:p>
          <a:p>
            <a:r>
              <a:rPr lang="en-US" sz="2400" b="1" dirty="0" smtClean="0">
                <a:solidFill>
                  <a:srgbClr val="7030A0"/>
                </a:solidFill>
              </a:rPr>
              <a:t>a) </a:t>
            </a:r>
            <a:r>
              <a:rPr lang="en-US" sz="2400" b="1" dirty="0" err="1" smtClean="0">
                <a:solidFill>
                  <a:srgbClr val="7030A0"/>
                </a:solidFill>
              </a:rPr>
              <a:t>Hypotonia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en-US" sz="2400" b="1" dirty="0" smtClean="0">
                <a:solidFill>
                  <a:srgbClr val="7030A0"/>
                </a:solidFill>
              </a:rPr>
              <a:t>b) Flail joints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c) Disturbed tendon </a:t>
            </a:r>
            <a:r>
              <a:rPr lang="en-US" sz="2400" b="1" dirty="0" err="1" smtClean="0">
                <a:solidFill>
                  <a:srgbClr val="7030A0"/>
                </a:solidFill>
              </a:rPr>
              <a:t>eflexes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en-US" sz="2400" b="1" dirty="0" smtClean="0">
                <a:solidFill>
                  <a:srgbClr val="7030A0"/>
                </a:solidFill>
              </a:rPr>
              <a:t>d) Ataxia while walking</a:t>
            </a:r>
          </a:p>
          <a:p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en-US" sz="2400" b="1" dirty="0" err="1" smtClean="0">
                <a:solidFill>
                  <a:srgbClr val="FF0066"/>
                </a:solidFill>
              </a:rPr>
              <a:t>Neocerebellum</a:t>
            </a:r>
            <a:endParaRPr lang="en-US" sz="2400" b="1" dirty="0" smtClean="0">
              <a:solidFill>
                <a:srgbClr val="FF0066"/>
              </a:solidFill>
            </a:endParaRPr>
          </a:p>
          <a:p>
            <a:r>
              <a:rPr lang="en-US" sz="2400" b="1" dirty="0" smtClean="0">
                <a:solidFill>
                  <a:srgbClr val="7030A0"/>
                </a:solidFill>
              </a:rPr>
              <a:t>a) </a:t>
            </a:r>
            <a:r>
              <a:rPr lang="en-US" sz="2400" b="1" dirty="0" err="1" smtClean="0">
                <a:solidFill>
                  <a:srgbClr val="7030A0"/>
                </a:solidFill>
              </a:rPr>
              <a:t>Dysmetria</a:t>
            </a:r>
            <a:r>
              <a:rPr lang="en-US" sz="2400" b="1" dirty="0" smtClean="0">
                <a:solidFill>
                  <a:srgbClr val="7030A0"/>
                </a:solidFill>
              </a:rPr>
              <a:t> (Finger-nose test)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b) Intentional </a:t>
            </a:r>
            <a:r>
              <a:rPr lang="en-US" sz="2400" b="1" dirty="0" err="1" smtClean="0">
                <a:solidFill>
                  <a:srgbClr val="7030A0"/>
                </a:solidFill>
              </a:rPr>
              <a:t>tremers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en-US" sz="2400" b="1" dirty="0" smtClean="0">
                <a:solidFill>
                  <a:srgbClr val="7030A0"/>
                </a:solidFill>
              </a:rPr>
              <a:t>c) </a:t>
            </a:r>
            <a:r>
              <a:rPr lang="en-US" sz="2400" b="1" dirty="0" err="1" smtClean="0">
                <a:solidFill>
                  <a:srgbClr val="7030A0"/>
                </a:solidFill>
              </a:rPr>
              <a:t>Dysdiadochokinesia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en-US" sz="2400" b="1" dirty="0" smtClean="0">
                <a:solidFill>
                  <a:srgbClr val="7030A0"/>
                </a:solidFill>
              </a:rPr>
              <a:t>d) </a:t>
            </a:r>
            <a:r>
              <a:rPr lang="en-US" sz="2400" b="1" dirty="0" err="1" smtClean="0">
                <a:solidFill>
                  <a:srgbClr val="7030A0"/>
                </a:solidFill>
              </a:rPr>
              <a:t>Dysarthria</a:t>
            </a:r>
            <a:r>
              <a:rPr lang="en-US" sz="2400" b="1" dirty="0" smtClean="0">
                <a:solidFill>
                  <a:srgbClr val="7030A0"/>
                </a:solidFill>
              </a:rPr>
              <a:t>/ Scanning speech</a:t>
            </a:r>
            <a:endParaRPr lang="en-IN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            </a:t>
            </a:r>
            <a:r>
              <a:rPr lang="en-US" u="sng" dirty="0" err="1">
                <a:solidFill>
                  <a:srgbClr val="FF0066"/>
                </a:solidFill>
              </a:rPr>
              <a:t>Cerebellar</a:t>
            </a:r>
            <a:r>
              <a:rPr lang="en-US" u="sng" dirty="0">
                <a:solidFill>
                  <a:srgbClr val="FF0066"/>
                </a:solidFill>
              </a:rPr>
              <a:t> Lesions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Are usually   </a:t>
            </a:r>
            <a:r>
              <a:rPr lang="en-US" sz="2400" u="sng" dirty="0"/>
              <a:t>vascular,</a:t>
            </a:r>
            <a:r>
              <a:rPr lang="en-US" sz="2400" dirty="0"/>
              <a:t>  may be </a:t>
            </a:r>
            <a:r>
              <a:rPr lang="en-US" sz="2400" u="sng" dirty="0"/>
              <a:t>traumatic</a:t>
            </a:r>
            <a:r>
              <a:rPr lang="en-US" sz="2400" dirty="0"/>
              <a:t> or  </a:t>
            </a:r>
            <a:r>
              <a:rPr lang="en-US" sz="2400" u="sng" dirty="0" err="1"/>
              <a:t>tumour</a:t>
            </a:r>
            <a:r>
              <a:rPr lang="en-US" sz="2400" u="sng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66FF66"/>
                </a:solidFill>
              </a:rPr>
              <a:t>Manifestations of unilateral </a:t>
            </a:r>
            <a:r>
              <a:rPr lang="en-US" sz="2400" b="1" dirty="0" err="1">
                <a:solidFill>
                  <a:srgbClr val="66FF66"/>
                </a:solidFill>
              </a:rPr>
              <a:t>cerebellar</a:t>
            </a:r>
            <a:r>
              <a:rPr lang="en-US" sz="2400" b="1" dirty="0">
                <a:solidFill>
                  <a:srgbClr val="66FF66"/>
                </a:solidFill>
              </a:rPr>
              <a:t> lesions :</a:t>
            </a:r>
            <a:r>
              <a:rPr lang="en-US" sz="2400" dirty="0"/>
              <a:t>                                         </a:t>
            </a:r>
            <a:r>
              <a:rPr lang="en-US" sz="2400" u="sng" dirty="0"/>
              <a:t>1-ipsilateral </a:t>
            </a:r>
            <a:r>
              <a:rPr lang="en-US" sz="2400" u="sng" dirty="0" err="1"/>
              <a:t>incoordination</a:t>
            </a:r>
            <a:r>
              <a:rPr lang="en-US" sz="2400" u="sng" dirty="0"/>
              <a:t> of (U.L) arm</a:t>
            </a:r>
            <a:r>
              <a:rPr lang="en-US" sz="2400" dirty="0"/>
              <a:t> = </a:t>
            </a:r>
            <a:r>
              <a:rPr lang="en-US" sz="2400" dirty="0">
                <a:solidFill>
                  <a:schemeClr val="hlink"/>
                </a:solidFill>
              </a:rPr>
              <a:t>intention tremors</a:t>
            </a:r>
            <a:r>
              <a:rPr lang="en-US" sz="2400" dirty="0"/>
              <a:t> : it is a terminal tremors at the end of movement as in touching nose or button the shirt.                                                                                                       </a:t>
            </a:r>
            <a:r>
              <a:rPr lang="en-US" sz="2400" u="sng" dirty="0"/>
              <a:t>2-Or  </a:t>
            </a:r>
            <a:r>
              <a:rPr lang="en-US" sz="2400" u="sng" dirty="0" err="1"/>
              <a:t>ipsilateral</a:t>
            </a:r>
            <a:r>
              <a:rPr lang="en-US" sz="2400" u="sng" dirty="0"/>
              <a:t>  </a:t>
            </a:r>
            <a:r>
              <a:rPr lang="en-US" sz="2400" u="sng" dirty="0" err="1"/>
              <a:t>cerebellar</a:t>
            </a:r>
            <a:r>
              <a:rPr lang="en-US" sz="2400" u="sng" dirty="0"/>
              <a:t> ataxia affects  (L.L.) leg,</a:t>
            </a:r>
            <a:r>
              <a:rPr lang="en-US" sz="2400" dirty="0"/>
              <a:t> causing </a:t>
            </a:r>
            <a:r>
              <a:rPr lang="en-US" sz="2400" dirty="0">
                <a:solidFill>
                  <a:schemeClr val="hlink"/>
                </a:solidFill>
              </a:rPr>
              <a:t>wide-based unsteady gait.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66FF66"/>
                </a:solidFill>
              </a:rPr>
              <a:t>Manifestations of bilateral </a:t>
            </a:r>
            <a:r>
              <a:rPr lang="en-US" sz="2400" b="1" dirty="0" err="1">
                <a:solidFill>
                  <a:srgbClr val="66FF66"/>
                </a:solidFill>
              </a:rPr>
              <a:t>cerebellar</a:t>
            </a:r>
            <a:r>
              <a:rPr lang="en-US" sz="2400" b="1" dirty="0">
                <a:solidFill>
                  <a:srgbClr val="66FF66"/>
                </a:solidFill>
              </a:rPr>
              <a:t> lesions (caused by alcoholic intoxication, </a:t>
            </a:r>
            <a:r>
              <a:rPr lang="en-US" sz="2400" b="1" dirty="0" err="1">
                <a:solidFill>
                  <a:srgbClr val="66FF66"/>
                </a:solidFill>
              </a:rPr>
              <a:t>hypothyrodism</a:t>
            </a:r>
            <a:r>
              <a:rPr lang="en-US" sz="2400" b="1" dirty="0">
                <a:solidFill>
                  <a:srgbClr val="66FF66"/>
                </a:solidFill>
              </a:rPr>
              <a:t>, </a:t>
            </a:r>
            <a:r>
              <a:rPr lang="en-US" sz="2400" b="1" dirty="0" err="1">
                <a:solidFill>
                  <a:srgbClr val="66FF66"/>
                </a:solidFill>
              </a:rPr>
              <a:t>cerebellar</a:t>
            </a:r>
            <a:r>
              <a:rPr lang="en-US" sz="2400" b="1" dirty="0">
                <a:solidFill>
                  <a:srgbClr val="66FF66"/>
                </a:solidFill>
              </a:rPr>
              <a:t> degeneration &amp; multiple sclerosis) :</a:t>
            </a:r>
            <a:r>
              <a:rPr lang="en-US" sz="2400" dirty="0">
                <a:solidFill>
                  <a:schemeClr val="hlink"/>
                </a:solidFill>
              </a:rPr>
              <a:t>                                                                                                               </a:t>
            </a:r>
            <a:r>
              <a:rPr lang="en-US" sz="2400" u="sng" dirty="0">
                <a:solidFill>
                  <a:schemeClr val="hlink"/>
                </a:solidFill>
              </a:rPr>
              <a:t>1-dysarthria :</a:t>
            </a:r>
            <a:r>
              <a:rPr lang="en-US" sz="2400" dirty="0"/>
              <a:t> slowness &amp; slurring of speech.                                          </a:t>
            </a:r>
            <a:r>
              <a:rPr lang="en-US" sz="2400" dirty="0">
                <a:solidFill>
                  <a:schemeClr val="hlink"/>
                </a:solidFill>
              </a:rPr>
              <a:t>2-Incoordination</a:t>
            </a:r>
            <a:r>
              <a:rPr lang="en-US" sz="2400" dirty="0"/>
              <a:t> of both arms.=</a:t>
            </a:r>
            <a:r>
              <a:rPr lang="en-US" sz="2400" u="sng" dirty="0"/>
              <a:t> </a:t>
            </a:r>
            <a:r>
              <a:rPr lang="en-US" sz="2400" u="sng" dirty="0">
                <a:solidFill>
                  <a:schemeClr val="hlink"/>
                </a:solidFill>
              </a:rPr>
              <a:t>intention tremors.</a:t>
            </a:r>
            <a:r>
              <a:rPr lang="en-US" sz="2400" dirty="0"/>
              <a:t>                                                              </a:t>
            </a:r>
            <a:r>
              <a:rPr lang="en-US" sz="2400" dirty="0">
                <a:solidFill>
                  <a:schemeClr val="hlink"/>
                </a:solidFill>
              </a:rPr>
              <a:t>3-Cerebellar ataxia :  </a:t>
            </a:r>
            <a:r>
              <a:rPr lang="en-US" sz="2400" dirty="0"/>
              <a:t> </a:t>
            </a:r>
            <a:r>
              <a:rPr lang="en-US" sz="2400" u="sng" dirty="0"/>
              <a:t>intermittent jerky movements</a:t>
            </a:r>
            <a:r>
              <a:rPr lang="en-US" sz="2400" dirty="0"/>
              <a:t>  or  staggering ,             wide-based, unsteady gait.                                                                                          </a:t>
            </a:r>
            <a:r>
              <a:rPr lang="en-US" sz="2400" u="sng" dirty="0">
                <a:solidFill>
                  <a:schemeClr val="hlink"/>
                </a:solidFill>
              </a:rPr>
              <a:t>4-Nystagmus :</a:t>
            </a:r>
            <a:r>
              <a:rPr lang="en-US" sz="2400" dirty="0"/>
              <a:t> is </a:t>
            </a:r>
            <a:r>
              <a:rPr lang="en-US" sz="2400" u="sng" dirty="0"/>
              <a:t>a very common feature of multiple sclerosis.</a:t>
            </a:r>
            <a:r>
              <a:rPr lang="en-US" sz="2400" dirty="0"/>
              <a:t> It is due to impairment coordination of eye movements /so, </a:t>
            </a:r>
            <a:r>
              <a:rPr lang="en-US" sz="2400" dirty="0" err="1"/>
              <a:t>incoordination</a:t>
            </a:r>
            <a:r>
              <a:rPr lang="en-US" sz="2400" dirty="0"/>
              <a:t> of eye movements occurs and eyes exhibit a to-and-fro motion.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Combination of </a:t>
            </a:r>
            <a:r>
              <a:rPr lang="en-US" sz="2400" dirty="0" err="1">
                <a:solidFill>
                  <a:schemeClr val="hlink"/>
                </a:solidFill>
              </a:rPr>
              <a:t>nystagmus</a:t>
            </a:r>
            <a:r>
              <a:rPr lang="en-US" sz="2400" dirty="0"/>
              <a:t>+ </a:t>
            </a:r>
            <a:r>
              <a:rPr lang="en-US" sz="2400" dirty="0" err="1">
                <a:solidFill>
                  <a:schemeClr val="hlink"/>
                </a:solidFill>
              </a:rPr>
              <a:t>dysarthria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/>
              <a:t>+ </a:t>
            </a:r>
            <a:r>
              <a:rPr lang="en-US" sz="2400" dirty="0">
                <a:solidFill>
                  <a:schemeClr val="hlink"/>
                </a:solidFill>
              </a:rPr>
              <a:t>intension tremors</a:t>
            </a:r>
            <a:r>
              <a:rPr lang="en-US" sz="2400" dirty="0"/>
              <a:t> constitutes </a:t>
            </a:r>
            <a:r>
              <a:rPr lang="en-US" sz="2400" b="1" dirty="0" err="1">
                <a:solidFill>
                  <a:schemeClr val="hlink"/>
                </a:solidFill>
              </a:rPr>
              <a:t>Chacot’triad</a:t>
            </a:r>
            <a:r>
              <a:rPr lang="en-US" sz="2400" b="1" dirty="0">
                <a:solidFill>
                  <a:schemeClr val="hlink"/>
                </a:solidFill>
              </a:rPr>
              <a:t>,</a:t>
            </a:r>
            <a:r>
              <a:rPr lang="en-US" sz="2400" dirty="0"/>
              <a:t> which is highly diagnostic of the disease. 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 Rounded MT Bold" pitchFamily="34" charset="0"/>
              </a:rPr>
              <a:t>THANK YOU</a:t>
            </a:r>
            <a:endParaRPr lang="en-IN" b="1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092" y="990600"/>
            <a:ext cx="7538508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"/>
            <a:ext cx="609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lgerian" pitchFamily="82" charset="0"/>
              </a:rPr>
              <a:t>PARTS  OF  CEREBELLUM</a:t>
            </a:r>
            <a:endParaRPr lang="en-IN" sz="3600" b="1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1" y="13716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1"/>
            <a:ext cx="8534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9" name="Rectangle 49"/>
          <p:cNvSpPr>
            <a:spLocks noGrp="1" noChangeArrowheads="1"/>
          </p:cNvSpPr>
          <p:nvPr>
            <p:ph type="title"/>
          </p:nvPr>
        </p:nvSpPr>
        <p:spPr>
          <a:xfrm>
            <a:off x="150813" y="50800"/>
            <a:ext cx="4330700" cy="1371600"/>
          </a:xfrm>
          <a:noFill/>
          <a:ln/>
        </p:spPr>
        <p:txBody>
          <a:bodyPr/>
          <a:lstStyle/>
          <a:p>
            <a:r>
              <a:rPr lang="en-US" sz="3600">
                <a:latin typeface="Helvetica" charset="0"/>
              </a:rPr>
              <a:t>Cerebellar divisions</a:t>
            </a:r>
            <a:endParaRPr lang="en-US"/>
          </a:p>
        </p:txBody>
      </p:sp>
      <p:pic>
        <p:nvPicPr>
          <p:cNvPr id="51203" name="Picture 3" descr="NTA-cbm2Views.jpg                                              0000300CHD3                            B6D53450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228600"/>
            <a:ext cx="3733800" cy="6629400"/>
          </a:xfrm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937000" y="4037013"/>
            <a:ext cx="1077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IV</a:t>
            </a:r>
            <a:r>
              <a:rPr lang="en-US" sz="1000"/>
              <a:t>th</a:t>
            </a:r>
            <a:r>
              <a:rPr lang="en-US"/>
              <a:t> vent</a:t>
            </a:r>
            <a:endParaRPr lang="en-US" sz="240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4825" y="1217613"/>
            <a:ext cx="7764463" cy="3394075"/>
            <a:chOff x="318" y="767"/>
            <a:chExt cx="4891" cy="2138"/>
          </a:xfrm>
        </p:grpSpPr>
        <p:sp>
          <p:nvSpPr>
            <p:cNvPr id="51206" name="Text Box 6"/>
            <p:cNvSpPr txBox="1">
              <a:spLocks noChangeArrowheads="1"/>
            </p:cNvSpPr>
            <p:nvPr/>
          </p:nvSpPr>
          <p:spPr bwMode="auto">
            <a:xfrm>
              <a:off x="3534" y="2495"/>
              <a:ext cx="6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Vermis</a:t>
              </a:r>
              <a:endParaRPr lang="en-US" sz="2400"/>
            </a:p>
          </p:txBody>
        </p:sp>
        <p:sp>
          <p:nvSpPr>
            <p:cNvPr id="51207" name="Text Box 7"/>
            <p:cNvSpPr txBox="1">
              <a:spLocks noChangeArrowheads="1"/>
            </p:cNvSpPr>
            <p:nvPr/>
          </p:nvSpPr>
          <p:spPr bwMode="auto">
            <a:xfrm>
              <a:off x="3806" y="2655"/>
              <a:ext cx="14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Intermediate hem.</a:t>
              </a:r>
              <a:endParaRPr lang="en-US" sz="2400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18" y="767"/>
              <a:ext cx="4868" cy="1226"/>
              <a:chOff x="318" y="767"/>
              <a:chExt cx="4868" cy="1226"/>
            </a:xfrm>
          </p:grpSpPr>
          <p:sp>
            <p:nvSpPr>
              <p:cNvPr id="51209" name="Text Box 9"/>
              <p:cNvSpPr txBox="1">
                <a:spLocks noChangeArrowheads="1"/>
              </p:cNvSpPr>
              <p:nvPr/>
            </p:nvSpPr>
            <p:spPr bwMode="auto">
              <a:xfrm>
                <a:off x="3550" y="767"/>
                <a:ext cx="1636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Spinocerebellum:</a:t>
                </a:r>
              </a:p>
              <a:p>
                <a:r>
                  <a:rPr lang="en-US"/>
                  <a:t>   </a:t>
                </a:r>
                <a:r>
                  <a:rPr lang="en-US" sz="1800"/>
                  <a:t>Vermis</a:t>
                </a:r>
                <a:br>
                  <a:rPr lang="en-US" sz="1800"/>
                </a:br>
                <a:r>
                  <a:rPr lang="en-US" sz="1800"/>
                  <a:t>         Intermediate hem.</a:t>
                </a:r>
              </a:p>
            </p:txBody>
          </p:sp>
          <p:sp>
            <p:nvSpPr>
              <p:cNvPr id="51210" name="Rectangle 10"/>
              <p:cNvSpPr>
                <a:spLocks noChangeArrowheads="1"/>
              </p:cNvSpPr>
              <p:nvPr/>
            </p:nvSpPr>
            <p:spPr bwMode="auto">
              <a:xfrm>
                <a:off x="318" y="1068"/>
                <a:ext cx="1909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dirty="0" err="1">
                    <a:solidFill>
                      <a:srgbClr val="FF0000"/>
                    </a:solidFill>
                  </a:rPr>
                  <a:t>Spinocerebellum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r>
                  <a:rPr lang="en-US" b="1" dirty="0">
                    <a:solidFill>
                      <a:srgbClr val="00B050"/>
                    </a:solidFill>
                  </a:rPr>
                  <a:t>(</a:t>
                </a:r>
                <a:r>
                  <a:rPr lang="en-US" b="1" dirty="0" err="1">
                    <a:solidFill>
                      <a:srgbClr val="00B050"/>
                    </a:solidFill>
                  </a:rPr>
                  <a:t>Vermis</a:t>
                </a:r>
                <a:r>
                  <a:rPr lang="en-US" b="1" dirty="0">
                    <a:solidFill>
                      <a:srgbClr val="00B050"/>
                    </a:solidFill>
                  </a:rPr>
                  <a:t> + </a:t>
                </a:r>
                <a:r>
                  <a:rPr lang="en-US" b="1" dirty="0" err="1">
                    <a:solidFill>
                      <a:srgbClr val="00B050"/>
                    </a:solidFill>
                  </a:rPr>
                  <a:t>Intermed</a:t>
                </a:r>
                <a:r>
                  <a:rPr lang="en-US" b="1" dirty="0">
                    <a:solidFill>
                      <a:srgbClr val="00B050"/>
                    </a:solidFill>
                  </a:rPr>
                  <a:t>. Hem)</a:t>
                </a:r>
              </a:p>
            </p:txBody>
          </p:sp>
          <p:sp>
            <p:nvSpPr>
              <p:cNvPr id="51211" name="Text Box 11"/>
              <p:cNvSpPr txBox="1">
                <a:spLocks noChangeArrowheads="1"/>
              </p:cNvSpPr>
              <p:nvPr/>
            </p:nvSpPr>
            <p:spPr bwMode="auto">
              <a:xfrm>
                <a:off x="486" y="1551"/>
                <a:ext cx="1271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Control of limbs </a:t>
                </a:r>
              </a:p>
              <a:p>
                <a:r>
                  <a:rPr lang="en-US"/>
                  <a:t>    and trunk</a:t>
                </a:r>
                <a:endParaRPr lang="en-US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04825" y="2068513"/>
            <a:ext cx="8531225" cy="2847975"/>
            <a:chOff x="318" y="1303"/>
            <a:chExt cx="5374" cy="1794"/>
          </a:xfrm>
        </p:grpSpPr>
        <p:sp>
          <p:nvSpPr>
            <p:cNvPr id="51213" name="Text Box 13"/>
            <p:cNvSpPr txBox="1">
              <a:spLocks noChangeArrowheads="1"/>
            </p:cNvSpPr>
            <p:nvPr/>
          </p:nvSpPr>
          <p:spPr bwMode="auto">
            <a:xfrm>
              <a:off x="3974" y="2847"/>
              <a:ext cx="10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Lateral hem.</a:t>
              </a:r>
              <a:endParaRPr lang="en-US" sz="2400">
                <a:solidFill>
                  <a:schemeClr val="bg2"/>
                </a:solidFill>
              </a:endParaRPr>
            </a:p>
          </p:txBody>
        </p: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18" y="1303"/>
              <a:ext cx="5374" cy="1282"/>
              <a:chOff x="318" y="1303"/>
              <a:chExt cx="5374" cy="1282"/>
            </a:xfrm>
          </p:grpSpPr>
          <p:sp>
            <p:nvSpPr>
              <p:cNvPr id="51215" name="Text Box 15"/>
              <p:cNvSpPr txBox="1">
                <a:spLocks noChangeArrowheads="1"/>
              </p:cNvSpPr>
              <p:nvPr/>
            </p:nvSpPr>
            <p:spPr bwMode="auto">
              <a:xfrm>
                <a:off x="4171" y="1303"/>
                <a:ext cx="1521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Cerebrocerebellum:</a:t>
                </a:r>
              </a:p>
              <a:p>
                <a:r>
                  <a:rPr lang="en-US"/>
                  <a:t>  </a:t>
                </a:r>
                <a:r>
                  <a:rPr lang="en-US" sz="1800"/>
                  <a:t>Lateral hem.</a:t>
                </a:r>
              </a:p>
            </p:txBody>
          </p:sp>
          <p:sp>
            <p:nvSpPr>
              <p:cNvPr id="51216" name="Rectangle 16"/>
              <p:cNvSpPr>
                <a:spLocks noChangeArrowheads="1"/>
              </p:cNvSpPr>
              <p:nvPr/>
            </p:nvSpPr>
            <p:spPr bwMode="auto">
              <a:xfrm>
                <a:off x="318" y="1951"/>
                <a:ext cx="1567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dirty="0" err="1">
                    <a:solidFill>
                      <a:srgbClr val="FF0000"/>
                    </a:solidFill>
                  </a:rPr>
                  <a:t>Cerebrocerebellum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r>
                  <a:rPr lang="en-US" b="1" dirty="0">
                    <a:solidFill>
                      <a:srgbClr val="00B050"/>
                    </a:solidFill>
                  </a:rPr>
                  <a:t>(Lateral hemisphere)</a:t>
                </a:r>
              </a:p>
            </p:txBody>
          </p:sp>
          <p:sp>
            <p:nvSpPr>
              <p:cNvPr id="51217" name="Text Box 17"/>
              <p:cNvSpPr txBox="1">
                <a:spLocks noChangeArrowheads="1"/>
              </p:cNvSpPr>
              <p:nvPr/>
            </p:nvSpPr>
            <p:spPr bwMode="auto">
              <a:xfrm>
                <a:off x="486" y="2335"/>
                <a:ext cx="180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Planning of movement+</a:t>
                </a:r>
              </a:p>
            </p:txBody>
          </p:sp>
        </p:grp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611187" y="4267200"/>
            <a:ext cx="8532813" cy="2403475"/>
            <a:chOff x="318" y="2639"/>
            <a:chExt cx="5375" cy="1514"/>
          </a:xfrm>
        </p:grpSpPr>
        <p:sp>
          <p:nvSpPr>
            <p:cNvPr id="51219" name="Text Box 19"/>
            <p:cNvSpPr txBox="1">
              <a:spLocks noChangeArrowheads="1"/>
            </p:cNvSpPr>
            <p:nvPr/>
          </p:nvSpPr>
          <p:spPr bwMode="auto">
            <a:xfrm>
              <a:off x="4126" y="3903"/>
              <a:ext cx="15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Floculo-nodular lobe</a:t>
              </a:r>
              <a:endParaRPr lang="en-US" sz="2400"/>
            </a:p>
          </p:txBody>
        </p:sp>
        <p:sp>
          <p:nvSpPr>
            <p:cNvPr id="51220" name="Rectangle 20"/>
            <p:cNvSpPr>
              <a:spLocks noChangeArrowheads="1"/>
            </p:cNvSpPr>
            <p:nvPr/>
          </p:nvSpPr>
          <p:spPr bwMode="auto">
            <a:xfrm>
              <a:off x="318" y="2639"/>
              <a:ext cx="167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FF0000"/>
                  </a:solidFill>
                </a:rPr>
                <a:t>Vestibulo</a:t>
              </a:r>
              <a:r>
                <a:rPr lang="en-US" b="1" dirty="0">
                  <a:solidFill>
                    <a:srgbClr val="FF0000"/>
                  </a:solidFill>
                </a:rPr>
                <a:t>-cerebellum</a:t>
              </a:r>
            </a:p>
            <a:p>
              <a:r>
                <a:rPr lang="en-US" b="1" dirty="0">
                  <a:solidFill>
                    <a:srgbClr val="00B050"/>
                  </a:solidFill>
                </a:rPr>
                <a:t>(</a:t>
              </a:r>
              <a:r>
                <a:rPr lang="en-US" b="1" dirty="0" err="1">
                  <a:solidFill>
                    <a:srgbClr val="00B050"/>
                  </a:solidFill>
                </a:rPr>
                <a:t>Floculo</a:t>
              </a:r>
              <a:r>
                <a:rPr lang="en-US" b="1" dirty="0">
                  <a:solidFill>
                    <a:srgbClr val="00B050"/>
                  </a:solidFill>
                </a:rPr>
                <a:t>-nodular lobe)</a:t>
              </a:r>
            </a:p>
          </p:txBody>
        </p:sp>
        <p:sp>
          <p:nvSpPr>
            <p:cNvPr id="51221" name="Text Box 21"/>
            <p:cNvSpPr txBox="1">
              <a:spLocks noChangeArrowheads="1"/>
            </p:cNvSpPr>
            <p:nvPr/>
          </p:nvSpPr>
          <p:spPr bwMode="auto">
            <a:xfrm>
              <a:off x="486" y="3055"/>
              <a:ext cx="126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Control of eye &amp; 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head </a:t>
              </a:r>
              <a:r>
                <a:rPr lang="en-US" dirty="0"/>
                <a:t>movements</a:t>
              </a:r>
            </a:p>
            <a:p>
              <a:r>
                <a:rPr lang="en-US" dirty="0"/>
                <a:t>Balance</a:t>
              </a:r>
            </a:p>
          </p:txBody>
        </p:sp>
      </p:grpSp>
      <p:sp>
        <p:nvSpPr>
          <p:cNvPr id="51247" name="Line 47"/>
          <p:cNvSpPr>
            <a:spLocks noChangeShapeType="1"/>
          </p:cNvSpPr>
          <p:nvPr/>
        </p:nvSpPr>
        <p:spPr bwMode="auto">
          <a:xfrm>
            <a:off x="6311900" y="5727700"/>
            <a:ext cx="431800" cy="50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25" y="231775"/>
            <a:ext cx="8004175" cy="723900"/>
          </a:xfrm>
        </p:spPr>
        <p:txBody>
          <a:bodyPr/>
          <a:lstStyle/>
          <a:p>
            <a:r>
              <a:rPr lang="en-US" sz="2400">
                <a:latin typeface="Helvetica" charset="0"/>
              </a:rPr>
              <a:t>Functional divisions of cerebellar cortex --&gt; Deep nuclei</a:t>
            </a:r>
            <a:endParaRPr lang="en-US"/>
          </a:p>
        </p:txBody>
      </p:sp>
      <p:pic>
        <p:nvPicPr>
          <p:cNvPr id="13316" name="Picture 4" descr="&#10;PNScbmI/O.jpg                                                  0000300CHD3                            B6D53450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0"/>
            <a:ext cx="4648200" cy="4114800"/>
          </a:xfrm>
        </p:spPr>
      </p:pic>
      <p:pic>
        <p:nvPicPr>
          <p:cNvPr id="13321" name="Picture 9" descr="NTA-cbm2Views.jpg                                              0000300CHD3                            B6D53450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5974" y="1354138"/>
            <a:ext cx="3908425" cy="535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6816725" y="2543175"/>
            <a:ext cx="657225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Vermis</a:t>
            </a:r>
            <a:endParaRPr 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7108825" y="2746375"/>
            <a:ext cx="1366838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Intermediate hem</a:t>
            </a:r>
            <a:endParaRPr lang="en-US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7350125" y="2987675"/>
            <a:ext cx="15795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ED181E"/>
                </a:solidFill>
              </a:rPr>
              <a:t>Cerebrocerebellum</a:t>
            </a:r>
            <a:r>
              <a:rPr lang="en-US" sz="1200" b="1"/>
              <a:t/>
            </a:r>
            <a:br>
              <a:rPr lang="en-US" sz="1200" b="1"/>
            </a:br>
            <a:r>
              <a:rPr lang="en-US" sz="1200" b="1"/>
              <a:t>Lateral hemisphere</a:t>
            </a:r>
            <a:endParaRPr lang="en-US" b="1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7553325" y="2416175"/>
            <a:ext cx="1412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ED181E"/>
                </a:solidFill>
              </a:rPr>
              <a:t>Spinocerebellum</a:t>
            </a:r>
            <a:endParaRPr lang="en-US" b="1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7626350" y="4448175"/>
            <a:ext cx="133985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ED181E"/>
                </a:solidFill>
              </a:rPr>
              <a:t>Vestibulo-</a:t>
            </a:r>
            <a:br>
              <a:rPr lang="en-US" sz="1200" b="1">
                <a:solidFill>
                  <a:srgbClr val="ED181E"/>
                </a:solidFill>
              </a:rPr>
            </a:br>
            <a:r>
              <a:rPr lang="en-US" sz="1200" b="1">
                <a:solidFill>
                  <a:srgbClr val="ED181E"/>
                </a:solidFill>
              </a:rPr>
              <a:t>cerebellum</a:t>
            </a:r>
          </a:p>
          <a:p>
            <a:r>
              <a:rPr lang="en-US" sz="1200" b="1"/>
              <a:t>Floculo-nodular</a:t>
            </a:r>
            <a:br>
              <a:rPr lang="en-US" sz="1200" b="1"/>
            </a:br>
            <a:r>
              <a:rPr lang="en-US" sz="1200" b="1"/>
              <a:t>lobe</a:t>
            </a:r>
            <a:endParaRPr lang="en-US" b="1"/>
          </a:p>
        </p:txBody>
      </p:sp>
      <p:cxnSp>
        <p:nvCxnSpPr>
          <p:cNvPr id="13332" name="AutoShape 20"/>
          <p:cNvCxnSpPr>
            <a:cxnSpLocks noChangeShapeType="1"/>
            <a:stCxn id="13330" idx="1"/>
          </p:cNvCxnSpPr>
          <p:nvPr/>
        </p:nvCxnSpPr>
        <p:spPr bwMode="auto">
          <a:xfrm rot="10800000">
            <a:off x="7096125" y="4564063"/>
            <a:ext cx="530225" cy="295275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69925" y="2605088"/>
            <a:ext cx="1744663" cy="1227137"/>
            <a:chOff x="422" y="1674"/>
            <a:chExt cx="1099" cy="773"/>
          </a:xfrm>
        </p:grpSpPr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422" y="1674"/>
              <a:ext cx="93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>Cerebrocerebellum</a:t>
              </a:r>
              <a:br>
                <a:rPr lang="en-US" sz="1200"/>
              </a:br>
              <a:r>
                <a:rPr lang="en-US" sz="1200"/>
                <a:t>Lateral hemisphere</a:t>
              </a:r>
              <a:endParaRPr lang="en-US"/>
            </a:p>
          </p:txBody>
        </p:sp>
        <p:sp>
          <p:nvSpPr>
            <p:cNvPr id="13333" name="Text Box 21"/>
            <p:cNvSpPr txBox="1">
              <a:spLocks noChangeArrowheads="1"/>
            </p:cNvSpPr>
            <p:nvPr/>
          </p:nvSpPr>
          <p:spPr bwMode="auto">
            <a:xfrm>
              <a:off x="1070" y="2274"/>
              <a:ext cx="451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>Dentate</a:t>
              </a:r>
              <a:endParaRPr lang="en-US"/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660525" y="2208213"/>
            <a:ext cx="1390650" cy="3509962"/>
            <a:chOff x="1046" y="1402"/>
            <a:chExt cx="876" cy="2211"/>
          </a:xfrm>
        </p:grpSpPr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1046" y="1402"/>
              <a:ext cx="64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>Intermediate</a:t>
              </a:r>
              <a:br>
                <a:rPr lang="en-US" sz="1200"/>
              </a:br>
              <a:r>
                <a:rPr lang="en-US" sz="1200"/>
                <a:t>hemisphere</a:t>
              </a:r>
              <a:endParaRPr lang="en-US"/>
            </a:p>
          </p:txBody>
        </p:sp>
        <p:sp>
          <p:nvSpPr>
            <p:cNvPr id="13334" name="Text Box 22"/>
            <p:cNvSpPr txBox="1">
              <a:spLocks noChangeArrowheads="1"/>
            </p:cNvSpPr>
            <p:nvPr/>
          </p:nvSpPr>
          <p:spPr bwMode="auto">
            <a:xfrm>
              <a:off x="1462" y="2178"/>
              <a:ext cx="376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/>
                <a:t>Inter</a:t>
              </a:r>
            </a:p>
            <a:p>
              <a:r>
                <a:rPr lang="en-US" sz="1000"/>
                <a:t>posed</a:t>
              </a:r>
              <a:endParaRPr lang="en-US"/>
            </a:p>
          </p:txBody>
        </p:sp>
        <p:sp>
          <p:nvSpPr>
            <p:cNvPr id="13337" name="Text Box 25"/>
            <p:cNvSpPr txBox="1">
              <a:spLocks noChangeArrowheads="1"/>
            </p:cNvSpPr>
            <p:nvPr/>
          </p:nvSpPr>
          <p:spPr bwMode="auto">
            <a:xfrm>
              <a:off x="1422" y="3210"/>
              <a:ext cx="500" cy="4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/>
                <a:t>To lateral</a:t>
              </a:r>
            </a:p>
            <a:p>
              <a:r>
                <a:rPr lang="en-US" sz="1200"/>
                <a:t>sysetms</a:t>
              </a:r>
              <a:endParaRPr lang="en-U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2206625" y="1349375"/>
            <a:ext cx="1312863" cy="896938"/>
            <a:chOff x="1390" y="850"/>
            <a:chExt cx="827" cy="565"/>
          </a:xfrm>
        </p:grpSpPr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1390" y="850"/>
              <a:ext cx="8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>Spinocerebellum</a:t>
              </a:r>
              <a:endParaRPr lang="en-US"/>
            </a:p>
          </p:txBody>
        </p:sp>
        <p:sp>
          <p:nvSpPr>
            <p:cNvPr id="13323" name="Text Box 11"/>
            <p:cNvSpPr txBox="1">
              <a:spLocks noChangeArrowheads="1"/>
            </p:cNvSpPr>
            <p:nvPr/>
          </p:nvSpPr>
          <p:spPr bwMode="auto">
            <a:xfrm>
              <a:off x="1590" y="1242"/>
              <a:ext cx="414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>Vermis</a:t>
              </a:r>
              <a:endParaRPr lang="en-US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2752725" y="3965575"/>
            <a:ext cx="1047750" cy="1770063"/>
            <a:chOff x="1734" y="2498"/>
            <a:chExt cx="660" cy="1115"/>
          </a:xfrm>
        </p:grpSpPr>
        <p:sp>
          <p:nvSpPr>
            <p:cNvPr id="13335" name="Text Box 23"/>
            <p:cNvSpPr txBox="1">
              <a:spLocks noChangeArrowheads="1"/>
            </p:cNvSpPr>
            <p:nvPr/>
          </p:nvSpPr>
          <p:spPr bwMode="auto">
            <a:xfrm>
              <a:off x="1734" y="2498"/>
              <a:ext cx="472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>Fastigial</a:t>
              </a:r>
              <a:endParaRPr lang="en-US"/>
            </a:p>
          </p:txBody>
        </p:sp>
        <p:sp>
          <p:nvSpPr>
            <p:cNvPr id="13338" name="Text Box 26"/>
            <p:cNvSpPr txBox="1">
              <a:spLocks noChangeArrowheads="1"/>
            </p:cNvSpPr>
            <p:nvPr/>
          </p:nvSpPr>
          <p:spPr bwMode="auto">
            <a:xfrm>
              <a:off x="1894" y="3210"/>
              <a:ext cx="500" cy="4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/>
                <a:t>To medial</a:t>
              </a:r>
            </a:p>
            <a:p>
              <a:r>
                <a:rPr lang="en-US" sz="1200"/>
                <a:t>sysetms</a:t>
              </a:r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1012825" y="5095875"/>
            <a:ext cx="1249363" cy="1624013"/>
            <a:chOff x="638" y="3210"/>
            <a:chExt cx="787" cy="1023"/>
          </a:xfrm>
        </p:grpSpPr>
        <p:sp>
          <p:nvSpPr>
            <p:cNvPr id="13336" name="Text Box 24"/>
            <p:cNvSpPr txBox="1">
              <a:spLocks noChangeArrowheads="1"/>
            </p:cNvSpPr>
            <p:nvPr/>
          </p:nvSpPr>
          <p:spPr bwMode="auto">
            <a:xfrm>
              <a:off x="798" y="3210"/>
              <a:ext cx="627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>To frontal</a:t>
              </a:r>
              <a:br>
                <a:rPr lang="en-US" sz="1200"/>
              </a:br>
              <a:r>
                <a:rPr lang="en-US" sz="1200"/>
                <a:t>motor areas</a:t>
              </a:r>
              <a:endParaRPr lang="en-US"/>
            </a:p>
          </p:txBody>
        </p:sp>
        <p:sp>
          <p:nvSpPr>
            <p:cNvPr id="13340" name="Text Box 28"/>
            <p:cNvSpPr txBox="1">
              <a:spLocks noChangeArrowheads="1"/>
            </p:cNvSpPr>
            <p:nvPr/>
          </p:nvSpPr>
          <p:spPr bwMode="auto">
            <a:xfrm>
              <a:off x="638" y="3599"/>
              <a:ext cx="740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Motor</a:t>
              </a:r>
            </a:p>
            <a:p>
              <a:r>
                <a:rPr lang="en-US"/>
                <a:t>Planning</a:t>
              </a:r>
            </a:p>
            <a:p>
              <a:r>
                <a:rPr lang="en-US"/>
                <a:t>   +++</a:t>
              </a:r>
            </a:p>
          </p:txBody>
        </p:sp>
      </p:grp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2371725" y="5713413"/>
            <a:ext cx="1271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Motor</a:t>
            </a:r>
          </a:p>
          <a:p>
            <a:pPr algn="ctr"/>
            <a:r>
              <a:rPr lang="en-US"/>
              <a:t>execution</a:t>
            </a: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3756025" y="4270375"/>
            <a:ext cx="1377950" cy="2144713"/>
            <a:chOff x="2366" y="2690"/>
            <a:chExt cx="868" cy="1351"/>
          </a:xfrm>
        </p:grpSpPr>
        <p:sp>
          <p:nvSpPr>
            <p:cNvPr id="13329" name="Text Box 17"/>
            <p:cNvSpPr txBox="1">
              <a:spLocks noChangeArrowheads="1"/>
            </p:cNvSpPr>
            <p:nvPr/>
          </p:nvSpPr>
          <p:spPr bwMode="auto">
            <a:xfrm>
              <a:off x="2366" y="2690"/>
              <a:ext cx="583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>Vestibulo-</a:t>
              </a:r>
              <a:br>
                <a:rPr lang="en-US" sz="1200"/>
              </a:br>
              <a:r>
                <a:rPr lang="en-US" sz="1200"/>
                <a:t>cerebellum</a:t>
              </a:r>
              <a:endParaRPr lang="en-US"/>
            </a:p>
          </p:txBody>
        </p:sp>
        <p:sp>
          <p:nvSpPr>
            <p:cNvPr id="13339" name="Text Box 27"/>
            <p:cNvSpPr txBox="1">
              <a:spLocks noChangeArrowheads="1"/>
            </p:cNvSpPr>
            <p:nvPr/>
          </p:nvSpPr>
          <p:spPr bwMode="auto">
            <a:xfrm>
              <a:off x="2374" y="3210"/>
              <a:ext cx="572" cy="4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/>
                <a:t>To vestibular nuclei</a:t>
              </a:r>
              <a:endParaRPr lang="en-US"/>
            </a:p>
          </p:txBody>
        </p:sp>
        <p:sp>
          <p:nvSpPr>
            <p:cNvPr id="13342" name="Text Box 30"/>
            <p:cNvSpPr txBox="1">
              <a:spLocks noChangeArrowheads="1"/>
            </p:cNvSpPr>
            <p:nvPr/>
          </p:nvSpPr>
          <p:spPr bwMode="auto">
            <a:xfrm>
              <a:off x="2390" y="3599"/>
              <a:ext cx="84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Eye mvt &amp;</a:t>
              </a:r>
            </a:p>
            <a:p>
              <a:r>
                <a:rPr lang="en-US"/>
                <a:t>balance</a:t>
              </a:r>
            </a:p>
          </p:txBody>
        </p:sp>
      </p:grpSp>
      <p:sp>
        <p:nvSpPr>
          <p:cNvPr id="13361" name="Text Box 49"/>
          <p:cNvSpPr txBox="1">
            <a:spLocks noChangeArrowheads="1"/>
          </p:cNvSpPr>
          <p:nvPr/>
        </p:nvSpPr>
        <p:spPr bwMode="auto">
          <a:xfrm>
            <a:off x="5884863" y="6051550"/>
            <a:ext cx="1779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PNS Fig. 42-3</a:t>
            </a:r>
          </a:p>
          <a:p>
            <a:r>
              <a:rPr lang="en-US"/>
              <a:t>NTA Fig. 13-1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1"/>
            <a:ext cx="6324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u="sng" dirty="0" smtClean="0">
                <a:solidFill>
                  <a:srgbClr val="FF0066"/>
                </a:solidFill>
                <a:latin typeface="Algerian" pitchFamily="82" charset="0"/>
              </a:rPr>
              <a:t>External  Features  of Cerebellum :</a:t>
            </a:r>
            <a:endParaRPr lang="en-IN" sz="4000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solidFill>
                  <a:srgbClr val="7030A0"/>
                </a:solidFill>
                <a:latin typeface="Arial Rounded MT Bold" pitchFamily="34" charset="0"/>
              </a:rPr>
              <a:t>Superior surface :</a:t>
            </a:r>
            <a:r>
              <a:rPr lang="en-US" sz="24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lies beneath </a:t>
            </a:r>
            <a:r>
              <a:rPr lang="en-US" sz="2400" dirty="0" err="1" smtClean="0">
                <a:latin typeface="Arial Rounded MT Bold" pitchFamily="34" charset="0"/>
              </a:rPr>
              <a:t>tentorium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cerebelli</a:t>
            </a:r>
            <a:r>
              <a:rPr lang="en-US" sz="2400" dirty="0" smtClean="0">
                <a:latin typeface="Arial Rounded MT Bold" pitchFamily="34" charset="0"/>
              </a:rPr>
              <a:t> and has a raised </a:t>
            </a:r>
            <a:r>
              <a:rPr lang="en-US" sz="2400" dirty="0" smtClean="0">
                <a:solidFill>
                  <a:srgbClr val="66FF66"/>
                </a:solidFill>
                <a:latin typeface="Arial Rounded MT Bold" pitchFamily="34" charset="0"/>
              </a:rPr>
              <a:t>superior </a:t>
            </a:r>
            <a:r>
              <a:rPr lang="en-US" sz="2400" dirty="0" err="1" smtClean="0">
                <a:solidFill>
                  <a:srgbClr val="66FF66"/>
                </a:solidFill>
                <a:latin typeface="Arial Rounded MT Bold" pitchFamily="34" charset="0"/>
              </a:rPr>
              <a:t>vermis</a:t>
            </a:r>
            <a:r>
              <a:rPr lang="en-US" sz="2400" dirty="0" smtClean="0">
                <a:solidFill>
                  <a:srgbClr val="66FF66"/>
                </a:solidFill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+ a  </a:t>
            </a:r>
            <a:r>
              <a:rPr lang="en-US" sz="2400" dirty="0" smtClean="0">
                <a:solidFill>
                  <a:srgbClr val="66FF66"/>
                </a:solidFill>
                <a:latin typeface="Arial Rounded MT Bold" pitchFamily="34" charset="0"/>
              </a:rPr>
              <a:t>large </a:t>
            </a:r>
            <a:r>
              <a:rPr lang="en-US" sz="2400" dirty="0" err="1" smtClean="0">
                <a:solidFill>
                  <a:srgbClr val="66FF66"/>
                </a:solidFill>
                <a:latin typeface="Arial Rounded MT Bold" pitchFamily="34" charset="0"/>
              </a:rPr>
              <a:t>cerebellar</a:t>
            </a:r>
            <a:r>
              <a:rPr lang="en-US" sz="2400" dirty="0" smtClean="0">
                <a:solidFill>
                  <a:srgbClr val="66FF66"/>
                </a:solidFill>
                <a:latin typeface="Arial Rounded MT Bold" pitchFamily="34" charset="0"/>
              </a:rPr>
              <a:t> hemisphere</a:t>
            </a:r>
            <a:r>
              <a:rPr lang="en-US" sz="2400" dirty="0" smtClean="0">
                <a:latin typeface="Arial Rounded MT Bold" pitchFamily="34" charset="0"/>
              </a:rPr>
              <a:t> on each side + </a:t>
            </a:r>
            <a:r>
              <a:rPr lang="en-US" sz="2400" dirty="0" smtClean="0">
                <a:solidFill>
                  <a:srgbClr val="66FF66"/>
                </a:solidFill>
                <a:latin typeface="Arial Rounded MT Bold" pitchFamily="34" charset="0"/>
              </a:rPr>
              <a:t>primary &amp; horizontal fissures.</a:t>
            </a:r>
            <a:r>
              <a:rPr lang="en-US" sz="2400" dirty="0" smtClean="0">
                <a:latin typeface="Arial Rounded MT Bold" pitchFamily="34" charset="0"/>
              </a:rPr>
              <a:t>                                                                   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  </a:t>
            </a:r>
            <a:r>
              <a:rPr lang="en-US" sz="2400" b="1" dirty="0" smtClean="0">
                <a:solidFill>
                  <a:schemeClr val="hlink"/>
                </a:solidFill>
                <a:latin typeface="Arial Rounded MT Bold" pitchFamily="34" charset="0"/>
              </a:rPr>
              <a:t>1-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b="1" dirty="0" smtClean="0">
                <a:solidFill>
                  <a:schemeClr val="hlink"/>
                </a:solidFill>
                <a:latin typeface="Arial Rounded MT Bold" pitchFamily="34" charset="0"/>
              </a:rPr>
              <a:t>Primary fissure</a:t>
            </a:r>
            <a:r>
              <a:rPr lang="en-US" sz="2400" dirty="0" smtClean="0">
                <a:latin typeface="Arial Rounded MT Bold" pitchFamily="34" charset="0"/>
              </a:rPr>
              <a:t> V-</a:t>
            </a:r>
            <a:r>
              <a:rPr lang="en-US" sz="2400" dirty="0" err="1" smtClean="0">
                <a:latin typeface="Arial Rounded MT Bold" pitchFamily="34" charset="0"/>
              </a:rPr>
              <a:t>shaped,well</a:t>
            </a:r>
            <a:r>
              <a:rPr lang="en-US" sz="2400" dirty="0" smtClean="0">
                <a:latin typeface="Arial Rounded MT Bold" pitchFamily="34" charset="0"/>
              </a:rPr>
              <a:t> defined  fissure, lies on superior surface and  separates the small anterior lobe from the larger middle lobe (or posterior lobe).                                                        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   </a:t>
            </a:r>
            <a:r>
              <a:rPr lang="en-US" sz="2400" b="1" dirty="0" smtClean="0">
                <a:solidFill>
                  <a:schemeClr val="hlink"/>
                </a:solidFill>
                <a:latin typeface="Arial Rounded MT Bold" pitchFamily="34" charset="0"/>
              </a:rPr>
              <a:t>2- Horizontal fissure</a:t>
            </a:r>
            <a:r>
              <a:rPr lang="en-US" sz="2400" dirty="0" smtClean="0">
                <a:latin typeface="Arial Rounded MT Bold" pitchFamily="34" charset="0"/>
              </a:rPr>
              <a:t> lies along the sides of cerebellum, extending from anterior notch to posterior notch, separates the superior from the inferior surfaces.   </a:t>
            </a:r>
          </a:p>
          <a:p>
            <a:pPr algn="just"/>
            <a:r>
              <a:rPr lang="en-US" sz="2400" b="1" dirty="0" smtClean="0">
                <a:solidFill>
                  <a:schemeClr val="hlink"/>
                </a:solidFill>
                <a:latin typeface="Arial Rounded MT Bold" pitchFamily="34" charset="0"/>
              </a:rPr>
              <a:t>3- Secondary (</a:t>
            </a:r>
            <a:r>
              <a:rPr lang="en-US" sz="2400" b="1" dirty="0" err="1" smtClean="0">
                <a:solidFill>
                  <a:schemeClr val="hlink"/>
                </a:solidFill>
                <a:latin typeface="Arial Rounded MT Bold" pitchFamily="34" charset="0"/>
              </a:rPr>
              <a:t>posterolateral</a:t>
            </a:r>
            <a:r>
              <a:rPr lang="en-US" sz="2400" b="1" dirty="0" smtClean="0">
                <a:solidFill>
                  <a:schemeClr val="hlink"/>
                </a:solidFill>
                <a:latin typeface="Arial Rounded MT Bold" pitchFamily="34" charset="0"/>
              </a:rPr>
              <a:t>) fissure</a:t>
            </a:r>
            <a:r>
              <a:rPr lang="en-US" sz="2400" dirty="0" smtClean="0">
                <a:latin typeface="Arial Rounded MT Bold" pitchFamily="34" charset="0"/>
              </a:rPr>
              <a:t>              lies on inferior surface and separates </a:t>
            </a:r>
            <a:r>
              <a:rPr lang="en-US" sz="2400" dirty="0" err="1" smtClean="0">
                <a:latin typeface="Arial Rounded MT Bold" pitchFamily="34" charset="0"/>
              </a:rPr>
              <a:t>flocculo</a:t>
            </a:r>
            <a:r>
              <a:rPr lang="en-US" sz="2400" dirty="0" smtClean="0">
                <a:latin typeface="Arial Rounded MT Bold" pitchFamily="34" charset="0"/>
              </a:rPr>
              <a:t>-nodular lobe from the </a:t>
            </a:r>
            <a:r>
              <a:rPr lang="en-US" sz="2400" dirty="0" err="1" smtClean="0">
                <a:latin typeface="Arial Rounded MT Bold" pitchFamily="34" charset="0"/>
              </a:rPr>
              <a:t>ramainder</a:t>
            </a:r>
            <a:r>
              <a:rPr lang="en-US" sz="2400" dirty="0" smtClean="0">
                <a:latin typeface="Arial Rounded MT Bold" pitchFamily="34" charset="0"/>
              </a:rPr>
              <a:t>  of cerebellum.                                                        </a:t>
            </a:r>
          </a:p>
          <a:p>
            <a:pPr algn="just"/>
            <a:r>
              <a:rPr lang="en-US" sz="2800" dirty="0" smtClean="0"/>
              <a:t>                    </a:t>
            </a:r>
          </a:p>
          <a:p>
            <a:pPr algn="just"/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Algerian" pitchFamily="82" charset="0"/>
              </a:rPr>
              <a:t>Functional subdivision of  cerebellum :</a:t>
            </a:r>
            <a:r>
              <a:rPr lang="en-US" sz="3600" b="1" dirty="0" smtClean="0">
                <a:solidFill>
                  <a:srgbClr val="66FF66"/>
                </a:solidFill>
                <a:latin typeface="Algerian" pitchFamily="82" charset="0"/>
              </a:rPr>
              <a:t/>
            </a:r>
            <a:br>
              <a:rPr lang="en-US" sz="3600" b="1" dirty="0" smtClean="0">
                <a:solidFill>
                  <a:srgbClr val="66FF66"/>
                </a:solidFill>
                <a:latin typeface="Algerian" pitchFamily="82" charset="0"/>
              </a:rPr>
            </a:br>
            <a:endParaRPr lang="en-IN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rgbClr val="FF0066"/>
                </a:solidFill>
              </a:rPr>
              <a:t>1- </a:t>
            </a:r>
            <a:r>
              <a:rPr lang="en-US" sz="2800" b="1" dirty="0" err="1" smtClean="0">
                <a:solidFill>
                  <a:srgbClr val="FF0066"/>
                </a:solidFill>
              </a:rPr>
              <a:t>Archi</a:t>
            </a:r>
            <a:r>
              <a:rPr lang="en-US" sz="2800" b="1" dirty="0" smtClean="0">
                <a:solidFill>
                  <a:srgbClr val="FF0066"/>
                </a:solidFill>
              </a:rPr>
              <a:t>-cerebellum </a:t>
            </a:r>
            <a:r>
              <a:rPr lang="en-US" sz="2800" b="1" dirty="0" smtClean="0"/>
              <a:t>=</a:t>
            </a:r>
            <a:r>
              <a:rPr lang="en-US" sz="2800" b="1" dirty="0" smtClean="0">
                <a:solidFill>
                  <a:srgbClr val="FF0066"/>
                </a:solidFill>
              </a:rPr>
              <a:t> posterior lobe                             (Vestibular part) :</a:t>
            </a:r>
            <a:r>
              <a:rPr lang="en-US" sz="2800" b="1" dirty="0" smtClean="0">
                <a:solidFill>
                  <a:schemeClr val="hlink"/>
                </a:solidFill>
              </a:rPr>
              <a:t>                                                       </a:t>
            </a:r>
          </a:p>
          <a:p>
            <a:r>
              <a:rPr lang="en-US" sz="2800" b="1" dirty="0" smtClean="0">
                <a:solidFill>
                  <a:schemeClr val="hlink"/>
                </a:solidFill>
              </a:rPr>
              <a:t>  _ </a:t>
            </a:r>
            <a:r>
              <a:rPr lang="en-US" sz="2800" b="1" dirty="0" smtClean="0"/>
              <a:t>It is formed of the </a:t>
            </a:r>
            <a:r>
              <a:rPr lang="en-US" sz="2800" b="1" dirty="0" err="1" smtClean="0">
                <a:solidFill>
                  <a:srgbClr val="66FF66"/>
                </a:solidFill>
              </a:rPr>
              <a:t>flocculo</a:t>
            </a:r>
            <a:r>
              <a:rPr lang="en-US" sz="2800" b="1" dirty="0" smtClean="0">
                <a:solidFill>
                  <a:srgbClr val="66FF66"/>
                </a:solidFill>
              </a:rPr>
              <a:t>-nodular  lobe</a:t>
            </a:r>
            <a:r>
              <a:rPr lang="en-US" sz="2800" b="1" dirty="0" smtClean="0"/>
              <a:t> + </a:t>
            </a:r>
            <a:r>
              <a:rPr lang="en-US" sz="2800" b="1" dirty="0" smtClean="0">
                <a:solidFill>
                  <a:srgbClr val="66FF66"/>
                </a:solidFill>
              </a:rPr>
              <a:t>associated </a:t>
            </a:r>
            <a:r>
              <a:rPr lang="en-US" sz="2800" b="1" dirty="0" err="1" smtClean="0">
                <a:solidFill>
                  <a:srgbClr val="66FF66"/>
                </a:solidFill>
              </a:rPr>
              <a:t>fastigial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66FF66"/>
                </a:solidFill>
              </a:rPr>
              <a:t>nuclei,</a:t>
            </a:r>
            <a:r>
              <a:rPr lang="en-US" sz="2800" b="1" dirty="0" smtClean="0"/>
              <a:t> lying on inf. Surface in front of </a:t>
            </a:r>
            <a:r>
              <a:rPr lang="en-US" sz="2800" b="1" dirty="0" err="1" smtClean="0"/>
              <a:t>postero</a:t>
            </a:r>
            <a:r>
              <a:rPr lang="en-US" sz="2800" b="1" dirty="0" smtClean="0"/>
              <a:t>-lateral fissure.                          </a:t>
            </a:r>
            <a:r>
              <a:rPr lang="en-US" sz="2800" b="1" dirty="0" smtClean="0">
                <a:solidFill>
                  <a:schemeClr val="hlink"/>
                </a:solidFill>
              </a:rPr>
              <a:t>_</a:t>
            </a:r>
            <a:r>
              <a:rPr lang="en-US" sz="2800" b="1" dirty="0" err="1" smtClean="0">
                <a:solidFill>
                  <a:schemeClr val="hlink"/>
                </a:solidFill>
              </a:rPr>
              <a:t>Embryologically</a:t>
            </a:r>
            <a:r>
              <a:rPr lang="en-US" sz="2800" b="1" dirty="0" smtClean="0">
                <a:solidFill>
                  <a:schemeClr val="hlink"/>
                </a:solidFill>
              </a:rPr>
              <a:t>,</a:t>
            </a:r>
            <a:r>
              <a:rPr lang="en-US" sz="2800" b="1" dirty="0" smtClean="0"/>
              <a:t> it is the oldest part of cerebellum.                        </a:t>
            </a:r>
          </a:p>
          <a:p>
            <a:pPr algn="just"/>
            <a:r>
              <a:rPr lang="en-US" sz="2800" b="1" dirty="0" smtClean="0"/>
              <a:t>  </a:t>
            </a:r>
            <a:r>
              <a:rPr lang="en-US" sz="2800" b="1" dirty="0" smtClean="0">
                <a:solidFill>
                  <a:schemeClr val="hlink"/>
                </a:solidFill>
              </a:rPr>
              <a:t>_</a:t>
            </a:r>
            <a:r>
              <a:rPr lang="en-US" sz="2800" b="1" dirty="0" smtClean="0"/>
              <a:t>It receives </a:t>
            </a:r>
            <a:r>
              <a:rPr lang="en-US" sz="2800" b="1" dirty="0" smtClean="0">
                <a:solidFill>
                  <a:schemeClr val="hlink"/>
                </a:solidFill>
              </a:rPr>
              <a:t>afferent</a:t>
            </a:r>
            <a:r>
              <a:rPr lang="en-US" sz="2800" b="1" dirty="0" smtClean="0"/>
              <a:t> Fs. From vestibular apparatus of internal ear Via </a:t>
            </a:r>
            <a:r>
              <a:rPr lang="en-US" sz="2800" b="1" dirty="0" err="1" smtClean="0">
                <a:solidFill>
                  <a:schemeClr val="hlink"/>
                </a:solidFill>
              </a:rPr>
              <a:t>vestibulo-cerebellar</a:t>
            </a:r>
            <a:r>
              <a:rPr lang="en-US" sz="2800" b="1" dirty="0" smtClean="0">
                <a:solidFill>
                  <a:schemeClr val="hlink"/>
                </a:solidFill>
              </a:rPr>
              <a:t> tracts.</a:t>
            </a:r>
            <a:r>
              <a:rPr lang="en-US" sz="2800" b="1" dirty="0" smtClean="0"/>
              <a:t>                                       </a:t>
            </a:r>
          </a:p>
          <a:p>
            <a:pPr algn="just"/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hlink"/>
                </a:solidFill>
              </a:rPr>
              <a:t>_</a:t>
            </a:r>
            <a:r>
              <a:rPr lang="en-US" sz="2800" b="1" dirty="0" smtClean="0"/>
              <a:t>It is concerned with </a:t>
            </a:r>
            <a:r>
              <a:rPr lang="en-US" sz="2800" b="1" dirty="0" err="1" smtClean="0">
                <a:solidFill>
                  <a:srgbClr val="66FF66"/>
                </a:solidFill>
              </a:rPr>
              <a:t>equlibrium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</TotalTime>
  <Words>1026</Words>
  <Application>Microsoft Office PowerPoint</Application>
  <PresentationFormat>On-screen Show (4:3)</PresentationFormat>
  <Paragraphs>120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CEREBELLUM ( LECTURE)</vt:lpstr>
      <vt:lpstr>Slide 2</vt:lpstr>
      <vt:lpstr>PARTS  OF  CEREBELLUM</vt:lpstr>
      <vt:lpstr>Slide 4</vt:lpstr>
      <vt:lpstr>Cerebellar divisions</vt:lpstr>
      <vt:lpstr>Functional divisions of cerebellar cortex --&gt; Deep nuclei</vt:lpstr>
      <vt:lpstr>Slide 7</vt:lpstr>
      <vt:lpstr>External  Features  of Cerebellum :</vt:lpstr>
      <vt:lpstr>Functional subdivision of  cerebellum : </vt:lpstr>
      <vt:lpstr>Slide 10</vt:lpstr>
      <vt:lpstr>2- Paleo-cerebellum= (spinal part)</vt:lpstr>
      <vt:lpstr>Slide 12</vt:lpstr>
      <vt:lpstr>Slide 13</vt:lpstr>
      <vt:lpstr>Slide 14</vt:lpstr>
      <vt:lpstr>Internal Structure of cerebellum :</vt:lpstr>
      <vt:lpstr>Slide 16</vt:lpstr>
      <vt:lpstr>Slide 17</vt:lpstr>
      <vt:lpstr>CONNECTIONS OF CEREBELLUM</vt:lpstr>
      <vt:lpstr>CONNECTIONS OF CEREBELLUM</vt:lpstr>
      <vt:lpstr>CONNECTIONS OF CEREBELLUM</vt:lpstr>
      <vt:lpstr>EFFECT OF CEREBELLAR LESION</vt:lpstr>
      <vt:lpstr>            Cerebellar Lesions</vt:lpstr>
      <vt:lpstr>THANK YOU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22</cp:revision>
  <dcterms:created xsi:type="dcterms:W3CDTF">2006-08-16T00:00:00Z</dcterms:created>
  <dcterms:modified xsi:type="dcterms:W3CDTF">2025-08-07T09:58:17Z</dcterms:modified>
</cp:coreProperties>
</file>