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60" r:id="rId5"/>
    <p:sldId id="262" r:id="rId6"/>
    <p:sldId id="264" r:id="rId7"/>
    <p:sldId id="288" r:id="rId8"/>
    <p:sldId id="287" r:id="rId9"/>
    <p:sldId id="290" r:id="rId10"/>
    <p:sldId id="292" r:id="rId11"/>
    <p:sldId id="266" r:id="rId12"/>
    <p:sldId id="268" r:id="rId13"/>
    <p:sldId id="270" r:id="rId14"/>
    <p:sldId id="273" r:id="rId15"/>
    <p:sldId id="274" r:id="rId16"/>
    <p:sldId id="294" r:id="rId17"/>
    <p:sldId id="276" r:id="rId18"/>
    <p:sldId id="285" r:id="rId19"/>
    <p:sldId id="278" r:id="rId20"/>
    <p:sldId id="280" r:id="rId21"/>
    <p:sldId id="29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BD039AB-DFD6-4213-807C-423BE21CF12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21BA6F6-0441-4298-8435-C2E35D5E520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  <a:t>BRAIN</a:t>
            </a:r>
            <a:b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Algerian" pitchFamily="82" charset="0"/>
              </a:rPr>
              <a:t>DEVELOPMENT, MENINGES &amp; CSF</a:t>
            </a:r>
            <a:endParaRPr lang="en-IN" sz="4000" b="1" dirty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95800" y="4648200"/>
            <a:ext cx="5105400" cy="1752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DR. PRAVEEN KURREY 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MBBS,  MS,  BCME, BCBR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PROFESSOR   ANATOMY                                                          </a:t>
            </a:r>
            <a:endParaRPr lang="en-IN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05000"/>
            <a:ext cx="4495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457200" y="381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839200" y="381000"/>
            <a:ext cx="76200" cy="60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04800" y="381000"/>
            <a:ext cx="76200" cy="624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81000" y="662940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rgbClr val="7030A0"/>
                </a:solidFill>
                <a:latin typeface="Times New Roman" charset="0"/>
              </a:rPr>
              <a:t>Cerebral </a:t>
            </a:r>
            <a:r>
              <a:rPr lang="en-US" altLang="zh-CN" b="1" dirty="0" err="1" smtClean="0">
                <a:solidFill>
                  <a:srgbClr val="7030A0"/>
                </a:solidFill>
                <a:latin typeface="Times New Roman" charset="0"/>
              </a:rPr>
              <a:t>Piamater</a:t>
            </a:r>
            <a:endParaRPr lang="zh-CN" altLang="en-US" b="1" dirty="0">
              <a:solidFill>
                <a:srgbClr val="7030A0"/>
              </a:solidFill>
              <a:latin typeface="Times New Roman" charset="0"/>
              <a:ea typeface="华文新魏" pitchFamily="2" charset="-122"/>
            </a:endParaRP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zh-CN" sz="2600" b="1">
                <a:latin typeface="Times New Roman" charset="0"/>
              </a:rPr>
              <a:t>C</a:t>
            </a:r>
            <a:r>
              <a:rPr lang="en-US" altLang="zh-CN" sz="2600">
                <a:latin typeface="Times New Roman" charset="0"/>
              </a:rPr>
              <a:t>losely  invests brain surface, in some areas the pia invaginates into ventricles to take part in the formation of choroids plexus  </a:t>
            </a:r>
          </a:p>
          <a:p>
            <a:endParaRPr lang="en-US" altLang="zh-CN" sz="2600"/>
          </a:p>
        </p:txBody>
      </p:sp>
      <p:pic>
        <p:nvPicPr>
          <p:cNvPr id="109577" name="Picture 9" descr="14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68825" y="1052513"/>
            <a:ext cx="4103688" cy="5078412"/>
          </a:xfrm>
          <a:noFill/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Meninges of Vertebra &amp; Spinal Cord</a:t>
            </a:r>
          </a:p>
        </p:txBody>
      </p:sp>
      <p:pic>
        <p:nvPicPr>
          <p:cNvPr id="9220" name="Picture 4" descr="C:\My Documents\Saladin\images 14-20\JPEG(LAB\CH_14\0491L.JPG"/>
          <p:cNvPicPr>
            <a:picLocks noChangeAspect="1" noChangeArrowheads="1"/>
          </p:cNvPicPr>
          <p:nvPr/>
        </p:nvPicPr>
        <p:blipFill>
          <a:blip r:embed="rId2" cstate="print"/>
          <a:srcRect l="2206" t="18771" r="2187" b="3749"/>
          <a:stretch>
            <a:fillRect/>
          </a:stretch>
        </p:blipFill>
        <p:spPr bwMode="auto">
          <a:xfrm>
            <a:off x="685800" y="1371600"/>
            <a:ext cx="7772400" cy="4724400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4038600" y="1295400"/>
            <a:ext cx="381000" cy="152400"/>
          </a:xfrm>
          <a:prstGeom prst="rect">
            <a:avLst/>
          </a:prstGeom>
          <a:solidFill>
            <a:srgbClr val="FFFDF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Brain Ventricles</a:t>
            </a:r>
          </a:p>
        </p:txBody>
      </p:sp>
      <p:pic>
        <p:nvPicPr>
          <p:cNvPr id="10244" name="Picture 4" descr="C:\My Documents\Saladin\images 14-20\JPEG(LAB\CH_14\0492L.JPG"/>
          <p:cNvPicPr>
            <a:picLocks noChangeAspect="1" noChangeArrowheads="1"/>
          </p:cNvPicPr>
          <p:nvPr/>
        </p:nvPicPr>
        <p:blipFill>
          <a:blip r:embed="rId2" cstate="print"/>
          <a:srcRect l="7831" t="12523" r="3125"/>
          <a:stretch>
            <a:fillRect/>
          </a:stretch>
        </p:blipFill>
        <p:spPr bwMode="auto">
          <a:xfrm>
            <a:off x="228600" y="762000"/>
            <a:ext cx="85344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Ventricles and Cerebrospinal Fluid</a:t>
            </a:r>
          </a:p>
        </p:txBody>
      </p:sp>
      <p:sp>
        <p:nvSpPr>
          <p:cNvPr id="460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Internal chambers within the CNS</a:t>
            </a:r>
          </a:p>
          <a:p>
            <a:pPr lvl="1"/>
            <a:r>
              <a:rPr lang="en-US"/>
              <a:t>lateral ventricles found inside cerebral hemispheres</a:t>
            </a:r>
          </a:p>
          <a:p>
            <a:pPr lvl="1"/>
            <a:r>
              <a:rPr lang="en-US"/>
              <a:t>third ventricle is single vertical space under corpus callosum</a:t>
            </a:r>
          </a:p>
          <a:p>
            <a:pPr lvl="1"/>
            <a:r>
              <a:rPr lang="en-US"/>
              <a:t>cerebral aqueduct runs through midbrain</a:t>
            </a:r>
          </a:p>
          <a:p>
            <a:pPr lvl="1"/>
            <a:r>
              <a:rPr lang="en-US"/>
              <a:t>fourth ventricle is small chamber between pons &amp; cerebellum</a:t>
            </a:r>
          </a:p>
          <a:p>
            <a:pPr lvl="1"/>
            <a:r>
              <a:rPr lang="en-US"/>
              <a:t>central canal runs down through spinal cord</a:t>
            </a:r>
          </a:p>
          <a:p>
            <a:r>
              <a:rPr lang="en-US"/>
              <a:t>Lined with ependymal cells and containing choroid plexus of capillaries that produce CSF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Cerebrospinal Fluid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610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Clear liquid fills ventricles and canals &amp; bathes its external surface (in subarachnoid space)</a:t>
            </a:r>
          </a:p>
          <a:p>
            <a:r>
              <a:rPr lang="en-US"/>
              <a:t>Brain produces &amp; absorbs about 500 ml/day</a:t>
            </a:r>
          </a:p>
          <a:p>
            <a:pPr lvl="1"/>
            <a:r>
              <a:rPr lang="en-US"/>
              <a:t>filtration of blood through choroid plexus</a:t>
            </a:r>
          </a:p>
          <a:p>
            <a:pPr lvl="1"/>
            <a:r>
              <a:rPr lang="en-US"/>
              <a:t>has more Na+ &amp; Cl- but less K+ &amp; Ca+2 than plasma</a:t>
            </a:r>
          </a:p>
          <a:p>
            <a:r>
              <a:rPr lang="en-US"/>
              <a:t>Functions</a:t>
            </a:r>
          </a:p>
          <a:p>
            <a:pPr lvl="1"/>
            <a:r>
              <a:rPr lang="en-US"/>
              <a:t>buoyancy -- floats brain so it neutrally buoyant</a:t>
            </a:r>
          </a:p>
          <a:p>
            <a:pPr lvl="1"/>
            <a:r>
              <a:rPr lang="en-US"/>
              <a:t>protection -- cushions from hitting inside of skull</a:t>
            </a:r>
          </a:p>
          <a:p>
            <a:pPr lvl="1"/>
            <a:r>
              <a:rPr lang="en-US"/>
              <a:t>chemical stability -- rinses away wastes</a:t>
            </a:r>
          </a:p>
          <a:p>
            <a:r>
              <a:rPr lang="en-US"/>
              <a:t>Escapes from 4th ventricle to surround the brain</a:t>
            </a:r>
          </a:p>
          <a:p>
            <a:r>
              <a:rPr lang="en-US"/>
              <a:t>Absorbed by arachnoid villi into venous sinus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Flow of Cerebrospinal Fluid</a:t>
            </a:r>
          </a:p>
        </p:txBody>
      </p:sp>
      <p:pic>
        <p:nvPicPr>
          <p:cNvPr id="11268" name="Picture 4" descr="C:\My Documents\Saladin\images 14-20\JPEG(LAB\CH_14\0493L.JPG"/>
          <p:cNvPicPr>
            <a:picLocks noChangeAspect="1" noChangeArrowheads="1"/>
          </p:cNvPicPr>
          <p:nvPr/>
        </p:nvPicPr>
        <p:blipFill>
          <a:blip r:embed="rId2" cstate="print"/>
          <a:srcRect t="11273" r="9686"/>
          <a:stretch>
            <a:fillRect/>
          </a:stretch>
        </p:blipFill>
        <p:spPr bwMode="auto">
          <a:xfrm>
            <a:off x="533401" y="533400"/>
            <a:ext cx="82296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Circulation of cerebrospinal fluid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250825" y="1438275"/>
            <a:ext cx="3702050" cy="366713"/>
          </a:xfrm>
          <a:prstGeom prst="rect">
            <a:avLst/>
          </a:prstGeom>
          <a:gradFill rotWithShape="1">
            <a:gsLst>
              <a:gs pos="0">
                <a:srgbClr val="66CCFF">
                  <a:gamma/>
                  <a:shade val="66275"/>
                  <a:invGamma/>
                  <a:alpha val="48000"/>
                </a:srgbClr>
              </a:gs>
              <a:gs pos="50000">
                <a:srgbClr val="66CCFF">
                  <a:alpha val="50000"/>
                </a:srgbClr>
              </a:gs>
              <a:gs pos="100000">
                <a:srgbClr val="66CCFF">
                  <a:gamma/>
                  <a:shade val="66275"/>
                  <a:invGamma/>
                  <a:alpha val="48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b="1"/>
              <a:t>CSF drains from lateral ventricle</a:t>
            </a: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4110038" y="1331913"/>
            <a:ext cx="28017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/>
              <a:t>interventricular foramina</a:t>
            </a:r>
          </a:p>
        </p:txBody>
      </p:sp>
      <p:sp>
        <p:nvSpPr>
          <p:cNvPr id="111626" name="Text Box 10"/>
          <p:cNvSpPr txBox="1">
            <a:spLocks noChangeArrowheads="1"/>
          </p:cNvSpPr>
          <p:nvPr/>
        </p:nvSpPr>
        <p:spPr bwMode="auto">
          <a:xfrm>
            <a:off x="4408488" y="1417638"/>
            <a:ext cx="184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 b="1"/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7019925" y="1412875"/>
            <a:ext cx="1683602" cy="400110"/>
          </a:xfrm>
          <a:prstGeom prst="rect">
            <a:avLst/>
          </a:prstGeom>
          <a:gradFill rotWithShape="1">
            <a:gsLst>
              <a:gs pos="0">
                <a:srgbClr val="66CCFF">
                  <a:gamma/>
                  <a:shade val="66275"/>
                  <a:invGamma/>
                  <a:alpha val="50999"/>
                </a:srgbClr>
              </a:gs>
              <a:gs pos="50000">
                <a:srgbClr val="66CCFF">
                  <a:alpha val="50000"/>
                </a:srgbClr>
              </a:gs>
              <a:gs pos="100000">
                <a:srgbClr val="66CCFF">
                  <a:gamma/>
                  <a:shade val="66275"/>
                  <a:invGamma/>
                  <a:alpha val="50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 b="1"/>
              <a:t>third ventricle</a:t>
            </a:r>
          </a:p>
        </p:txBody>
      </p:sp>
      <p:sp>
        <p:nvSpPr>
          <p:cNvPr id="111628" name="Line 12"/>
          <p:cNvSpPr>
            <a:spLocks noChangeShapeType="1"/>
          </p:cNvSpPr>
          <p:nvPr/>
        </p:nvSpPr>
        <p:spPr bwMode="auto">
          <a:xfrm>
            <a:off x="3924300" y="1692275"/>
            <a:ext cx="30241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IN" sz="2000"/>
          </a:p>
        </p:txBody>
      </p:sp>
      <p:sp>
        <p:nvSpPr>
          <p:cNvPr id="111630" name="Line 14"/>
          <p:cNvSpPr>
            <a:spLocks noChangeShapeType="1"/>
          </p:cNvSpPr>
          <p:nvPr/>
        </p:nvSpPr>
        <p:spPr bwMode="auto">
          <a:xfrm>
            <a:off x="179388" y="2844800"/>
            <a:ext cx="309562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IN"/>
          </a:p>
        </p:txBody>
      </p:sp>
      <p:sp>
        <p:nvSpPr>
          <p:cNvPr id="111631" name="Text Box 15"/>
          <p:cNvSpPr txBox="1">
            <a:spLocks noChangeArrowheads="1"/>
          </p:cNvSpPr>
          <p:nvPr/>
        </p:nvSpPr>
        <p:spPr bwMode="auto">
          <a:xfrm>
            <a:off x="420688" y="2446338"/>
            <a:ext cx="27831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/>
              <a:t>mesencephalic aqueduct</a:t>
            </a:r>
          </a:p>
        </p:txBody>
      </p:sp>
      <p:sp>
        <p:nvSpPr>
          <p:cNvPr id="111632" name="Text Box 16"/>
          <p:cNvSpPr txBox="1">
            <a:spLocks noChangeArrowheads="1"/>
          </p:cNvSpPr>
          <p:nvPr/>
        </p:nvSpPr>
        <p:spPr bwMode="auto">
          <a:xfrm>
            <a:off x="3276600" y="2565400"/>
            <a:ext cx="1839927" cy="400110"/>
          </a:xfrm>
          <a:prstGeom prst="rect">
            <a:avLst/>
          </a:prstGeom>
          <a:gradFill rotWithShape="1">
            <a:gsLst>
              <a:gs pos="0">
                <a:srgbClr val="66CCFF">
                  <a:gamma/>
                  <a:shade val="66275"/>
                  <a:invGamma/>
                  <a:alpha val="49001"/>
                </a:srgbClr>
              </a:gs>
              <a:gs pos="50000">
                <a:srgbClr val="66CCFF">
                  <a:alpha val="49001"/>
                </a:srgbClr>
              </a:gs>
              <a:gs pos="100000">
                <a:srgbClr val="66CCFF">
                  <a:gamma/>
                  <a:shade val="66275"/>
                  <a:invGamma/>
                  <a:alpha val="49001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 b="1" dirty="0"/>
              <a:t>fourth ventricle</a:t>
            </a:r>
          </a:p>
        </p:txBody>
      </p:sp>
      <p:sp>
        <p:nvSpPr>
          <p:cNvPr id="111633" name="Text Box 17"/>
          <p:cNvSpPr txBox="1">
            <a:spLocks noChangeArrowheads="1"/>
          </p:cNvSpPr>
          <p:nvPr/>
        </p:nvSpPr>
        <p:spPr bwMode="auto">
          <a:xfrm>
            <a:off x="5181600" y="2459038"/>
            <a:ext cx="36678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/>
              <a:t>median and two lateral apertures</a:t>
            </a:r>
          </a:p>
        </p:txBody>
      </p:sp>
      <p:sp>
        <p:nvSpPr>
          <p:cNvPr id="111635" name="Line 19"/>
          <p:cNvSpPr>
            <a:spLocks noChangeShapeType="1"/>
          </p:cNvSpPr>
          <p:nvPr/>
        </p:nvSpPr>
        <p:spPr bwMode="auto">
          <a:xfrm>
            <a:off x="5148263" y="2844800"/>
            <a:ext cx="36004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IN" sz="2000"/>
          </a:p>
        </p:txBody>
      </p:sp>
      <p:sp>
        <p:nvSpPr>
          <p:cNvPr id="111636" name="Text Box 20"/>
          <p:cNvSpPr txBox="1">
            <a:spLocks noChangeArrowheads="1"/>
          </p:cNvSpPr>
          <p:nvPr/>
        </p:nvSpPr>
        <p:spPr bwMode="auto">
          <a:xfrm>
            <a:off x="323850" y="3644900"/>
            <a:ext cx="2393950" cy="366713"/>
          </a:xfrm>
          <a:prstGeom prst="rect">
            <a:avLst/>
          </a:prstGeom>
          <a:gradFill rotWithShape="1">
            <a:gsLst>
              <a:gs pos="0">
                <a:srgbClr val="66CCFF">
                  <a:gamma/>
                  <a:shade val="71765"/>
                  <a:invGamma/>
                  <a:alpha val="53999"/>
                </a:srgbClr>
              </a:gs>
              <a:gs pos="50000">
                <a:srgbClr val="66CCFF">
                  <a:alpha val="49001"/>
                </a:srgbClr>
              </a:gs>
              <a:gs pos="100000">
                <a:srgbClr val="66CCFF">
                  <a:gamma/>
                  <a:shade val="71765"/>
                  <a:invGamma/>
                  <a:alpha val="53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b="1"/>
              <a:t>subarachnoid space</a:t>
            </a:r>
          </a:p>
        </p:txBody>
      </p:sp>
      <p:sp>
        <p:nvSpPr>
          <p:cNvPr id="111637" name="Text Box 21"/>
          <p:cNvSpPr txBox="1">
            <a:spLocks noChangeArrowheads="1"/>
          </p:cNvSpPr>
          <p:nvPr/>
        </p:nvSpPr>
        <p:spPr bwMode="auto">
          <a:xfrm>
            <a:off x="2720975" y="3563938"/>
            <a:ext cx="25746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/>
              <a:t>arachnoid granulations</a:t>
            </a:r>
          </a:p>
        </p:txBody>
      </p:sp>
      <p:sp>
        <p:nvSpPr>
          <p:cNvPr id="111638" name="Line 22"/>
          <p:cNvSpPr>
            <a:spLocks noChangeShapeType="1"/>
          </p:cNvSpPr>
          <p:nvPr/>
        </p:nvSpPr>
        <p:spPr bwMode="auto">
          <a:xfrm>
            <a:off x="2700338" y="3933825"/>
            <a:ext cx="25209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IN" sz="2000"/>
          </a:p>
        </p:txBody>
      </p:sp>
      <p:sp>
        <p:nvSpPr>
          <p:cNvPr id="111640" name="Text Box 24"/>
          <p:cNvSpPr txBox="1">
            <a:spLocks noChangeArrowheads="1"/>
          </p:cNvSpPr>
          <p:nvPr/>
        </p:nvSpPr>
        <p:spPr bwMode="auto">
          <a:xfrm>
            <a:off x="5181600" y="3652838"/>
            <a:ext cx="2508315" cy="400110"/>
          </a:xfrm>
          <a:prstGeom prst="rect">
            <a:avLst/>
          </a:prstGeom>
          <a:gradFill rotWithShape="1">
            <a:gsLst>
              <a:gs pos="0">
                <a:srgbClr val="66CCFF">
                  <a:gamma/>
                  <a:shade val="66275"/>
                  <a:invGamma/>
                  <a:alpha val="48000"/>
                </a:srgbClr>
              </a:gs>
              <a:gs pos="50000">
                <a:srgbClr val="66CCFF">
                  <a:alpha val="49001"/>
                </a:srgbClr>
              </a:gs>
              <a:gs pos="100000">
                <a:srgbClr val="66CCFF">
                  <a:gamma/>
                  <a:shade val="66275"/>
                  <a:invGamma/>
                  <a:alpha val="48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 b="1"/>
              <a:t>superior sagittal sinus</a:t>
            </a:r>
          </a:p>
        </p:txBody>
      </p:sp>
      <p:sp>
        <p:nvSpPr>
          <p:cNvPr id="111641" name="Line 25"/>
          <p:cNvSpPr>
            <a:spLocks noChangeShapeType="1"/>
          </p:cNvSpPr>
          <p:nvPr/>
        </p:nvSpPr>
        <p:spPr bwMode="auto">
          <a:xfrm>
            <a:off x="7796213" y="3870325"/>
            <a:ext cx="3587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IN" sz="2000"/>
          </a:p>
        </p:txBody>
      </p: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8104188" y="3624263"/>
            <a:ext cx="634341" cy="400110"/>
          </a:xfrm>
          <a:prstGeom prst="rect">
            <a:avLst/>
          </a:prstGeom>
          <a:gradFill rotWithShape="1">
            <a:gsLst>
              <a:gs pos="0">
                <a:srgbClr val="66CCFF">
                  <a:gamma/>
                  <a:shade val="66275"/>
                  <a:invGamma/>
                  <a:alpha val="49001"/>
                </a:srgbClr>
              </a:gs>
              <a:gs pos="50000">
                <a:srgbClr val="66CCFF">
                  <a:alpha val="49001"/>
                </a:srgbClr>
              </a:gs>
              <a:gs pos="100000">
                <a:srgbClr val="66CCFF">
                  <a:gamma/>
                  <a:shade val="66275"/>
                  <a:invGamma/>
                  <a:alpha val="49001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000" b="1"/>
              <a:t>vein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  <p:bldP spid="111622" grpId="0"/>
      <p:bldP spid="111627" grpId="0" animBg="1"/>
      <p:bldP spid="111628" grpId="0" animBg="1"/>
      <p:bldP spid="111630" grpId="0" animBg="1"/>
      <p:bldP spid="111631" grpId="0"/>
      <p:bldP spid="111632" grpId="0" animBg="1"/>
      <p:bldP spid="111633" grpId="0"/>
      <p:bldP spid="111635" grpId="0" animBg="1"/>
      <p:bldP spid="111636" grpId="0" animBg="1"/>
      <p:bldP spid="111637" grpId="0"/>
      <p:bldP spid="111638" grpId="0" animBg="1"/>
      <p:bldP spid="111640" grpId="0" animBg="1"/>
      <p:bldP spid="111641" grpId="0" animBg="1"/>
      <p:bldP spid="1116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Blood-Brain and Blood-CSF Barriers</a:t>
            </a:r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Blood-brain barrier is tightly joined endothelium</a:t>
            </a:r>
          </a:p>
          <a:p>
            <a:pPr lvl="1"/>
            <a:r>
              <a:rPr lang="en-US"/>
              <a:t>permeable to lipid-soluble materials (alcohol, O2, CO2, nicotine and anesthetics)</a:t>
            </a:r>
          </a:p>
          <a:p>
            <a:pPr lvl="1"/>
            <a:r>
              <a:rPr lang="en-US"/>
              <a:t>administer drugs through nasal sprays</a:t>
            </a:r>
          </a:p>
          <a:p>
            <a:pPr lvl="1"/>
            <a:r>
              <a:rPr lang="en-US"/>
              <a:t>circumventricular organs in 3rd &amp; 4th ventricles at breaks in the barrier where blood has direct access 	</a:t>
            </a:r>
          </a:p>
          <a:p>
            <a:pPr lvl="2"/>
            <a:r>
              <a:rPr lang="en-US"/>
              <a:t>monitoring of glucose, pH, osmolarity &amp; other variations</a:t>
            </a:r>
          </a:p>
          <a:p>
            <a:pPr lvl="2"/>
            <a:r>
              <a:rPr lang="en-US"/>
              <a:t>allows route for HIV virus to invade the brain</a:t>
            </a:r>
          </a:p>
          <a:p>
            <a:r>
              <a:rPr lang="en-US"/>
              <a:t>Blood-CSF barrier at choroid plexus is ependymal cells joined by tight junctions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27000"/>
          </a:xfrm>
        </p:spPr>
        <p:txBody>
          <a:bodyPr>
            <a:normAutofit fontScale="90000"/>
          </a:bodyPr>
          <a:lstStyle/>
          <a:p>
            <a:endParaRPr lang="en-US" sz="3800"/>
          </a:p>
        </p:txBody>
      </p:sp>
      <p:sp>
        <p:nvSpPr>
          <p:cNvPr id="105481" name="Text Box 9"/>
          <p:cNvSpPr txBox="1">
            <a:spLocks noChangeArrowheads="1"/>
          </p:cNvSpPr>
          <p:nvPr/>
        </p:nvSpPr>
        <p:spPr bwMode="auto">
          <a:xfrm>
            <a:off x="2743200" y="4581525"/>
            <a:ext cx="640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</a:rPr>
              <a:t>Lumbar spinal puncture (spinal tap) </a:t>
            </a:r>
          </a:p>
        </p:txBody>
      </p:sp>
      <p:pic>
        <p:nvPicPr>
          <p:cNvPr id="110593" name="Picture 1" descr="腰穿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-12000" contrast="30000"/>
          </a:blip>
          <a:srcRect l="8025" r="9009"/>
          <a:stretch>
            <a:fillRect/>
          </a:stretch>
        </p:blipFill>
        <p:spPr>
          <a:xfrm>
            <a:off x="2195513" y="1"/>
            <a:ext cx="6696075" cy="3379788"/>
          </a:xfrm>
          <a:noFill/>
          <a:ln/>
        </p:spPr>
      </p:pic>
      <p:pic>
        <p:nvPicPr>
          <p:cNvPr id="110595" name="Picture 3" descr="腰穿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lum bright="-12000" contrast="36000"/>
          </a:blip>
          <a:srcRect t="6712"/>
          <a:stretch>
            <a:fillRect/>
          </a:stretch>
        </p:blipFill>
        <p:spPr>
          <a:xfrm>
            <a:off x="468313" y="908050"/>
            <a:ext cx="2363787" cy="55102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Medulla and Pons</a:t>
            </a:r>
          </a:p>
        </p:txBody>
      </p:sp>
      <p:pic>
        <p:nvPicPr>
          <p:cNvPr id="18436" name="Picture 4" descr="C:\My Documents\Saladin\images 14-20\JPEG(LAB\CH_14\0500L.JPG"/>
          <p:cNvPicPr>
            <a:picLocks noChangeAspect="1" noChangeArrowheads="1"/>
          </p:cNvPicPr>
          <p:nvPr/>
        </p:nvPicPr>
        <p:blipFill>
          <a:blip r:embed="rId2" cstate="print"/>
          <a:srcRect l="6894" t="8774"/>
          <a:stretch>
            <a:fillRect/>
          </a:stretch>
        </p:blipFill>
        <p:spPr bwMode="auto">
          <a:xfrm>
            <a:off x="1066800" y="1143000"/>
            <a:ext cx="7569200" cy="5562600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038600" y="1066800"/>
            <a:ext cx="152400" cy="152400"/>
          </a:xfrm>
          <a:prstGeom prst="rect">
            <a:avLst/>
          </a:prstGeom>
          <a:solidFill>
            <a:srgbClr val="FFFDF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295400" y="5181600"/>
            <a:ext cx="990600" cy="2286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8439" name="Oval 7"/>
          <p:cNvSpPr>
            <a:spLocks noChangeArrowheads="1"/>
          </p:cNvSpPr>
          <p:nvPr/>
        </p:nvSpPr>
        <p:spPr bwMode="auto">
          <a:xfrm>
            <a:off x="4724400" y="4572000"/>
            <a:ext cx="457200" cy="6858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5638800" y="54864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Olive</a:t>
            </a:r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 flipV="1">
            <a:off x="5105400" y="5181600"/>
            <a:ext cx="5334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56796" dir="3806097" algn="ctr" rotWithShape="0">
              <a:schemeClr val="tx1"/>
            </a:outerShdw>
          </a:effectLst>
        </p:spPr>
        <p:txBody>
          <a:bodyPr wrap="none" anchor="ctr"/>
          <a:lstStyle/>
          <a:p>
            <a:endParaRPr lang="en-IN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5638800" y="5562600"/>
            <a:ext cx="838200" cy="3810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2286000" y="5334000"/>
            <a:ext cx="2057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C:\My Documents\Saladin\images 14-20\JPEG(LAB\CH_14\0486L.JPG"/>
          <p:cNvPicPr>
            <a:picLocks noChangeAspect="1" noChangeArrowheads="1"/>
          </p:cNvPicPr>
          <p:nvPr/>
        </p:nvPicPr>
        <p:blipFill>
          <a:blip r:embed="rId2" cstate="print"/>
          <a:srcRect t="12523"/>
          <a:stretch>
            <a:fillRect/>
          </a:stretch>
        </p:blipFill>
        <p:spPr bwMode="auto">
          <a:xfrm>
            <a:off x="1981200" y="1143000"/>
            <a:ext cx="5334000" cy="3500438"/>
          </a:xfrm>
          <a:prstGeom prst="rect">
            <a:avLst/>
          </a:prstGeom>
          <a:noFill/>
        </p:spPr>
      </p:pic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Brain Description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4648200"/>
            <a:ext cx="8991600" cy="2209800"/>
          </a:xfrm>
        </p:spPr>
        <p:txBody>
          <a:bodyPr>
            <a:normAutofit lnSpcReduction="10000"/>
          </a:bodyPr>
          <a:lstStyle/>
          <a:p>
            <a:r>
              <a:rPr lang="en-US" sz="2800"/>
              <a:t>Brain weighs 3 to 3.5 pounds</a:t>
            </a:r>
          </a:p>
          <a:p>
            <a:r>
              <a:rPr lang="en-US" sz="2800"/>
              <a:t>Major portions of the brain--brainstem, cerebrum, and cerebellum</a:t>
            </a:r>
          </a:p>
          <a:p>
            <a:pPr lvl="1"/>
            <a:r>
              <a:rPr lang="en-US" sz="2400"/>
              <a:t>cerebrum is 83% of brain volume; cerebellum contains 50% of the neurons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Cerebellum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267200"/>
            <a:ext cx="8610600" cy="2590800"/>
          </a:xfrm>
        </p:spPr>
        <p:txBody>
          <a:bodyPr>
            <a:normAutofit lnSpcReduction="10000"/>
          </a:bodyPr>
          <a:lstStyle/>
          <a:p>
            <a:r>
              <a:rPr lang="en-US"/>
              <a:t>Right &amp; left hemispheres connected by vermis</a:t>
            </a:r>
          </a:p>
          <a:p>
            <a:r>
              <a:rPr lang="en-US"/>
              <a:t>Parallel surface folds called folia are gray matter</a:t>
            </a:r>
          </a:p>
          <a:p>
            <a:pPr lvl="1"/>
            <a:r>
              <a:rPr lang="en-US"/>
              <a:t>all of output comes from deep gray nuclei</a:t>
            </a:r>
          </a:p>
          <a:p>
            <a:pPr lvl="1"/>
            <a:r>
              <a:rPr lang="en-US"/>
              <a:t>large cells in single layer in cortex are purkinje cells synapse on deep nuclei</a:t>
            </a:r>
          </a:p>
        </p:txBody>
      </p:sp>
      <p:pic>
        <p:nvPicPr>
          <p:cNvPr id="21508" name="Picture 4" descr="C:\My Documents\Saladin\images 14-20\JPEG(LAB\CH_14\0503L.JPG"/>
          <p:cNvPicPr>
            <a:picLocks noChangeAspect="1" noChangeArrowheads="1"/>
          </p:cNvPicPr>
          <p:nvPr/>
        </p:nvPicPr>
        <p:blipFill>
          <a:blip r:embed="rId2" cstate="print"/>
          <a:srcRect t="22520" r="4062" b="9998"/>
          <a:stretch>
            <a:fillRect/>
          </a:stretch>
        </p:blipFill>
        <p:spPr bwMode="auto">
          <a:xfrm>
            <a:off x="1600200" y="1066800"/>
            <a:ext cx="5943600" cy="3135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026" name="Picture 2" descr="E:\PRAVEEN'S\Scenary\fflowerss\parrot_tulips-1152x8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82614"/>
            <a:ext cx="9144000" cy="6275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US"/>
              <a:t>Cerebrum -- Gross Anatomy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715000"/>
            <a:ext cx="9144000" cy="1295400"/>
          </a:xfrm>
        </p:spPr>
        <p:txBody>
          <a:bodyPr/>
          <a:lstStyle/>
          <a:p>
            <a:r>
              <a:rPr lang="en-US" sz="2800"/>
              <a:t>Cerebral cortex is 3mm layer of gray matter with extensive folds to increase surface area ---- divided into lobes</a:t>
            </a:r>
            <a:endParaRPr lang="en-US"/>
          </a:p>
          <a:p>
            <a:endParaRPr lang="en-US"/>
          </a:p>
        </p:txBody>
      </p:sp>
      <p:pic>
        <p:nvPicPr>
          <p:cNvPr id="67589" name="Picture 5" descr="C:\My Documents\Saladin\images 14-20\JPEG(LAB\CH_14\0507L.JPG"/>
          <p:cNvPicPr>
            <a:picLocks noChangeAspect="1" noChangeArrowheads="1"/>
          </p:cNvPicPr>
          <p:nvPr/>
        </p:nvPicPr>
        <p:blipFill>
          <a:blip r:embed="rId2" cstate="print"/>
          <a:srcRect t="15022"/>
          <a:stretch>
            <a:fillRect/>
          </a:stretch>
        </p:blipFill>
        <p:spPr bwMode="auto">
          <a:xfrm>
            <a:off x="914400" y="987425"/>
            <a:ext cx="7418388" cy="4727575"/>
          </a:xfrm>
          <a:prstGeom prst="rect">
            <a:avLst/>
          </a:prstGeom>
          <a:noFill/>
        </p:spPr>
      </p:pic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838200" y="3657600"/>
            <a:ext cx="914400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838200" y="2590800"/>
            <a:ext cx="9144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My Documents\Saladin\images 14-20\JPEG(LAB\CH_14\0484L.JPG"/>
          <p:cNvPicPr>
            <a:picLocks noChangeAspect="1" noChangeArrowheads="1"/>
          </p:cNvPicPr>
          <p:nvPr/>
        </p:nvPicPr>
        <p:blipFill>
          <a:blip r:embed="rId2" cstate="print"/>
          <a:srcRect t="16272" r="16248"/>
          <a:stretch>
            <a:fillRect/>
          </a:stretch>
        </p:blipFill>
        <p:spPr bwMode="auto">
          <a:xfrm>
            <a:off x="1828800" y="304800"/>
            <a:ext cx="6808788" cy="51054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Brain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562600"/>
            <a:ext cx="9525000" cy="99060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/>
              <a:t>Longitudinal fissure separates 2 cerebral hemispheres.</a:t>
            </a:r>
          </a:p>
          <a:p>
            <a:pPr>
              <a:buFontTx/>
              <a:buNone/>
            </a:pPr>
            <a:r>
              <a:rPr lang="en-US"/>
              <a:t>Central sulcus separates frontal and parietal lobe.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/>
              <a:t>Meninges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43000"/>
            <a:ext cx="8839200" cy="556260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Dura mater </a:t>
            </a:r>
            <a:r>
              <a:rPr lang="en-US" dirty="0"/>
              <a:t>-- outermost, tough membrane</a:t>
            </a:r>
          </a:p>
          <a:p>
            <a:pPr lvl="1"/>
            <a:r>
              <a:rPr lang="en-US" dirty="0"/>
              <a:t>outer </a:t>
            </a:r>
            <a:r>
              <a:rPr lang="en-US" dirty="0" err="1"/>
              <a:t>periosteal</a:t>
            </a:r>
            <a:r>
              <a:rPr lang="en-US" dirty="0"/>
              <a:t> layer against bone</a:t>
            </a:r>
          </a:p>
          <a:p>
            <a:pPr lvl="1"/>
            <a:r>
              <a:rPr lang="en-US" dirty="0"/>
              <a:t>where separated from inner </a:t>
            </a:r>
            <a:r>
              <a:rPr lang="en-US" dirty="0" err="1"/>
              <a:t>meningeal</a:t>
            </a:r>
            <a:r>
              <a:rPr lang="en-US" dirty="0"/>
              <a:t> layer forms </a:t>
            </a:r>
            <a:r>
              <a:rPr lang="en-US" dirty="0" err="1"/>
              <a:t>dural</a:t>
            </a:r>
            <a:r>
              <a:rPr lang="en-US" dirty="0"/>
              <a:t> venous sinuses draining blood from brain</a:t>
            </a:r>
          </a:p>
          <a:p>
            <a:pPr lvl="1"/>
            <a:r>
              <a:rPr lang="en-US" dirty="0"/>
              <a:t>supportive structures formed by </a:t>
            </a:r>
            <a:r>
              <a:rPr lang="en-US" dirty="0" err="1"/>
              <a:t>dura</a:t>
            </a:r>
            <a:r>
              <a:rPr lang="en-US" dirty="0"/>
              <a:t> mater</a:t>
            </a:r>
          </a:p>
          <a:p>
            <a:pPr lvl="2"/>
            <a:r>
              <a:rPr lang="en-US" dirty="0" err="1"/>
              <a:t>falx</a:t>
            </a:r>
            <a:r>
              <a:rPr lang="en-US" dirty="0"/>
              <a:t> </a:t>
            </a:r>
            <a:r>
              <a:rPr lang="en-US" dirty="0" err="1"/>
              <a:t>cerebri</a:t>
            </a:r>
            <a:r>
              <a:rPr lang="en-US" dirty="0"/>
              <a:t>, </a:t>
            </a:r>
            <a:r>
              <a:rPr lang="en-US" dirty="0" err="1"/>
              <a:t>falx</a:t>
            </a:r>
            <a:r>
              <a:rPr lang="en-US" dirty="0"/>
              <a:t> </a:t>
            </a:r>
            <a:r>
              <a:rPr lang="en-US" dirty="0" err="1"/>
              <a:t>cerebelli</a:t>
            </a:r>
            <a:r>
              <a:rPr lang="en-US" dirty="0"/>
              <a:t> and </a:t>
            </a:r>
            <a:r>
              <a:rPr lang="en-US" dirty="0" err="1"/>
              <a:t>tentorium</a:t>
            </a:r>
            <a:r>
              <a:rPr lang="en-US" dirty="0"/>
              <a:t> </a:t>
            </a:r>
            <a:r>
              <a:rPr lang="en-US" dirty="0" err="1"/>
              <a:t>cerebelli</a:t>
            </a:r>
            <a:endParaRPr lang="en-US" dirty="0"/>
          </a:p>
          <a:p>
            <a:pPr lvl="1"/>
            <a:r>
              <a:rPr lang="en-US" dirty="0"/>
              <a:t>epidural space filled with fat in lower back region</a:t>
            </a:r>
          </a:p>
          <a:p>
            <a:pPr lvl="2"/>
            <a:r>
              <a:rPr lang="en-US" dirty="0"/>
              <a:t>epidural </a:t>
            </a:r>
            <a:r>
              <a:rPr lang="en-US" dirty="0" err="1"/>
              <a:t>anaesthesia</a:t>
            </a:r>
            <a:r>
              <a:rPr lang="en-US" dirty="0"/>
              <a:t> during childbirth</a:t>
            </a:r>
          </a:p>
          <a:p>
            <a:r>
              <a:rPr lang="en-US" b="1" dirty="0" err="1">
                <a:solidFill>
                  <a:srgbClr val="7030A0"/>
                </a:solidFill>
              </a:rPr>
              <a:t>Arachnoid</a:t>
            </a:r>
            <a:r>
              <a:rPr lang="en-US" dirty="0"/>
              <a:t> mater is spider web filamentous layer</a:t>
            </a:r>
          </a:p>
          <a:p>
            <a:r>
              <a:rPr lang="en-US" b="1" dirty="0" err="1">
                <a:solidFill>
                  <a:srgbClr val="7030A0"/>
                </a:solidFill>
              </a:rPr>
              <a:t>Pia</a:t>
            </a:r>
            <a:r>
              <a:rPr lang="en-US" b="1" dirty="0">
                <a:solidFill>
                  <a:srgbClr val="7030A0"/>
                </a:solidFill>
              </a:rPr>
              <a:t> mater </a:t>
            </a:r>
            <a:r>
              <a:rPr lang="en-US" dirty="0"/>
              <a:t>is a thin vascular layer adherent to contours of brain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Cranial Meninges </a:t>
            </a:r>
          </a:p>
        </p:txBody>
      </p:sp>
      <p:pic>
        <p:nvPicPr>
          <p:cNvPr id="8196" name="Picture 4" descr="C:\My Documents\Saladin\images 14-20\JPEG(LAB\CH_14\0490L.JPG"/>
          <p:cNvPicPr>
            <a:picLocks noChangeAspect="1" noChangeArrowheads="1"/>
          </p:cNvPicPr>
          <p:nvPr/>
        </p:nvPicPr>
        <p:blipFill>
          <a:blip r:embed="rId2" cstate="print"/>
          <a:srcRect l="2206" t="12523" b="4999"/>
          <a:stretch>
            <a:fillRect/>
          </a:stretch>
        </p:blipFill>
        <p:spPr bwMode="auto">
          <a:xfrm>
            <a:off x="685800" y="1143000"/>
            <a:ext cx="79502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4800" b="1" dirty="0">
                <a:solidFill>
                  <a:srgbClr val="7030A0"/>
                </a:solidFill>
              </a:rPr>
              <a:t>Cerebral </a:t>
            </a:r>
            <a:r>
              <a:rPr lang="en-US" altLang="zh-CN" sz="4800" b="1" dirty="0" smtClean="0">
                <a:solidFill>
                  <a:srgbClr val="7030A0"/>
                </a:solidFill>
              </a:rPr>
              <a:t>Dura mater</a:t>
            </a:r>
            <a:endParaRPr lang="zh-CN" altLang="en-US" sz="4800" dirty="0">
              <a:solidFill>
                <a:srgbClr val="7030A0"/>
              </a:solidFill>
              <a:ea typeface="华文新魏" pitchFamily="2" charset="-122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52513"/>
            <a:ext cx="4259263" cy="5078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800" b="1"/>
              <a:t>Characters</a:t>
            </a:r>
          </a:p>
          <a:p>
            <a:r>
              <a:rPr lang="en-US" altLang="zh-CN" sz="2600"/>
              <a:t>A thick and dense inelastic membrane that composed of two layers, an inner or meningeal and outer or endosteal</a:t>
            </a:r>
          </a:p>
          <a:p>
            <a:r>
              <a:rPr lang="en-US" altLang="zh-CN" sz="2600"/>
              <a:t>It is in loose contact with calvaria, and most strongly adherent to base of skull</a:t>
            </a:r>
          </a:p>
        </p:txBody>
      </p:sp>
      <p:pic>
        <p:nvPicPr>
          <p:cNvPr id="27649" name="Picture 1" descr="硬脑膜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67175" y="2006600"/>
            <a:ext cx="4505325" cy="32210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7030A0"/>
                </a:solidFill>
              </a:rPr>
              <a:t>Cerebral </a:t>
            </a:r>
            <a:r>
              <a:rPr lang="en-US" altLang="zh-CN" b="1" dirty="0" err="1">
                <a:solidFill>
                  <a:srgbClr val="7030A0"/>
                </a:solidFill>
              </a:rPr>
              <a:t>arachnoid</a:t>
            </a:r>
            <a:r>
              <a:rPr lang="en-US" altLang="zh-CN" b="1" dirty="0">
                <a:solidFill>
                  <a:srgbClr val="7030A0"/>
                </a:solidFill>
              </a:rPr>
              <a:t> </a:t>
            </a:r>
            <a:r>
              <a:rPr lang="en-US" altLang="zh-CN" b="1" dirty="0" smtClean="0">
                <a:solidFill>
                  <a:srgbClr val="7030A0"/>
                </a:solidFill>
              </a:rPr>
              <a:t>mater</a:t>
            </a:r>
            <a:endParaRPr lang="zh-CN" altLang="en-US" b="1" dirty="0">
              <a:solidFill>
                <a:srgbClr val="7030A0"/>
              </a:solidFill>
              <a:ea typeface="华文新魏" pitchFamily="2" charset="-122"/>
            </a:endParaRP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zh-CN" sz="2600" b="1"/>
              <a:t>Characters</a:t>
            </a:r>
            <a:r>
              <a:rPr lang="en-US" altLang="zh-CN" sz="2600"/>
              <a:t>: a delicate membrane covering brain loosely, passing over sulci and entering only cerebral longitudinal and transverse fissures</a:t>
            </a:r>
          </a:p>
        </p:txBody>
      </p:sp>
      <p:pic>
        <p:nvPicPr>
          <p:cNvPr id="91143" name="Picture 7" descr="蛛网膜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67175" y="1651000"/>
            <a:ext cx="4721225" cy="36464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800"/>
              <a:t> </a:t>
            </a:r>
            <a:endParaRPr lang="en-US" altLang="zh-CN" sz="3800" b="1"/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33375"/>
            <a:ext cx="8208962" cy="1079500"/>
          </a:xfrm>
        </p:spPr>
        <p:txBody>
          <a:bodyPr>
            <a:normAutofit lnSpcReduction="10000"/>
          </a:bodyPr>
          <a:lstStyle/>
          <a:p>
            <a:r>
              <a:rPr lang="en-US" altLang="zh-CN" sz="2200" b="1" dirty="0" err="1"/>
              <a:t>Arachnoid</a:t>
            </a:r>
            <a:r>
              <a:rPr lang="en-US" altLang="zh-CN" sz="2200" b="1" dirty="0"/>
              <a:t> granulations </a:t>
            </a:r>
            <a:r>
              <a:rPr lang="zh-CN" altLang="en-US" sz="2400" b="1" dirty="0" smtClean="0"/>
              <a:t>－</a:t>
            </a:r>
            <a:r>
              <a:rPr lang="zh-CN" altLang="en-US" sz="2400" dirty="0" smtClean="0"/>
              <a:t> </a:t>
            </a:r>
            <a:r>
              <a:rPr lang="en-US" altLang="zh-CN" sz="2400" dirty="0"/>
              <a:t>project into sinuses of </a:t>
            </a:r>
            <a:r>
              <a:rPr lang="en-US" altLang="zh-CN" sz="2400" dirty="0" err="1"/>
              <a:t>dura</a:t>
            </a:r>
            <a:r>
              <a:rPr lang="en-US" altLang="zh-CN" sz="2400" dirty="0"/>
              <a:t> mater, serve as sites where cerebrospinal fluid diffuses into bloodstream</a:t>
            </a:r>
          </a:p>
        </p:txBody>
      </p:sp>
      <p:pic>
        <p:nvPicPr>
          <p:cNvPr id="124928" name="Picture 0" descr="蛛网膜粒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700213"/>
            <a:ext cx="3500438" cy="4070350"/>
          </a:xfrm>
          <a:noFill/>
          <a:ln/>
        </p:spPr>
      </p:pic>
      <p:pic>
        <p:nvPicPr>
          <p:cNvPr id="124931" name="Picture 3" descr="蛛网膜粒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844675"/>
            <a:ext cx="4319587" cy="41624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96</TotalTime>
  <Words>552</Words>
  <Application>Microsoft Office PowerPoint</Application>
  <PresentationFormat>On-screen Show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BRAIN DEVELOPMENT, MENINGES &amp; CSF</vt:lpstr>
      <vt:lpstr>Brain Description</vt:lpstr>
      <vt:lpstr>Cerebrum -- Gross Anatomy</vt:lpstr>
      <vt:lpstr>Brain</vt:lpstr>
      <vt:lpstr>Meninges</vt:lpstr>
      <vt:lpstr>Cranial Meninges </vt:lpstr>
      <vt:lpstr>Cerebral Dura mater</vt:lpstr>
      <vt:lpstr>Cerebral arachnoid mater</vt:lpstr>
      <vt:lpstr> </vt:lpstr>
      <vt:lpstr>Cerebral Piamater</vt:lpstr>
      <vt:lpstr>Meninges of Vertebra &amp; Spinal Cord</vt:lpstr>
      <vt:lpstr>Brain Ventricles</vt:lpstr>
      <vt:lpstr>Ventricles and Cerebrospinal Fluid</vt:lpstr>
      <vt:lpstr>Cerebrospinal Fluid</vt:lpstr>
      <vt:lpstr>Flow of Cerebrospinal Fluid</vt:lpstr>
      <vt:lpstr>Circulation of cerebrospinal fluid</vt:lpstr>
      <vt:lpstr>Blood-Brain and Blood-CSF Barriers</vt:lpstr>
      <vt:lpstr>Slide 18</vt:lpstr>
      <vt:lpstr>Medulla and Pons</vt:lpstr>
      <vt:lpstr>Cerebellum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</dc:title>
  <dc:creator>DELL</dc:creator>
  <cp:lastModifiedBy>DELL</cp:lastModifiedBy>
  <cp:revision>17</cp:revision>
  <dcterms:created xsi:type="dcterms:W3CDTF">2006-08-16T00:00:00Z</dcterms:created>
  <dcterms:modified xsi:type="dcterms:W3CDTF">2025-08-07T09:54:36Z</dcterms:modified>
</cp:coreProperties>
</file>