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57" r:id="rId2"/>
    <p:sldId id="287" r:id="rId3"/>
    <p:sldId id="288" r:id="rId4"/>
    <p:sldId id="289" r:id="rId5"/>
    <p:sldId id="290" r:id="rId6"/>
    <p:sldId id="265" r:id="rId7"/>
    <p:sldId id="258" r:id="rId8"/>
    <p:sldId id="291" r:id="rId9"/>
    <p:sldId id="259" r:id="rId10"/>
    <p:sldId id="260" r:id="rId11"/>
    <p:sldId id="26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84" r:id="rId20"/>
    <p:sldId id="275" r:id="rId21"/>
    <p:sldId id="266" r:id="rId22"/>
    <p:sldId id="299" r:id="rId23"/>
    <p:sldId id="280" r:id="rId24"/>
    <p:sldId id="285" r:id="rId25"/>
    <p:sldId id="300" r:id="rId26"/>
    <p:sldId id="262" r:id="rId27"/>
    <p:sldId id="263" r:id="rId28"/>
    <p:sldId id="264" r:id="rId29"/>
    <p:sldId id="301" r:id="rId30"/>
    <p:sldId id="279" r:id="rId31"/>
    <p:sldId id="302" r:id="rId32"/>
    <p:sldId id="303" r:id="rId33"/>
    <p:sldId id="267" r:id="rId34"/>
    <p:sldId id="276" r:id="rId35"/>
    <p:sldId id="304" r:id="rId36"/>
    <p:sldId id="305" r:id="rId37"/>
    <p:sldId id="277" r:id="rId38"/>
    <p:sldId id="281" r:id="rId39"/>
    <p:sldId id="282" r:id="rId40"/>
    <p:sldId id="268" r:id="rId41"/>
    <p:sldId id="278" r:id="rId42"/>
    <p:sldId id="269" r:id="rId43"/>
    <p:sldId id="270" r:id="rId44"/>
    <p:sldId id="271" r:id="rId45"/>
    <p:sldId id="272" r:id="rId46"/>
    <p:sldId id="306" r:id="rId47"/>
    <p:sldId id="283" r:id="rId48"/>
    <p:sldId id="273" r:id="rId49"/>
    <p:sldId id="274" r:id="rId50"/>
    <p:sldId id="307" r:id="rId51"/>
    <p:sldId id="308" r:id="rId52"/>
    <p:sldId id="309" r:id="rId53"/>
    <p:sldId id="286" r:id="rId54"/>
    <p:sldId id="310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8D9C2-94D5-44F9-9EBE-4B612BE1FCC4}" type="datetimeFigureOut">
              <a:rPr lang="en-IN" smtClean="0"/>
              <a:pPr/>
              <a:t>07-08-2025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40F18A-92D1-4CA4-B11C-5E8A950D911E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0F18A-92D1-4CA4-B11C-5E8A950D911E}" type="slidenum">
              <a:rPr lang="en-IN" smtClean="0"/>
              <a:pPr/>
              <a:t>19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  <a:t>stomach</a:t>
            </a:r>
            <a:b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2200" b="1" dirty="0" smtClean="0">
                <a:solidFill>
                  <a:srgbClr val="7030A0"/>
                </a:solidFill>
                <a:latin typeface="Arial Rounded MT Bold" pitchFamily="34" charset="0"/>
              </a:rPr>
              <a:t>( </a:t>
            </a:r>
            <a:r>
              <a:rPr lang="en-US" sz="2200" b="1" dirty="0" smtClean="0">
                <a:solidFill>
                  <a:srgbClr val="7030A0"/>
                </a:solidFill>
                <a:latin typeface="Arial Rounded MT Bold" pitchFamily="34" charset="0"/>
              </a:rPr>
              <a:t>LECTURE)</a:t>
            </a:r>
            <a:endParaRPr lang="en-IN" sz="2200" b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105400" y="4800599"/>
            <a:ext cx="4038600" cy="1554325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DR. PRAVEEN KURREY  </a:t>
            </a:r>
          </a:p>
          <a:p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MBBS, MS, BCME, BCBR                                                  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PROFESSOR  ANATOMY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endParaRPr lang="en-IN" sz="1800" dirty="0">
              <a:solidFill>
                <a:srgbClr val="0070C0"/>
              </a:solidFill>
            </a:endParaRPr>
          </a:p>
        </p:txBody>
      </p:sp>
      <p:pic>
        <p:nvPicPr>
          <p:cNvPr id="1027" name="Picture 3" descr="C:\Users\DELL\Desktop\stomachh\7894W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890" y="1851714"/>
            <a:ext cx="4099910" cy="439668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381000" y="285750"/>
          <a:ext cx="8356600" cy="6267450"/>
        </p:xfrm>
        <a:graphic>
          <a:graphicData uri="http://schemas.openxmlformats.org/presentationml/2006/ole">
            <p:oleObj spid="_x0000_s5122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228600" y="171450"/>
          <a:ext cx="8686800" cy="6515100"/>
        </p:xfrm>
        <a:graphic>
          <a:graphicData uri="http://schemas.openxmlformats.org/presentationml/2006/ole">
            <p:oleObj spid="_x0000_s6146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922" y="858416"/>
            <a:ext cx="8572500" cy="4590662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en-IN" sz="3000" i="1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Anatomical Position</a:t>
            </a:r>
          </a:p>
          <a:p>
            <a:pPr>
              <a:spcBef>
                <a:spcPts val="300"/>
              </a:spcBef>
            </a:pPr>
            <a:r>
              <a:rPr lang="en-US" sz="3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 stomach in such way that</a:t>
            </a:r>
            <a:endParaRPr lang="en-US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3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 </a:t>
            </a:r>
            <a:r>
              <a:rPr lang="en-US" sz="30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anteroposteriorly</a:t>
            </a:r>
            <a:endParaRPr lang="en-US" sz="3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3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Concave lesser curvature faces to right and convex greater curvature faces to left and </a:t>
            </a:r>
            <a:r>
              <a:rPr lang="en-IN" sz="3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inferiorly</a:t>
            </a:r>
          </a:p>
          <a:p>
            <a:pPr>
              <a:spcBef>
                <a:spcPts val="300"/>
              </a:spcBef>
            </a:pPr>
            <a:r>
              <a:rPr lang="en-US" sz="3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Thick pyloric end directed downward and to </a:t>
            </a:r>
            <a:r>
              <a:rPr lang="en-IN" sz="3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right.</a:t>
            </a:r>
          </a:p>
          <a:p>
            <a:pPr>
              <a:spcBef>
                <a:spcPts val="300"/>
              </a:spcBef>
            </a:pP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ardiac or upper end of stomach lies at higher level and to left than pyloric end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C764C71-8C8F-1AEE-BD0A-43C2874FD2B4}"/>
              </a:ext>
            </a:extLst>
          </p:cNvPr>
          <p:cNvSpPr txBox="1"/>
          <p:nvPr/>
        </p:nvSpPr>
        <p:spPr>
          <a:xfrm>
            <a:off x="2514600" y="-22860"/>
            <a:ext cx="29425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300"/>
              </a:spcBef>
              <a:buNone/>
            </a:pPr>
            <a:r>
              <a:rPr lang="en-IN" sz="4000" b="1" i="1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</a:t>
            </a:r>
          </a:p>
        </p:txBody>
      </p:sp>
    </p:spTree>
    <p:extLst>
      <p:ext uri="{BB962C8B-B14F-4D97-AF65-F5344CB8AC3E}">
        <p14:creationId xmlns:p14="http://schemas.microsoft.com/office/powerpoint/2010/main" xmlns="" val="3834421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87" y="1066800"/>
            <a:ext cx="5405312" cy="5296677"/>
          </a:xfrm>
        </p:spPr>
        <p:txBody>
          <a:bodyPr>
            <a:noAutofit/>
          </a:bodyPr>
          <a:lstStyle/>
          <a:p>
            <a:pPr marL="0" indent="0" algn="l">
              <a:spcBef>
                <a:spcPts val="300"/>
              </a:spcBef>
              <a:buNone/>
            </a:pPr>
            <a:r>
              <a:rPr lang="en-IN" b="0" i="1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Peritoneal Relations</a:t>
            </a:r>
          </a:p>
          <a:p>
            <a:pPr>
              <a:spcBef>
                <a:spcPts val="300"/>
              </a:spcBef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ined by peritoneum on both surfaces except where vessels run along curvatures and at bare area of stomach 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Bare area of stomach</a:t>
            </a: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mall area – devoid of peritoneum and comes in direct contact with left crus of diaphragm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9505FAA-A5F1-6288-FCA3-8422B3D083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3585" y="1143000"/>
            <a:ext cx="3223260" cy="56246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1EC3C61-0361-1225-7B89-4410628BBF7C}"/>
              </a:ext>
            </a:extLst>
          </p:cNvPr>
          <p:cNvSpPr txBox="1"/>
          <p:nvPr/>
        </p:nvSpPr>
        <p:spPr>
          <a:xfrm>
            <a:off x="1905000" y="-77986"/>
            <a:ext cx="640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300"/>
              </a:spcBef>
            </a:pPr>
            <a:r>
              <a:rPr lang="en-IN" sz="3600" b="1" u="none" strike="noStrike" baseline="0" dirty="0">
                <a:solidFill>
                  <a:srgbClr val="260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 OF STOMACH</a:t>
            </a:r>
          </a:p>
        </p:txBody>
      </p:sp>
    </p:spTree>
    <p:extLst>
      <p:ext uri="{BB962C8B-B14F-4D97-AF65-F5344CB8AC3E}">
        <p14:creationId xmlns:p14="http://schemas.microsoft.com/office/powerpoint/2010/main" xmlns="" val="3249568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33" y="933061"/>
            <a:ext cx="5192486" cy="5542384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en-US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Bare area of stomach</a:t>
            </a: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ocated near cardiac end on posterior surface</a:t>
            </a:r>
          </a:p>
          <a:p>
            <a:pPr>
              <a:spcBef>
                <a:spcPts val="3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Folds of peritoneum extending from stomach</a:t>
            </a:r>
            <a:endParaRPr lang="en-US" b="0" i="1" u="none" strike="noStrike" baseline="0" dirty="0">
              <a:solidFill>
                <a:srgbClr val="0073F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Lesser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omentum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extends from lesser curvature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liver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9505FAA-A5F1-6288-FCA3-8422B3D083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3585" y="691456"/>
            <a:ext cx="3223260" cy="6076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1EC3C61-0361-1225-7B89-4410628BBF7C}"/>
              </a:ext>
            </a:extLst>
          </p:cNvPr>
          <p:cNvSpPr txBox="1"/>
          <p:nvPr/>
        </p:nvSpPr>
        <p:spPr>
          <a:xfrm>
            <a:off x="1447800" y="-77986"/>
            <a:ext cx="662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300"/>
              </a:spcBef>
            </a:pPr>
            <a:r>
              <a:rPr lang="en-IN" sz="3600" b="1" u="none" strike="noStrike" baseline="0" dirty="0">
                <a:solidFill>
                  <a:srgbClr val="260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 OF STOMACH</a:t>
            </a:r>
          </a:p>
        </p:txBody>
      </p:sp>
    </p:spTree>
    <p:extLst>
      <p:ext uri="{BB962C8B-B14F-4D97-AF65-F5344CB8AC3E}">
        <p14:creationId xmlns:p14="http://schemas.microsoft.com/office/powerpoint/2010/main" xmlns="" val="732419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951" y="793102"/>
            <a:ext cx="5577374" cy="5430416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Greater </a:t>
            </a:r>
            <a:r>
              <a:rPr lang="en-US" sz="2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omentum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extends downward from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greater curvature</a:t>
            </a:r>
          </a:p>
          <a:p>
            <a:pPr>
              <a:spcBef>
                <a:spcPts val="3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Gastrosplenic ligament extends from upper part of greater curvature to spleen</a:t>
            </a:r>
          </a:p>
          <a:p>
            <a:pPr>
              <a:spcBef>
                <a:spcPts val="300"/>
              </a:spcBef>
            </a:pPr>
            <a:r>
              <a:rPr lang="en-US" sz="2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Gastrophrenic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ligament extends from fundus of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 to diaphragm</a:t>
            </a:r>
          </a:p>
          <a:p>
            <a:pPr>
              <a:spcBef>
                <a:spcPts val="300"/>
              </a:spcBef>
            </a:pP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reater curvature of stomach gives  attachment to </a:t>
            </a:r>
            <a:r>
              <a:rPr lang="en-US" sz="2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gastrophrenic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ligament, gastrosplenic ligament, and greater </a:t>
            </a:r>
            <a:r>
              <a:rPr lang="en-US" sz="2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omentum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above downward</a:t>
            </a:r>
            <a:endParaRPr lang="en-IN" sz="2600" b="0" i="0" u="none" strike="noStrike" baseline="0" dirty="0">
              <a:solidFill>
                <a:srgbClr val="00C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9505FAA-A5F1-6288-FCA3-8422B3D083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3585" y="691456"/>
            <a:ext cx="3223260" cy="6076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1EC3C61-0361-1225-7B89-4410628BBF7C}"/>
              </a:ext>
            </a:extLst>
          </p:cNvPr>
          <p:cNvSpPr txBox="1"/>
          <p:nvPr/>
        </p:nvSpPr>
        <p:spPr>
          <a:xfrm>
            <a:off x="1295400" y="-77986"/>
            <a:ext cx="6934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300"/>
              </a:spcBef>
            </a:pPr>
            <a:r>
              <a:rPr lang="en-IN" sz="3600" b="1" u="none" strike="noStrike" baseline="0" dirty="0">
                <a:solidFill>
                  <a:srgbClr val="260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 OF STOMACH</a:t>
            </a:r>
          </a:p>
        </p:txBody>
      </p:sp>
    </p:spTree>
    <p:extLst>
      <p:ext uri="{BB962C8B-B14F-4D97-AF65-F5344CB8AC3E}">
        <p14:creationId xmlns:p14="http://schemas.microsoft.com/office/powerpoint/2010/main" xmlns="" val="2048337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BBED0D1-4ABA-007A-22F6-465637A291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56903" y="1"/>
            <a:ext cx="5279050" cy="674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1363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6BC0B94-4CF7-3521-DF48-11D7750351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9946" y="51319"/>
            <a:ext cx="6273707" cy="67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1849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952" y="696802"/>
            <a:ext cx="5038531" cy="5620022"/>
          </a:xfrm>
        </p:spPr>
        <p:txBody>
          <a:bodyPr>
            <a:noAutofit/>
          </a:bodyPr>
          <a:lstStyle/>
          <a:p>
            <a:pPr marL="0" indent="0" algn="l">
              <a:spcBef>
                <a:spcPts val="300"/>
              </a:spcBef>
              <a:buNone/>
            </a:pPr>
            <a:r>
              <a:rPr lang="en-IN" sz="2400" i="1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 of anterior surface</a:t>
            </a:r>
          </a:p>
          <a:p>
            <a:pPr>
              <a:spcBef>
                <a:spcPts val="300"/>
              </a:spcBef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elated anteriorly to following </a:t>
            </a:r>
            <a:r>
              <a:rPr lang="en-IN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 </a:t>
            </a:r>
          </a:p>
          <a:p>
            <a:pPr>
              <a:spcBef>
                <a:spcPts val="300"/>
              </a:spcBef>
            </a:pP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 lobe and quadrate lobe of liver – related to right part of stomach </a:t>
            </a:r>
          </a:p>
          <a:p>
            <a:pPr>
              <a:spcBef>
                <a:spcPts val="300"/>
              </a:spcBef>
            </a:pP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Diaphragm separates upper and left part of stomach from left pleura, base of left lung, pericardium and heart, and left 6</a:t>
            </a:r>
            <a:r>
              <a:rPr lang="en-US" sz="2400" b="0" i="0" u="none" strike="noStrike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9</a:t>
            </a:r>
            <a:r>
              <a:rPr lang="en-US" sz="2400" b="0" i="0" u="none" strike="noStrike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costal cartilages</a:t>
            </a:r>
          </a:p>
          <a:p>
            <a:pPr>
              <a:spcBef>
                <a:spcPts val="300"/>
              </a:spcBef>
            </a:pP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Anterior abdominal wall in contact with lower </a:t>
            </a:r>
            <a:r>
              <a:rPr lang="en-IN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of stomach</a:t>
            </a:r>
            <a:endParaRPr lang="en-IN" sz="2400" b="0" i="0" u="none" strike="noStrike" baseline="0" dirty="0">
              <a:solidFill>
                <a:srgbClr val="00C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B6F6A6D-867B-0AEF-88EE-5AF856DB86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216" y="979539"/>
            <a:ext cx="3792854" cy="43482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A9405B9-904B-7C91-396B-08E8C0E181AC}"/>
              </a:ext>
            </a:extLst>
          </p:cNvPr>
          <p:cNvSpPr txBox="1"/>
          <p:nvPr/>
        </p:nvSpPr>
        <p:spPr>
          <a:xfrm>
            <a:off x="1752600" y="-72639"/>
            <a:ext cx="5257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300"/>
              </a:spcBef>
              <a:buNone/>
            </a:pPr>
            <a:r>
              <a:rPr lang="en-IN" sz="3600" b="1" i="1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Visceral Relations</a:t>
            </a:r>
          </a:p>
        </p:txBody>
      </p:sp>
    </p:spTree>
    <p:extLst>
      <p:ext uri="{BB962C8B-B14F-4D97-AF65-F5344CB8AC3E}">
        <p14:creationId xmlns:p14="http://schemas.microsoft.com/office/powerpoint/2010/main" xmlns="" val="985274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Relations of Stomach</a:t>
            </a:r>
            <a:endParaRPr lang="en-IN" b="1" dirty="0">
              <a:solidFill>
                <a:srgbClr val="C00000"/>
              </a:solidFill>
            </a:endParaRPr>
          </a:p>
        </p:txBody>
      </p:sp>
      <p:pic>
        <p:nvPicPr>
          <p:cNvPr id="28674" name="Picture 2" descr="C:\Users\DELL\Desktop\stomachh\slide-12-72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914400"/>
            <a:ext cx="8540924" cy="56628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522" y="702244"/>
            <a:ext cx="8802858" cy="5969143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uscular bag intervenes between esophagus and duodenum</a:t>
            </a:r>
          </a:p>
          <a:p>
            <a:pPr>
              <a:spcBef>
                <a:spcPts val="300"/>
              </a:spcBef>
            </a:pP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cts as reservoir of food and convert into chyme with help of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acidic juice (</a:t>
            </a:r>
            <a:r>
              <a:rPr lang="en-IN" sz="2600" b="0" i="1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gaster</a:t>
            </a:r>
            <a:r>
              <a:rPr lang="en-IN" sz="2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stomach in Greek; </a:t>
            </a:r>
            <a:r>
              <a:rPr lang="en-IN" sz="2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venter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stomach in Latin)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IN" sz="2600" b="0" i="1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Functions of Stomach</a:t>
            </a:r>
          </a:p>
          <a:p>
            <a:pPr>
              <a:spcBef>
                <a:spcPts val="300"/>
              </a:spcBef>
            </a:pP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 as follows</a:t>
            </a:r>
          </a:p>
          <a:p>
            <a:pPr lvl="1">
              <a:spcBef>
                <a:spcPts val="3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Serves as reservoir of food</a:t>
            </a:r>
          </a:p>
          <a:p>
            <a:pPr lvl="1">
              <a:spcBef>
                <a:spcPts val="30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Secretes gastric juice containing hydrochloric acid and pepsinogen</a:t>
            </a:r>
          </a:p>
          <a:p>
            <a:pPr lvl="1">
              <a:spcBef>
                <a:spcPts val="3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Mixes food with gastric juice</a:t>
            </a:r>
          </a:p>
          <a:p>
            <a:pPr lvl="1">
              <a:spcBef>
                <a:spcPts val="30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Softens food</a:t>
            </a:r>
          </a:p>
          <a:p>
            <a:pPr lvl="1">
              <a:spcBef>
                <a:spcPts val="3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Hydrochloric acid of gastric juice kills microorganisms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food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95957EB-2229-E685-0FB9-731197F51DDB}"/>
              </a:ext>
            </a:extLst>
          </p:cNvPr>
          <p:cNvSpPr txBox="1"/>
          <p:nvPr/>
        </p:nvSpPr>
        <p:spPr>
          <a:xfrm>
            <a:off x="2971800" y="-67196"/>
            <a:ext cx="24853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300"/>
              </a:spcBef>
              <a:buNone/>
            </a:pPr>
            <a:r>
              <a:rPr lang="en-IN" sz="3600" b="1" i="1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</a:t>
            </a:r>
          </a:p>
        </p:txBody>
      </p:sp>
    </p:spTree>
    <p:extLst>
      <p:ext uri="{BB962C8B-B14F-4D97-AF65-F5344CB8AC3E}">
        <p14:creationId xmlns:p14="http://schemas.microsoft.com/office/powerpoint/2010/main" xmlns="" val="883485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228600" y="171450"/>
          <a:ext cx="8763000" cy="6572250"/>
        </p:xfrm>
        <a:graphic>
          <a:graphicData uri="http://schemas.openxmlformats.org/presentationml/2006/ole">
            <p:oleObj spid="_x0000_s19458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304800" y="228600"/>
          <a:ext cx="8432800" cy="6324600"/>
        </p:xfrm>
        <a:graphic>
          <a:graphicData uri="http://schemas.openxmlformats.org/presentationml/2006/ole">
            <p:oleObj spid="_x0000_s10242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CBDBE76-7587-DC04-D2C5-2DCFF27CE1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887" y="1172127"/>
            <a:ext cx="8806865" cy="451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1390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Relations of Stomach</a:t>
            </a:r>
            <a:endParaRPr lang="en-IN" dirty="0"/>
          </a:p>
        </p:txBody>
      </p:sp>
      <p:pic>
        <p:nvPicPr>
          <p:cNvPr id="24578" name="Picture 2" descr="C:\Users\DELL\Desktop\stomachh\1-s2.0-S0263931911001761-gr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110" y="1447800"/>
            <a:ext cx="8344689" cy="5291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9698" name="Picture 2" descr="C:\Users\DELL\Desktop\stomachh\AB02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99003"/>
            <a:ext cx="6858000" cy="64890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782" y="1240210"/>
            <a:ext cx="8796436" cy="47943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400" b="0" i="1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Arterial Supply</a:t>
            </a:r>
          </a:p>
          <a:p>
            <a:pPr marL="0" indent="0">
              <a:buNone/>
            </a:pPr>
            <a:r>
              <a:rPr lang="en-US" sz="2400" b="0" i="1" u="none" strike="noStrike" baseline="0" dirty="0">
                <a:solidFill>
                  <a:srgbClr val="0073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Q. Write short note on blood supply of stomach</a:t>
            </a:r>
          </a:p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upplied by following arteries </a:t>
            </a: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 gastric artery – branch of coeliac trunk</a:t>
            </a: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 gastric artery – branch of common hepatic </a:t>
            </a:r>
            <a:r>
              <a:rPr lang="en-IN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artery</a:t>
            </a: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 gastroepiploic artery – branch of splenic artery</a:t>
            </a: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 gastroepiploic artery – branch of gastroduodenal </a:t>
            </a:r>
            <a:r>
              <a:rPr lang="en-IN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artery</a:t>
            </a: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 gastric arteries (5–7 in number) – branch of </a:t>
            </a:r>
            <a:r>
              <a:rPr lang="en-IN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splenic artery</a:t>
            </a:r>
            <a:endParaRPr lang="en-IN" sz="2400" b="0" i="1" u="none" strike="noStrike" baseline="0" dirty="0">
              <a:solidFill>
                <a:srgbClr val="0073F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Posterior gastric artery – branch of splenic artery</a:t>
            </a:r>
            <a:endParaRPr lang="en-IN" sz="5400" b="0" i="0" u="none" strike="noStrike" baseline="0" dirty="0">
              <a:solidFill>
                <a:srgbClr val="00C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11D5B31-B091-BD73-606E-319C3BE485BA}"/>
              </a:ext>
            </a:extLst>
          </p:cNvPr>
          <p:cNvSpPr txBox="1"/>
          <p:nvPr/>
        </p:nvSpPr>
        <p:spPr>
          <a:xfrm>
            <a:off x="0" y="1"/>
            <a:ext cx="9144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200" b="1" i="1" u="none" strike="noStrike" baseline="0" dirty="0">
                <a:solidFill>
                  <a:srgbClr val="260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BLOOD SUPPLY, LYMPHATIC DRAINAGE, AND </a:t>
            </a:r>
            <a:r>
              <a:rPr lang="en-IN" sz="3200" b="1" i="1" u="none" strike="noStrike" baseline="0" dirty="0">
                <a:solidFill>
                  <a:srgbClr val="260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INNERVATION</a:t>
            </a:r>
          </a:p>
        </p:txBody>
      </p:sp>
    </p:spTree>
    <p:extLst>
      <p:ext uri="{BB962C8B-B14F-4D97-AF65-F5344CB8AC3E}">
        <p14:creationId xmlns:p14="http://schemas.microsoft.com/office/powerpoint/2010/main" xmlns="" val="30545724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eliactrunk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828800"/>
            <a:ext cx="6629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Arterial Supply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/>
          <a:lstStyle/>
          <a:p>
            <a:endParaRPr lang="en-IN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304800" y="228600"/>
          <a:ext cx="8534400" cy="6400800"/>
        </p:xfrm>
        <a:graphic>
          <a:graphicData uri="http://schemas.openxmlformats.org/presentationml/2006/ole">
            <p:oleObj spid="_x0000_s8194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04800" y="304800"/>
          <a:ext cx="8382000" cy="6286500"/>
        </p:xfrm>
        <a:graphic>
          <a:graphicData uri="http://schemas.openxmlformats.org/presentationml/2006/ole">
            <p:oleObj spid="_x0000_s4098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AACA4D8-E167-2883-38E2-A8DEEFD15D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512" y="1066734"/>
            <a:ext cx="8688976" cy="519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0268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65" y="1082351"/>
            <a:ext cx="8796436" cy="4021494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N" b="0" i="1" u="none" strike="noStrike" kern="1200" cap="none" spc="0" normalizeH="0" baseline="0" noProof="0" dirty="0">
                <a:ln>
                  <a:noFill/>
                </a:ln>
                <a:solidFill>
                  <a:srgbClr val="00C0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Functions of Stomach</a:t>
            </a:r>
          </a:p>
          <a:p>
            <a:pPr>
              <a:spcBef>
                <a:spcPts val="300"/>
              </a:spcBef>
            </a:pP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Pepsinogen helps in digestion of proteins</a:t>
            </a:r>
          </a:p>
          <a:p>
            <a:pPr>
              <a:spcBef>
                <a:spcPts val="3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Mucous secretion protects lining epithelium of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</a:t>
            </a:r>
          </a:p>
          <a:p>
            <a:pPr>
              <a:spcBef>
                <a:spcPts val="3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Castle’s intrinsic factor of gastric juice binds with vitamin B12 and helps in absorption in small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intestine</a:t>
            </a:r>
          </a:p>
          <a:p>
            <a:pPr>
              <a:spcBef>
                <a:spcPts val="300"/>
              </a:spcBef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 for absorption of glucose, sodium,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alcohol, and so 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95957EB-2229-E685-0FB9-731197F51DDB}"/>
              </a:ext>
            </a:extLst>
          </p:cNvPr>
          <p:cNvSpPr txBox="1"/>
          <p:nvPr/>
        </p:nvSpPr>
        <p:spPr>
          <a:xfrm>
            <a:off x="2743200" y="1"/>
            <a:ext cx="27139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300"/>
              </a:spcBef>
              <a:buNone/>
            </a:pPr>
            <a:r>
              <a:rPr lang="en-IN" sz="3600" b="1" i="1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</a:t>
            </a:r>
          </a:p>
        </p:txBody>
      </p:sp>
    </p:spTree>
    <p:extLst>
      <p:ext uri="{BB962C8B-B14F-4D97-AF65-F5344CB8AC3E}">
        <p14:creationId xmlns:p14="http://schemas.microsoft.com/office/powerpoint/2010/main" xmlns="" val="74852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DELL\Desktop\stomachh\_53022d86_13d85ffda7d__8000_000014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85763"/>
            <a:ext cx="7620000" cy="6086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A85425C-D72D-54B2-D019-D78E7E996D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474" y="556289"/>
            <a:ext cx="8903053" cy="549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41132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BD240E3-5636-610F-9D30-DD631C21D1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2512" y="146237"/>
            <a:ext cx="5969044" cy="657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47022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304800" y="228600"/>
          <a:ext cx="8432800" cy="6324600"/>
        </p:xfrm>
        <a:graphic>
          <a:graphicData uri="http://schemas.openxmlformats.org/presentationml/2006/ole">
            <p:oleObj spid="_x0000_s11266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228600" y="171450"/>
          <a:ext cx="8610600" cy="6457950"/>
        </p:xfrm>
        <a:graphic>
          <a:graphicData uri="http://schemas.openxmlformats.org/presentationml/2006/ole">
            <p:oleObj spid="_x0000_s20482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33" y="775216"/>
            <a:ext cx="4681635" cy="58495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Following nodes drain lymphatics from </a:t>
            </a:r>
            <a:r>
              <a:rPr kumimoji="0" lang="en-IN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stomach</a:t>
            </a:r>
          </a:p>
          <a:p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Left 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paracardial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nodes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lesser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curvature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nodes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right paracardial nodes, and left gastric nodes</a:t>
            </a:r>
            <a:endParaRPr kumimoji="0" lang="en-IN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 gastric nodes, left gastroepiploic nodes,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splenic hilar nodes, and splenic nodes</a:t>
            </a:r>
          </a:p>
          <a:p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 gastroepiploic nodes, </a:t>
            </a:r>
            <a:r>
              <a:rPr lang="en-IN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infrapyloric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nodes,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suprapyloric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nodes, and common hepatic nodes</a:t>
            </a:r>
          </a:p>
          <a:p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 above nodes finally drain into </a:t>
            </a:r>
            <a:r>
              <a:rPr lang="en-US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coeliac lymph </a:t>
            </a:r>
            <a:r>
              <a:rPr lang="en-IN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nodes</a:t>
            </a:r>
            <a:endParaRPr lang="en-IN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29F28E6-117F-ECB3-509F-5952F0872611}"/>
              </a:ext>
            </a:extLst>
          </p:cNvPr>
          <p:cNvSpPr txBox="1"/>
          <p:nvPr/>
        </p:nvSpPr>
        <p:spPr>
          <a:xfrm>
            <a:off x="1828800" y="1"/>
            <a:ext cx="456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IN" sz="3600" b="1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Lymphatic Drainage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97E047A-E792-FEB1-BA76-C370508415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7668" y="891540"/>
            <a:ext cx="4146332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119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85A16E8-F58E-60FC-7C0C-E0B79F128B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665" y="807728"/>
            <a:ext cx="8638670" cy="571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00535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228600" y="152400"/>
          <a:ext cx="8636000" cy="6477000"/>
        </p:xfrm>
        <a:graphic>
          <a:graphicData uri="http://schemas.openxmlformats.org/presentationml/2006/ole">
            <p:oleObj spid="_x0000_s21506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5602" name="Picture 2" descr="C:\Users\DELL\Desktop\stomachh\slide-22-7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91" y="270670"/>
            <a:ext cx="8478307" cy="63587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6626" name="Picture 2" descr="C:\Users\DELL\Desktop\stomachh\slide-24-7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43682"/>
            <a:ext cx="8488893" cy="6366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" y="857600"/>
            <a:ext cx="5331147" cy="5225959"/>
          </a:xfrm>
        </p:spPr>
        <p:txBody>
          <a:bodyPr>
            <a:noAutofit/>
          </a:bodyPr>
          <a:lstStyle/>
          <a:p>
            <a:pPr marL="0" indent="0" algn="l">
              <a:spcBef>
                <a:spcPts val="200"/>
              </a:spcBef>
              <a:buNone/>
            </a:pPr>
            <a:r>
              <a:rPr lang="en-IN" b="0" i="1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•Occupies left hypochondriac, umbilical, and epigastric region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spcBef>
                <a:spcPts val="200"/>
              </a:spcBef>
              <a:buNone/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of stomach lies under cover of left costal margin and lower ribs 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IN" b="0" i="1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sually J-shaped, called asthenic or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type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094FA0C-CAD9-B21A-6439-10D83319D3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4392" y="741077"/>
            <a:ext cx="3598938" cy="59575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98E842F-40B5-46EA-7BCD-74DAEC1841AA}"/>
              </a:ext>
            </a:extLst>
          </p:cNvPr>
          <p:cNvSpPr txBox="1"/>
          <p:nvPr/>
        </p:nvSpPr>
        <p:spPr>
          <a:xfrm>
            <a:off x="2743200" y="88160"/>
            <a:ext cx="27139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300"/>
              </a:spcBef>
              <a:buNone/>
            </a:pPr>
            <a:r>
              <a:rPr lang="en-IN" sz="3600" b="1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</a:t>
            </a:r>
          </a:p>
        </p:txBody>
      </p:sp>
    </p:spTree>
    <p:extLst>
      <p:ext uri="{BB962C8B-B14F-4D97-AF65-F5344CB8AC3E}">
        <p14:creationId xmlns:p14="http://schemas.microsoft.com/office/powerpoint/2010/main" xmlns="" val="37153143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304800" y="228600"/>
          <a:ext cx="8534400" cy="6400800"/>
        </p:xfrm>
        <a:graphic>
          <a:graphicData uri="http://schemas.openxmlformats.org/presentationml/2006/ole">
            <p:oleObj spid="_x0000_s12290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304800" y="228600"/>
          <a:ext cx="8534400" cy="6400800"/>
        </p:xfrm>
        <a:graphic>
          <a:graphicData uri="http://schemas.openxmlformats.org/presentationml/2006/ole">
            <p:oleObj spid="_x0000_s22530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381000" y="190500"/>
          <a:ext cx="8483600" cy="6362700"/>
        </p:xfrm>
        <a:graphic>
          <a:graphicData uri="http://schemas.openxmlformats.org/presentationml/2006/ole">
            <p:oleObj spid="_x0000_s13314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28600" y="171450"/>
          <a:ext cx="8915400" cy="6686550"/>
        </p:xfrm>
        <a:graphic>
          <a:graphicData uri="http://schemas.openxmlformats.org/presentationml/2006/ole">
            <p:oleObj spid="_x0000_s14338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04800" y="228600"/>
          <a:ext cx="8432800" cy="6324600"/>
        </p:xfrm>
        <a:graphic>
          <a:graphicData uri="http://schemas.openxmlformats.org/presentationml/2006/ole">
            <p:oleObj spid="_x0000_s15362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304800" y="228600"/>
          <a:ext cx="8534400" cy="6400800"/>
        </p:xfrm>
        <a:graphic>
          <a:graphicData uri="http://schemas.openxmlformats.org/presentationml/2006/ole">
            <p:oleObj spid="_x0000_s16386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B33061F-04C3-01BA-3CA0-D28E8BD510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653" y="789228"/>
            <a:ext cx="8658402" cy="542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01783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7650" name="Picture 2" descr="C:\Users\DELL\Desktop\stomachh\slide-27-7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691" y="308770"/>
            <a:ext cx="8427507" cy="63206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304800" y="209550"/>
          <a:ext cx="8559800" cy="6419850"/>
        </p:xfrm>
        <a:graphic>
          <a:graphicData uri="http://schemas.openxmlformats.org/presentationml/2006/ole">
            <p:oleObj spid="_x0000_s17410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381000" y="285750"/>
          <a:ext cx="8458200" cy="6343650"/>
        </p:xfrm>
        <a:graphic>
          <a:graphicData uri="http://schemas.openxmlformats.org/presentationml/2006/ole">
            <p:oleObj spid="_x0000_s18434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792755"/>
            <a:ext cx="4523230" cy="5225490"/>
          </a:xfrm>
        </p:spPr>
        <p:txBody>
          <a:bodyPr>
            <a:noAutofit/>
          </a:bodyPr>
          <a:lstStyle/>
          <a:p>
            <a:pPr marL="0" indent="0" algn="l">
              <a:spcBef>
                <a:spcPts val="300"/>
              </a:spcBef>
              <a:buNone/>
            </a:pPr>
            <a:r>
              <a:rPr lang="en-IN" b="0" i="1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Size and Capacity</a:t>
            </a:r>
          </a:p>
          <a:p>
            <a:pPr>
              <a:spcBef>
                <a:spcPts val="300"/>
              </a:spcBef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ery distensible organ</a:t>
            </a:r>
          </a:p>
          <a:p>
            <a:pPr>
              <a:spcBef>
                <a:spcPts val="300"/>
              </a:spcBef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apacity of stomach varies with age as follows</a:t>
            </a:r>
          </a:p>
          <a:p>
            <a:pPr>
              <a:spcBef>
                <a:spcPts val="300"/>
              </a:spcBef>
            </a:pP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birth: 20–30 ml</a:t>
            </a:r>
          </a:p>
          <a:p>
            <a:pPr>
              <a:spcBef>
                <a:spcPts val="3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newborn: 300 ml (1 ounce)</a:t>
            </a:r>
          </a:p>
          <a:p>
            <a:pPr>
              <a:spcBef>
                <a:spcPts val="300"/>
              </a:spcBef>
            </a:pP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puberty: 1000 ml</a:t>
            </a:r>
          </a:p>
          <a:p>
            <a:pPr>
              <a:spcBef>
                <a:spcPts val="3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adults: 1000–1500 ml</a:t>
            </a:r>
          </a:p>
          <a:p>
            <a:pPr>
              <a:spcBef>
                <a:spcPts val="300"/>
              </a:spcBef>
            </a:pPr>
            <a:r>
              <a:rPr lang="en-US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25 cm (10 inches)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7C61FB2-CE55-B868-2E93-E5C83E7B2C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0771" y="885125"/>
            <a:ext cx="4523230" cy="51331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ABFAEDD-4064-FDE9-518B-88DAF6774D5B}"/>
              </a:ext>
            </a:extLst>
          </p:cNvPr>
          <p:cNvSpPr txBox="1"/>
          <p:nvPr/>
        </p:nvSpPr>
        <p:spPr>
          <a:xfrm>
            <a:off x="3048000" y="-56283"/>
            <a:ext cx="2409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300"/>
              </a:spcBef>
              <a:buNone/>
            </a:pPr>
            <a:r>
              <a:rPr lang="en-IN" sz="3600" b="1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</a:t>
            </a:r>
          </a:p>
        </p:txBody>
      </p:sp>
    </p:spTree>
    <p:extLst>
      <p:ext uri="{BB962C8B-B14F-4D97-AF65-F5344CB8AC3E}">
        <p14:creationId xmlns:p14="http://schemas.microsoft.com/office/powerpoint/2010/main" xmlns="" val="10530353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E8A3574-EB32-E1EB-B3CB-9DAC7E8264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9056" y="1"/>
            <a:ext cx="2968598" cy="672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14113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B4354B22-07EB-48DE-16DA-B35DD94CD5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80957" y="2172"/>
            <a:ext cx="3398242" cy="685582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550D618-3836-BE42-4206-850E2F4BF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Human Anatomy/Yogesh Sontakke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AC7D10-D90D-44B3-C0C9-713AE9B74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AE33-7BDA-4151-8E97-DE52AE35CF85}" type="slidenum">
              <a:rPr lang="en-IN" smtClean="0"/>
              <a:pPr/>
              <a:t>51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8956600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E587560-F1C6-AECF-AA1A-D9D9AE2E59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347" y="1028947"/>
            <a:ext cx="8791436" cy="517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94375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Self Click Photo Of </a:t>
            </a:r>
            <a:r>
              <a:rPr lang="en-US" b="1" dirty="0" err="1" smtClean="0">
                <a:solidFill>
                  <a:srgbClr val="FF0000"/>
                </a:solidFill>
              </a:rPr>
              <a:t>Kerwa</a:t>
            </a:r>
            <a:r>
              <a:rPr lang="en-US" b="1" dirty="0" smtClean="0">
                <a:solidFill>
                  <a:srgbClr val="FF0000"/>
                </a:solidFill>
              </a:rPr>
              <a:t> Dam</a:t>
            </a:r>
            <a:endParaRPr lang="en-IN" b="1" dirty="0">
              <a:solidFill>
                <a:srgbClr val="FF0000"/>
              </a:solidFill>
            </a:endParaRPr>
          </a:p>
        </p:txBody>
      </p:sp>
      <p:pic>
        <p:nvPicPr>
          <p:cNvPr id="48130" name="Picture 2" descr="C:\DESKTOP FILES\My Digicam Sony Photos\KALIYASOT +KERWA DAM 17.2.13\DSC03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85801"/>
            <a:ext cx="8376708" cy="5943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8000" dirty="0" smtClean="0">
                <a:solidFill>
                  <a:srgbClr val="FF0000"/>
                </a:solidFill>
              </a:rPr>
              <a:t>THANK   YOU</a:t>
            </a:r>
            <a:endParaRPr lang="en-US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04800" y="285750"/>
          <a:ext cx="8458200" cy="6343650"/>
        </p:xfrm>
        <a:graphic>
          <a:graphicData uri="http://schemas.openxmlformats.org/presentationml/2006/ole">
            <p:oleObj spid="_x0000_s9218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Stomach</a:t>
            </a:r>
            <a:endParaRPr lang="en-IN" b="1" dirty="0"/>
          </a:p>
        </p:txBody>
      </p:sp>
      <p:pic>
        <p:nvPicPr>
          <p:cNvPr id="2050" name="Picture 2" descr="C:\Users\DELL\Desktop\stomachh\Regions_of_stomach.svg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24000"/>
            <a:ext cx="6629606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87B4E46-0F87-356D-AA31-946EA56311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798" y="113228"/>
            <a:ext cx="7835202" cy="674477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3075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61</TotalTime>
  <Words>610</Words>
  <Application>Microsoft Office PowerPoint</Application>
  <PresentationFormat>On-screen Show (4:3)</PresentationFormat>
  <Paragraphs>87</Paragraphs>
  <Slides>54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6" baseType="lpstr">
      <vt:lpstr>Flow</vt:lpstr>
      <vt:lpstr>Slide</vt:lpstr>
      <vt:lpstr>stomach ( LECTURE)</vt:lpstr>
      <vt:lpstr>Slide 2</vt:lpstr>
      <vt:lpstr>Slide 3</vt:lpstr>
      <vt:lpstr>Slide 4</vt:lpstr>
      <vt:lpstr>Slide 5</vt:lpstr>
      <vt:lpstr>Slide 6</vt:lpstr>
      <vt:lpstr>Stomach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Relations of Stomach</vt:lpstr>
      <vt:lpstr>Slide 20</vt:lpstr>
      <vt:lpstr>Slide 21</vt:lpstr>
      <vt:lpstr>Slide 22</vt:lpstr>
      <vt:lpstr>Relations of Stomach</vt:lpstr>
      <vt:lpstr>Slide 24</vt:lpstr>
      <vt:lpstr>Slide 25</vt:lpstr>
      <vt:lpstr>Arterial Supply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Self Click Photo Of Kerwa Dam</vt:lpstr>
      <vt:lpstr>Slide 54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28</cp:revision>
  <dcterms:created xsi:type="dcterms:W3CDTF">2006-08-16T00:00:00Z</dcterms:created>
  <dcterms:modified xsi:type="dcterms:W3CDTF">2025-08-07T08:18:04Z</dcterms:modified>
</cp:coreProperties>
</file>