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329" r:id="rId3"/>
    <p:sldId id="330" r:id="rId4"/>
    <p:sldId id="331" r:id="rId5"/>
    <p:sldId id="332" r:id="rId6"/>
    <p:sldId id="308" r:id="rId7"/>
    <p:sldId id="322" r:id="rId8"/>
    <p:sldId id="310" r:id="rId9"/>
    <p:sldId id="283" r:id="rId10"/>
    <p:sldId id="284" r:id="rId11"/>
    <p:sldId id="285" r:id="rId12"/>
    <p:sldId id="297" r:id="rId13"/>
    <p:sldId id="345" r:id="rId14"/>
    <p:sldId id="300" r:id="rId15"/>
    <p:sldId id="344" r:id="rId16"/>
    <p:sldId id="309" r:id="rId17"/>
    <p:sldId id="356" r:id="rId18"/>
    <p:sldId id="286" r:id="rId19"/>
    <p:sldId id="287" r:id="rId20"/>
    <p:sldId id="301" r:id="rId21"/>
    <p:sldId id="258" r:id="rId22"/>
    <p:sldId id="288" r:id="rId23"/>
    <p:sldId id="290" r:id="rId24"/>
    <p:sldId id="289" r:id="rId25"/>
    <p:sldId id="354" r:id="rId26"/>
    <p:sldId id="325" r:id="rId27"/>
    <p:sldId id="355" r:id="rId28"/>
    <p:sldId id="346" r:id="rId29"/>
    <p:sldId id="339" r:id="rId30"/>
    <p:sldId id="291" r:id="rId31"/>
    <p:sldId id="292" r:id="rId32"/>
    <p:sldId id="293" r:id="rId33"/>
    <p:sldId id="294" r:id="rId34"/>
    <p:sldId id="312" r:id="rId35"/>
    <p:sldId id="347" r:id="rId36"/>
    <p:sldId id="326" r:id="rId37"/>
    <p:sldId id="307" r:id="rId38"/>
    <p:sldId id="295" r:id="rId39"/>
    <p:sldId id="357" r:id="rId40"/>
    <p:sldId id="348" r:id="rId41"/>
    <p:sldId id="298" r:id="rId42"/>
    <p:sldId id="335" r:id="rId43"/>
    <p:sldId id="338" r:id="rId44"/>
    <p:sldId id="349" r:id="rId45"/>
    <p:sldId id="336" r:id="rId46"/>
    <p:sldId id="350" r:id="rId47"/>
    <p:sldId id="337" r:id="rId48"/>
    <p:sldId id="358" r:id="rId49"/>
    <p:sldId id="299" r:id="rId50"/>
    <p:sldId id="313" r:id="rId51"/>
    <p:sldId id="323" r:id="rId52"/>
    <p:sldId id="314" r:id="rId53"/>
    <p:sldId id="315" r:id="rId54"/>
    <p:sldId id="316" r:id="rId55"/>
    <p:sldId id="311" r:id="rId56"/>
    <p:sldId id="351" r:id="rId57"/>
    <p:sldId id="359" r:id="rId58"/>
    <p:sldId id="360" r:id="rId59"/>
    <p:sldId id="361" r:id="rId60"/>
    <p:sldId id="296" r:id="rId61"/>
    <p:sldId id="317" r:id="rId62"/>
    <p:sldId id="328" r:id="rId63"/>
    <p:sldId id="318" r:id="rId64"/>
    <p:sldId id="320" r:id="rId65"/>
    <p:sldId id="341" r:id="rId66"/>
    <p:sldId id="352" r:id="rId67"/>
    <p:sldId id="319" r:id="rId68"/>
    <p:sldId id="321" r:id="rId69"/>
    <p:sldId id="340" r:id="rId70"/>
    <p:sldId id="362" r:id="rId71"/>
    <p:sldId id="263" r:id="rId72"/>
    <p:sldId id="353" r:id="rId73"/>
    <p:sldId id="264" r:id="rId74"/>
    <p:sldId id="342" r:id="rId75"/>
    <p:sldId id="343" r:id="rId76"/>
    <p:sldId id="333" r:id="rId77"/>
    <p:sldId id="282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49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  <a:t>    </a:t>
            </a:r>
            <a:r>
              <a:rPr lang="en-US" sz="5400" b="1" u="sng" dirty="0" smtClean="0">
                <a:solidFill>
                  <a:srgbClr val="FF0000"/>
                </a:solidFill>
                <a:latin typeface="Algerian" pitchFamily="82" charset="0"/>
              </a:rPr>
              <a:t>INGUINAL  CANAL</a:t>
            </a:r>
            <a:endParaRPr lang="en-IN" sz="5400" b="1" u="sng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6" name="Content Placeholder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000" y="2209800"/>
            <a:ext cx="3762375" cy="3886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029200" y="4724400"/>
            <a:ext cx="4114800" cy="16305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AC149A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AC149A"/>
                </a:solidFill>
                <a:latin typeface="Times New Roman" pitchFamily="18" charset="0"/>
                <a:cs typeface="Times New Roman" pitchFamily="18" charset="0"/>
              </a:rPr>
              <a:t>MBBS, MS, BCME,BCBR</a:t>
            </a:r>
          </a:p>
          <a:p>
            <a:pPr>
              <a:buNone/>
            </a:pPr>
            <a:r>
              <a:rPr lang="en-US" b="1" dirty="0" smtClean="0">
                <a:solidFill>
                  <a:srgbClr val="AC149A"/>
                </a:solidFill>
                <a:latin typeface="Times New Roman" pitchFamily="18" charset="0"/>
                <a:cs typeface="Times New Roman" pitchFamily="18" charset="0"/>
              </a:rPr>
              <a:t>Professor Anatomy</a:t>
            </a:r>
            <a:endParaRPr lang="en-US" b="1" dirty="0" smtClean="0">
              <a:solidFill>
                <a:srgbClr val="AC149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USER\Desktop\inguinal canal\F66124-004-f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133600"/>
            <a:ext cx="4038599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DELL\Desktop\inguinal canal pp\anatomy-of-inguinal-canal-dr-nesar-ahmad-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7299"/>
            <a:ext cx="8763000" cy="5949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LL\Desktop\inguinal canal pp\anatomy-of-inguinal-canal-dr-nesar-ahmad-6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8956327" cy="6190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DELL\Desktop\inguinal canal pp\anatomy-of-inguinal-canal-dr-nesar-ahmad-2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8508152" cy="6075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56" y="940952"/>
            <a:ext cx="4021244" cy="5609139"/>
          </a:xfrm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</a:pPr>
            <a:endParaRPr lang="en-IN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300"/>
              </a:spcBef>
              <a:buNone/>
            </a:pPr>
            <a:r>
              <a:rPr lang="en-IN" sz="2400" b="0" i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inguinal ring</a:t>
            </a:r>
          </a:p>
          <a:p>
            <a:pPr algn="just">
              <a:spcBef>
                <a:spcPts val="300"/>
              </a:spcBef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orms inlet of inguinal canal</a:t>
            </a:r>
          </a:p>
          <a:p>
            <a:pPr algn="just">
              <a:spcBef>
                <a:spcPts val="300"/>
              </a:spcBef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pening in </a:t>
            </a:r>
            <a:r>
              <a:rPr lang="it-IT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 transversalis</a:t>
            </a:r>
            <a:endParaRPr lang="it-IT" sz="2400" b="0" i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Location: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ocated 1.25 cm above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midinguinal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point, just lateral to beginning of inferior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 artery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906C72-0C0A-100D-6AB2-BD68721A3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280459"/>
            <a:ext cx="4724401" cy="52205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583B3DF-2D95-4447-32BD-2DBAE2A9FC15}"/>
              </a:ext>
            </a:extLst>
          </p:cNvPr>
          <p:cNvSpPr txBox="1"/>
          <p:nvPr/>
        </p:nvSpPr>
        <p:spPr>
          <a:xfrm>
            <a:off x="2209800" y="228600"/>
            <a:ext cx="426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i="1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 rings</a:t>
            </a:r>
          </a:p>
        </p:txBody>
      </p:sp>
    </p:spTree>
    <p:extLst>
      <p:ext uri="{BB962C8B-B14F-4D97-AF65-F5344CB8AC3E}">
        <p14:creationId xmlns="" xmlns:p14="http://schemas.microsoft.com/office/powerpoint/2010/main" val="2851103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DELL\Desktop\inguinal canal pp\anatomy-of-inguinal-canal-dr-nesar-ahmad-2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73" y="494942"/>
            <a:ext cx="8803927" cy="6266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6" y="858416"/>
            <a:ext cx="4835591" cy="561051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IN" sz="2400" b="0" i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 inguinal ring</a:t>
            </a:r>
          </a:p>
          <a:p>
            <a:pPr>
              <a:spcBef>
                <a:spcPts val="300"/>
              </a:spcBef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Boundaries of superficial inguinal ring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ounded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follows</a:t>
            </a:r>
          </a:p>
          <a:p>
            <a:pPr lvl="1">
              <a:spcBef>
                <a:spcPts val="300"/>
              </a:spcBef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Pubic crest</a:t>
            </a:r>
          </a:p>
          <a:p>
            <a:pPr lvl="1">
              <a:spcBef>
                <a:spcPts val="3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Apex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irected upward and laterally and formed by convergence of two crura</a:t>
            </a:r>
          </a:p>
          <a:p>
            <a:pPr lvl="1">
              <a:spcBef>
                <a:spcPts val="3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Medially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Superior crus – attached to pubic </a:t>
            </a:r>
            <a:r>
              <a:rPr lang="en-IN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symphysis</a:t>
            </a:r>
            <a:endParaRPr lang="en-IN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Laterally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Inferior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attached to pubic </a:t>
            </a:r>
            <a:r>
              <a:rPr lang="en-IN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tubercle</a:t>
            </a:r>
          </a:p>
          <a:p>
            <a:pPr>
              <a:spcBef>
                <a:spcPts val="300"/>
              </a:spcBef>
            </a:pPr>
            <a:r>
              <a:rPr lang="en-US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2.5 cm long and 1.2 cm broad (at </a:t>
            </a:r>
            <a:r>
              <a:rPr lang="en-IN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base)</a:t>
            </a:r>
            <a:endParaRPr lang="en-IN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906C72-0C0A-100D-6AB2-BD68721A3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243" y="769441"/>
            <a:ext cx="4046639" cy="47636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583B3DF-2D95-4447-32BD-2DBAE2A9FC15}"/>
              </a:ext>
            </a:extLst>
          </p:cNvPr>
          <p:cNvSpPr txBox="1"/>
          <p:nvPr/>
        </p:nvSpPr>
        <p:spPr>
          <a:xfrm>
            <a:off x="2133600" y="1"/>
            <a:ext cx="6019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i="1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 rings</a:t>
            </a:r>
          </a:p>
        </p:txBody>
      </p:sp>
    </p:spTree>
    <p:extLst>
      <p:ext uri="{BB962C8B-B14F-4D97-AF65-F5344CB8AC3E}">
        <p14:creationId xmlns="" xmlns:p14="http://schemas.microsoft.com/office/powerpoint/2010/main" val="3705675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DELL\Desktop\inguinal canal pp\slide_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292"/>
            <a:ext cx="9144000" cy="6618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A30A6C-E58F-BB39-2290-2A2F1EB51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4" y="145126"/>
            <a:ext cx="8264235" cy="65677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2400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 descr="C:\Users\DELL\Desktop\inguinal canal pp\anatomy-of-inguinal-canal-dr-nesar-ahmad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66" y="457200"/>
            <a:ext cx="8550034" cy="6189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DELL\Desktop\inguinal canal pp\anatomy-of-inguinal-canal-dr-nesar-ahmad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43823"/>
            <a:ext cx="8381679" cy="6292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For Students…………..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 smtClean="0"/>
              <a:t>This lockdown holidays are not for sleeping,</a:t>
            </a:r>
          </a:p>
          <a:p>
            <a:r>
              <a:rPr lang="en-US" dirty="0" smtClean="0"/>
              <a:t>Its time to show the hidden talent inside you.</a:t>
            </a:r>
          </a:p>
          <a:p>
            <a:r>
              <a:rPr lang="en-US" dirty="0" smtClean="0"/>
              <a:t>Study hard, selective and study for knowledge.</a:t>
            </a:r>
          </a:p>
          <a:p>
            <a:r>
              <a:rPr lang="en-US" dirty="0" smtClean="0"/>
              <a:t>Its time to study by </a:t>
            </a:r>
            <a:r>
              <a:rPr lang="en-US" dirty="0" err="1" smtClean="0"/>
              <a:t>urself</a:t>
            </a:r>
            <a:r>
              <a:rPr lang="en-US" dirty="0" smtClean="0"/>
              <a:t>, as all of you are talented </a:t>
            </a:r>
            <a:r>
              <a:rPr lang="en-US" dirty="0" err="1" smtClean="0"/>
              <a:t>neet</a:t>
            </a:r>
            <a:r>
              <a:rPr lang="en-US" dirty="0" smtClean="0"/>
              <a:t> selected ,intelligent students.</a:t>
            </a:r>
          </a:p>
          <a:p>
            <a:r>
              <a:rPr lang="en-US" dirty="0" smtClean="0"/>
              <a:t>We can only help you through </a:t>
            </a:r>
            <a:r>
              <a:rPr lang="en-US" dirty="0" err="1" smtClean="0"/>
              <a:t>ppts</a:t>
            </a:r>
            <a:r>
              <a:rPr lang="en-US" dirty="0" smtClean="0"/>
              <a:t> but actual study is done  from books.</a:t>
            </a:r>
          </a:p>
          <a:p>
            <a:r>
              <a:rPr lang="en-US" dirty="0" smtClean="0"/>
              <a:t>Exam is near, be ready and prepared.</a:t>
            </a:r>
          </a:p>
          <a:p>
            <a:r>
              <a:rPr lang="en-US" dirty="0" smtClean="0"/>
              <a:t>Stay safe and healthy……………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                                                 </a:t>
            </a:r>
            <a:r>
              <a:rPr lang="en-US" b="1" dirty="0" err="1" smtClean="0">
                <a:solidFill>
                  <a:srgbClr val="0070C0"/>
                </a:solidFill>
              </a:rPr>
              <a:t>Dr.Praveen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Kurrey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DELL\Desktop\inguinal canal pp\anatomy-of-inguinal-canal-dr-nesar-ahmad-27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74789"/>
            <a:ext cx="8457879" cy="6350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Desktop\inguinal canal\15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1"/>
            <a:ext cx="8920618" cy="6353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DELL\Desktop\inguinal canal pp\anatomy-of-inguinal-canal-dr-nesar-ahmad-1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73" y="115222"/>
            <a:ext cx="8575327" cy="64382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DELL\Desktop\inguinal canal pp\anatomy-of-inguinal-canal-dr-nesar-ahmad-1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89210"/>
            <a:ext cx="8610600" cy="6235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DELL\Desktop\inguinal canal pp\anatomy-of-inguinal-canal-dr-nesar-ahmad-13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6614"/>
            <a:ext cx="8610600" cy="6464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Desktop\inguinal canal\end_testes_desce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534400" cy="6480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9B3B533-9ED5-D593-C85F-85F0497F2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7" y="655494"/>
            <a:ext cx="8885487" cy="5427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7934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262F98A-3BA5-0228-181B-98C93FFF0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5106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7" name="Picture 2" descr="D:\backup of D\ANAT\SCAN ML\Grays Students Edn Pics all systems\F66124-004-f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852"/>
          <a:stretch>
            <a:fillRect/>
          </a:stretch>
        </p:blipFill>
        <p:spPr>
          <a:xfrm>
            <a:off x="1066800" y="50800"/>
            <a:ext cx="6096000" cy="68691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Very Important Questions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University Exam………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DELL\Desktop\inguinal canal pp\anatomy-of-inguinal-canal-dr-nesar-ahmad-16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227" y="489210"/>
            <a:ext cx="8178373" cy="6140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DELL\Desktop\inguinal canal pp\anatomy-of-inguinal-canal-dr-nesar-ahmad-17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73" y="229643"/>
            <a:ext cx="8651527" cy="6495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Floor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DELL\Desktop\inguinal canal pp\anatomy-of-inguinal-canal-dr-nesar-ahmad-19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648" y="820492"/>
            <a:ext cx="7788352" cy="5847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Roof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DELL\Desktop\inguinal canal pp\anatomy-of-inguinal-canal-dr-nesar-ahmad-20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54" y="687082"/>
            <a:ext cx="8042246" cy="6037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DELL\Desktop\inguinal canal pp\slide_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7847"/>
            <a:ext cx="8408628" cy="6306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DF2B17D-829D-3673-690F-D71A6768FB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67" y="498277"/>
            <a:ext cx="8658066" cy="5861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7193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\Desktop\inguinal canal\F66124-004-f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1534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C:\Users\DELL\Desktop\inguinal canal pp\anatomy-of-inguinal-canal-dr-nesar-ahmad-36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79" y="267862"/>
            <a:ext cx="8676821" cy="6514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DELL\Desktop\inguinal canal pp\anatomy-of-inguinal-canal-dr-nesar-ahmad-23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68" y="305604"/>
            <a:ext cx="8473832" cy="6362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C2D73E5-320C-B287-1082-1A69E6EB8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77" y="107143"/>
            <a:ext cx="5955638" cy="6491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0892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7999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LONG QUESTIONS</a:t>
            </a:r>
          </a:p>
          <a:p>
            <a:endParaRPr lang="en-US" u="sng" dirty="0" smtClean="0">
              <a:solidFill>
                <a:srgbClr val="FF0000"/>
              </a:solidFill>
            </a:endParaRPr>
          </a:p>
          <a:p>
            <a:pPr lvl="0"/>
            <a:r>
              <a:rPr lang="en-US" dirty="0" smtClean="0"/>
              <a:t>Inguinal canal ,Mechanism and hernia</a:t>
            </a:r>
          </a:p>
          <a:p>
            <a:pPr lvl="0"/>
            <a:r>
              <a:rPr lang="en-US" dirty="0" smtClean="0"/>
              <a:t>Testis, coverings, histology, development and descent of testis with applied</a:t>
            </a:r>
          </a:p>
          <a:p>
            <a:pPr lvl="0"/>
            <a:r>
              <a:rPr lang="en-US" dirty="0" smtClean="0"/>
              <a:t>Stomach, blood supply, nerve supply, relations and clinical importance</a:t>
            </a:r>
          </a:p>
          <a:p>
            <a:pPr lvl="0"/>
            <a:r>
              <a:rPr lang="en-US" dirty="0" smtClean="0"/>
              <a:t>Relations of second part, histology, development and applied of Duodenum</a:t>
            </a:r>
          </a:p>
          <a:p>
            <a:pPr lvl="0"/>
            <a:r>
              <a:rPr lang="en-US" dirty="0" smtClean="0"/>
              <a:t>Appendix, positions, histology, development and clinical</a:t>
            </a:r>
          </a:p>
          <a:p>
            <a:pPr lvl="0"/>
            <a:r>
              <a:rPr lang="en-US" dirty="0" smtClean="0"/>
              <a:t>Portal vein , relations and </a:t>
            </a:r>
            <a:r>
              <a:rPr lang="en-US" dirty="0" err="1" smtClean="0"/>
              <a:t>porto-caval</a:t>
            </a:r>
            <a:r>
              <a:rPr lang="en-US" dirty="0" smtClean="0"/>
              <a:t> </a:t>
            </a:r>
            <a:r>
              <a:rPr lang="en-US" dirty="0" err="1" smtClean="0"/>
              <a:t>anastomosis</a:t>
            </a:r>
            <a:endParaRPr lang="en-US" dirty="0" smtClean="0"/>
          </a:p>
          <a:p>
            <a:pPr lvl="0"/>
            <a:r>
              <a:rPr lang="en-US" dirty="0" smtClean="0"/>
              <a:t>Describe </a:t>
            </a:r>
            <a:r>
              <a:rPr lang="en-US" dirty="0" err="1" smtClean="0"/>
              <a:t>Extrahepatic</a:t>
            </a:r>
            <a:r>
              <a:rPr lang="en-US" dirty="0" smtClean="0"/>
              <a:t> </a:t>
            </a:r>
            <a:r>
              <a:rPr lang="en-US" dirty="0" err="1" smtClean="0"/>
              <a:t>biliary</a:t>
            </a:r>
            <a:r>
              <a:rPr lang="en-US" dirty="0" smtClean="0"/>
              <a:t> apparatus</a:t>
            </a:r>
          </a:p>
          <a:p>
            <a:pPr lvl="0"/>
            <a:r>
              <a:rPr lang="en-US" dirty="0" smtClean="0"/>
              <a:t>Pancreas, relations of head, body, development ,histology and clinical</a:t>
            </a:r>
          </a:p>
          <a:p>
            <a:pPr lvl="0"/>
            <a:r>
              <a:rPr lang="en-US" dirty="0" smtClean="0"/>
              <a:t>Kidney, relations of both surface, </a:t>
            </a:r>
            <a:r>
              <a:rPr lang="en-US" dirty="0" err="1" smtClean="0"/>
              <a:t>histology,development</a:t>
            </a:r>
            <a:r>
              <a:rPr lang="en-US" dirty="0" smtClean="0"/>
              <a:t> and clinical</a:t>
            </a:r>
          </a:p>
          <a:p>
            <a:pPr lvl="0"/>
            <a:r>
              <a:rPr lang="en-US" dirty="0" smtClean="0"/>
              <a:t>Diaphragm, openings, development and clinical</a:t>
            </a:r>
          </a:p>
          <a:p>
            <a:pPr lvl="0"/>
            <a:r>
              <a:rPr lang="en-US" dirty="0" err="1" smtClean="0"/>
              <a:t>Ischiorectal</a:t>
            </a:r>
            <a:r>
              <a:rPr lang="en-US" dirty="0" smtClean="0"/>
              <a:t> </a:t>
            </a:r>
            <a:r>
              <a:rPr lang="en-US" dirty="0" err="1" smtClean="0"/>
              <a:t>fossa</a:t>
            </a:r>
            <a:r>
              <a:rPr lang="en-US" dirty="0" smtClean="0"/>
              <a:t> in detail and applied</a:t>
            </a:r>
          </a:p>
          <a:p>
            <a:pPr lvl="0"/>
            <a:r>
              <a:rPr lang="en-US" dirty="0" smtClean="0"/>
              <a:t>Superficial and deep </a:t>
            </a:r>
            <a:r>
              <a:rPr lang="en-US" dirty="0" err="1" smtClean="0"/>
              <a:t>perineal</a:t>
            </a:r>
            <a:r>
              <a:rPr lang="en-US" dirty="0" smtClean="0"/>
              <a:t> pouches</a:t>
            </a:r>
          </a:p>
          <a:p>
            <a:pPr lvl="0"/>
            <a:r>
              <a:rPr lang="en-US" dirty="0" smtClean="0"/>
              <a:t>Urinary bladder, relations, histology, development and ligaments</a:t>
            </a:r>
          </a:p>
          <a:p>
            <a:pPr lvl="0"/>
            <a:r>
              <a:rPr lang="en-US" dirty="0" smtClean="0"/>
              <a:t>Ovary, relations, histology, development and clinical</a:t>
            </a:r>
          </a:p>
          <a:p>
            <a:pPr lvl="0"/>
            <a:r>
              <a:rPr lang="en-US" dirty="0" smtClean="0"/>
              <a:t>Uterus, relations, supports, histology development and clinical</a:t>
            </a:r>
          </a:p>
          <a:p>
            <a:pPr lvl="0"/>
            <a:r>
              <a:rPr lang="en-US" dirty="0" smtClean="0"/>
              <a:t>Prostate, relations, histology, development, age changes and clinical</a:t>
            </a:r>
          </a:p>
          <a:p>
            <a:pPr lvl="0"/>
            <a:r>
              <a:rPr lang="en-US" dirty="0" smtClean="0"/>
              <a:t>Anal canal, structure, zones, sphincters and clinical piles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CONTENTS OF INGUINAL CANAL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 passing through inguinal canal</a:t>
            </a:r>
          </a:p>
          <a:p>
            <a:pPr>
              <a:buNone/>
            </a:pPr>
            <a:endParaRPr lang="en-US" i="1" dirty="0" smtClean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male</a:t>
            </a:r>
            <a:r>
              <a:rPr lang="en-IN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Spermatic cord, </a:t>
            </a:r>
            <a:r>
              <a:rPr lang="en-IN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ilioinguinal</a:t>
            </a:r>
            <a:r>
              <a:rPr lang="en-IN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nerve</a:t>
            </a:r>
          </a:p>
          <a:p>
            <a:pPr lvl="1"/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female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Round ligament of uterus and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ilioinguinal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nerve</a:t>
            </a:r>
            <a:endParaRPr lang="en-GB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DELL\Desktop\inguinal canal pp\anatomy-of-inguinal-canal-dr-nesar-ahmad-2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6614"/>
            <a:ext cx="9144001" cy="6495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Users\DELL\Desktop\inguinal canal pp\anatomy-of-inguinal-canal-dr-nesar-ahmad-30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66" y="399513"/>
            <a:ext cx="8550034" cy="6419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C:\Users\DELL\Desktop\inguinal canal pp\anatomy-of-inguinal-canal-dr-nesar-ahmad-3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60" y="210414"/>
            <a:ext cx="8448540" cy="6343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9B3B533-9ED5-D593-C85F-85F0497F2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7" y="655494"/>
            <a:ext cx="8885487" cy="5427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79344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DELL\Desktop\inguinal canal pp\anatomy-of-inguinal-canal-dr-nesar-ahmad-3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60" y="324834"/>
            <a:ext cx="8372340" cy="6285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CONTENTS OF SPERMATIC CORD</a:t>
            </a:r>
            <a:endParaRPr lang="en-US" sz="40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AB8EBEF0-0AFF-7769-E8D1-E1B6ACE7C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4" y="1828800"/>
            <a:ext cx="8757126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C:\Users\DELL\Desktop\inguinal canal pp\anatomy-of-inguinal-canal-dr-nesar-ahmad-3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74790"/>
            <a:ext cx="8432586" cy="6331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28C6EE-1844-4D1F-A395-E07EB95A3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55" y="184826"/>
            <a:ext cx="8132445" cy="958174"/>
          </a:xfrm>
        </p:spPr>
        <p:txBody>
          <a:bodyPr>
            <a:noAutofit/>
          </a:bodyPr>
          <a:lstStyle/>
          <a:p>
            <a:pPr algn="ctr"/>
            <a:r>
              <a:rPr lang="en-US" sz="3200" b="1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 to maintain integrity of inguinal canal</a:t>
            </a:r>
            <a:endParaRPr lang="en-IN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742" y="1219199"/>
            <a:ext cx="8658517" cy="5453973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endParaRPr lang="en-IN" b="0" i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weakness at inguinal canal, herniation of abdominal viscera may occur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aturally prevented by defensive mechanism maintains integrity of inguinal canal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mechanisms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</a:t>
            </a:r>
          </a:p>
          <a:p>
            <a:pPr lvl="1">
              <a:spcBef>
                <a:spcPts val="3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Flap valve mechanism</a:t>
            </a:r>
          </a:p>
          <a:p>
            <a:pPr lvl="1">
              <a:spcBef>
                <a:spcPts val="30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Guards of inguinal ring</a:t>
            </a:r>
          </a:p>
          <a:p>
            <a:pPr lvl="1">
              <a:spcBef>
                <a:spcPts val="3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Shutter mechanism</a:t>
            </a:r>
          </a:p>
          <a:p>
            <a:pPr lvl="1">
              <a:spcBef>
                <a:spcPts val="3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Slit valve mechanism</a:t>
            </a:r>
          </a:p>
          <a:p>
            <a:pPr lvl="1">
              <a:spcBef>
                <a:spcPts val="3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 valve mechanism</a:t>
            </a:r>
          </a:p>
        </p:txBody>
      </p:sp>
    </p:spTree>
    <p:extLst>
      <p:ext uri="{BB962C8B-B14F-4D97-AF65-F5344CB8AC3E}">
        <p14:creationId xmlns="" xmlns:p14="http://schemas.microsoft.com/office/powerpoint/2010/main" val="16737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DELL\Desktop\inguinal canal pp\anatomy-of-inguinal-canal-dr-nesar-ahmad-28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66" y="381000"/>
            <a:ext cx="8550034" cy="622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Short Notes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6388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 smtClean="0"/>
              <a:t>Holdens</a:t>
            </a:r>
            <a:r>
              <a:rPr lang="en-US" dirty="0" smtClean="0"/>
              <a:t> line</a:t>
            </a:r>
          </a:p>
          <a:p>
            <a:pPr lvl="0"/>
            <a:r>
              <a:rPr lang="en-US" dirty="0" smtClean="0"/>
              <a:t>Inguinal ligament</a:t>
            </a:r>
          </a:p>
          <a:p>
            <a:pPr lvl="0"/>
            <a:r>
              <a:rPr lang="en-US" dirty="0" smtClean="0"/>
              <a:t>Rectus sheath</a:t>
            </a:r>
          </a:p>
          <a:p>
            <a:pPr lvl="0"/>
            <a:r>
              <a:rPr lang="en-US" dirty="0" smtClean="0"/>
              <a:t>Fascia </a:t>
            </a:r>
            <a:r>
              <a:rPr lang="en-US" dirty="0" err="1" smtClean="0"/>
              <a:t>transversaalis</a:t>
            </a:r>
            <a:endParaRPr lang="en-US" dirty="0" smtClean="0"/>
          </a:p>
          <a:p>
            <a:pPr lvl="0"/>
            <a:r>
              <a:rPr lang="en-US" dirty="0" smtClean="0"/>
              <a:t>Spermatic cord</a:t>
            </a:r>
          </a:p>
          <a:p>
            <a:pPr lvl="0"/>
            <a:r>
              <a:rPr lang="en-US" dirty="0" smtClean="0"/>
              <a:t>Layers of scrotum</a:t>
            </a:r>
          </a:p>
          <a:p>
            <a:pPr lvl="0"/>
            <a:r>
              <a:rPr lang="en-US" dirty="0" smtClean="0"/>
              <a:t>Nine quadrants of abdomen</a:t>
            </a:r>
          </a:p>
          <a:p>
            <a:pPr lvl="0"/>
            <a:r>
              <a:rPr lang="en-US" dirty="0" err="1" smtClean="0"/>
              <a:t>Transpyloric</a:t>
            </a:r>
            <a:r>
              <a:rPr lang="en-US" dirty="0" smtClean="0"/>
              <a:t> plane</a:t>
            </a:r>
          </a:p>
          <a:p>
            <a:pPr lvl="0"/>
            <a:r>
              <a:rPr lang="en-US" dirty="0" smtClean="0"/>
              <a:t>Greater and lesser </a:t>
            </a:r>
            <a:r>
              <a:rPr lang="en-US" dirty="0" err="1" smtClean="0"/>
              <a:t>omentum</a:t>
            </a:r>
            <a:endParaRPr lang="en-US" dirty="0" smtClean="0"/>
          </a:p>
          <a:p>
            <a:pPr lvl="0"/>
            <a:r>
              <a:rPr lang="en-US" dirty="0" err="1" smtClean="0"/>
              <a:t>Epiploic</a:t>
            </a:r>
            <a:r>
              <a:rPr lang="en-US" dirty="0" smtClean="0"/>
              <a:t> foramen</a:t>
            </a:r>
          </a:p>
          <a:p>
            <a:pPr lvl="0"/>
            <a:r>
              <a:rPr lang="en-US" dirty="0" smtClean="0"/>
              <a:t>Lesser sac</a:t>
            </a:r>
          </a:p>
          <a:p>
            <a:pPr lvl="0"/>
            <a:r>
              <a:rPr lang="en-US" dirty="0" err="1" smtClean="0"/>
              <a:t>Hepatorenal</a:t>
            </a:r>
            <a:r>
              <a:rPr lang="en-US" dirty="0" smtClean="0"/>
              <a:t> pouch</a:t>
            </a:r>
          </a:p>
          <a:p>
            <a:pPr lvl="0"/>
            <a:r>
              <a:rPr lang="en-US" dirty="0" smtClean="0"/>
              <a:t>Peritoneal reflection over male and female genitalia</a:t>
            </a:r>
          </a:p>
          <a:p>
            <a:pPr lvl="0"/>
            <a:r>
              <a:rPr lang="en-US" dirty="0" smtClean="0"/>
              <a:t>Stomach bed</a:t>
            </a:r>
          </a:p>
          <a:p>
            <a:pPr lvl="0"/>
            <a:r>
              <a:rPr lang="en-US" dirty="0" err="1" smtClean="0"/>
              <a:t>Differnence</a:t>
            </a:r>
            <a:r>
              <a:rPr lang="en-US" dirty="0" smtClean="0"/>
              <a:t> between jejunum ad ileum </a:t>
            </a:r>
            <a:r>
              <a:rPr lang="en-US" dirty="0" err="1" smtClean="0"/>
              <a:t>mesentry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943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 smtClean="0"/>
              <a:t>Meckels</a:t>
            </a:r>
            <a:r>
              <a:rPr lang="en-US" dirty="0" smtClean="0"/>
              <a:t> </a:t>
            </a:r>
            <a:r>
              <a:rPr lang="en-US" dirty="0" err="1" smtClean="0"/>
              <a:t>diverticulum</a:t>
            </a:r>
            <a:endParaRPr lang="en-US" dirty="0" smtClean="0"/>
          </a:p>
          <a:p>
            <a:pPr lvl="0"/>
            <a:r>
              <a:rPr lang="en-US" dirty="0" smtClean="0"/>
              <a:t>Bed of </a:t>
            </a:r>
            <a:r>
              <a:rPr lang="en-US" dirty="0" err="1" smtClean="0"/>
              <a:t>caecum</a:t>
            </a:r>
            <a:endParaRPr lang="en-US" dirty="0" smtClean="0"/>
          </a:p>
          <a:p>
            <a:pPr lvl="0"/>
            <a:r>
              <a:rPr lang="en-US" dirty="0" smtClean="0"/>
              <a:t>Visceral relations of spleen</a:t>
            </a:r>
          </a:p>
          <a:p>
            <a:pPr lvl="0"/>
            <a:r>
              <a:rPr lang="en-US" dirty="0" smtClean="0"/>
              <a:t>Capsules of kidney</a:t>
            </a:r>
          </a:p>
          <a:p>
            <a:pPr lvl="0"/>
            <a:r>
              <a:rPr lang="en-US" dirty="0" smtClean="0"/>
              <a:t>Normal constrictions of </a:t>
            </a:r>
            <a:r>
              <a:rPr lang="en-US" dirty="0" err="1" smtClean="0"/>
              <a:t>ureter</a:t>
            </a:r>
            <a:endParaRPr lang="en-US" dirty="0" smtClean="0"/>
          </a:p>
          <a:p>
            <a:pPr lvl="0"/>
            <a:r>
              <a:rPr lang="en-US" dirty="0" smtClean="0"/>
              <a:t>Suprarenal gland, relations and blood supply</a:t>
            </a:r>
          </a:p>
          <a:p>
            <a:pPr lvl="0"/>
            <a:r>
              <a:rPr lang="en-US" dirty="0" err="1" smtClean="0"/>
              <a:t>Perineal</a:t>
            </a:r>
            <a:r>
              <a:rPr lang="en-US" dirty="0" smtClean="0"/>
              <a:t> membrane, structure piercing in male and female</a:t>
            </a:r>
          </a:p>
          <a:p>
            <a:pPr lvl="0"/>
            <a:r>
              <a:rPr lang="en-US" dirty="0" err="1" smtClean="0"/>
              <a:t>Pudendal</a:t>
            </a:r>
            <a:r>
              <a:rPr lang="en-US" dirty="0" smtClean="0"/>
              <a:t> canal and </a:t>
            </a:r>
            <a:r>
              <a:rPr lang="en-US" dirty="0" err="1" smtClean="0"/>
              <a:t>pudendal</a:t>
            </a:r>
            <a:r>
              <a:rPr lang="en-US" dirty="0" smtClean="0"/>
              <a:t> block</a:t>
            </a:r>
          </a:p>
          <a:p>
            <a:pPr lvl="0"/>
            <a:r>
              <a:rPr lang="en-US" dirty="0" smtClean="0"/>
              <a:t>Fallopian tube, parts relations and applied</a:t>
            </a:r>
          </a:p>
          <a:p>
            <a:pPr lvl="0"/>
            <a:r>
              <a:rPr lang="en-US" dirty="0" smtClean="0"/>
              <a:t>Age changes in Prostate gland</a:t>
            </a:r>
          </a:p>
          <a:p>
            <a:pPr lvl="0"/>
            <a:r>
              <a:rPr lang="en-US" dirty="0" smtClean="0"/>
              <a:t>Curvatures of rectum</a:t>
            </a:r>
          </a:p>
          <a:p>
            <a:pPr lvl="0"/>
            <a:r>
              <a:rPr lang="en-US" dirty="0" err="1" smtClean="0"/>
              <a:t>Hemorrhoides</a:t>
            </a:r>
            <a:endParaRPr lang="en-US" dirty="0" smtClean="0"/>
          </a:p>
          <a:p>
            <a:pPr lvl="0"/>
            <a:r>
              <a:rPr lang="en-US" dirty="0" smtClean="0"/>
              <a:t>Branches of internal carotid artery</a:t>
            </a:r>
          </a:p>
          <a:p>
            <a:pPr lvl="0"/>
            <a:r>
              <a:rPr lang="en-US" dirty="0" err="1" smtClean="0"/>
              <a:t>Levator</a:t>
            </a:r>
            <a:r>
              <a:rPr lang="en-US" dirty="0" smtClean="0"/>
              <a:t> </a:t>
            </a:r>
            <a:r>
              <a:rPr lang="en-US" dirty="0" err="1" smtClean="0"/>
              <a:t>ani</a:t>
            </a:r>
            <a:r>
              <a:rPr lang="en-US" dirty="0" smtClean="0"/>
              <a:t> and </a:t>
            </a:r>
            <a:r>
              <a:rPr lang="en-US" dirty="0" err="1" smtClean="0"/>
              <a:t>Psoas</a:t>
            </a:r>
            <a:r>
              <a:rPr lang="en-US" dirty="0" smtClean="0"/>
              <a:t> major muscle</a:t>
            </a:r>
          </a:p>
          <a:p>
            <a:pPr lvl="0"/>
            <a:r>
              <a:rPr lang="en-US" dirty="0" smtClean="0"/>
              <a:t>Pelvic diaphragm</a:t>
            </a:r>
          </a:p>
          <a:p>
            <a:pPr lvl="0"/>
            <a:r>
              <a:rPr lang="en-US" dirty="0" smtClean="0"/>
              <a:t>Difference between male and female pelvis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DELL\Desktop\inguinal canal pp\slide_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227678"/>
            <a:ext cx="8535629" cy="6401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ictur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81000"/>
            <a:ext cx="8686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DELL\Desktop\inguinal canal pp\slide_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"/>
            <a:ext cx="8932042" cy="6244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DELL\Desktop\inguinal canal pp\slide_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92" y="190500"/>
            <a:ext cx="8757708" cy="6568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DELL\Desktop\inguinal canal pp\slide_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0831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DELL\Desktop\inguinal canal pp\slide_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692" y="285750"/>
            <a:ext cx="8402108" cy="6301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="" xmlns:a16="http://schemas.microsoft.com/office/drawing/2014/main" id="{68F4722F-C71E-4CE8-8CB1-140922100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3631768"/>
              </p:ext>
            </p:extLst>
          </p:nvPr>
        </p:nvGraphicFramePr>
        <p:xfrm>
          <a:off x="69896" y="822960"/>
          <a:ext cx="9004209" cy="594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8109">
                  <a:extLst>
                    <a:ext uri="{9D8B030D-6E8A-4147-A177-3AD203B41FA5}">
                      <a16:colId xmlns="" xmlns:a16="http://schemas.microsoft.com/office/drawing/2014/main" val="2450615232"/>
                    </a:ext>
                  </a:extLst>
                </a:gridCol>
                <a:gridCol w="5136100">
                  <a:extLst>
                    <a:ext uri="{9D8B030D-6E8A-4147-A177-3AD203B41FA5}">
                      <a16:colId xmlns="" xmlns:a16="http://schemas.microsoft.com/office/drawing/2014/main" val="217880563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Mechanism of integrity of inguinal canal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77932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0" i="1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Mechanism</a:t>
                      </a:r>
                      <a:endParaRPr lang="en-IN" sz="2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0" i="1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Factor responsible</a:t>
                      </a:r>
                      <a:endParaRPr lang="en-IN" sz="2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941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Flap valve mechanism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Obliquity of inguinal canal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597443"/>
                  </a:ext>
                </a:extLst>
              </a:tr>
              <a:tr h="130458">
                <a:tc gridSpan="2"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Guarding of inguinal ring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06803154"/>
                  </a:ext>
                </a:extLst>
              </a:tr>
              <a:tr h="12114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Superficial inguinal ring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Posteriorly guarded by conjoint tendon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2129034"/>
                  </a:ext>
                </a:extLst>
              </a:tr>
              <a:tr h="12114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Deep inguinal ring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Fleshy fibers of internal oblique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18683176"/>
                  </a:ext>
                </a:extLst>
              </a:tr>
              <a:tr h="12114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Shutter mechanism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Triple relation of internal oblique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3332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Slit valve mechanism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Contraction of external oblique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68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Ball valve mechanism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Plug action of cremaster muscle</a:t>
                      </a:r>
                      <a:endParaRPr lang="en-IN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7309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672792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938" y="755780"/>
            <a:ext cx="5304454" cy="5626359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US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External Abdominal Hernias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of following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</a:p>
          <a:p>
            <a:pPr>
              <a:spcBef>
                <a:spcPts val="3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Congenital umbilical hernia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due to failure of midgut loop to return to abdominal cavity</a:t>
            </a:r>
          </a:p>
          <a:p>
            <a:pPr>
              <a:spcBef>
                <a:spcPts val="300"/>
              </a:spcBef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Acquired infantile umbilical hernia </a:t>
            </a:r>
          </a:p>
          <a:p>
            <a:pPr lvl="1">
              <a:spcBef>
                <a:spcPts val="300"/>
              </a:spcBef>
            </a:pPr>
            <a:r>
              <a:rPr lang="en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ccurs due to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 umbilical scar</a:t>
            </a:r>
          </a:p>
          <a:p>
            <a:pPr lvl="1">
              <a:spcBef>
                <a:spcPts val="300"/>
              </a:spcBef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 disappear as infant </a:t>
            </a: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grows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F58D06-6437-2C70-6EE4-34B61CC4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0"/>
            <a:ext cx="3657600" cy="601978"/>
          </a:xfrm>
        </p:spPr>
        <p:txBody>
          <a:bodyPr>
            <a:noAutofit/>
          </a:bodyPr>
          <a:lstStyle/>
          <a:p>
            <a:pPr algn="ctr"/>
            <a:r>
              <a:rPr lang="en-US" sz="3600" b="1" u="none" strike="noStrike" baseline="0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HERNIA</a:t>
            </a:r>
            <a:endParaRPr lang="en-IN" sz="3600" dirty="0">
              <a:solidFill>
                <a:srgbClr val="00C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8D95869-2E81-5937-A8FD-E2F9A8D8C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99" y="876685"/>
            <a:ext cx="3522401" cy="41898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92923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662081"/>
            <a:ext cx="4975549" cy="5601559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US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External Abdominal Hernias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of following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</a:p>
          <a:p>
            <a:pPr>
              <a:spcBef>
                <a:spcPts val="300"/>
              </a:spcBef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Paraumbilical hernia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(belly button hernia) occurs  due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protrusion of intestinal coils through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 surrounding </a:t>
            </a:r>
            <a:r>
              <a:rPr lang="en-IN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umbilicalus</a:t>
            </a:r>
            <a:endParaRPr lang="en-IN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Femoral hernia –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protrusion of abdominal  contents through femoral canal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common in female due to wider pelvis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F58D06-6437-2C70-6EE4-34B61CC4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0"/>
            <a:ext cx="2819400" cy="601978"/>
          </a:xfrm>
        </p:spPr>
        <p:txBody>
          <a:bodyPr>
            <a:noAutofit/>
          </a:bodyPr>
          <a:lstStyle/>
          <a:p>
            <a:pPr algn="ctr"/>
            <a:r>
              <a:rPr lang="en-US" sz="3600" b="1" u="none" strike="noStrike" baseline="0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HERNIA</a:t>
            </a:r>
            <a:endParaRPr lang="en-IN" sz="3600" dirty="0">
              <a:solidFill>
                <a:srgbClr val="00C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8D95869-2E81-5937-A8FD-E2F9A8D8C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40" y="848692"/>
            <a:ext cx="3742043" cy="4451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66172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50" y="715419"/>
            <a:ext cx="5418742" cy="603061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600" b="0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 hernia 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through anterior  abdominal wall in epigastric region</a:t>
            </a:r>
          </a:p>
          <a:p>
            <a:pPr>
              <a:spcBef>
                <a:spcPts val="300"/>
              </a:spcBef>
            </a:pPr>
            <a:r>
              <a:rPr lang="en-US" sz="2600" b="0" i="1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Petit’s</a:t>
            </a:r>
            <a:r>
              <a:rPr lang="en-US" sz="2600" b="0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hernia 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in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Petit’s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lumbar triangle on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posterolateral abdominal wall</a:t>
            </a:r>
          </a:p>
          <a:p>
            <a:pPr>
              <a:spcBef>
                <a:spcPts val="300"/>
              </a:spcBef>
            </a:pPr>
            <a:r>
              <a:rPr lang="en-US" sz="2600" b="0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Spiegel’s hernia 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at junction of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semilunaris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arcuate line </a:t>
            </a:r>
          </a:p>
          <a:p>
            <a:pPr>
              <a:spcBef>
                <a:spcPts val="300"/>
              </a:spcBef>
            </a:pPr>
            <a:r>
              <a:rPr lang="en-US" sz="2600" b="0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Incisional hernia 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through incompletely healed surgical wound of abdominal wall</a:t>
            </a:r>
          </a:p>
          <a:p>
            <a:pPr>
              <a:spcBef>
                <a:spcPts val="300"/>
              </a:spcBef>
            </a:pPr>
            <a:r>
              <a:rPr lang="en-US" sz="2600" b="0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 hernia</a:t>
            </a:r>
            <a:r>
              <a:rPr lang="en-US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protrusion of abdominal  content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inguinal canal</a:t>
            </a:r>
            <a:endParaRPr lang="en-GB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F58D06-6437-2C70-6EE4-34B61CC4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0"/>
            <a:ext cx="2895600" cy="601978"/>
          </a:xfrm>
        </p:spPr>
        <p:txBody>
          <a:bodyPr>
            <a:noAutofit/>
          </a:bodyPr>
          <a:lstStyle/>
          <a:p>
            <a:pPr algn="ctr"/>
            <a:r>
              <a:rPr lang="en-US" sz="3600" b="1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HERNIA</a:t>
            </a:r>
            <a:endParaRPr lang="en-IN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8D95869-2E81-5937-A8FD-E2F9A8D8C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324" y="715420"/>
            <a:ext cx="3493027" cy="41548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749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\Desktop\inguinal canal pp\slide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8686800" cy="6301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CLINICAL ANATOMY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B050"/>
                </a:solidFill>
              </a:rPr>
              <a:t>INGUINAL  HERNIA</a:t>
            </a:r>
          </a:p>
          <a:p>
            <a:pPr>
              <a:buNone/>
            </a:pPr>
            <a:r>
              <a:rPr lang="en-US" b="1" u="sng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may be indirect or direct: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a</a:t>
            </a:r>
            <a:r>
              <a:rPr lang="en-US" b="1" dirty="0" smtClean="0"/>
              <a:t>) Indirect inguinal hernia </a:t>
            </a:r>
            <a:r>
              <a:rPr lang="en-US" dirty="0" smtClean="0"/>
              <a:t>is the result of </a:t>
            </a:r>
            <a:r>
              <a:rPr lang="en-US" dirty="0" err="1" smtClean="0"/>
              <a:t>herniation</a:t>
            </a:r>
            <a:r>
              <a:rPr lang="en-US" dirty="0" smtClean="0"/>
              <a:t> of abdominal contents through the  deep inguinal ring which can be extended to the scrotum or labia </a:t>
            </a:r>
            <a:r>
              <a:rPr lang="en-US" dirty="0" err="1" smtClean="0"/>
              <a:t>majora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b) </a:t>
            </a:r>
            <a:r>
              <a:rPr lang="en-US" b="1" dirty="0" smtClean="0"/>
              <a:t>Direct inguinal hernia </a:t>
            </a:r>
            <a:r>
              <a:rPr lang="en-US" dirty="0" smtClean="0"/>
              <a:t>originates through </a:t>
            </a:r>
            <a:r>
              <a:rPr lang="en-US" b="1" dirty="0" err="1" smtClean="0">
                <a:solidFill>
                  <a:srgbClr val="00B0F0"/>
                </a:solidFill>
              </a:rPr>
              <a:t>Hesselbach</a:t>
            </a:r>
            <a:r>
              <a:rPr lang="en-US" b="1" dirty="0" smtClean="0">
                <a:solidFill>
                  <a:srgbClr val="00B0F0"/>
                </a:solidFill>
              </a:rPr>
              <a:t> s triangle</a:t>
            </a:r>
            <a:r>
              <a:rPr lang="en-US" dirty="0" smtClean="0"/>
              <a:t>, medial to </a:t>
            </a:r>
            <a:r>
              <a:rPr lang="en-US" dirty="0" err="1" smtClean="0"/>
              <a:t>epigastric</a:t>
            </a:r>
            <a:r>
              <a:rPr lang="en-US" dirty="0" smtClean="0"/>
              <a:t> vessels and rarely complicated</a:t>
            </a:r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DELL\Desktop\inguinal canal pp\slide_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72" y="170528"/>
            <a:ext cx="8662628" cy="6496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USER\Desktop\inguinal canal\her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305800" cy="6059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DELL\Desktop\inguinal canal pp\slide_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92" y="533400"/>
            <a:ext cx="8224308" cy="6168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DELL\Desktop\inguinal canal pp\slide_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8" y="227678"/>
            <a:ext cx="8688028" cy="65160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315200" cy="685800"/>
          </a:xfrm>
        </p:spPr>
        <p:txBody>
          <a:bodyPr>
            <a:normAutofit fontScale="90000"/>
          </a:bodyPr>
          <a:lstStyle/>
          <a:p>
            <a:r>
              <a:rPr lang="en-US" sz="2800" b="1" u="sng" smtClean="0">
                <a:solidFill>
                  <a:srgbClr val="C00000"/>
                </a:solidFill>
                <a:latin typeface="Arial" charset="0"/>
              </a:rPr>
              <a:t>INDIRECT (OBLIQUE</a:t>
            </a:r>
            <a:r>
              <a:rPr lang="en-US" sz="2800" b="1" smtClean="0">
                <a:solidFill>
                  <a:srgbClr val="C00000"/>
                </a:solidFill>
                <a:latin typeface="Arial" charset="0"/>
              </a:rPr>
              <a:t>)                   </a:t>
            </a:r>
            <a:r>
              <a:rPr lang="en-US" sz="2800" b="1" u="sng" smtClean="0">
                <a:solidFill>
                  <a:srgbClr val="C00000"/>
                </a:solidFill>
                <a:latin typeface="Arial" charset="0"/>
              </a:rPr>
              <a:t>DIRECT</a:t>
            </a:r>
            <a:r>
              <a:rPr lang="en-US" sz="2800" b="1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mtClean="0">
                <a:latin typeface="Arial" charset="0"/>
              </a:rPr>
              <a:t/>
            </a:r>
            <a:br>
              <a:rPr lang="en-US" smtClean="0">
                <a:latin typeface="Arial" charset="0"/>
              </a:rPr>
            </a:br>
            <a:endParaRPr lang="en-US" smtClean="0"/>
          </a:p>
        </p:txBody>
      </p:sp>
      <p:pic>
        <p:nvPicPr>
          <p:cNvPr id="30723" name="Picture 2" descr="D:\backup of D\ANAT\SCAN ML\Grays Students Edn Pics all systems\F66124-004-f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918" r="12920" b="3703"/>
          <a:stretch>
            <a:fillRect/>
          </a:stretch>
        </p:blipFill>
        <p:spPr>
          <a:xfrm>
            <a:off x="304800" y="762000"/>
            <a:ext cx="4648200" cy="5684838"/>
          </a:xfrm>
          <a:noFill/>
        </p:spPr>
      </p:pic>
      <p:pic>
        <p:nvPicPr>
          <p:cNvPr id="30724" name="Picture 3" descr="D:\backup of D\ANAT\SCAN ML\Grays Students Edn Pics all systems\F66124-004-f049.jpg"/>
          <p:cNvPicPr>
            <a:picLocks noChangeAspect="1" noChangeArrowheads="1"/>
          </p:cNvPicPr>
          <p:nvPr/>
        </p:nvPicPr>
        <p:blipFill>
          <a:blip r:embed="rId3" cstate="print"/>
          <a:srcRect l="13158" r="13158" b="4634"/>
          <a:stretch>
            <a:fillRect/>
          </a:stretch>
        </p:blipFill>
        <p:spPr bwMode="auto">
          <a:xfrm>
            <a:off x="4724400" y="1371600"/>
            <a:ext cx="42672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D6C45B6-780A-76F0-E2FD-40D5A2F1B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1132"/>
            <a:ext cx="6096000" cy="6874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DELL\Desktop\inguinal canal pp\anatomy-of-inguinal-canal-dr-nesar-ahmad-38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8242"/>
            <a:ext cx="8229600" cy="6178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DELL\Desktop\inguinal canal pp\slide_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171" y="227678"/>
            <a:ext cx="8535629" cy="6401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56388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smtClean="0"/>
              <a:t>APPLIED ANATOMY</a:t>
            </a:r>
            <a:r>
              <a:rPr lang="en-US" sz="4000" smtClean="0"/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smtClean="0">
                <a:latin typeface="Arial" charset="0"/>
              </a:rPr>
              <a:t>INGUINAL HERNIA </a:t>
            </a:r>
            <a:r>
              <a:rPr lang="en-US" sz="2400" smtClean="0">
                <a:latin typeface="Arial" charset="0"/>
              </a:rPr>
              <a:t>Cont’d</a:t>
            </a:r>
            <a:r>
              <a:rPr lang="en-US" sz="2400" b="1" smtClean="0">
                <a:latin typeface="Arial" charset="0"/>
              </a:rPr>
              <a:t> </a:t>
            </a:r>
            <a:r>
              <a:rPr lang="en-US" sz="2400" smtClean="0">
                <a:solidFill>
                  <a:srgbClr val="C00000"/>
                </a:solidFill>
                <a:latin typeface="Arial" charset="0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</a:rPr>
              <a:t>INDIRECT (OBLIQUE) or DIRECT </a:t>
            </a:r>
            <a:r>
              <a:rPr lang="en-US" sz="2400" smtClean="0">
                <a:latin typeface="Arial" charset="0"/>
              </a:rPr>
              <a:t> </a:t>
            </a:r>
          </a:p>
          <a:p>
            <a:pPr lvl="1" eaLnBrk="1" hangingPunct="1">
              <a:buFontTx/>
              <a:buNone/>
            </a:pPr>
            <a:endParaRPr lang="en-US" sz="2400" smtClean="0">
              <a:latin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76400"/>
          <a:ext cx="8305800" cy="4876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3581400"/>
              </a:tblGrid>
              <a:tr h="5219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FF99"/>
                          </a:solidFill>
                          <a:latin typeface="Arial" charset="0"/>
                        </a:rPr>
                        <a:t>INDIRECT (OBLIQUE) INGUINAL HERNIA </a:t>
                      </a:r>
                      <a:endParaRPr lang="en-US" b="1" dirty="0">
                        <a:solidFill>
                          <a:srgbClr val="FFFF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FF99"/>
                          </a:solidFill>
                          <a:latin typeface="Arial" charset="0"/>
                        </a:rPr>
                        <a:t>DIRECT INGUINAL HERNIA </a:t>
                      </a:r>
                      <a:endParaRPr lang="en-US" b="1" dirty="0">
                        <a:solidFill>
                          <a:srgbClr val="FFFF99"/>
                        </a:solidFill>
                      </a:endParaRPr>
                    </a:p>
                  </a:txBody>
                  <a:tcPr/>
                </a:tc>
              </a:tr>
              <a:tr h="84882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Hernial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sac enters Inguinal canal through Deep inguinal ring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Through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Hesselbach’s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Triangle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97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Neck :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Lateral to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Epigastric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Artery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Medial to IE Artery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97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Usually 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Unilateral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.  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In Young adults  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Usually Bilateral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. 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In Old age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97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charset="0"/>
                        </a:rPr>
                        <a:t>Direction :  D-F-M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Forwards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88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Cause : Congenital , Due to persistence of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processus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vaginalis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of peritoneum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Acquired, Due to weakness of Conjoint tendon (AAW)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1787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Receives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all the coverings of spermatic cord.    Vas Def below the sac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Herneal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sac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lies between  Internal spermatic fascia &amp;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cremasteric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fascia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DELL\Desktop\inguinal canal pp\anatomy-of-inguinal-canal-dr-nesar-ahmad-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315" y="685801"/>
            <a:ext cx="8854515" cy="5961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="" xmlns:a16="http://schemas.microsoft.com/office/drawing/2014/main" id="{68F4722F-C71E-4CE8-8CB1-140922100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44454399"/>
              </p:ext>
            </p:extLst>
          </p:nvPr>
        </p:nvGraphicFramePr>
        <p:xfrm>
          <a:off x="0" y="2"/>
          <a:ext cx="9144000" cy="71788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3236">
                  <a:extLst>
                    <a:ext uri="{9D8B030D-6E8A-4147-A177-3AD203B41FA5}">
                      <a16:colId xmlns="" xmlns:a16="http://schemas.microsoft.com/office/drawing/2014/main" val="2450615232"/>
                    </a:ext>
                  </a:extLst>
                </a:gridCol>
                <a:gridCol w="3221780">
                  <a:extLst>
                    <a:ext uri="{9D8B030D-6E8A-4147-A177-3AD203B41FA5}">
                      <a16:colId xmlns="" xmlns:a16="http://schemas.microsoft.com/office/drawing/2014/main" val="1579620704"/>
                    </a:ext>
                  </a:extLst>
                </a:gridCol>
                <a:gridCol w="2808984">
                  <a:extLst>
                    <a:ext uri="{9D8B030D-6E8A-4147-A177-3AD203B41FA5}">
                      <a16:colId xmlns="" xmlns:a16="http://schemas.microsoft.com/office/drawing/2014/main" val="3417860778"/>
                    </a:ext>
                  </a:extLst>
                </a:gridCol>
              </a:tblGrid>
              <a:tr h="1106878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Differences between indirect and direct inguinal hernia</a:t>
                      </a:r>
                      <a:endParaRPr lang="en-IN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sz="3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sz="3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7932424"/>
                  </a:ext>
                </a:extLst>
              </a:tr>
              <a:tr h="853877">
                <a:tc>
                  <a:txBody>
                    <a:bodyPr/>
                    <a:lstStyle/>
                    <a:p>
                      <a:r>
                        <a:rPr lang="en-IN" sz="2400" b="0" i="1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Feature</a:t>
                      </a:r>
                      <a:endParaRPr lang="en-IN" sz="4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1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Indirect inguinal hernia</a:t>
                      </a:r>
                      <a:endParaRPr lang="en-IN" sz="4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1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Direct inguinal hernia</a:t>
                      </a:r>
                      <a:endParaRPr lang="en-IN" sz="4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941562"/>
                  </a:ext>
                </a:extLst>
              </a:tr>
              <a:tr h="1233378"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Site of entry of hernia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Through deep inguinal ring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Through posterior wall of inguinal canal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597443"/>
                  </a:ext>
                </a:extLst>
              </a:tr>
              <a:tr h="474376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Shape of hernial sac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Pear-shaped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Globular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06803154"/>
                  </a:ext>
                </a:extLst>
              </a:tr>
              <a:tr h="853877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Extent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Extends usually up to scrotum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Remains confined to inguinal canal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2129034"/>
                  </a:ext>
                </a:extLst>
              </a:tr>
              <a:tr h="853877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Direction of sac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Oblique (downward, forward, and medially)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Straightforward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18683176"/>
                  </a:ext>
                </a:extLst>
              </a:tr>
              <a:tr h="474376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Neck of hernial sac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Narrow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Wide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3332486"/>
                  </a:ext>
                </a:extLst>
              </a:tr>
              <a:tr h="474376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Reducibility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Sometimes irreducible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Always reducible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68298"/>
                  </a:ext>
                </a:extLst>
              </a:tr>
              <a:tr h="853877"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Internal ring occlusion test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seen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Seen (negative)</a:t>
                      </a:r>
                      <a:endParaRPr lang="en-IN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7309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7182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\Desktop\inguinal canal\F66124-004-f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1534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31FD588-C1CF-3544-B7EC-BAF618A5EA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6" y="371238"/>
            <a:ext cx="8783492" cy="62813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7767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Desktop\inguinal canal\get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543800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7724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latin typeface="Arial" charset="0"/>
                <a:cs typeface="Arial" charset="0"/>
              </a:rPr>
              <a:t>			</a:t>
            </a:r>
            <a:r>
              <a:rPr lang="en-US" sz="2400" b="1" smtClean="0">
                <a:latin typeface="Arial" charset="0"/>
              </a:rPr>
              <a:t>INGUINAL HERNIA </a:t>
            </a:r>
            <a:r>
              <a:rPr lang="en-US" sz="2400" smtClean="0">
                <a:latin typeface="Arial" charset="0"/>
              </a:rPr>
              <a:t>Cont’d</a:t>
            </a:r>
            <a:r>
              <a:rPr lang="en-US" sz="2400" b="1" smtClean="0">
                <a:latin typeface="Arial" charset="0"/>
              </a:rPr>
              <a:t> </a:t>
            </a:r>
            <a:r>
              <a:rPr lang="en-US" sz="2400" smtClean="0">
                <a:solidFill>
                  <a:srgbClr val="C00000"/>
                </a:solidFill>
                <a:latin typeface="Arial" charset="0"/>
              </a:rPr>
              <a:t>: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RARE TYPES </a:t>
            </a:r>
            <a:r>
              <a:rPr lang="en-US" sz="2400" smtClean="0">
                <a:solidFill>
                  <a:srgbClr val="C00000"/>
                </a:solidFill>
                <a:latin typeface="Arial" charset="0"/>
                <a:cs typeface="Arial" charset="0"/>
              </a:rPr>
              <a:t>: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smtClean="0">
                <a:latin typeface="Arial" charset="0"/>
                <a:cs typeface="Arial" charset="0"/>
              </a:rPr>
              <a:t>Maydl’s [Double (‘W’) loop]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smtClean="0">
                <a:latin typeface="Arial" charset="0"/>
                <a:cs typeface="Arial" charset="0"/>
              </a:rPr>
              <a:t>Richters (A portion of the circumference of bowel is strangulated)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smtClean="0">
                <a:latin typeface="Arial" charset="0"/>
                <a:cs typeface="Arial" charset="0"/>
              </a:rPr>
              <a:t>Littre’s (Sac contains Meckel’s diverticulum)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smtClean="0">
                <a:latin typeface="Arial" charset="0"/>
                <a:cs typeface="Arial" charset="0"/>
              </a:rPr>
              <a:t>Epiplocele : (Sac contains omentum)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772400" cy="4724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sz="2400" b="1" dirty="0" smtClean="0">
                <a:latin typeface="Arial" charset="0"/>
              </a:rPr>
              <a:t>			INGUINAL HERNIA </a:t>
            </a:r>
            <a:r>
              <a:rPr lang="en-US" sz="2400" dirty="0" smtClean="0">
                <a:latin typeface="Arial" charset="0"/>
              </a:rPr>
              <a:t>Cont’d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Arial" charset="0"/>
              </a:rPr>
              <a:t>: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charset="0"/>
              </a:rPr>
              <a:t>COMPLICATIONS</a:t>
            </a:r>
            <a:r>
              <a:rPr lang="en-US" sz="2400" dirty="0" smtClean="0">
                <a:latin typeface="Arial" charset="0"/>
              </a:rPr>
              <a:t> : Obstruction, Strangulation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charset="0"/>
              </a:rPr>
              <a:t>TREATMENT </a:t>
            </a:r>
            <a:r>
              <a:rPr lang="en-US" sz="2400" dirty="0" smtClean="0">
                <a:latin typeface="Arial" charset="0"/>
              </a:rPr>
              <a:t>: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latin typeface="Arial" charset="0"/>
              </a:rPr>
              <a:t>     </a:t>
            </a:r>
            <a:r>
              <a:rPr lang="en-US" sz="2400" dirty="0" err="1" smtClean="0">
                <a:latin typeface="Arial" charset="0"/>
              </a:rPr>
              <a:t>Herniotomy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en-US" sz="2400" dirty="0" err="1" smtClean="0">
                <a:latin typeface="Arial" charset="0"/>
              </a:rPr>
              <a:t>Herniorrhaphy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dirty="0" err="1" smtClean="0">
                <a:latin typeface="Arial" charset="0"/>
              </a:rPr>
              <a:t>Hernioplasty</a:t>
            </a:r>
            <a:endParaRPr lang="en-US" sz="2400" dirty="0" smtClean="0"/>
          </a:p>
          <a:p>
            <a:pPr eaLnBrk="1" hangingPunct="1">
              <a:lnSpc>
                <a:spcPct val="150000"/>
              </a:lnSpc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For Students……..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r>
              <a:rPr lang="en-US" dirty="0" smtClean="0"/>
              <a:t>Don’t take the university exam lightly.</a:t>
            </a:r>
          </a:p>
          <a:p>
            <a:r>
              <a:rPr lang="en-US" dirty="0" smtClean="0"/>
              <a:t>Study hard ,daily, in a routine and all subjects daily.</a:t>
            </a:r>
          </a:p>
          <a:p>
            <a:r>
              <a:rPr lang="en-US" dirty="0" smtClean="0"/>
              <a:t>Don’t break continuity.</a:t>
            </a:r>
          </a:p>
          <a:p>
            <a:r>
              <a:rPr lang="en-US" dirty="0" smtClean="0"/>
              <a:t>Focus on </a:t>
            </a:r>
            <a:r>
              <a:rPr lang="en-US" dirty="0" err="1" smtClean="0"/>
              <a:t>ur</a:t>
            </a:r>
            <a:r>
              <a:rPr lang="en-US" dirty="0" smtClean="0"/>
              <a:t> future.</a:t>
            </a:r>
          </a:p>
          <a:p>
            <a:r>
              <a:rPr lang="en-US" dirty="0" smtClean="0"/>
              <a:t>Careful about </a:t>
            </a:r>
            <a:r>
              <a:rPr lang="en-US" dirty="0" err="1" smtClean="0"/>
              <a:t>ur</a:t>
            </a:r>
            <a:r>
              <a:rPr lang="en-US" dirty="0" smtClean="0"/>
              <a:t> health, diet and sleep.</a:t>
            </a:r>
          </a:p>
          <a:p>
            <a:r>
              <a:rPr lang="en-US" dirty="0" smtClean="0"/>
              <a:t>I hope all u will get grand success….</a:t>
            </a:r>
          </a:p>
          <a:p>
            <a:endParaRPr lang="en-US" dirty="0" smtClean="0"/>
          </a:p>
          <a:p>
            <a:r>
              <a:rPr lang="en-US" dirty="0" smtClean="0"/>
              <a:t>Hoping best for </a:t>
            </a:r>
            <a:r>
              <a:rPr lang="en-US" dirty="0" err="1" smtClean="0"/>
              <a:t>ur</a:t>
            </a:r>
            <a:r>
              <a:rPr lang="en-US" dirty="0" smtClean="0"/>
              <a:t> future……………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     </a:t>
            </a:r>
            <a:r>
              <a:rPr lang="en-US" b="1" dirty="0" smtClean="0">
                <a:solidFill>
                  <a:srgbClr val="0070C0"/>
                </a:solidFill>
              </a:rPr>
              <a:t>Dr. Praveen </a:t>
            </a:r>
            <a:r>
              <a:rPr lang="en-US" b="1" dirty="0" err="1" smtClean="0">
                <a:solidFill>
                  <a:srgbClr val="0070C0"/>
                </a:solidFill>
              </a:rPr>
              <a:t>Kurrey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orse-b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-152400"/>
            <a:ext cx="8229600" cy="914400"/>
          </a:xfrm>
        </p:spPr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              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THANK  YOU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LL\Desktop\inguinal canal pp\slide_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7981"/>
            <a:ext cx="8686800" cy="651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\Desktop\inguinal canal pp\anatomy-of-inguinal-canal-dr-nesar-ahmad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501"/>
            <a:ext cx="9144000" cy="6579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235</TotalTime>
  <Words>1071</Words>
  <Application>Microsoft Office PowerPoint</Application>
  <PresentationFormat>On-screen Show (4:3)</PresentationFormat>
  <Paragraphs>207</Paragraphs>
  <Slides>77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Flow</vt:lpstr>
      <vt:lpstr>    INGUINAL  CANAL</vt:lpstr>
      <vt:lpstr>For Students…………..</vt:lpstr>
      <vt:lpstr>Very Important Questions</vt:lpstr>
      <vt:lpstr>Slide 4</vt:lpstr>
      <vt:lpstr>Short Notes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Floor</vt:lpstr>
      <vt:lpstr>Roof</vt:lpstr>
      <vt:lpstr>Slide 34</vt:lpstr>
      <vt:lpstr>Slide 35</vt:lpstr>
      <vt:lpstr>Slide 36</vt:lpstr>
      <vt:lpstr>Slide 37</vt:lpstr>
      <vt:lpstr>Slide 38</vt:lpstr>
      <vt:lpstr>Slide 39</vt:lpstr>
      <vt:lpstr>CONTENTS OF INGUINAL CANAL</vt:lpstr>
      <vt:lpstr>Slide 41</vt:lpstr>
      <vt:lpstr>Slide 42</vt:lpstr>
      <vt:lpstr>Slide 43</vt:lpstr>
      <vt:lpstr>Slide 44</vt:lpstr>
      <vt:lpstr>Slide 45</vt:lpstr>
      <vt:lpstr>CONTENTS OF SPERMATIC CORD</vt:lpstr>
      <vt:lpstr>Slide 47</vt:lpstr>
      <vt:lpstr>Mechanism to maintain integrity of inguinal canal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HERNIA</vt:lpstr>
      <vt:lpstr>HERNIA</vt:lpstr>
      <vt:lpstr>HERNIA</vt:lpstr>
      <vt:lpstr>CLINICAL ANATOMY</vt:lpstr>
      <vt:lpstr>Slide 61</vt:lpstr>
      <vt:lpstr>Slide 62</vt:lpstr>
      <vt:lpstr>Slide 63</vt:lpstr>
      <vt:lpstr>Slide 64</vt:lpstr>
      <vt:lpstr>INDIRECT (OBLIQUE)                   DIRECT   </vt:lpstr>
      <vt:lpstr>Slide 66</vt:lpstr>
      <vt:lpstr>Slide 67</vt:lpstr>
      <vt:lpstr>Slide 68</vt:lpstr>
      <vt:lpstr>APPLIED ANATOMY </vt:lpstr>
      <vt:lpstr>Slide 70</vt:lpstr>
      <vt:lpstr>Slide 71</vt:lpstr>
      <vt:lpstr>Slide 72</vt:lpstr>
      <vt:lpstr>Slide 73</vt:lpstr>
      <vt:lpstr>Slide 74</vt:lpstr>
      <vt:lpstr>Slide 75</vt:lpstr>
      <vt:lpstr>For Students……..</vt:lpstr>
      <vt:lpstr>              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DELL</cp:lastModifiedBy>
  <cp:revision>68</cp:revision>
  <dcterms:created xsi:type="dcterms:W3CDTF">2006-08-16T00:00:00Z</dcterms:created>
  <dcterms:modified xsi:type="dcterms:W3CDTF">2025-08-07T08:12:44Z</dcterms:modified>
</cp:coreProperties>
</file>