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2"/>
  </p:notesMasterIdLst>
  <p:sldIdLst>
    <p:sldId id="258" r:id="rId2"/>
    <p:sldId id="260" r:id="rId3"/>
    <p:sldId id="320" r:id="rId4"/>
    <p:sldId id="316" r:id="rId5"/>
    <p:sldId id="321" r:id="rId6"/>
    <p:sldId id="261" r:id="rId7"/>
    <p:sldId id="306" r:id="rId8"/>
    <p:sldId id="307" r:id="rId9"/>
    <p:sldId id="312" r:id="rId10"/>
    <p:sldId id="262" r:id="rId11"/>
    <p:sldId id="263" r:id="rId12"/>
    <p:sldId id="264" r:id="rId13"/>
    <p:sldId id="308" r:id="rId14"/>
    <p:sldId id="265" r:id="rId15"/>
    <p:sldId id="266" r:id="rId16"/>
    <p:sldId id="309" r:id="rId17"/>
    <p:sldId id="315" r:id="rId18"/>
    <p:sldId id="325" r:id="rId19"/>
    <p:sldId id="298" r:id="rId20"/>
    <p:sldId id="378" r:id="rId21"/>
    <p:sldId id="379" r:id="rId22"/>
    <p:sldId id="322" r:id="rId23"/>
    <p:sldId id="299" r:id="rId24"/>
    <p:sldId id="323" r:id="rId25"/>
    <p:sldId id="324" r:id="rId26"/>
    <p:sldId id="326" r:id="rId27"/>
    <p:sldId id="277" r:id="rId28"/>
    <p:sldId id="275" r:id="rId29"/>
    <p:sldId id="278" r:id="rId30"/>
    <p:sldId id="270" r:id="rId31"/>
    <p:sldId id="271" r:id="rId32"/>
    <p:sldId id="327" r:id="rId33"/>
    <p:sldId id="381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00" r:id="rId42"/>
    <p:sldId id="338" r:id="rId43"/>
    <p:sldId id="339" r:id="rId44"/>
    <p:sldId id="340" r:id="rId45"/>
    <p:sldId id="341" r:id="rId46"/>
    <p:sldId id="382" r:id="rId47"/>
    <p:sldId id="383" r:id="rId48"/>
    <p:sldId id="384" r:id="rId49"/>
    <p:sldId id="342" r:id="rId50"/>
    <p:sldId id="343" r:id="rId51"/>
    <p:sldId id="344" r:id="rId52"/>
    <p:sldId id="345" r:id="rId53"/>
    <p:sldId id="346" r:id="rId54"/>
    <p:sldId id="347" r:id="rId55"/>
    <p:sldId id="380" r:id="rId56"/>
    <p:sldId id="272" r:id="rId57"/>
    <p:sldId id="348" r:id="rId58"/>
    <p:sldId id="351" r:id="rId59"/>
    <p:sldId id="352" r:id="rId60"/>
    <p:sldId id="353" r:id="rId61"/>
    <p:sldId id="349" r:id="rId62"/>
    <p:sldId id="350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8" r:id="rId71"/>
    <p:sldId id="367" r:id="rId72"/>
    <p:sldId id="369" r:id="rId73"/>
    <p:sldId id="370" r:id="rId74"/>
    <p:sldId id="371" r:id="rId75"/>
    <p:sldId id="398" r:id="rId76"/>
    <p:sldId id="372" r:id="rId77"/>
    <p:sldId id="373" r:id="rId78"/>
    <p:sldId id="392" r:id="rId79"/>
    <p:sldId id="388" r:id="rId80"/>
    <p:sldId id="389" r:id="rId81"/>
    <p:sldId id="390" r:id="rId82"/>
    <p:sldId id="391" r:id="rId83"/>
    <p:sldId id="374" r:id="rId84"/>
    <p:sldId id="375" r:id="rId85"/>
    <p:sldId id="376" r:id="rId86"/>
    <p:sldId id="385" r:id="rId87"/>
    <p:sldId id="386" r:id="rId88"/>
    <p:sldId id="400" r:id="rId89"/>
    <p:sldId id="387" r:id="rId90"/>
    <p:sldId id="399" r:id="rId91"/>
    <p:sldId id="395" r:id="rId92"/>
    <p:sldId id="396" r:id="rId93"/>
    <p:sldId id="397" r:id="rId94"/>
    <p:sldId id="393" r:id="rId95"/>
    <p:sldId id="394" r:id="rId96"/>
    <p:sldId id="281" r:id="rId97"/>
    <p:sldId id="282" r:id="rId98"/>
    <p:sldId id="310" r:id="rId99"/>
    <p:sldId id="311" r:id="rId100"/>
    <p:sldId id="283" r:id="rId101"/>
    <p:sldId id="284" r:id="rId102"/>
    <p:sldId id="273" r:id="rId103"/>
    <p:sldId id="274" r:id="rId104"/>
    <p:sldId id="279" r:id="rId105"/>
    <p:sldId id="286" r:id="rId106"/>
    <p:sldId id="287" r:id="rId107"/>
    <p:sldId id="290" r:id="rId108"/>
    <p:sldId id="291" r:id="rId109"/>
    <p:sldId id="292" r:id="rId110"/>
    <p:sldId id="293" r:id="rId111"/>
    <p:sldId id="313" r:id="rId112"/>
    <p:sldId id="280" r:id="rId113"/>
    <p:sldId id="295" r:id="rId114"/>
    <p:sldId id="294" r:id="rId115"/>
    <p:sldId id="296" r:id="rId116"/>
    <p:sldId id="297" r:id="rId117"/>
    <p:sldId id="303" r:id="rId118"/>
    <p:sldId id="305" r:id="rId119"/>
    <p:sldId id="301" r:id="rId120"/>
    <p:sldId id="302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EE843-45A8-4FCE-817F-C3B5C920FF65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5344F-90C4-4128-B1CA-4E21E4FD5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87CC69-3339-4FBC-84D4-513E500BBAC6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0B5321-2B92-44DF-AF8D-DFF92EC1262F}" type="slidenum">
              <a:rPr lang="en-US" smtClean="0"/>
              <a:pPr/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85184-7AC9-491C-A95B-2E57DB964495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E3BA3-0B36-4C70-8B67-8A0252271216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E19D35-1256-4B7B-88A0-8CF1B40DEEEA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0035F-28F4-4269-BAB0-F5ACC8F65F3F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Algerian" pitchFamily="82" charset="0"/>
              </a:rPr>
              <a:t>    </a:t>
            </a:r>
            <a:r>
              <a:rPr lang="en-US" sz="5400" b="1" dirty="0" smtClean="0">
                <a:solidFill>
                  <a:srgbClr val="FF0000"/>
                </a:solidFill>
                <a:latin typeface="Algerian" pitchFamily="82" charset="0"/>
              </a:rPr>
              <a:t>heart</a:t>
            </a:r>
            <a:endParaRPr lang="en-IN" sz="54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4114800"/>
            <a:ext cx="4495800" cy="228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Dr. Praveen Kumar Kurrey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M.B.B.S., M.S. , B.C.M.E,  B.C.B.R.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Professor Anatomy</a:t>
            </a:r>
            <a:endParaRPr lang="en-US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eart-ventr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13" y="1676400"/>
            <a:ext cx="4262987" cy="467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LL\Desktop\Heart classs\anatomy-of-heart-17-638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31" y="1943100"/>
            <a:ext cx="3695700" cy="414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Coverings of the </a:t>
            </a:r>
            <a:r>
              <a:rPr lang="en-US" b="1" dirty="0" smtClean="0">
                <a:solidFill>
                  <a:srgbClr val="7030A0"/>
                </a:solidFill>
              </a:rPr>
              <a:t>Heart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Pericardium</a:t>
            </a:r>
            <a:r>
              <a:rPr lang="en-US" sz="2400" dirty="0">
                <a:solidFill>
                  <a:srgbClr val="000000"/>
                </a:solidFill>
              </a:rPr>
              <a:t> – a double-walled sac around the heart composed of:</a:t>
            </a:r>
          </a:p>
          <a:p>
            <a:pPr lvl="1" algn="just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A superficial fibrous pericardium</a:t>
            </a:r>
          </a:p>
          <a:p>
            <a:pPr lvl="1" algn="just">
              <a:lnSpc>
                <a:spcPct val="90000"/>
              </a:lnSpc>
            </a:pPr>
            <a:r>
              <a:rPr lang="en-US" dirty="0"/>
              <a:t>A deep two-layer serous pericardium</a:t>
            </a:r>
          </a:p>
          <a:p>
            <a:pPr lvl="2" algn="just">
              <a:lnSpc>
                <a:spcPct val="90000"/>
              </a:lnSpc>
            </a:pPr>
            <a:r>
              <a:rPr lang="en-US" sz="2400" dirty="0"/>
              <a:t>The parietal layer lines the internal surface of the fibrous pericardium</a:t>
            </a:r>
          </a:p>
          <a:p>
            <a:pPr lvl="2" algn="just">
              <a:lnSpc>
                <a:spcPct val="90000"/>
              </a:lnSpc>
            </a:pPr>
            <a:r>
              <a:rPr lang="en-US" sz="2400" dirty="0"/>
              <a:t>The visceral layer or </a:t>
            </a:r>
            <a:r>
              <a:rPr lang="en-US" sz="2400" dirty="0" err="1"/>
              <a:t>epicardium</a:t>
            </a:r>
            <a:r>
              <a:rPr lang="en-US" sz="2400" dirty="0"/>
              <a:t> lines the surface of the heart</a:t>
            </a:r>
          </a:p>
          <a:p>
            <a:pPr lvl="2" algn="just">
              <a:lnSpc>
                <a:spcPct val="90000"/>
              </a:lnSpc>
            </a:pPr>
            <a:r>
              <a:rPr lang="en-US" sz="2400" dirty="0"/>
              <a:t>They are separated by the fluid-filled pericardial cavity</a:t>
            </a: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Heart Valves</a:t>
            </a:r>
          </a:p>
        </p:txBody>
      </p:sp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18.8a, b</a:t>
            </a:r>
          </a:p>
        </p:txBody>
      </p:sp>
      <p:pic>
        <p:nvPicPr>
          <p:cNvPr id="297988" name="Picture 4" descr="18-08ab_HeartVlvs_1.jpg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00175"/>
            <a:ext cx="8686800" cy="46196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Heart Valves</a:t>
            </a: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18.8c, d</a:t>
            </a:r>
          </a:p>
        </p:txBody>
      </p:sp>
      <p:pic>
        <p:nvPicPr>
          <p:cNvPr id="299012" name="Picture 4" descr="18-08cd_HeartVlvs_1.jpg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70025"/>
            <a:ext cx="8686800" cy="42449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Pathway of Blood Through the Heart and Lungs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40386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Right atrium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tricuspid valve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right ventricle</a:t>
            </a:r>
          </a:p>
          <a:p>
            <a:r>
              <a:rPr lang="en-US" dirty="0">
                <a:solidFill>
                  <a:srgbClr val="000000"/>
                </a:solidFill>
              </a:rPr>
              <a:t>Right ventricle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pulmonary </a:t>
            </a:r>
            <a:r>
              <a:rPr lang="en-US" dirty="0" err="1">
                <a:solidFill>
                  <a:srgbClr val="000000"/>
                </a:solidFill>
              </a:rPr>
              <a:t>semilunar</a:t>
            </a:r>
            <a:r>
              <a:rPr lang="en-US" dirty="0">
                <a:solidFill>
                  <a:srgbClr val="000000"/>
                </a:solidFill>
              </a:rPr>
              <a:t> valve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pulmonary arteries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lungs</a:t>
            </a:r>
          </a:p>
          <a:p>
            <a:r>
              <a:rPr lang="en-US" dirty="0">
                <a:solidFill>
                  <a:srgbClr val="000000"/>
                </a:solidFill>
              </a:rPr>
              <a:t>Lungs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pulmonary veins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left atrium</a:t>
            </a:r>
          </a:p>
          <a:p>
            <a:r>
              <a:rPr lang="en-US" dirty="0">
                <a:solidFill>
                  <a:srgbClr val="000000"/>
                </a:solidFill>
              </a:rPr>
              <a:t>Left atrium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bicuspid valve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left ventricle</a:t>
            </a:r>
          </a:p>
          <a:p>
            <a:r>
              <a:rPr lang="en-US" dirty="0">
                <a:solidFill>
                  <a:srgbClr val="000000"/>
                </a:solidFill>
              </a:rPr>
              <a:t>Left ventricle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aortic </a:t>
            </a:r>
            <a:r>
              <a:rPr lang="en-US" dirty="0" err="1">
                <a:solidFill>
                  <a:srgbClr val="000000"/>
                </a:solidFill>
              </a:rPr>
              <a:t>semilunar</a:t>
            </a:r>
            <a:r>
              <a:rPr lang="en-US" dirty="0">
                <a:solidFill>
                  <a:srgbClr val="000000"/>
                </a:solidFill>
              </a:rPr>
              <a:t> valve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aorta</a:t>
            </a:r>
          </a:p>
          <a:p>
            <a:r>
              <a:rPr lang="en-US" dirty="0"/>
              <a:t>Aorta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systemic circulation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Pathway of Blood Through the Heart and Lungs</a:t>
            </a:r>
          </a:p>
        </p:txBody>
      </p:sp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18.5</a:t>
            </a:r>
          </a:p>
        </p:txBody>
      </p:sp>
      <p:pic>
        <p:nvPicPr>
          <p:cNvPr id="291844" name="Picture 4" descr="18-05_Circuits_1.jpg   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263" y="762000"/>
            <a:ext cx="3971925" cy="5867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Coronary Circulation: Arterial Supply</a:t>
            </a: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18.7a</a:t>
            </a:r>
          </a:p>
        </p:txBody>
      </p:sp>
      <p:pic>
        <p:nvPicPr>
          <p:cNvPr id="293892" name="Picture 4" descr="18-07_Circulation_a.jpg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295400"/>
            <a:ext cx="6880891" cy="529131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Course of coronary artery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101MSDCF\DSC00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1"/>
            <a:ext cx="8329642" cy="4929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BRANCHES OF RIGHT CORONARY ARTERY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From the 1</a:t>
            </a:r>
            <a:r>
              <a:rPr lang="en-US" baseline="30000" dirty="0" smtClean="0"/>
              <a:t>st</a:t>
            </a:r>
            <a:r>
              <a:rPr lang="en-US" dirty="0" smtClean="0"/>
              <a:t> segment-</a:t>
            </a:r>
            <a:r>
              <a:rPr lang="en-US" dirty="0" err="1" smtClean="0"/>
              <a:t>upto</a:t>
            </a:r>
            <a:r>
              <a:rPr lang="en-US" dirty="0" smtClean="0"/>
              <a:t> the inferior border</a:t>
            </a:r>
          </a:p>
          <a:p>
            <a:pPr algn="just"/>
            <a:r>
              <a:rPr lang="en-US" dirty="0" smtClean="0"/>
              <a:t>From the 2</a:t>
            </a:r>
            <a:r>
              <a:rPr lang="en-US" baseline="30000" dirty="0" smtClean="0"/>
              <a:t>nd</a:t>
            </a:r>
            <a:r>
              <a:rPr lang="en-US" dirty="0" smtClean="0"/>
              <a:t> segment-</a:t>
            </a:r>
            <a:r>
              <a:rPr lang="en-US" dirty="0" err="1" smtClean="0"/>
              <a:t>upto</a:t>
            </a:r>
            <a:r>
              <a:rPr lang="en-US" dirty="0" smtClean="0"/>
              <a:t> the crux of the heart.</a:t>
            </a:r>
          </a:p>
          <a:p>
            <a:pPr algn="just"/>
            <a:r>
              <a:rPr lang="en-US" dirty="0" smtClean="0"/>
              <a:t>Note-crux of the heart-It is the meeting point of</a:t>
            </a:r>
          </a:p>
          <a:p>
            <a:pPr algn="just"/>
            <a:r>
              <a:rPr lang="en-US" dirty="0" err="1" smtClean="0"/>
              <a:t>Interatrial</a:t>
            </a:r>
            <a:r>
              <a:rPr lang="en-US" dirty="0" smtClean="0"/>
              <a:t> groove</a:t>
            </a:r>
          </a:p>
          <a:p>
            <a:pPr algn="just"/>
            <a:r>
              <a:rPr lang="en-US" dirty="0" err="1" smtClean="0"/>
              <a:t>post.interventricular</a:t>
            </a:r>
            <a:r>
              <a:rPr lang="en-US" dirty="0" smtClean="0"/>
              <a:t> groove</a:t>
            </a:r>
          </a:p>
          <a:p>
            <a:pPr algn="just"/>
            <a:r>
              <a:rPr lang="en-US" dirty="0" smtClean="0"/>
              <a:t>and post. Part of the </a:t>
            </a:r>
            <a:r>
              <a:rPr lang="en-US" dirty="0" err="1" smtClean="0"/>
              <a:t>atrio</a:t>
            </a:r>
            <a:r>
              <a:rPr lang="en-US" dirty="0" smtClean="0"/>
              <a:t>-ventricular groove.</a:t>
            </a:r>
            <a:endParaRPr lang="en-IN" dirty="0"/>
          </a:p>
        </p:txBody>
      </p:sp>
      <p:pic>
        <p:nvPicPr>
          <p:cNvPr id="1026" name="Picture 2" descr="C:\101MSDCF\DSC00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Area of distribution</a:t>
            </a:r>
            <a:endParaRPr lang="en-IN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72072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1.Right atrium</a:t>
            </a:r>
          </a:p>
          <a:p>
            <a:pPr algn="just"/>
            <a:r>
              <a:rPr lang="en-US" dirty="0" smtClean="0"/>
              <a:t>2.Ventricle-</a:t>
            </a:r>
          </a:p>
          <a:p>
            <a:pPr algn="just"/>
            <a:r>
              <a:rPr lang="en-US" dirty="0" smtClean="0"/>
              <a:t>(a)Greater part of the right </a:t>
            </a:r>
            <a:r>
              <a:rPr lang="en-US" dirty="0" err="1" smtClean="0"/>
              <a:t>ventricle,except</a:t>
            </a:r>
            <a:r>
              <a:rPr lang="en-US" dirty="0" smtClean="0"/>
              <a:t> the area adjoining the anterior </a:t>
            </a:r>
            <a:r>
              <a:rPr lang="en-US" dirty="0" err="1" smtClean="0"/>
              <a:t>interventricular</a:t>
            </a:r>
            <a:r>
              <a:rPr lang="en-US" dirty="0" smtClean="0"/>
              <a:t> groove.</a:t>
            </a:r>
          </a:p>
          <a:p>
            <a:pPr algn="just"/>
            <a:r>
              <a:rPr lang="en-US" dirty="0" smtClean="0"/>
              <a:t>(b)A small part of the left ventricle adjoining the posterior </a:t>
            </a:r>
            <a:r>
              <a:rPr lang="en-US" dirty="0" err="1" smtClean="0"/>
              <a:t>interventricular</a:t>
            </a:r>
            <a:r>
              <a:rPr lang="en-US" dirty="0" smtClean="0"/>
              <a:t> groove.</a:t>
            </a:r>
          </a:p>
          <a:p>
            <a:pPr algn="just"/>
            <a:r>
              <a:rPr lang="en-US" dirty="0" smtClean="0"/>
              <a:t>3.Posterior part of the </a:t>
            </a:r>
            <a:r>
              <a:rPr lang="en-US" dirty="0" err="1" smtClean="0"/>
              <a:t>interventricular</a:t>
            </a:r>
            <a:r>
              <a:rPr lang="en-US" dirty="0" smtClean="0"/>
              <a:t> septum.</a:t>
            </a:r>
          </a:p>
          <a:p>
            <a:pPr algn="just"/>
            <a:r>
              <a:rPr lang="en-US" dirty="0" smtClean="0"/>
              <a:t>4.Whole conducting system of the heart except a part of the left branch of the AV bundle.</a:t>
            </a:r>
          </a:p>
          <a:p>
            <a:pPr algn="just"/>
            <a:r>
              <a:rPr lang="en-US" dirty="0" smtClean="0"/>
              <a:t>SA node is supplied by </a:t>
            </a:r>
            <a:r>
              <a:rPr lang="en-US" dirty="0" err="1" smtClean="0"/>
              <a:t>lt.coronary</a:t>
            </a:r>
            <a:r>
              <a:rPr lang="en-US" dirty="0" smtClean="0"/>
              <a:t> art. In about 35% of cases.</a:t>
            </a:r>
          </a:p>
          <a:p>
            <a:pPr algn="just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Left coronary artery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034" y="1142984"/>
            <a:ext cx="3520440" cy="55721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It is larger than the right coronary artery and supplies larger volume of the myocardium.</a:t>
            </a:r>
          </a:p>
          <a:p>
            <a:pPr algn="just"/>
            <a:r>
              <a:rPr lang="en-US" dirty="0" smtClean="0"/>
              <a:t>It arises from the left posterior aortic sinus of the </a:t>
            </a:r>
            <a:r>
              <a:rPr lang="en-US" dirty="0" err="1" smtClean="0"/>
              <a:t>asending</a:t>
            </a:r>
            <a:r>
              <a:rPr lang="en-US" dirty="0" smtClean="0"/>
              <a:t> aorta.</a:t>
            </a:r>
          </a:p>
          <a:p>
            <a:pPr algn="just"/>
            <a:r>
              <a:rPr lang="en-US" dirty="0" smtClean="0"/>
              <a:t>Course-It passes behind the pulmonary trunk, and then appear forward and to the left b/n the pulmonary trunk and left auricle.</a:t>
            </a:r>
          </a:p>
          <a:p>
            <a:pPr algn="just"/>
            <a:r>
              <a:rPr lang="en-US" dirty="0" smtClean="0"/>
              <a:t>Then divides into two branches</a:t>
            </a:r>
          </a:p>
          <a:p>
            <a:pPr algn="just"/>
            <a:r>
              <a:rPr lang="en-US" dirty="0" smtClean="0"/>
              <a:t>1.anterior </a:t>
            </a:r>
            <a:r>
              <a:rPr lang="en-US" dirty="0" err="1" smtClean="0"/>
              <a:t>interventricular</a:t>
            </a:r>
            <a:r>
              <a:rPr lang="en-US" dirty="0" smtClean="0"/>
              <a:t> </a:t>
            </a:r>
          </a:p>
          <a:p>
            <a:pPr algn="just"/>
            <a:r>
              <a:rPr lang="en-US" dirty="0" smtClean="0"/>
              <a:t>2.and Circumflex.</a:t>
            </a:r>
            <a:endParaRPr lang="en-IN" dirty="0"/>
          </a:p>
        </p:txBody>
      </p:sp>
      <p:pic>
        <p:nvPicPr>
          <p:cNvPr id="7" name="Picture 2" descr="C:\101MSDCF\DSC004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92909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Area of distribution</a:t>
            </a:r>
            <a:endParaRPr lang="en-IN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1.Left atrium</a:t>
            </a:r>
          </a:p>
          <a:p>
            <a:r>
              <a:rPr lang="en-US" dirty="0" smtClean="0"/>
              <a:t>2.Ventricle</a:t>
            </a:r>
          </a:p>
          <a:p>
            <a:r>
              <a:rPr lang="en-US" dirty="0" smtClean="0"/>
              <a:t>(a)Greater part of the left ventricle ,except the area adjoining the posterior </a:t>
            </a:r>
            <a:r>
              <a:rPr lang="en-US" dirty="0" err="1" smtClean="0"/>
              <a:t>interventricular</a:t>
            </a:r>
            <a:r>
              <a:rPr lang="en-US" dirty="0" smtClean="0"/>
              <a:t> groove.</a:t>
            </a:r>
          </a:p>
          <a:p>
            <a:r>
              <a:rPr lang="en-US" dirty="0" smtClean="0"/>
              <a:t>(b)A small part of the right ventricle adjoining the anterior </a:t>
            </a:r>
            <a:r>
              <a:rPr lang="en-US" dirty="0" err="1" smtClean="0"/>
              <a:t>interventricular</a:t>
            </a:r>
            <a:r>
              <a:rPr lang="en-US" dirty="0" smtClean="0"/>
              <a:t> groove.</a:t>
            </a:r>
          </a:p>
          <a:p>
            <a:r>
              <a:rPr lang="en-US" dirty="0" smtClean="0"/>
              <a:t>3.Anterior part of the </a:t>
            </a:r>
            <a:r>
              <a:rPr lang="en-US" dirty="0" err="1" smtClean="0"/>
              <a:t>interventricular</a:t>
            </a:r>
            <a:r>
              <a:rPr lang="en-US" dirty="0" smtClean="0"/>
              <a:t> septum.</a:t>
            </a:r>
          </a:p>
          <a:p>
            <a:r>
              <a:rPr lang="en-US" dirty="0" smtClean="0"/>
              <a:t>4.A part of the left branch of the AV bundle.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Pericardial Layers of the Heart</a:t>
            </a:r>
          </a:p>
        </p:txBody>
      </p:sp>
      <p:sp>
        <p:nvSpPr>
          <p:cNvPr id="220163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18.2</a:t>
            </a:r>
          </a:p>
        </p:txBody>
      </p:sp>
      <p:pic>
        <p:nvPicPr>
          <p:cNvPr id="220164" name="Picture 4" descr="18-02_HeartLayers_1.jpg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8686800" cy="4191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Cardiac dominance</a:t>
            </a:r>
            <a:endParaRPr lang="en-IN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Artery giving the posterior </a:t>
            </a:r>
            <a:r>
              <a:rPr lang="en-US" dirty="0" err="1" smtClean="0"/>
              <a:t>interventricular</a:t>
            </a:r>
            <a:r>
              <a:rPr lang="en-US" dirty="0" smtClean="0"/>
              <a:t> branch is the dominant artery.</a:t>
            </a:r>
          </a:p>
          <a:p>
            <a:pPr algn="just"/>
            <a:r>
              <a:rPr lang="en-US" dirty="0" smtClean="0"/>
              <a:t>Right coronary predominance-in 90%</a:t>
            </a:r>
          </a:p>
          <a:p>
            <a:pPr algn="just"/>
            <a:r>
              <a:rPr lang="en-US" dirty="0" smtClean="0"/>
              <a:t>Left coronary predominance-in 10%</a:t>
            </a:r>
          </a:p>
          <a:p>
            <a:pPr algn="just"/>
            <a:r>
              <a:rPr lang="en-US" dirty="0" smtClean="0"/>
              <a:t>LCP is having higher risk of coronary artery disease because the entire left ventricle &amp; </a:t>
            </a:r>
            <a:r>
              <a:rPr lang="en-US" dirty="0" err="1" smtClean="0"/>
              <a:t>interventricular</a:t>
            </a:r>
            <a:r>
              <a:rPr lang="en-US" dirty="0" smtClean="0"/>
              <a:t> septum are the nutritional control of the left coronary artery.</a:t>
            </a:r>
          </a:p>
          <a:p>
            <a:pPr algn="just"/>
            <a:r>
              <a:rPr lang="en-US" dirty="0" smtClean="0"/>
              <a:t>On rare occasion posterior </a:t>
            </a:r>
            <a:r>
              <a:rPr lang="en-US" dirty="0" err="1" smtClean="0"/>
              <a:t>interventricular</a:t>
            </a:r>
            <a:r>
              <a:rPr lang="en-US" dirty="0" smtClean="0"/>
              <a:t> branch are derived from Rt. and </a:t>
            </a:r>
            <a:r>
              <a:rPr lang="en-US" dirty="0" err="1" smtClean="0"/>
              <a:t>Lt.coronary</a:t>
            </a:r>
            <a:r>
              <a:rPr lang="en-US" dirty="0" smtClean="0"/>
              <a:t> artery –is balanced type of distribution are least affected by coronary disease.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43" y="489208"/>
            <a:ext cx="8482857" cy="636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Venous </a:t>
            </a:r>
            <a:r>
              <a:rPr lang="en-US" b="1" dirty="0" smtClean="0">
                <a:solidFill>
                  <a:srgbClr val="0070C0"/>
                </a:solidFill>
              </a:rPr>
              <a:t>Drainage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18.7b</a:t>
            </a:r>
          </a:p>
        </p:txBody>
      </p:sp>
      <p:pic>
        <p:nvPicPr>
          <p:cNvPr id="294916" name="Picture 4" descr="18-07_Circulation_b.jpg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202" y="1365250"/>
            <a:ext cx="7582798" cy="53020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Applied anatomy</a:t>
            </a:r>
            <a:endParaRPr lang="en-IN" b="1" dirty="0">
              <a:solidFill>
                <a:srgbClr val="7030A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/>
              <a:t>Angina Pectoris-Incomplete obstruction or due to spasm of the coronary artery,</a:t>
            </a:r>
          </a:p>
          <a:p>
            <a:pPr algn="just"/>
            <a:r>
              <a:rPr lang="en-US" dirty="0" smtClean="0"/>
              <a:t> </a:t>
            </a:r>
            <a:r>
              <a:rPr lang="en-US" dirty="0" err="1" smtClean="0"/>
              <a:t>agonising</a:t>
            </a:r>
            <a:r>
              <a:rPr lang="en-US" dirty="0" smtClean="0"/>
              <a:t> pain in the </a:t>
            </a:r>
            <a:r>
              <a:rPr lang="en-US" dirty="0" err="1" smtClean="0"/>
              <a:t>precordial</a:t>
            </a:r>
            <a:r>
              <a:rPr lang="en-US" dirty="0" smtClean="0"/>
              <a:t> region and down the medial side of the left arm and forearm.</a:t>
            </a:r>
          </a:p>
          <a:p>
            <a:pPr algn="just"/>
            <a:r>
              <a:rPr lang="en-US" dirty="0" smtClean="0"/>
              <a:t>Pain is usually referred to the left side , it may referred to</a:t>
            </a:r>
          </a:p>
          <a:p>
            <a:pPr algn="just"/>
            <a:r>
              <a:rPr lang="en-US" dirty="0" smtClean="0"/>
              <a:t>1) right arm</a:t>
            </a:r>
          </a:p>
          <a:p>
            <a:pPr algn="just"/>
            <a:r>
              <a:rPr lang="en-US" dirty="0" smtClean="0"/>
              <a:t>2)jaw</a:t>
            </a:r>
          </a:p>
          <a:p>
            <a:pPr algn="just"/>
            <a:r>
              <a:rPr lang="en-US" dirty="0" smtClean="0"/>
              <a:t>3)</a:t>
            </a:r>
            <a:r>
              <a:rPr lang="en-US" dirty="0" err="1" smtClean="0"/>
              <a:t>epigastrium</a:t>
            </a:r>
            <a:endParaRPr lang="en-US" dirty="0" smtClean="0"/>
          </a:p>
          <a:p>
            <a:pPr algn="just"/>
            <a:r>
              <a:rPr lang="en-US" dirty="0" smtClean="0"/>
              <a:t>4)neck and back  </a:t>
            </a:r>
            <a:endParaRPr lang="en-IN" dirty="0"/>
          </a:p>
        </p:txBody>
      </p:sp>
      <p:pic>
        <p:nvPicPr>
          <p:cNvPr id="7" name="Picture 2" descr="C:\101MSDCF\DSC004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00200"/>
            <a:ext cx="3545109" cy="482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Applied anatomy</a:t>
            </a:r>
            <a:endParaRPr lang="en-IN" b="1" dirty="0">
              <a:solidFill>
                <a:srgbClr val="7030A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MYOCARDIAL INFARCTION-Thrombosis of coronary artery causes ischemia-necrosis-death of cardiac tissue.</a:t>
            </a:r>
          </a:p>
          <a:p>
            <a:pPr algn="just"/>
            <a:r>
              <a:rPr lang="en-US" dirty="0" smtClean="0"/>
              <a:t>It is one of the most common cause of sudden death in past middle age person.</a:t>
            </a:r>
          </a:p>
          <a:p>
            <a:pPr algn="just"/>
            <a:r>
              <a:rPr lang="en-US" dirty="0" smtClean="0"/>
              <a:t>Clinically there are 3 main coronary artery where blockage occur</a:t>
            </a:r>
          </a:p>
          <a:p>
            <a:pPr algn="just"/>
            <a:r>
              <a:rPr lang="en-US" dirty="0" smtClean="0"/>
              <a:t>1)Anterior </a:t>
            </a:r>
            <a:r>
              <a:rPr lang="en-US" dirty="0" err="1" smtClean="0"/>
              <a:t>interventricular</a:t>
            </a:r>
            <a:r>
              <a:rPr lang="en-US" dirty="0" smtClean="0"/>
              <a:t> branch of left coronary artery-40-50%.</a:t>
            </a:r>
          </a:p>
          <a:p>
            <a:pPr algn="just"/>
            <a:r>
              <a:rPr lang="en-US" dirty="0" smtClean="0"/>
              <a:t>2)Right coronary artery-30-40%.</a:t>
            </a:r>
          </a:p>
          <a:p>
            <a:pPr algn="just"/>
            <a:r>
              <a:rPr lang="en-US" dirty="0" smtClean="0"/>
              <a:t>3)Circumflex branch of left coronaryartery-15-20%. 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Applied anatomy</a:t>
            </a:r>
            <a:endParaRPr lang="en-IN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Coronary Angiography-Determine the site of occlusion of coronary artery and their branches.</a:t>
            </a:r>
          </a:p>
          <a:p>
            <a:pPr algn="just"/>
            <a:r>
              <a:rPr lang="en-US" dirty="0" smtClean="0"/>
              <a:t>Here radio-opaque dye is injected in the coronary artery through catheter passing in the  femoral artery.</a:t>
            </a:r>
          </a:p>
          <a:p>
            <a:pPr algn="just"/>
            <a:r>
              <a:rPr lang="en-US" dirty="0" smtClean="0"/>
              <a:t>Angioplasty-It helps in removal of small blockage by using small stent or small inflated </a:t>
            </a:r>
            <a:r>
              <a:rPr lang="en-US" dirty="0" err="1" smtClean="0"/>
              <a:t>baloon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CABG-</a:t>
            </a:r>
            <a:r>
              <a:rPr lang="en-US" dirty="0" err="1" smtClean="0"/>
              <a:t>Cronary</a:t>
            </a:r>
            <a:r>
              <a:rPr lang="en-US" dirty="0" smtClean="0"/>
              <a:t> Artery bypass grafting surgery for treatment of Ischemic heart </a:t>
            </a:r>
            <a:r>
              <a:rPr lang="en-US" dirty="0" err="1" smtClean="0"/>
              <a:t>disease.A</a:t>
            </a:r>
            <a:r>
              <a:rPr lang="en-US" dirty="0" smtClean="0"/>
              <a:t> vascular </a:t>
            </a:r>
            <a:r>
              <a:rPr lang="en-US" dirty="0" err="1" smtClean="0"/>
              <a:t>autograft</a:t>
            </a:r>
            <a:r>
              <a:rPr lang="en-US" dirty="0" smtClean="0"/>
              <a:t> is taken from</a:t>
            </a:r>
          </a:p>
          <a:p>
            <a:pPr algn="just"/>
            <a:r>
              <a:rPr lang="en-US" dirty="0" smtClean="0"/>
              <a:t>1)Internal thoracic artery</a:t>
            </a:r>
          </a:p>
          <a:p>
            <a:pPr algn="just"/>
            <a:r>
              <a:rPr lang="en-US" dirty="0" smtClean="0"/>
              <a:t>2)Great </a:t>
            </a:r>
            <a:r>
              <a:rPr lang="en-US" dirty="0" err="1" smtClean="0"/>
              <a:t>Saphenous</a:t>
            </a:r>
            <a:r>
              <a:rPr lang="en-US" dirty="0" smtClean="0"/>
              <a:t> vein </a:t>
            </a:r>
          </a:p>
          <a:p>
            <a:pPr algn="just"/>
            <a:r>
              <a:rPr lang="en-US" dirty="0" smtClean="0"/>
              <a:t>3)Radial artery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Coronary artery bypass grafting</a:t>
            </a:r>
            <a:endParaRPr lang="en-IN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101MSDCF\DSC00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For Students…………..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r>
              <a:rPr lang="en-US" dirty="0" smtClean="0"/>
              <a:t>This lockdown holidays are not for sleeping,</a:t>
            </a:r>
          </a:p>
          <a:p>
            <a:r>
              <a:rPr lang="en-US" dirty="0" smtClean="0"/>
              <a:t>Its time to show the hidden talent inside you.</a:t>
            </a:r>
          </a:p>
          <a:p>
            <a:r>
              <a:rPr lang="en-US" dirty="0" smtClean="0"/>
              <a:t>Study hard, selective and study for knowledge.</a:t>
            </a:r>
          </a:p>
          <a:p>
            <a:r>
              <a:rPr lang="en-US" dirty="0" smtClean="0"/>
              <a:t>Its time to study by </a:t>
            </a:r>
            <a:r>
              <a:rPr lang="en-US" dirty="0" err="1" smtClean="0"/>
              <a:t>urself</a:t>
            </a:r>
            <a:r>
              <a:rPr lang="en-US" dirty="0" smtClean="0"/>
              <a:t>, as all of you are talented </a:t>
            </a:r>
            <a:r>
              <a:rPr lang="en-US" dirty="0" err="1" smtClean="0"/>
              <a:t>neet</a:t>
            </a:r>
            <a:r>
              <a:rPr lang="en-US" dirty="0" smtClean="0"/>
              <a:t> selected ,intelligent students.</a:t>
            </a:r>
          </a:p>
          <a:p>
            <a:r>
              <a:rPr lang="en-US" dirty="0" smtClean="0"/>
              <a:t>We can only help you through </a:t>
            </a:r>
            <a:r>
              <a:rPr lang="en-US" dirty="0" err="1" smtClean="0"/>
              <a:t>ppts</a:t>
            </a:r>
            <a:r>
              <a:rPr lang="en-US" dirty="0" smtClean="0"/>
              <a:t> but actual study is done  from books.</a:t>
            </a:r>
          </a:p>
          <a:p>
            <a:r>
              <a:rPr lang="en-US" dirty="0" smtClean="0"/>
              <a:t>Exam is near, be ready and prepared.</a:t>
            </a:r>
          </a:p>
          <a:p>
            <a:r>
              <a:rPr lang="en-US" dirty="0" smtClean="0"/>
              <a:t>Stay safe and healthy……………</a:t>
            </a: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                                            </a:t>
            </a:r>
            <a:r>
              <a:rPr lang="en-US" b="1" dirty="0" err="1" smtClean="0">
                <a:solidFill>
                  <a:srgbClr val="0070C0"/>
                </a:solidFill>
              </a:rPr>
              <a:t>Dr.Praveen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Kurrey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For Students……..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Don’t take the university exam lightly.</a:t>
            </a:r>
          </a:p>
          <a:p>
            <a:r>
              <a:rPr lang="en-US" dirty="0" smtClean="0"/>
              <a:t>Study hard ,daily, in a routine and all subjects daily.</a:t>
            </a:r>
          </a:p>
          <a:p>
            <a:r>
              <a:rPr lang="en-US" dirty="0" smtClean="0"/>
              <a:t>Don’t break continuity.</a:t>
            </a:r>
          </a:p>
          <a:p>
            <a:r>
              <a:rPr lang="en-US" dirty="0" smtClean="0"/>
              <a:t>Focus on </a:t>
            </a:r>
            <a:r>
              <a:rPr lang="en-US" dirty="0" err="1" smtClean="0"/>
              <a:t>ur</a:t>
            </a:r>
            <a:r>
              <a:rPr lang="en-US" dirty="0" smtClean="0"/>
              <a:t> future.</a:t>
            </a:r>
          </a:p>
          <a:p>
            <a:r>
              <a:rPr lang="en-US" dirty="0" smtClean="0"/>
              <a:t>Careful about </a:t>
            </a:r>
            <a:r>
              <a:rPr lang="en-US" dirty="0" err="1" smtClean="0"/>
              <a:t>ur</a:t>
            </a:r>
            <a:r>
              <a:rPr lang="en-US" dirty="0" smtClean="0"/>
              <a:t> health, diet and sleep.</a:t>
            </a:r>
          </a:p>
          <a:p>
            <a:r>
              <a:rPr lang="en-US" dirty="0" smtClean="0"/>
              <a:t>I hope all u will get grand success….</a:t>
            </a:r>
          </a:p>
          <a:p>
            <a:endParaRPr lang="en-US" dirty="0" smtClean="0"/>
          </a:p>
          <a:p>
            <a:r>
              <a:rPr lang="en-US" dirty="0" smtClean="0"/>
              <a:t>Hoping best for </a:t>
            </a:r>
            <a:r>
              <a:rPr lang="en-US" dirty="0" err="1" smtClean="0"/>
              <a:t>ur</a:t>
            </a:r>
            <a:r>
              <a:rPr lang="en-US" dirty="0" smtClean="0"/>
              <a:t> future……………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                     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             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Dr. Praveen </a:t>
            </a:r>
            <a:r>
              <a:rPr lang="en-US" b="1" dirty="0" err="1" smtClean="0">
                <a:solidFill>
                  <a:srgbClr val="0070C0"/>
                </a:solidFill>
              </a:rPr>
              <a:t>Kurrey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Be Positive…….Feel Positive…Stay Positive…..and Live  Positive…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352800"/>
            <a:ext cx="1524000" cy="1905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ELL\Desktop\Anatomy PPT classes\impossible-positiv-thoughts-phot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75" y="533400"/>
            <a:ext cx="85947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Heart Wall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err="1">
                <a:solidFill>
                  <a:srgbClr val="000000"/>
                </a:solidFill>
              </a:rPr>
              <a:t>Epicardium</a:t>
            </a:r>
            <a:r>
              <a:rPr lang="en-US" dirty="0">
                <a:solidFill>
                  <a:srgbClr val="000000"/>
                </a:solidFill>
              </a:rPr>
              <a:t> – visceral layer of the serous pericardium</a:t>
            </a:r>
          </a:p>
          <a:p>
            <a:pPr algn="just"/>
            <a:r>
              <a:rPr lang="en-US" dirty="0">
                <a:solidFill>
                  <a:srgbClr val="000000"/>
                </a:solidFill>
              </a:rPr>
              <a:t>Myocardium – cardiac muscle layer forming the bulk of the </a:t>
            </a:r>
            <a:r>
              <a:rPr lang="en-US" dirty="0" smtClean="0">
                <a:solidFill>
                  <a:srgbClr val="000000"/>
                </a:solidFill>
              </a:rPr>
              <a:t>heart</a:t>
            </a:r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>Fibrous skeleton of the heart – crisscrossing, interlacing layer of connective tissue</a:t>
            </a:r>
          </a:p>
          <a:p>
            <a:pPr algn="just"/>
            <a:r>
              <a:rPr lang="en-US" dirty="0" err="1"/>
              <a:t>Endocardium</a:t>
            </a:r>
            <a:r>
              <a:rPr lang="en-US" dirty="0"/>
              <a:t> – endothelial layer of the inner myocardial surface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THANK YOU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3795" name="Picture 2" descr="C:\Users\DELL\Desktop\Sartorius,Quadriceps,Hunter canal\Flowers HD Wallpapers (1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563" y="666750"/>
            <a:ext cx="8732837" cy="6091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ELL\Desktop\Heart classs\anatomy-of-heart-16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46419"/>
            <a:ext cx="8229600" cy="6178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800600"/>
          </a:xfrm>
        </p:spPr>
        <p:txBody>
          <a:bodyPr>
            <a:normAutofit/>
          </a:bodyPr>
          <a:lstStyle/>
          <a:p>
            <a:pPr algn="just">
              <a:lnSpc>
                <a:spcPct val="95000"/>
              </a:lnSpc>
            </a:pPr>
            <a:r>
              <a:rPr lang="en-US" sz="2800" dirty="0">
                <a:solidFill>
                  <a:srgbClr val="7030A0"/>
                </a:solidFill>
              </a:rPr>
              <a:t>Vessels returning blood to the heart include:</a:t>
            </a:r>
          </a:p>
          <a:p>
            <a:pPr lvl="1" algn="just">
              <a:lnSpc>
                <a:spcPct val="95000"/>
              </a:lnSpc>
            </a:pPr>
            <a:r>
              <a:rPr lang="en-US" sz="2800" dirty="0">
                <a:solidFill>
                  <a:srgbClr val="000000"/>
                </a:solidFill>
              </a:rPr>
              <a:t>Superior and inferior </a:t>
            </a:r>
            <a:r>
              <a:rPr lang="en-US" sz="2800" dirty="0" err="1">
                <a:solidFill>
                  <a:srgbClr val="000000"/>
                </a:solidFill>
              </a:rPr>
              <a:t>venae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cavae</a:t>
            </a:r>
            <a:endParaRPr lang="en-US" sz="2800" dirty="0">
              <a:solidFill>
                <a:srgbClr val="000000"/>
              </a:solidFill>
            </a:endParaRPr>
          </a:p>
          <a:p>
            <a:pPr lvl="1" algn="just">
              <a:lnSpc>
                <a:spcPct val="95000"/>
              </a:lnSpc>
            </a:pPr>
            <a:r>
              <a:rPr lang="en-US" sz="2800" dirty="0">
                <a:solidFill>
                  <a:srgbClr val="000000"/>
                </a:solidFill>
              </a:rPr>
              <a:t>Right and left pulmonary veins</a:t>
            </a:r>
          </a:p>
          <a:p>
            <a:pPr algn="just">
              <a:lnSpc>
                <a:spcPct val="95000"/>
              </a:lnSpc>
            </a:pPr>
            <a:r>
              <a:rPr lang="en-US" sz="2800" dirty="0">
                <a:solidFill>
                  <a:srgbClr val="7030A0"/>
                </a:solidFill>
              </a:rPr>
              <a:t>Vessels conveying blood away from the heart include</a:t>
            </a:r>
            <a:r>
              <a:rPr lang="en-US" sz="2800" dirty="0">
                <a:solidFill>
                  <a:srgbClr val="00B0F0"/>
                </a:solidFill>
              </a:rPr>
              <a:t>:</a:t>
            </a:r>
          </a:p>
          <a:p>
            <a:pPr lvl="1" algn="just">
              <a:lnSpc>
                <a:spcPct val="95000"/>
              </a:lnSpc>
            </a:pPr>
            <a:r>
              <a:rPr lang="en-US" sz="2800" dirty="0">
                <a:solidFill>
                  <a:srgbClr val="000000"/>
                </a:solidFill>
              </a:rPr>
              <a:t>Pulmonary trunk, which splits into right and left pulmonary arteries</a:t>
            </a:r>
          </a:p>
          <a:p>
            <a:pPr lvl="1" algn="just">
              <a:lnSpc>
                <a:spcPct val="95000"/>
              </a:lnSpc>
            </a:pPr>
            <a:r>
              <a:rPr lang="en-US" sz="2800" dirty="0"/>
              <a:t>Ascending aorta (three branches) – </a:t>
            </a:r>
            <a:r>
              <a:rPr lang="en-US" sz="2800" dirty="0" err="1"/>
              <a:t>brachiocephalic</a:t>
            </a:r>
            <a:r>
              <a:rPr lang="en-US" sz="2800" dirty="0"/>
              <a:t>, left common carotid, and </a:t>
            </a:r>
            <a:r>
              <a:rPr lang="en-US" sz="2800" dirty="0" err="1"/>
              <a:t>subclavian</a:t>
            </a:r>
            <a:r>
              <a:rPr lang="en-US" sz="2800" dirty="0"/>
              <a:t> arteries</a:t>
            </a:r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>
            <a:off x="152400" y="10668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160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Major </a:t>
            </a:r>
            <a:r>
              <a:rPr lang="en-US" sz="3600" b="1" dirty="0">
                <a:solidFill>
                  <a:srgbClr val="FF0000"/>
                </a:solidFill>
              </a:rPr>
              <a:t>Vessels of the </a:t>
            </a:r>
            <a:r>
              <a:rPr lang="en-US" sz="3600" b="1" dirty="0" smtClean="0">
                <a:solidFill>
                  <a:srgbClr val="FF0000"/>
                </a:solidFill>
              </a:rPr>
              <a:t>Heart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Arteries – right and left coronary (in atrioventricular groove), marginal, circumflex, and anterior interventricular arteries</a:t>
            </a:r>
          </a:p>
          <a:p>
            <a:r>
              <a:rPr lang="en-US"/>
              <a:t>Veins – small cardiac, anterior cardiac, and great cardiac veins</a:t>
            </a: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2628" name="Line 4"/>
          <p:cNvSpPr>
            <a:spLocks noChangeShapeType="1"/>
          </p:cNvSpPr>
          <p:nvPr/>
        </p:nvSpPr>
        <p:spPr bwMode="auto">
          <a:xfrm>
            <a:off x="152400" y="10668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262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048512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Vessels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1"/>
            <a:ext cx="8483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61" y="533400"/>
            <a:ext cx="8373727" cy="628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196" name="Google Shape;196;p14" descr="A close up of a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275272"/>
            <a:ext cx="9074857" cy="626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External Features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Apex  -- (Present on Left 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Intercostal</a:t>
            </a:r>
            <a:r>
              <a:rPr lang="en-US" dirty="0" smtClean="0"/>
              <a:t> space, 9cm lateral to </a:t>
            </a:r>
            <a:r>
              <a:rPr lang="en-US" dirty="0" err="1" smtClean="0"/>
              <a:t>midsternal</a:t>
            </a:r>
            <a:r>
              <a:rPr lang="en-US" dirty="0" smtClean="0"/>
              <a:t>  line)</a:t>
            </a:r>
          </a:p>
          <a:p>
            <a:r>
              <a:rPr lang="en-US" dirty="0" smtClean="0"/>
              <a:t>Base (Posterior surface)</a:t>
            </a:r>
          </a:p>
          <a:p>
            <a:r>
              <a:rPr lang="en-US" dirty="0" smtClean="0"/>
              <a:t>4 Borders – Superior, Inferior, Right, Left Border</a:t>
            </a:r>
          </a:p>
          <a:p>
            <a:r>
              <a:rPr lang="en-US" dirty="0" smtClean="0"/>
              <a:t>3 Surfaces – Anterior (</a:t>
            </a:r>
            <a:r>
              <a:rPr lang="en-US" dirty="0" err="1" smtClean="0"/>
              <a:t>Sternocostal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              Left surface </a:t>
            </a:r>
          </a:p>
          <a:p>
            <a:r>
              <a:rPr lang="en-US" dirty="0" smtClean="0"/>
              <a:t>                     Inferior (Diaphragmatic)</a:t>
            </a:r>
          </a:p>
          <a:p>
            <a:r>
              <a:rPr lang="en-US" dirty="0" smtClean="0"/>
              <a:t>4 Chambers – Right atrium, Left atrium, Right ventricle, Left ventricle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Heart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Approximately the size of </a:t>
            </a:r>
            <a:r>
              <a:rPr lang="en-US" sz="2800" dirty="0" smtClean="0">
                <a:solidFill>
                  <a:srgbClr val="000000"/>
                </a:solidFill>
              </a:rPr>
              <a:t>your closed  </a:t>
            </a:r>
            <a:r>
              <a:rPr lang="en-US" sz="2800" dirty="0">
                <a:solidFill>
                  <a:srgbClr val="000000"/>
                </a:solidFill>
              </a:rPr>
              <a:t>fist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Location</a:t>
            </a:r>
          </a:p>
          <a:p>
            <a:pPr lvl="1" algn="just"/>
            <a:r>
              <a:rPr lang="en-US" sz="2800" dirty="0">
                <a:solidFill>
                  <a:srgbClr val="000000"/>
                </a:solidFill>
              </a:rPr>
              <a:t>Superior surface of diaphragm</a:t>
            </a:r>
          </a:p>
          <a:p>
            <a:pPr lvl="1" algn="just"/>
            <a:r>
              <a:rPr lang="en-US" sz="2800" dirty="0">
                <a:solidFill>
                  <a:srgbClr val="000000"/>
                </a:solidFill>
              </a:rPr>
              <a:t>Left of the midline</a:t>
            </a:r>
          </a:p>
          <a:p>
            <a:pPr lvl="1" algn="just"/>
            <a:r>
              <a:rPr lang="en-US" sz="2800" dirty="0"/>
              <a:t>Anterior to the vertebral </a:t>
            </a:r>
            <a:r>
              <a:rPr lang="en-US" sz="2800" dirty="0" smtClean="0"/>
              <a:t>column</a:t>
            </a:r>
          </a:p>
          <a:p>
            <a:pPr lvl="1" algn="just"/>
            <a:r>
              <a:rPr lang="en-US" sz="2800" dirty="0" smtClean="0"/>
              <a:t>posterior </a:t>
            </a:r>
            <a:r>
              <a:rPr lang="en-US" sz="2800" dirty="0"/>
              <a:t>to the sternum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External Heart: Anterior View</a:t>
            </a:r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18.4b</a:t>
            </a:r>
          </a:p>
        </p:txBody>
      </p:sp>
      <p:pic>
        <p:nvPicPr>
          <p:cNvPr id="283652" name="Picture 4" descr="18-04b_HeartAnat_1.jpg 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871538"/>
            <a:ext cx="8597900" cy="54530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External Heart: Posterior View</a:t>
            </a: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18.4d</a:t>
            </a:r>
          </a:p>
        </p:txBody>
      </p:sp>
      <p:pic>
        <p:nvPicPr>
          <p:cNvPr id="286724" name="Picture 4" descr="18-04d_HeartAnat_1.jpg 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44538"/>
            <a:ext cx="8578850" cy="56562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165" name="Google Shape;165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pic>
        <p:nvPicPr>
          <p:cNvPr id="166" name="Google Shape;166;p10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0"/>
            <a:ext cx="8705885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Formation of External features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Apex – Formed by </a:t>
            </a:r>
            <a:r>
              <a:rPr lang="en-US" b="1" dirty="0" smtClean="0">
                <a:solidFill>
                  <a:srgbClr val="FF0000"/>
                </a:solidFill>
              </a:rPr>
              <a:t>Left ventricle only</a:t>
            </a:r>
          </a:p>
          <a:p>
            <a:r>
              <a:rPr lang="en-US" dirty="0" smtClean="0"/>
              <a:t>Base – Left and Right Atrium</a:t>
            </a:r>
          </a:p>
          <a:p>
            <a:r>
              <a:rPr lang="en-US" dirty="0" smtClean="0"/>
              <a:t>Superior border – LA and RA</a:t>
            </a:r>
          </a:p>
          <a:p>
            <a:r>
              <a:rPr lang="en-US" dirty="0" smtClean="0"/>
              <a:t>Inferior border – RV and LV</a:t>
            </a:r>
          </a:p>
          <a:p>
            <a:r>
              <a:rPr lang="en-US" dirty="0" smtClean="0"/>
              <a:t>Right border – RA </a:t>
            </a:r>
          </a:p>
          <a:p>
            <a:r>
              <a:rPr lang="en-US" dirty="0" smtClean="0"/>
              <a:t>Left border – LA and Left auricle</a:t>
            </a:r>
          </a:p>
          <a:p>
            <a:r>
              <a:rPr lang="en-US" dirty="0" smtClean="0"/>
              <a:t>Anterior surface – RA , RV, LV, Left auricle</a:t>
            </a:r>
          </a:p>
          <a:p>
            <a:r>
              <a:rPr lang="en-US" dirty="0" smtClean="0"/>
              <a:t>Left  surface – LV, Left auricle</a:t>
            </a:r>
          </a:p>
          <a:p>
            <a:r>
              <a:rPr lang="en-US" dirty="0" smtClean="0"/>
              <a:t>Inferior surface  -- LV, RV 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 txBox="1">
            <a:spLocks noGrp="1"/>
          </p:cNvSpPr>
          <p:nvPr>
            <p:ph type="title"/>
          </p:nvPr>
        </p:nvSpPr>
        <p:spPr>
          <a:xfrm>
            <a:off x="2362200" y="237552"/>
            <a:ext cx="4114800" cy="757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Apex of the Heart</a:t>
            </a:r>
            <a:endParaRPr sz="4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 txBox="1">
            <a:spLocks noGrp="1"/>
          </p:cNvSpPr>
          <p:nvPr>
            <p:ph type="body" idx="1"/>
          </p:nvPr>
        </p:nvSpPr>
        <p:spPr>
          <a:xfrm>
            <a:off x="156542" y="1093305"/>
            <a:ext cx="4231020" cy="536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2400"/>
              <a:buChar char="•"/>
            </a:pP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Conical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 of heart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Directed downward, forward, and – left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Formation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formed by left ventricle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Overlapped by left lung and left pleura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600DA"/>
              </a:buClr>
              <a:buSzPts val="2400"/>
              <a:buChar char="•"/>
            </a:pP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r>
              <a:rPr lang="en-US" sz="240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Fifth left intercostal space, just medial – midclavicular line (at about 9 cm from midline)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181" name="Google Shape;181;p12"/>
          <p:cNvSpPr txBox="1">
            <a:spLocks noGrp="1"/>
          </p:cNvSpPr>
          <p:nvPr>
            <p:ph type="sldNum" idx="12"/>
          </p:nvPr>
        </p:nvSpPr>
        <p:spPr>
          <a:xfrm>
            <a:off x="6457950" y="636629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324019" y="1560576"/>
            <a:ext cx="4663440" cy="373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pic>
        <p:nvPicPr>
          <p:cNvPr id="189" name="Google Shape;189;p1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136525"/>
            <a:ext cx="9144000" cy="6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457200" y="216039"/>
            <a:ext cx="3575603" cy="68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4000"/>
              <a:buFont typeface="Arial"/>
              <a:buNone/>
            </a:pPr>
            <a:r>
              <a:rPr lang="en-US" sz="4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</a:t>
            </a:r>
            <a:endParaRPr sz="4000" i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5"/>
          <p:cNvSpPr txBox="1">
            <a:spLocks noGrp="1"/>
          </p:cNvSpPr>
          <p:nvPr>
            <p:ph type="body" idx="1"/>
          </p:nvPr>
        </p:nvSpPr>
        <p:spPr>
          <a:xfrm>
            <a:off x="166480" y="993912"/>
            <a:ext cx="4522406" cy="524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400"/>
              <a:buNone/>
            </a:pPr>
            <a:r>
              <a:rPr lang="en-US" sz="240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Write short note on apex beat of heart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Apex impulse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outer thrust of apex of heart during ventricular systole observed in fifth intercostal space just medial – midclavicular line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Apex beat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be felt – site of apex impulse</a:t>
            </a:r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1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45631" y="431195"/>
            <a:ext cx="4398370" cy="599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eart-vent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5873750" cy="6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705600" y="955675"/>
            <a:ext cx="22098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/>
              <a:t>Heart in VENTRAL view. </a:t>
            </a:r>
          </a:p>
          <a:p>
            <a:endParaRPr lang="en-US" sz="3200" b="1"/>
          </a:p>
          <a:p>
            <a:r>
              <a:rPr lang="en-US" sz="3200" b="1"/>
              <a:t>(You see mostly right ventricle!)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eart-dis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55975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537325" y="574675"/>
            <a:ext cx="237807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HEART</a:t>
            </a:r>
          </a:p>
          <a:p>
            <a:endParaRPr lang="en-US" sz="3600" b="1" dirty="0">
              <a:solidFill>
                <a:schemeClr val="tx2"/>
              </a:solidFill>
            </a:endParaRPr>
          </a:p>
          <a:p>
            <a:r>
              <a:rPr lang="en-US" sz="3600" dirty="0"/>
              <a:t>The real thing in ventral view.</a:t>
            </a:r>
          </a:p>
          <a:p>
            <a:endParaRPr lang="en-US" sz="3600" dirty="0"/>
          </a:p>
          <a:p>
            <a:r>
              <a:rPr lang="en-US" sz="3600" dirty="0"/>
              <a:t>Lungs have been removed.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eart-dors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52768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003925" y="650875"/>
            <a:ext cx="29114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/>
              <a:t>Heart in DORSAL view.</a:t>
            </a:r>
          </a:p>
          <a:p>
            <a:endParaRPr lang="en-US" sz="3600" b="1"/>
          </a:p>
          <a:p>
            <a:r>
              <a:rPr lang="en-US" sz="3600" b="1"/>
              <a:t>(You see mostly left ventricle.)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2286001" y="136526"/>
            <a:ext cx="4144618" cy="82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Heart - Introduction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141633" y="903287"/>
            <a:ext cx="4647430" cy="527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Conical hollow muscular organ located in middle mediastinum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Enclosed within pericardium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About size of clenched fist of individual</a:t>
            </a:r>
            <a:endParaRPr sz="2000" i="1" baseline="3000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Consists of four chambers: right atrium, right ventricle, left atrium, and left ventricle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atrium receives deoxygenated blood from superior and inferior venae cavae and transfer – right ventricle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89063" y="1185569"/>
            <a:ext cx="4268570" cy="525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Gross Anatomy of Heart: </a:t>
            </a:r>
            <a:r>
              <a:rPr lang="en-US" b="1" dirty="0" smtClean="0">
                <a:solidFill>
                  <a:srgbClr val="C00000"/>
                </a:solidFill>
              </a:rPr>
              <a:t>Front</a:t>
            </a:r>
            <a:endParaRPr lang="en-US" dirty="0"/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18.4e</a:t>
            </a:r>
          </a:p>
        </p:txBody>
      </p:sp>
      <p:pic>
        <p:nvPicPr>
          <p:cNvPr id="287748" name="Picture 4" descr="18-04e_HeartAnat_1.jpg 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49325"/>
            <a:ext cx="8610600" cy="50260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Atria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Atria  </a:t>
            </a:r>
            <a:r>
              <a:rPr lang="en-US" dirty="0">
                <a:solidFill>
                  <a:srgbClr val="000000"/>
                </a:solidFill>
              </a:rPr>
              <a:t>are the receiving chambers of the heart</a:t>
            </a:r>
          </a:p>
          <a:p>
            <a:r>
              <a:rPr lang="en-US" dirty="0">
                <a:solidFill>
                  <a:srgbClr val="000000"/>
                </a:solidFill>
              </a:rPr>
              <a:t>Each atrium has a protruding auricle</a:t>
            </a:r>
          </a:p>
          <a:p>
            <a:r>
              <a:rPr lang="en-US" dirty="0" err="1">
                <a:solidFill>
                  <a:srgbClr val="000000"/>
                </a:solidFill>
              </a:rPr>
              <a:t>Pectinate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muscles </a:t>
            </a:r>
            <a:r>
              <a:rPr lang="en-US" dirty="0">
                <a:solidFill>
                  <a:srgbClr val="000000"/>
                </a:solidFill>
              </a:rPr>
              <a:t>mark </a:t>
            </a:r>
            <a:r>
              <a:rPr lang="en-US" dirty="0" err="1">
                <a:solidFill>
                  <a:srgbClr val="000000"/>
                </a:solidFill>
              </a:rPr>
              <a:t>atrial</a:t>
            </a:r>
            <a:r>
              <a:rPr lang="en-US" dirty="0">
                <a:solidFill>
                  <a:srgbClr val="000000"/>
                </a:solidFill>
              </a:rPr>
              <a:t> walls</a:t>
            </a:r>
          </a:p>
          <a:p>
            <a:r>
              <a:rPr lang="en-US" dirty="0">
                <a:solidFill>
                  <a:srgbClr val="000000"/>
                </a:solidFill>
              </a:rPr>
              <a:t>Blood enters right atria from superior and inferior </a:t>
            </a:r>
            <a:r>
              <a:rPr lang="en-US" dirty="0" err="1">
                <a:solidFill>
                  <a:srgbClr val="000000"/>
                </a:solidFill>
              </a:rPr>
              <a:t>venae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cavae</a:t>
            </a:r>
            <a:r>
              <a:rPr lang="en-US" dirty="0">
                <a:solidFill>
                  <a:srgbClr val="000000"/>
                </a:solidFill>
              </a:rPr>
              <a:t> and coronary sinus</a:t>
            </a:r>
          </a:p>
          <a:p>
            <a:r>
              <a:rPr lang="en-US" dirty="0"/>
              <a:t>Blood enters left atria from pulmonary veins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7"/>
          <p:cNvSpPr txBox="1">
            <a:spLocks noGrp="1"/>
          </p:cNvSpPr>
          <p:nvPr>
            <p:ph type="title"/>
          </p:nvPr>
        </p:nvSpPr>
        <p:spPr>
          <a:xfrm>
            <a:off x="2667000" y="265269"/>
            <a:ext cx="4572000" cy="559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40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RIGHT </a:t>
            </a:r>
            <a:r>
              <a:rPr lang="en-US" sz="4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ATRIUM</a:t>
            </a:r>
            <a:endParaRPr sz="4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7"/>
          <p:cNvSpPr txBox="1">
            <a:spLocks noGrp="1"/>
          </p:cNvSpPr>
          <p:nvPr>
            <p:ph type="body" idx="1"/>
          </p:nvPr>
        </p:nvSpPr>
        <p:spPr>
          <a:xfrm>
            <a:off x="178905" y="685801"/>
            <a:ext cx="4080496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000"/>
              <a:buNone/>
            </a:pPr>
            <a:r>
              <a:rPr lang="en-US" sz="20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0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Write short note on right atrium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73F3"/>
              </a:buClr>
              <a:buSzPts val="2000"/>
              <a:buNone/>
            </a:pPr>
            <a:r>
              <a:rPr lang="en-US" sz="20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0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List openings in right atrium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73F3"/>
              </a:buClr>
              <a:buSzPts val="2000"/>
              <a:buNone/>
            </a:pPr>
            <a:r>
              <a:rPr lang="en-US" sz="20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0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Draw well-labeled diagram showing internal structure of rights atrium</a:t>
            </a:r>
            <a:endParaRPr dirty="0"/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Quadrilateral chamber of heart</a:t>
            </a:r>
            <a:endParaRPr sz="2200" dirty="0"/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atrium receives deoxygenated blood from the body and transmit it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–Right 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ventricle through right </a:t>
            </a:r>
            <a:r>
              <a:rPr lang="en-US" sz="2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atrioventricular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opening guarded by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Tricuspid 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valve</a:t>
            </a:r>
            <a:endParaRPr sz="22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473" name="Google Shape;473;p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47" descr="A close up of text on a white background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259401" y="1825625"/>
            <a:ext cx="4828032" cy="3529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RIGHT ATRIUM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18.4b</a:t>
            </a:r>
          </a:p>
        </p:txBody>
      </p:sp>
      <p:pic>
        <p:nvPicPr>
          <p:cNvPr id="283652" name="Picture 4" descr="18-04b_HeartAnat_1.jpg 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871538"/>
            <a:ext cx="8597900" cy="54530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8"/>
          <p:cNvSpPr txBox="1">
            <a:spLocks noGrp="1"/>
          </p:cNvSpPr>
          <p:nvPr>
            <p:ph type="title"/>
          </p:nvPr>
        </p:nvSpPr>
        <p:spPr>
          <a:xfrm>
            <a:off x="2438400" y="249107"/>
            <a:ext cx="3723447" cy="72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RIGHT ATRIUM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8"/>
          <p:cNvSpPr txBox="1">
            <a:spLocks noGrp="1"/>
          </p:cNvSpPr>
          <p:nvPr>
            <p:ph type="body" idx="1"/>
          </p:nvPr>
        </p:nvSpPr>
        <p:spPr>
          <a:xfrm>
            <a:off x="231085" y="894523"/>
            <a:ext cx="4021265" cy="528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2800"/>
              <a:buNone/>
            </a:pPr>
            <a:r>
              <a:rPr lang="en-US" i="1">
                <a:solidFill>
                  <a:srgbClr val="00C066"/>
                </a:solidFill>
                <a:latin typeface="Arial"/>
                <a:ea typeface="Arial"/>
                <a:cs typeface="Arial"/>
                <a:sym typeface="Arial"/>
              </a:rPr>
              <a:t>Tributaries</a:t>
            </a:r>
            <a:endParaRPr i="1" baseline="3000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Receives blood through following tributaries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Superior vena cava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Inferior vena cava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Coronary sinus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 cardiac veins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Venae cordis minimi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Occasionally right marginal vein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482" name="Google Shape;482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48" descr="A close up of text on a white background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252349" y="1858617"/>
            <a:ext cx="4782903" cy="349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489" name="Google Shape;489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pic>
        <p:nvPicPr>
          <p:cNvPr id="490" name="Google Shape;490;p49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0"/>
            <a:ext cx="9144000" cy="5577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0"/>
          <p:cNvSpPr txBox="1">
            <a:spLocks noGrp="1"/>
          </p:cNvSpPr>
          <p:nvPr>
            <p:ph type="title"/>
          </p:nvPr>
        </p:nvSpPr>
        <p:spPr>
          <a:xfrm>
            <a:off x="2438400" y="287130"/>
            <a:ext cx="4019550" cy="78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External Features</a:t>
            </a:r>
            <a:endParaRPr sz="4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0"/>
          <p:cNvSpPr txBox="1">
            <a:spLocks noGrp="1"/>
          </p:cNvSpPr>
          <p:nvPr>
            <p:ph type="body" idx="1"/>
          </p:nvPr>
        </p:nvSpPr>
        <p:spPr>
          <a:xfrm>
            <a:off x="178904" y="944217"/>
            <a:ext cx="4499528" cy="554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200"/>
              <a:buNone/>
            </a:pPr>
            <a:r>
              <a:rPr lang="en-US" sz="3200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Shape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atrium – vertically elongated conical chamber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Extends from superior vena cava (opens – upper end) to inferior vena cava (opens – lower end)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3200"/>
              <a:buNone/>
            </a:pPr>
            <a:r>
              <a:rPr lang="en-US" sz="3200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Right auricle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Small, ear-like projection of right atrium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498" name="Google Shape;498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50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678432" y="1870075"/>
            <a:ext cx="4406477" cy="268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>
            <a:spLocks noGrp="1"/>
          </p:cNvSpPr>
          <p:nvPr>
            <p:ph type="title"/>
          </p:nvPr>
        </p:nvSpPr>
        <p:spPr>
          <a:xfrm>
            <a:off x="2667000" y="287130"/>
            <a:ext cx="4114800" cy="78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External Features</a:t>
            </a:r>
            <a:endParaRPr sz="4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1"/>
          <p:cNvSpPr txBox="1">
            <a:spLocks noGrp="1"/>
          </p:cNvSpPr>
          <p:nvPr>
            <p:ph type="body" idx="1"/>
          </p:nvPr>
        </p:nvSpPr>
        <p:spPr>
          <a:xfrm>
            <a:off x="178904" y="944217"/>
            <a:ext cx="4499528" cy="554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200"/>
              <a:buNone/>
            </a:pPr>
            <a:r>
              <a:rPr lang="en-US" sz="32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Right auricle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Extends from right heart border – left on anterior (sternocostal) surface of heart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Margins of right auricle notched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auricle overlaps root of ascending aorta completely and infundibulum of right ventricle partially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507" name="Google Shape;507;p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51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678432" y="1870075"/>
            <a:ext cx="4406477" cy="268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2"/>
          <p:cNvSpPr txBox="1">
            <a:spLocks noGrp="1"/>
          </p:cNvSpPr>
          <p:nvPr>
            <p:ph type="title"/>
          </p:nvPr>
        </p:nvSpPr>
        <p:spPr>
          <a:xfrm>
            <a:off x="457200" y="136525"/>
            <a:ext cx="4953000" cy="7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External Features</a:t>
            </a:r>
            <a:endParaRPr sz="4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2"/>
          <p:cNvSpPr txBox="1">
            <a:spLocks noGrp="1"/>
          </p:cNvSpPr>
          <p:nvPr>
            <p:ph type="body" idx="1"/>
          </p:nvPr>
        </p:nvSpPr>
        <p:spPr>
          <a:xfrm>
            <a:off x="175048" y="884584"/>
            <a:ext cx="4512779" cy="564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800"/>
              <a:buNone/>
            </a:pPr>
            <a:r>
              <a:rPr lang="en-US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Sulcus</a:t>
            </a:r>
            <a:r>
              <a:rPr lang="en-US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terminalis</a:t>
            </a:r>
            <a:endParaRPr b="1"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Shallow groove extends from superior vena cava – inferior vena cava, along right heart border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Corresponds internal muscular ridge called </a:t>
            </a:r>
            <a:r>
              <a:rPr lang="en-US" b="1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1" i="1" dirty="0" err="1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rista</a:t>
            </a:r>
            <a:r>
              <a:rPr lang="en-US" b="1" i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terminalis</a:t>
            </a:r>
            <a:endParaRPr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Upper part of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sulcus</a:t>
            </a:r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contains </a:t>
            </a:r>
            <a:r>
              <a:rPr lang="en-US" b="1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sinoatrial</a:t>
            </a:r>
            <a:r>
              <a:rPr lang="en-US" b="1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b="1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b="1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node </a:t>
            </a:r>
            <a:r>
              <a:rPr lang="en-US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acts as pacemaker of heart</a:t>
            </a:r>
            <a:endParaRPr dirty="0"/>
          </a:p>
        </p:txBody>
      </p:sp>
      <p:sp>
        <p:nvSpPr>
          <p:cNvPr id="515" name="Google Shape;515;p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516" name="Google Shape;516;p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535;p5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38416" y="103590"/>
            <a:ext cx="3588800" cy="7211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3"/>
          <p:cNvSpPr txBox="1">
            <a:spLocks noGrp="1"/>
          </p:cNvSpPr>
          <p:nvPr>
            <p:ph type="title"/>
          </p:nvPr>
        </p:nvSpPr>
        <p:spPr>
          <a:xfrm>
            <a:off x="2889802" y="136525"/>
            <a:ext cx="3568148" cy="7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4000" i="1">
                <a:solidFill>
                  <a:srgbClr val="00C066"/>
                </a:solidFill>
                <a:latin typeface="Arial"/>
                <a:ea typeface="Arial"/>
                <a:cs typeface="Arial"/>
                <a:sym typeface="Arial"/>
              </a:rPr>
              <a:t>External Features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3"/>
          <p:cNvSpPr txBox="1">
            <a:spLocks noGrp="1"/>
          </p:cNvSpPr>
          <p:nvPr>
            <p:ph type="body" idx="1"/>
          </p:nvPr>
        </p:nvSpPr>
        <p:spPr>
          <a:xfrm>
            <a:off x="175048" y="884584"/>
            <a:ext cx="4512779" cy="564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200"/>
              <a:buNone/>
            </a:pPr>
            <a:r>
              <a:rPr lang="en-US" sz="32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Atrioventricular groove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Separates right atrium from right ventricle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Runs vertically downward and to right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Lodges right coronary artery and small cardiac vein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525" name="Google Shape;525;p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53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687828" y="2235296"/>
            <a:ext cx="4406477" cy="268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DIMENSIONS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Length – 12 cm</a:t>
            </a:r>
          </a:p>
          <a:p>
            <a:r>
              <a:rPr lang="en-US" dirty="0" smtClean="0"/>
              <a:t>Width – 9 cm</a:t>
            </a:r>
          </a:p>
          <a:p>
            <a:r>
              <a:rPr lang="en-US" dirty="0" smtClean="0"/>
              <a:t>Thickness – 6 cm</a:t>
            </a:r>
          </a:p>
          <a:p>
            <a:endParaRPr lang="en-US" dirty="0" smtClean="0"/>
          </a:p>
          <a:p>
            <a:r>
              <a:rPr lang="en-US" dirty="0" smtClean="0"/>
              <a:t>Weight – 300 </a:t>
            </a:r>
            <a:r>
              <a:rPr lang="en-US" dirty="0" err="1" smtClean="0"/>
              <a:t>gms</a:t>
            </a:r>
            <a:r>
              <a:rPr lang="en-US" dirty="0" smtClean="0"/>
              <a:t> in males</a:t>
            </a:r>
          </a:p>
          <a:p>
            <a:r>
              <a:rPr lang="en-US" dirty="0" smtClean="0"/>
              <a:t>                 250 </a:t>
            </a:r>
            <a:r>
              <a:rPr lang="en-US" dirty="0" err="1" smtClean="0"/>
              <a:t>gms</a:t>
            </a:r>
            <a:r>
              <a:rPr lang="en-US" dirty="0" smtClean="0"/>
              <a:t> in females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/>
          </p:nvPr>
        </p:nvSpPr>
        <p:spPr>
          <a:xfrm>
            <a:off x="300658" y="136526"/>
            <a:ext cx="4499941" cy="72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Internal Features</a:t>
            </a:r>
            <a:endParaRPr sz="4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54"/>
          <p:cNvSpPr txBox="1">
            <a:spLocks noGrp="1"/>
          </p:cNvSpPr>
          <p:nvPr>
            <p:ph type="body" idx="1"/>
          </p:nvPr>
        </p:nvSpPr>
        <p:spPr>
          <a:xfrm>
            <a:off x="144533" y="1014034"/>
            <a:ext cx="5222250" cy="51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Interior of right atrium divided into three parts</a:t>
            </a:r>
            <a:endParaRPr dirty="0"/>
          </a:p>
          <a:p>
            <a:pPr marL="971550" lvl="1" indent="-514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Rough Anterior Part-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Pectinate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 and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auricle</a:t>
            </a:r>
          </a:p>
          <a:p>
            <a:pPr marL="914400" lvl="1" indent="-457200">
              <a:spcBef>
                <a:spcPts val="500"/>
              </a:spcBef>
              <a:buClr>
                <a:srgbClr val="000000"/>
              </a:buClr>
              <a:buSzPts val="2800"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Smooth Posterior Part-Sinus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venarum</a:t>
            </a:r>
            <a:endParaRPr sz="2800"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Interatrial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septum</a:t>
            </a:r>
            <a:endParaRPr dirty="0"/>
          </a:p>
        </p:txBody>
      </p:sp>
      <p:sp>
        <p:nvSpPr>
          <p:cNvPr id="533" name="Google Shape;533;p5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534" name="Google Shape;534;p5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5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38416" y="103591"/>
            <a:ext cx="3588800" cy="646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RIGHT ATRIUM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 Openings  of Right atrium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A. 3 openings with valve – </a:t>
            </a:r>
          </a:p>
          <a:p>
            <a:r>
              <a:rPr lang="en-US" dirty="0" smtClean="0"/>
              <a:t>1. Inferior vena cava – Eustachian valve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Atrioventricular</a:t>
            </a:r>
            <a:r>
              <a:rPr lang="en-US" dirty="0" smtClean="0"/>
              <a:t> orifice  -- Tricuspid valve</a:t>
            </a:r>
          </a:p>
          <a:p>
            <a:r>
              <a:rPr lang="en-US" dirty="0" smtClean="0"/>
              <a:t>3. Coronary sinus – </a:t>
            </a:r>
            <a:r>
              <a:rPr lang="en-US" dirty="0" err="1" smtClean="0"/>
              <a:t>Thebessian</a:t>
            </a:r>
            <a:r>
              <a:rPr lang="en-US" dirty="0" smtClean="0"/>
              <a:t> valve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B. 3 openings without valve</a:t>
            </a:r>
          </a:p>
          <a:p>
            <a:r>
              <a:rPr lang="en-US" dirty="0" smtClean="0"/>
              <a:t>1. Superior vena cava</a:t>
            </a:r>
          </a:p>
          <a:p>
            <a:r>
              <a:rPr lang="en-US" dirty="0" smtClean="0"/>
              <a:t>2. Anterior cardiac vein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Venecordis</a:t>
            </a:r>
            <a:r>
              <a:rPr lang="en-US" dirty="0" smtClean="0"/>
              <a:t> </a:t>
            </a:r>
            <a:r>
              <a:rPr lang="en-US" dirty="0" err="1" smtClean="0"/>
              <a:t>minimi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8"/>
          <p:cNvSpPr txBox="1">
            <a:spLocks noGrp="1"/>
          </p:cNvSpPr>
          <p:nvPr>
            <p:ph type="title"/>
          </p:nvPr>
        </p:nvSpPr>
        <p:spPr>
          <a:xfrm>
            <a:off x="990600" y="196563"/>
            <a:ext cx="6857999" cy="48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32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1. Rough Anterior - </a:t>
            </a:r>
            <a:r>
              <a:rPr lang="en-US" sz="3200" b="1" dirty="0" err="1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Pectinate</a:t>
            </a:r>
            <a:r>
              <a:rPr lang="en-US" sz="32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part 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8"/>
          <p:cNvSpPr txBox="1">
            <a:spLocks noGrp="1"/>
          </p:cNvSpPr>
          <p:nvPr>
            <p:ph type="body" idx="1"/>
          </p:nvPr>
        </p:nvSpPr>
        <p:spPr>
          <a:xfrm>
            <a:off x="229670" y="898814"/>
            <a:ext cx="5044866" cy="545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 rough part of right atrium called </a:t>
            </a:r>
            <a:r>
              <a:rPr lang="en-US" sz="2000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pectinate</a:t>
            </a:r>
            <a:r>
              <a:rPr lang="en-US" sz="20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part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Develops from primitive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atrial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chamber</a:t>
            </a:r>
            <a:endParaRPr sz="2000"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000"/>
              <a:buNone/>
            </a:pPr>
            <a:r>
              <a:rPr lang="en-US" sz="20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Has following features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b="1" dirty="0" err="1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Crista</a:t>
            </a: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terminalis</a:t>
            </a:r>
            <a:endParaRPr b="1"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Smooth C-shaped muscle ridge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 called </a:t>
            </a:r>
            <a:r>
              <a:rPr lang="en-US" sz="20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terminal crest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Extends from upper part of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septal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surface and passes anterior – opening of SVC – reach right of inferior vena cava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Remnant of upper part of right venous valve</a:t>
            </a:r>
            <a:endParaRPr sz="2000"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5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p58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274537" y="974457"/>
            <a:ext cx="3782495" cy="53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9"/>
          <p:cNvSpPr txBox="1">
            <a:spLocks noGrp="1"/>
          </p:cNvSpPr>
          <p:nvPr>
            <p:ph type="title"/>
          </p:nvPr>
        </p:nvSpPr>
        <p:spPr>
          <a:xfrm>
            <a:off x="1679714" y="279608"/>
            <a:ext cx="6370982" cy="559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4000" b="1" dirty="0" err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Pectinate</a:t>
            </a:r>
            <a:r>
              <a:rPr lang="en-US" sz="4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 part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9"/>
          <p:cNvSpPr txBox="1">
            <a:spLocks noGrp="1"/>
          </p:cNvSpPr>
          <p:nvPr>
            <p:ph type="body" idx="1"/>
          </p:nvPr>
        </p:nvSpPr>
        <p:spPr>
          <a:xfrm>
            <a:off x="208722" y="1018210"/>
            <a:ext cx="5080723" cy="515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800"/>
              <a:buNone/>
            </a:pPr>
            <a:r>
              <a:rPr lang="en-US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b="1" dirty="0" err="1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Musculi</a:t>
            </a:r>
            <a:r>
              <a:rPr lang="en-US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pectinati</a:t>
            </a:r>
            <a:r>
              <a:rPr lang="en-US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pectinate</a:t>
            </a:r>
            <a:r>
              <a:rPr lang="en-US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muscles)</a:t>
            </a:r>
            <a:endParaRPr b="1"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Transverse, parallel muscular ridges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They arise from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crista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terminalis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extend toward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atrioventricular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wall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Gives </a:t>
            </a:r>
            <a:r>
              <a:rPr lang="en-US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teeth of comb 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pectinate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appearance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auricle,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musculi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pectinati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forms network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577" name="Google Shape;577;p5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59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289445" y="1018210"/>
            <a:ext cx="3737770" cy="52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0"/>
          <p:cNvSpPr txBox="1">
            <a:spLocks noGrp="1"/>
          </p:cNvSpPr>
          <p:nvPr>
            <p:ph type="title"/>
          </p:nvPr>
        </p:nvSpPr>
        <p:spPr>
          <a:xfrm>
            <a:off x="2374210" y="107742"/>
            <a:ext cx="4395581" cy="78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Some Interesting Facts</a:t>
            </a:r>
            <a:endParaRPr/>
          </a:p>
        </p:txBody>
      </p:sp>
      <p:sp>
        <p:nvSpPr>
          <p:cNvPr id="584" name="Google Shape;584;p60"/>
          <p:cNvSpPr txBox="1">
            <a:spLocks noGrp="1"/>
          </p:cNvSpPr>
          <p:nvPr>
            <p:ph type="body" idx="1"/>
          </p:nvPr>
        </p:nvSpPr>
        <p:spPr>
          <a:xfrm>
            <a:off x="178906" y="1074946"/>
            <a:ext cx="4920362" cy="528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During embryonic life, value of IVC diverts blood from IVC – left atrium through foramen ovale and thus, helps blood – bypass lungs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800"/>
              <a:buChar char="•"/>
            </a:pPr>
            <a:r>
              <a:rPr lang="en-US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Intervenous tubercle of lower</a:t>
            </a:r>
            <a:r>
              <a:rPr lang="en-US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(mostly not visible in adults) – small tubercle on posterior wall of right atrium above fossa ovalis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embryonic life, this tubercle diverts blood of SVC – right atrium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6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586" name="Google Shape;586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60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099267" y="1003987"/>
            <a:ext cx="3942857" cy="553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593" name="Google Shape;593;p6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pic>
        <p:nvPicPr>
          <p:cNvPr id="594" name="Google Shape;594;p61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005930" y="1"/>
            <a:ext cx="4645478" cy="6516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5"/>
          <p:cNvSpPr txBox="1">
            <a:spLocks noGrp="1"/>
          </p:cNvSpPr>
          <p:nvPr>
            <p:ph type="body" idx="1"/>
          </p:nvPr>
        </p:nvSpPr>
        <p:spPr>
          <a:xfrm>
            <a:off x="94422" y="381000"/>
            <a:ext cx="5361117" cy="583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2400"/>
              <a:buNone/>
            </a:pPr>
            <a:r>
              <a:rPr lang="en-US" sz="24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2.  Smooth </a:t>
            </a:r>
            <a:r>
              <a:rPr lang="en-US" sz="2400" b="1" dirty="0" err="1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Posteror</a:t>
            </a:r>
            <a:r>
              <a:rPr lang="en-US" sz="24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 Part - Sinus </a:t>
            </a:r>
            <a:r>
              <a:rPr lang="en-US" sz="2400" b="1" dirty="0" err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venarum</a:t>
            </a:r>
            <a:endParaRPr sz="2400" b="1" dirty="0">
              <a:solidFill>
                <a:srgbClr val="6600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Smooth posterior part of right atrium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Derived from right horn of sinus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venosus</a:t>
            </a:r>
            <a:endParaRPr sz="2400"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following features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Opening of superior vena cava</a:t>
            </a:r>
            <a:endParaRPr sz="2400" dirty="0">
              <a:solidFill>
                <a:srgbClr val="9A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 in upper and posterior part of right atrium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guarded by any valve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Opening of inferior vena cava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 in lower and posterior part of right atrium</a:t>
            </a:r>
            <a:endParaRPr dirty="0"/>
          </a:p>
        </p:txBody>
      </p:sp>
      <p:sp>
        <p:nvSpPr>
          <p:cNvPr id="542" name="Google Shape;542;p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5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5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55539" y="228600"/>
            <a:ext cx="3594039" cy="662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6"/>
          <p:cNvSpPr txBox="1">
            <a:spLocks noGrp="1"/>
          </p:cNvSpPr>
          <p:nvPr>
            <p:ph type="body" idx="1"/>
          </p:nvPr>
        </p:nvSpPr>
        <p:spPr>
          <a:xfrm>
            <a:off x="94422" y="815009"/>
            <a:ext cx="5361117" cy="572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2400"/>
              <a:buNone/>
            </a:pPr>
            <a:r>
              <a:rPr lang="en-US" sz="2400" b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Sinus venarum</a:t>
            </a:r>
            <a:endParaRPr sz="2400" b="1">
              <a:solidFill>
                <a:srgbClr val="6600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Eustachian valve </a:t>
            </a:r>
            <a:r>
              <a:rPr lang="en-US" sz="20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valve of IVC</a:t>
            </a:r>
            <a:r>
              <a:rPr lang="en-US" sz="20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Opening of IVC is guarded by nonfunctioning, rudimentary semilunar valve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Opening of coronary sinus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Coronary sinus opens in lower part of interatrial septum, between opening of IVC and tricuspid valve</a:t>
            </a:r>
            <a:endParaRPr sz="2000" i="1" baseline="3000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Thebesian valve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Rudimentary, nonfunctioning valve of coronary sinus</a:t>
            </a:r>
            <a:endParaRPr sz="2000" i="1" baseline="3000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Foramina venarum minimarum</a:t>
            </a:r>
            <a:r>
              <a:rPr lang="en-US" sz="20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 openings of venae cordis minimi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5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55539" y="63299"/>
            <a:ext cx="3594039" cy="6475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559" name="Google Shape;559;p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  <p:pic>
        <p:nvPicPr>
          <p:cNvPr id="560" name="Google Shape;560;p57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66800" y="1"/>
            <a:ext cx="6858000" cy="6869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2"/>
          <p:cNvSpPr txBox="1">
            <a:spLocks noGrp="1"/>
          </p:cNvSpPr>
          <p:nvPr>
            <p:ph type="title"/>
          </p:nvPr>
        </p:nvSpPr>
        <p:spPr>
          <a:xfrm>
            <a:off x="1284972" y="162408"/>
            <a:ext cx="4506228" cy="67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3600"/>
              <a:buFont typeface="Arial"/>
              <a:buNone/>
            </a:pPr>
            <a:r>
              <a:rPr lang="en-US" sz="36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3600" b="1" dirty="0" err="1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Interatrial</a:t>
            </a:r>
            <a:r>
              <a:rPr lang="en-US" sz="36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septum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2"/>
          <p:cNvSpPr txBox="1">
            <a:spLocks noGrp="1"/>
          </p:cNvSpPr>
          <p:nvPr>
            <p:ph type="body" idx="1"/>
          </p:nvPr>
        </p:nvSpPr>
        <p:spPr>
          <a:xfrm>
            <a:off x="187036" y="1073910"/>
            <a:ext cx="5873349" cy="528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400"/>
              <a:buNone/>
            </a:pPr>
            <a:r>
              <a:rPr lang="en-US" sz="24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4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Write short note on triangle of Koch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Derived from septum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primum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septum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secundum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following features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1. Fossa </a:t>
            </a:r>
            <a:r>
              <a:rPr lang="en-US" sz="2400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ovalis</a:t>
            </a:r>
            <a:endParaRPr b="1"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Oval shallow depression in lower part of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interatrial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septum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Floor of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fossa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ovalis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developed from </a:t>
            </a:r>
            <a:r>
              <a:rPr lang="en-US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septum </a:t>
            </a:r>
            <a:r>
              <a:rPr lang="en-US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primum</a:t>
            </a:r>
            <a:endParaRPr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603" name="Google Shape;603;p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p6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15050" y="9197"/>
            <a:ext cx="3026927" cy="671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132" name="Google Shape;132;p6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37166"/>
            <a:ext cx="9144000" cy="678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3"/>
          <p:cNvSpPr txBox="1">
            <a:spLocks noGrp="1"/>
          </p:cNvSpPr>
          <p:nvPr>
            <p:ph type="title"/>
          </p:nvPr>
        </p:nvSpPr>
        <p:spPr>
          <a:xfrm>
            <a:off x="1113522" y="153780"/>
            <a:ext cx="3830857" cy="67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Interatrial septum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3"/>
          <p:cNvSpPr txBox="1">
            <a:spLocks noGrp="1"/>
          </p:cNvSpPr>
          <p:nvPr>
            <p:ph type="body" idx="1"/>
          </p:nvPr>
        </p:nvSpPr>
        <p:spPr>
          <a:xfrm>
            <a:off x="179582" y="1034705"/>
            <a:ext cx="5873349" cy="546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400"/>
              <a:buNone/>
            </a:pPr>
            <a:r>
              <a:rPr lang="en-US" sz="24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4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Write short note on triangle of Koch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b="1" dirty="0" err="1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Limbus</a:t>
            </a: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fossa</a:t>
            </a:r>
            <a:r>
              <a:rPr lang="en-US" sz="24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ovalis</a:t>
            </a:r>
            <a:r>
              <a:rPr lang="en-US" sz="24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(Annulus </a:t>
            </a:r>
            <a:r>
              <a:rPr lang="en-US" sz="2400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ovalis</a:t>
            </a:r>
            <a:r>
              <a:rPr lang="en-US" sz="24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b="1"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Sharp, sickle-shaped margin of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fossa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ovalis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Derived from lower free margin of septum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secundum</a:t>
            </a:r>
            <a:endParaRPr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Inferiorly, anterior edge of annulus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ovalis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continuous with left end of valve of inferior vena cava</a:t>
            </a:r>
            <a:endParaRPr dirty="0"/>
          </a:p>
        </p:txBody>
      </p:sp>
      <p:sp>
        <p:nvSpPr>
          <p:cNvPr id="612" name="Google Shape;612;p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613" name="Google Shape;613;p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6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15050" y="9197"/>
            <a:ext cx="3026927" cy="671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4"/>
          <p:cNvSpPr txBox="1">
            <a:spLocks noGrp="1"/>
          </p:cNvSpPr>
          <p:nvPr>
            <p:ph type="title"/>
          </p:nvPr>
        </p:nvSpPr>
        <p:spPr>
          <a:xfrm>
            <a:off x="762000" y="220733"/>
            <a:ext cx="4605130" cy="50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4000" b="1" dirty="0" err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Interatrial</a:t>
            </a:r>
            <a:r>
              <a:rPr lang="en-US" sz="4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 septum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4"/>
          <p:cNvSpPr txBox="1">
            <a:spLocks noGrp="1"/>
          </p:cNvSpPr>
          <p:nvPr>
            <p:ph type="body" idx="1"/>
          </p:nvPr>
        </p:nvSpPr>
        <p:spPr>
          <a:xfrm>
            <a:off x="187036" y="1063970"/>
            <a:ext cx="5928014" cy="5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3.Triangle </a:t>
            </a:r>
            <a:r>
              <a:rPr lang="en-US" sz="24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of Koch </a:t>
            </a:r>
            <a:endParaRPr sz="2400" b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Triangular area located on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septal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wall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Boundaries</a:t>
            </a:r>
            <a:endParaRPr sz="2400"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Base of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septal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leaflet of tricuspid valve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Posterior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Anterior margin of opening of coronary sinus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Superior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Tendon of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Todaro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AV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Node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lies in this triangle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621" name="Google Shape;621;p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622" name="Google Shape;622;p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6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17073" y="9197"/>
            <a:ext cx="3026927" cy="671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"/>
          <p:cNvSpPr txBox="1">
            <a:spLocks noGrp="1"/>
          </p:cNvSpPr>
          <p:nvPr>
            <p:ph type="title"/>
          </p:nvPr>
        </p:nvSpPr>
        <p:spPr>
          <a:xfrm>
            <a:off x="533400" y="220733"/>
            <a:ext cx="4833730" cy="50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4000" b="1" dirty="0" err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Interatrial</a:t>
            </a:r>
            <a:r>
              <a:rPr lang="en-US" sz="4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 septum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5"/>
          <p:cNvSpPr txBox="1">
            <a:spLocks noGrp="1"/>
          </p:cNvSpPr>
          <p:nvPr>
            <p:ph type="body" idx="1"/>
          </p:nvPr>
        </p:nvSpPr>
        <p:spPr>
          <a:xfrm>
            <a:off x="187036" y="993914"/>
            <a:ext cx="5928014" cy="5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4. Tendon </a:t>
            </a:r>
            <a:r>
              <a:rPr lang="en-US" sz="24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2400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Todaro</a:t>
            </a:r>
            <a:endParaRPr b="1"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00DA"/>
              </a:buClr>
              <a:buSzPts val="2400"/>
              <a:buChar char="•"/>
            </a:pPr>
            <a:r>
              <a:rPr lang="en-US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Subendocardial</a:t>
            </a:r>
            <a:r>
              <a:rPr lang="en-US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ridge</a:t>
            </a:r>
            <a:endParaRPr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Arises from central fibrous body and extends from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interatrial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septum – left horn of valve of inferior vena cava</a:t>
            </a:r>
            <a:endParaRPr i="1" baseline="30000" dirty="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b="1" dirty="0" smtClean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5. Torus </a:t>
            </a:r>
            <a:r>
              <a:rPr lang="en-US" sz="2400" b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aorticus</a:t>
            </a:r>
            <a:endParaRPr sz="2400" b="1" dirty="0">
              <a:solidFill>
                <a:srgbClr val="9A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Elevation in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anterosuperior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part of septum caused by bulging of right posterior aortic sinus of ascending aorta</a:t>
            </a:r>
            <a:endParaRPr sz="2400" baseline="30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631" name="Google Shape;631;p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6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17073" y="9197"/>
            <a:ext cx="3026927" cy="671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638" name="Google Shape;638;p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/>
          </a:p>
        </p:txBody>
      </p:sp>
      <p:pic>
        <p:nvPicPr>
          <p:cNvPr id="639" name="Google Shape;639;p66" descr="A close up of a logo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600200" y="0"/>
            <a:ext cx="5410200" cy="671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7"/>
          <p:cNvSpPr txBox="1">
            <a:spLocks noGrp="1"/>
          </p:cNvSpPr>
          <p:nvPr>
            <p:ph type="title"/>
          </p:nvPr>
        </p:nvSpPr>
        <p:spPr>
          <a:xfrm>
            <a:off x="1447800" y="136526"/>
            <a:ext cx="5328456" cy="72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7"/>
          <p:cNvSpPr txBox="1">
            <a:spLocks noGrp="1"/>
          </p:cNvSpPr>
          <p:nvPr>
            <p:ph type="body" idx="1"/>
          </p:nvPr>
        </p:nvSpPr>
        <p:spPr>
          <a:xfrm>
            <a:off x="216177" y="862190"/>
            <a:ext cx="4599839" cy="549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Probe patency of foramen ovale</a:t>
            </a:r>
            <a:endParaRPr sz="2400" i="1">
              <a:solidFill>
                <a:srgbClr val="9A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Occasionally, small opening may be present deep – limbus fossa ovalis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Represents embryological foramen ovale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Physiologically, it remains closed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Atrial septal defects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 ostium secundum defects, ostium primum defect, endocardial cushion defect, and cortriloculare biventricularae)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647" name="Google Shape;647;p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6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933207" y="862190"/>
            <a:ext cx="4143704" cy="581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Arial Black" pitchFamily="34" charset="0"/>
              </a:rPr>
              <a:t>OTHER CHAMBERS OF HEART</a:t>
            </a:r>
            <a:endParaRPr lang="en-US" sz="5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Ventricles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6106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Ventricles are the discharging chambers of the heart</a:t>
            </a:r>
          </a:p>
          <a:p>
            <a:r>
              <a:rPr lang="en-US" dirty="0">
                <a:solidFill>
                  <a:srgbClr val="000000"/>
                </a:solidFill>
              </a:rPr>
              <a:t>Papillary muscles and </a:t>
            </a:r>
            <a:r>
              <a:rPr lang="en-US" dirty="0" err="1">
                <a:solidFill>
                  <a:srgbClr val="000000"/>
                </a:solidFill>
              </a:rPr>
              <a:t>trabeculae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cornae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muscles mark ventricular walls</a:t>
            </a:r>
          </a:p>
          <a:p>
            <a:r>
              <a:rPr lang="en-US" dirty="0">
                <a:solidFill>
                  <a:srgbClr val="000000"/>
                </a:solidFill>
              </a:rPr>
              <a:t>Right ventricle pumps blood into the pulmonary trunk</a:t>
            </a:r>
          </a:p>
          <a:p>
            <a:r>
              <a:rPr lang="en-US" dirty="0"/>
              <a:t>Left ventricle pumps blood into the aorta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1"/>
          <p:cNvSpPr txBox="1">
            <a:spLocks noGrp="1"/>
          </p:cNvSpPr>
          <p:nvPr>
            <p:ph type="title"/>
          </p:nvPr>
        </p:nvSpPr>
        <p:spPr>
          <a:xfrm>
            <a:off x="2730776" y="250799"/>
            <a:ext cx="4051024" cy="72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RIGHT VENTRICLE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71"/>
          <p:cNvSpPr txBox="1">
            <a:spLocks noGrp="1"/>
          </p:cNvSpPr>
          <p:nvPr>
            <p:ph type="body" idx="1"/>
          </p:nvPr>
        </p:nvSpPr>
        <p:spPr>
          <a:xfrm>
            <a:off x="151572" y="978977"/>
            <a:ext cx="4205758" cy="55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400"/>
              <a:buNone/>
            </a:pPr>
            <a:r>
              <a:rPr lang="en-US" sz="24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4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Write short note on right ventricle and moderator band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ventricle – thick-walled triangular chamber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Receives blood from right atrium through right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atrioventricular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orifice guarded by tricuspid valve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Ejects blood in pulmonary trunk guarded by pulmonary valve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Right ventricle thinner than left ventricle (ratio:1:3)</a:t>
            </a:r>
            <a:endParaRPr dirty="0"/>
          </a:p>
        </p:txBody>
      </p:sp>
      <p:sp>
        <p:nvSpPr>
          <p:cNvPr id="678" name="Google Shape;678;p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679" name="Google Shape;679;p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71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179963" y="1885259"/>
            <a:ext cx="4932715" cy="3621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4"/>
          <p:cNvSpPr txBox="1">
            <a:spLocks noGrp="1"/>
          </p:cNvSpPr>
          <p:nvPr>
            <p:ph type="title"/>
          </p:nvPr>
        </p:nvSpPr>
        <p:spPr>
          <a:xfrm>
            <a:off x="2514601" y="193942"/>
            <a:ext cx="3993780" cy="63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RIGHT </a:t>
            </a:r>
            <a:r>
              <a:rPr lang="en-US" sz="36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VENTRICLE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74"/>
          <p:cNvSpPr txBox="1">
            <a:spLocks noGrp="1"/>
          </p:cNvSpPr>
          <p:nvPr>
            <p:ph type="body" idx="1"/>
          </p:nvPr>
        </p:nvSpPr>
        <p:spPr>
          <a:xfrm>
            <a:off x="171450" y="775253"/>
            <a:ext cx="4329959" cy="582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3200"/>
              <a:buNone/>
            </a:pPr>
            <a:r>
              <a:rPr lang="en-US" sz="3200" i="1">
                <a:solidFill>
                  <a:srgbClr val="00C066"/>
                </a:solidFill>
                <a:latin typeface="Arial"/>
                <a:ea typeface="Arial"/>
                <a:cs typeface="Arial"/>
                <a:sym typeface="Arial"/>
              </a:rPr>
              <a:t>External Features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Forms inferior border of heart and most of sternocostal surface and part of inferior surface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Separated externally from right atrium by </a:t>
            </a: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atrioventricular groove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Separated from left ventricle by </a:t>
            </a: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anterior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posterior </a:t>
            </a:r>
            <a:r>
              <a:rPr lang="en-US" sz="240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inferior</a:t>
            </a:r>
            <a:r>
              <a:rPr lang="en-US" sz="240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interventricular grooves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7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702" name="Google Shape;702;p7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74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501409" y="1619941"/>
            <a:ext cx="4584989" cy="3805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6"/>
          <p:cNvSpPr txBox="1">
            <a:spLocks noGrp="1"/>
          </p:cNvSpPr>
          <p:nvPr>
            <p:ph type="title"/>
          </p:nvPr>
        </p:nvSpPr>
        <p:spPr>
          <a:xfrm>
            <a:off x="914400" y="163720"/>
            <a:ext cx="7543800" cy="71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Internal Features of Right ventricle</a:t>
            </a:r>
            <a:endParaRPr sz="32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6"/>
          <p:cNvSpPr txBox="1">
            <a:spLocks noGrp="1"/>
          </p:cNvSpPr>
          <p:nvPr>
            <p:ph type="body" idx="1"/>
          </p:nvPr>
        </p:nvSpPr>
        <p:spPr>
          <a:xfrm>
            <a:off x="208722" y="1013791"/>
            <a:ext cx="3703456" cy="568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Internally, shows two parts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Inflowing </a:t>
            </a:r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rough part</a:t>
            </a:r>
            <a:endParaRPr b="1"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Outflowing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smooth part or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infundibulum</a:t>
            </a:r>
            <a:endParaRPr b="1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two parts separated by muscular ridge called </a:t>
            </a:r>
            <a:r>
              <a:rPr lang="en-US" sz="2400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supraventricular</a:t>
            </a:r>
            <a:r>
              <a:rPr lang="en-US" sz="24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crest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lang="en-US" sz="2400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infundibuloventricular</a:t>
            </a:r>
            <a:r>
              <a:rPr lang="en-US" sz="24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crest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crest extends from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interventricular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septum – right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atrioventricular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opening</a:t>
            </a:r>
            <a:endParaRPr sz="2400" baseline="30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76" descr="A picture containing text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12178" y="1825626"/>
            <a:ext cx="5231823" cy="384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Heart  Location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7315200" y="6324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/>
              <a:t>Figure 18.1</a:t>
            </a:r>
          </a:p>
        </p:txBody>
      </p:sp>
      <p:pic>
        <p:nvPicPr>
          <p:cNvPr id="217092" name="Picture 4" descr="18-01_LocatnHeart_1.jpg                                        00022699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674100" cy="52276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7"/>
          <p:cNvSpPr txBox="1">
            <a:spLocks noGrp="1"/>
          </p:cNvSpPr>
          <p:nvPr>
            <p:ph type="title"/>
          </p:nvPr>
        </p:nvSpPr>
        <p:spPr>
          <a:xfrm>
            <a:off x="293700" y="842443"/>
            <a:ext cx="3744899" cy="64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2800"/>
              <a:buFont typeface="Arial"/>
              <a:buNone/>
            </a:pPr>
            <a:r>
              <a:rPr lang="en-US" sz="28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1. Inflowing </a:t>
            </a:r>
            <a:r>
              <a:rPr lang="en-US" sz="28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rough part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7"/>
          <p:cNvSpPr txBox="1">
            <a:spLocks noGrp="1"/>
          </p:cNvSpPr>
          <p:nvPr>
            <p:ph type="body" idx="1"/>
          </p:nvPr>
        </p:nvSpPr>
        <p:spPr>
          <a:xfrm>
            <a:off x="141633" y="1446010"/>
            <a:ext cx="4300333" cy="518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Lower, rough part of right ventricle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Receives blood from right atrium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Rough due to presence of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trabeculae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carneae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carneae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Develops from primitive ventricle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Trabeculae</a:t>
            </a:r>
            <a:r>
              <a:rPr lang="en-US" sz="2000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i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carneae</a:t>
            </a:r>
            <a:endParaRPr sz="2000" i="1" dirty="0">
              <a:solidFill>
                <a:srgbClr val="9A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muscular projections in inflowing part of the right ventricle They give sponge-like appearance – right ventricle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727" name="Google Shape;727;p7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77" descr="A picture containing text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441966" y="1678895"/>
            <a:ext cx="4663440" cy="342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7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375672" y="-73388"/>
            <a:ext cx="7040288" cy="1196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670" name="Google Shape;670;p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/>
          </a:p>
        </p:txBody>
      </p:sp>
      <p:pic>
        <p:nvPicPr>
          <p:cNvPr id="671" name="Google Shape;671;p70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8245" y="732873"/>
            <a:ext cx="9047511" cy="505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663" name="Google Shape;663;p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/>
          </a:p>
        </p:txBody>
      </p:sp>
      <p:pic>
        <p:nvPicPr>
          <p:cNvPr id="664" name="Google Shape;664;p69" descr="A picture containing text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7972" y="136526"/>
            <a:ext cx="8948057" cy="6567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8"/>
          <p:cNvSpPr txBox="1">
            <a:spLocks noGrp="1"/>
          </p:cNvSpPr>
          <p:nvPr>
            <p:ph type="title"/>
          </p:nvPr>
        </p:nvSpPr>
        <p:spPr>
          <a:xfrm>
            <a:off x="2133600" y="192495"/>
            <a:ext cx="5410200" cy="68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Inflowing </a:t>
            </a:r>
            <a:r>
              <a:rPr lang="en-US" sz="40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Rough </a:t>
            </a:r>
            <a:r>
              <a:rPr lang="en-US" sz="4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40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8"/>
          <p:cNvSpPr txBox="1">
            <a:spLocks noGrp="1"/>
          </p:cNvSpPr>
          <p:nvPr>
            <p:ph type="body" idx="1"/>
          </p:nvPr>
        </p:nvSpPr>
        <p:spPr>
          <a:xfrm>
            <a:off x="319708" y="880917"/>
            <a:ext cx="4181063" cy="551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Types of trabeculae carneare : 3 types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Ridges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Fixed elevations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Bridges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their ends fixed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Pillars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Their bases fixed and apices free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example, papillary muscles</a:t>
            </a:r>
            <a:endParaRPr/>
          </a:p>
        </p:txBody>
      </p:sp>
      <p:sp>
        <p:nvSpPr>
          <p:cNvPr id="736" name="Google Shape;736;p7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737" name="Google Shape;737;p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78" descr="A picture containing text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441966" y="1678895"/>
            <a:ext cx="4663440" cy="3422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9"/>
          <p:cNvSpPr txBox="1">
            <a:spLocks noGrp="1"/>
          </p:cNvSpPr>
          <p:nvPr>
            <p:ph type="title"/>
          </p:nvPr>
        </p:nvSpPr>
        <p:spPr>
          <a:xfrm>
            <a:off x="1905000" y="192495"/>
            <a:ext cx="5562600" cy="68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Inflowing rough part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9"/>
          <p:cNvSpPr txBox="1">
            <a:spLocks noGrp="1"/>
          </p:cNvSpPr>
          <p:nvPr>
            <p:ph type="body" idx="1"/>
          </p:nvPr>
        </p:nvSpPr>
        <p:spPr>
          <a:xfrm>
            <a:off x="260903" y="1033671"/>
            <a:ext cx="4181063" cy="551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000"/>
              <a:buNone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Papillary muscles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Conical muscular projections of pillar type of trabecular carneae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papillary muscle has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attached – ventricular wall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Apex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projected into ventricular cavity and attached with cusps of tricuspid valve by </a:t>
            </a:r>
            <a:r>
              <a:rPr lang="en-US" sz="20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chordae tendineae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(thin thread-like fibrous cord)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746" name="Google Shape;746;p7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p79" descr="A picture containing text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441966" y="1678895"/>
            <a:ext cx="4663440" cy="3422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0"/>
          <p:cNvSpPr txBox="1">
            <a:spLocks noGrp="1"/>
          </p:cNvSpPr>
          <p:nvPr>
            <p:ph type="title"/>
          </p:nvPr>
        </p:nvSpPr>
        <p:spPr>
          <a:xfrm>
            <a:off x="1676401" y="136525"/>
            <a:ext cx="5263598" cy="73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Inflowing rough part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80"/>
          <p:cNvSpPr txBox="1">
            <a:spLocks noGrp="1"/>
          </p:cNvSpPr>
          <p:nvPr>
            <p:ph type="body" idx="1"/>
          </p:nvPr>
        </p:nvSpPr>
        <p:spPr>
          <a:xfrm>
            <a:off x="268358" y="1054030"/>
            <a:ext cx="5302898" cy="525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None/>
            </a:pPr>
            <a:r>
              <a:rPr lang="en-US" sz="2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hree papillary muscles in right ventricle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Anterior papillary muscle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muscle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Arises from anterior wall of right  ventricle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Posterior 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inferior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papillary muscle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Arises from inferior wall of right ventricle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Septal papillary muscle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Arises from inter ventricular septum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8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8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Google Shape;756;p80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571256" y="1054030"/>
            <a:ext cx="3478323" cy="5532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762" name="Google Shape;762;p8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/>
          </a:p>
        </p:txBody>
      </p:sp>
      <p:pic>
        <p:nvPicPr>
          <p:cNvPr id="763" name="Google Shape;763;p81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541932" y="14023"/>
            <a:ext cx="4294415" cy="6829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2"/>
          <p:cNvSpPr txBox="1">
            <a:spLocks noGrp="1"/>
          </p:cNvSpPr>
          <p:nvPr>
            <p:ph type="title"/>
          </p:nvPr>
        </p:nvSpPr>
        <p:spPr>
          <a:xfrm>
            <a:off x="2430118" y="136525"/>
            <a:ext cx="4465155" cy="600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Inflowing rough part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82"/>
          <p:cNvSpPr txBox="1">
            <a:spLocks noGrp="1"/>
          </p:cNvSpPr>
          <p:nvPr>
            <p:ph type="body" idx="1"/>
          </p:nvPr>
        </p:nvSpPr>
        <p:spPr>
          <a:xfrm>
            <a:off x="208722" y="1027907"/>
            <a:ext cx="5287989" cy="554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Papillary muscles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Functions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Prevention of inversion of tricuspid valve: 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Papillary muscles contract earlier than ventricular wall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Brings cusps of tricuspid valve together by lengthening of chordae tendineae and prevents  prolapse (inversion) of tricuspid valve in right atrium</a:t>
            </a:r>
            <a:endParaRPr/>
          </a:p>
        </p:txBody>
      </p:sp>
      <p:sp>
        <p:nvSpPr>
          <p:cNvPr id="770" name="Google Shape;770;p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771" name="Google Shape;771;p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82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96711" y="1027906"/>
            <a:ext cx="3552926" cy="5650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83"/>
          <p:cNvSpPr txBox="1">
            <a:spLocks noGrp="1"/>
          </p:cNvSpPr>
          <p:nvPr>
            <p:ph type="title"/>
          </p:nvPr>
        </p:nvSpPr>
        <p:spPr>
          <a:xfrm>
            <a:off x="2430118" y="136525"/>
            <a:ext cx="4465155" cy="600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Inflowing </a:t>
            </a:r>
            <a:r>
              <a:rPr lang="en-US" sz="36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Rough </a:t>
            </a:r>
            <a:r>
              <a:rPr lang="en-US" sz="36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6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sz="36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83"/>
          <p:cNvSpPr txBox="1">
            <a:spLocks noGrp="1"/>
          </p:cNvSpPr>
          <p:nvPr>
            <p:ph type="body" idx="1"/>
          </p:nvPr>
        </p:nvSpPr>
        <p:spPr>
          <a:xfrm>
            <a:off x="208722" y="921199"/>
            <a:ext cx="5287989" cy="554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Papillary muscles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Functions</a:t>
            </a:r>
            <a:r>
              <a:rPr lang="en-US" sz="2400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Prevents regurgitation of blood to right atrium from right ventricle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b="1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Moderator band </a:t>
            </a:r>
            <a:r>
              <a:rPr lang="en-US" sz="24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b="1" i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septomarginal</a:t>
            </a:r>
            <a:r>
              <a:rPr lang="en-US" sz="2400" b="1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dirty="0" err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trabecula</a:t>
            </a:r>
            <a:r>
              <a:rPr lang="en-US" sz="24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Thick muscular band that extends from lower part of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interventricular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septum to base of anterior papillary muscle</a:t>
            </a:r>
            <a:endParaRPr sz="2000" dirty="0"/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Contains right branch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atrioventricular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(AV) bundle of His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780" name="Google Shape;780;p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1" name="Google Shape;781;p83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96711" y="1027906"/>
            <a:ext cx="3552926" cy="5650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4"/>
          <p:cNvSpPr txBox="1">
            <a:spLocks noGrp="1"/>
          </p:cNvSpPr>
          <p:nvPr>
            <p:ph type="title"/>
          </p:nvPr>
        </p:nvSpPr>
        <p:spPr>
          <a:xfrm>
            <a:off x="1143000" y="244032"/>
            <a:ext cx="71760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4000"/>
              <a:buFont typeface="Arial"/>
              <a:buNone/>
            </a:pPr>
            <a:r>
              <a:rPr lang="en-US" sz="40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2. Outflow </a:t>
            </a:r>
            <a:r>
              <a:rPr lang="en-US" sz="4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part </a:t>
            </a:r>
            <a:r>
              <a:rPr lang="en-US" sz="4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0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00" dirty="0" err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nfundibulum</a:t>
            </a:r>
            <a:r>
              <a:rPr lang="en-US" sz="4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40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84"/>
          <p:cNvSpPr txBox="1">
            <a:spLocks noGrp="1"/>
          </p:cNvSpPr>
          <p:nvPr>
            <p:ph type="body" idx="1"/>
          </p:nvPr>
        </p:nvSpPr>
        <p:spPr>
          <a:xfrm>
            <a:off x="134178" y="1024214"/>
            <a:ext cx="5440805" cy="533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 called </a:t>
            </a:r>
            <a:r>
              <a:rPr lang="en-US" sz="24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conus</a:t>
            </a:r>
            <a:r>
              <a:rPr lang="en-US" sz="2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arteriosus</a:t>
            </a:r>
            <a:r>
              <a:rPr lang="en-US" sz="2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2400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infundibulum</a:t>
            </a:r>
            <a:endParaRPr sz="24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Conical part having apex directed toward pulmonary orifice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Opening of pulmonary orifice guarded by </a:t>
            </a:r>
            <a:r>
              <a:rPr lang="en-US" sz="24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pulmonary valve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semilunar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Infundibulum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separated from inflow part by prominent </a:t>
            </a:r>
            <a:r>
              <a:rPr lang="en-US" sz="2400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supraventricular</a:t>
            </a:r>
            <a:r>
              <a:rPr lang="en-US" sz="24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crest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8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789" name="Google Shape;789;p8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69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Google Shape;790;p84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12112" y="786179"/>
            <a:ext cx="3731888" cy="593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Desktop\Heart classs\anatomy-of-heart-5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89209"/>
            <a:ext cx="8153400" cy="6121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5"/>
          <p:cNvSpPr txBox="1">
            <a:spLocks noGrp="1"/>
          </p:cNvSpPr>
          <p:nvPr>
            <p:ph type="title"/>
          </p:nvPr>
        </p:nvSpPr>
        <p:spPr>
          <a:xfrm>
            <a:off x="609600" y="237056"/>
            <a:ext cx="4952999" cy="65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LEFT  </a:t>
            </a:r>
            <a:r>
              <a:rPr lang="en-US" sz="36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VENTRICLE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95"/>
          <p:cNvSpPr txBox="1">
            <a:spLocks noGrp="1"/>
          </p:cNvSpPr>
          <p:nvPr>
            <p:ph type="body" idx="1"/>
          </p:nvPr>
        </p:nvSpPr>
        <p:spPr>
          <a:xfrm>
            <a:off x="171450" y="895661"/>
            <a:ext cx="4629871" cy="572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000"/>
              <a:buNone/>
            </a:pPr>
            <a:r>
              <a:rPr lang="en-US" sz="20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0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Write short note on left ventricle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Conical, thick-walled chamber of heart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Receives oxygenated blood from left atrium through left 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atrioventricular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(mitral) valve and pumps blood in ascending aorta through the aortic orifice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C066"/>
              </a:buClr>
              <a:buSzPts val="1800"/>
              <a:buNone/>
            </a:pPr>
            <a:r>
              <a:rPr lang="en-US" sz="19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External Features </a:t>
            </a:r>
            <a:endParaRPr sz="19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(1) apex of the heart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(2) left one-third of 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sternocostal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surface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 left 2/3rd of the inferior surface of heart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(4) most of left heart border and surface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three surfaces: anterior, inferior, and left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9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 sz="10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9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5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70</a:t>
            </a:fld>
            <a:endParaRPr sz="10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5" name="Google Shape;885;p95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 t="2140" r="1" b="7075"/>
          <a:stretch/>
        </p:blipFill>
        <p:spPr>
          <a:xfrm>
            <a:off x="4801321" y="237798"/>
            <a:ext cx="4313241" cy="6197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9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875" name="Google Shape;875;p9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71</a:t>
            </a:fld>
            <a:endParaRPr/>
          </a:p>
        </p:txBody>
      </p:sp>
      <p:pic>
        <p:nvPicPr>
          <p:cNvPr id="876" name="Google Shape;876;p94" descr="A screenshot of a cell phone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729409" y="72572"/>
            <a:ext cx="5837465" cy="6785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96"/>
          <p:cNvSpPr txBox="1">
            <a:spLocks noGrp="1"/>
          </p:cNvSpPr>
          <p:nvPr>
            <p:ph type="title"/>
          </p:nvPr>
        </p:nvSpPr>
        <p:spPr>
          <a:xfrm>
            <a:off x="183494" y="159321"/>
            <a:ext cx="4083705" cy="64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200"/>
              <a:buFont typeface="Arial"/>
              <a:buNone/>
            </a:pPr>
            <a:r>
              <a:rPr lang="en-US" sz="32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LEFT  </a:t>
            </a:r>
            <a:r>
              <a:rPr lang="en-US" sz="32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VENTRICLE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96"/>
          <p:cNvSpPr txBox="1">
            <a:spLocks noGrp="1"/>
          </p:cNvSpPr>
          <p:nvPr>
            <p:ph type="body" idx="1"/>
          </p:nvPr>
        </p:nvSpPr>
        <p:spPr>
          <a:xfrm>
            <a:off x="183495" y="807987"/>
            <a:ext cx="4590494" cy="536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2800"/>
              <a:buNone/>
            </a:pPr>
            <a:r>
              <a:rPr lang="en-US" i="1" dirty="0">
                <a:solidFill>
                  <a:srgbClr val="00C066"/>
                </a:solidFill>
                <a:latin typeface="Arial"/>
                <a:ea typeface="Arial"/>
                <a:cs typeface="Arial"/>
                <a:sym typeface="Arial"/>
              </a:rPr>
              <a:t>Internal Features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Cavity of left ventricle – circular in cross section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Interior of left ventricle – divided into two parts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Inflowing </a:t>
            </a:r>
            <a:r>
              <a:rPr lang="en-US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part</a:t>
            </a:r>
            <a:endParaRPr dirty="0">
              <a:solidFill>
                <a:srgbClr val="0070C0"/>
              </a:solidFill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000" dirty="0" err="1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Outflowing</a:t>
            </a:r>
            <a:r>
              <a:rPr lang="en-US" sz="2000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part or aortic vestibule</a:t>
            </a:r>
            <a:endParaRPr sz="20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893" name="Google Shape;893;p9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5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72</a:t>
            </a:fld>
            <a:endParaRPr sz="10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4" name="Google Shape;894;p96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 t="2140" r="1" b="7075"/>
          <a:stretch/>
        </p:blipFill>
        <p:spPr>
          <a:xfrm>
            <a:off x="4773989" y="159322"/>
            <a:ext cx="4313241" cy="6197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7"/>
          <p:cNvSpPr txBox="1">
            <a:spLocks noGrp="1"/>
          </p:cNvSpPr>
          <p:nvPr>
            <p:ph type="title"/>
          </p:nvPr>
        </p:nvSpPr>
        <p:spPr>
          <a:xfrm>
            <a:off x="270841" y="216039"/>
            <a:ext cx="4224959" cy="64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en-US" sz="36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VENTRICLE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97"/>
          <p:cNvSpPr txBox="1">
            <a:spLocks noGrp="1"/>
          </p:cNvSpPr>
          <p:nvPr>
            <p:ph type="body" idx="1"/>
          </p:nvPr>
        </p:nvSpPr>
        <p:spPr>
          <a:xfrm>
            <a:off x="270842" y="1095930"/>
            <a:ext cx="4538283" cy="576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2400"/>
              <a:buNone/>
            </a:pPr>
            <a:r>
              <a:rPr lang="en-US" sz="2400" b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Inflowing part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Rough and forms ventricle proper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Develops from left part of primitive ventricle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Rough due to presence of muscular thickening called </a:t>
            </a:r>
            <a:r>
              <a:rPr lang="en-US" sz="24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trabeculae carneae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9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02" name="Google Shape;902;p9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73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p97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 t="2140" r="1" b="7075"/>
          <a:stretch/>
        </p:blipFill>
        <p:spPr>
          <a:xfrm>
            <a:off x="4809124" y="136525"/>
            <a:ext cx="4263197" cy="612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8"/>
          <p:cNvSpPr txBox="1">
            <a:spLocks noGrp="1"/>
          </p:cNvSpPr>
          <p:nvPr>
            <p:ph type="title"/>
          </p:nvPr>
        </p:nvSpPr>
        <p:spPr>
          <a:xfrm>
            <a:off x="270841" y="216039"/>
            <a:ext cx="4301159" cy="64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LEFT  </a:t>
            </a:r>
            <a:r>
              <a:rPr lang="en-US" sz="36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VENTRICLE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98"/>
          <p:cNvSpPr txBox="1">
            <a:spLocks noGrp="1"/>
          </p:cNvSpPr>
          <p:nvPr>
            <p:ph type="body" idx="1"/>
          </p:nvPr>
        </p:nvSpPr>
        <p:spPr>
          <a:xfrm>
            <a:off x="270842" y="959404"/>
            <a:ext cx="4538283" cy="576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2000"/>
              <a:buNone/>
            </a:pPr>
            <a:r>
              <a:rPr lang="en-US" sz="2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Inflowing part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Papillary muscles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papillary muscles in left ventricle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 Anterior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arises from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sternocostal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surface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 Posterior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(inferior) – arises from inferior or diaphragmatic surface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Tips of papillary muscles are connected with leaflets of mitral valve by </a:t>
            </a:r>
            <a:r>
              <a:rPr lang="en-US" sz="2000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chordae</a:t>
            </a:r>
            <a:r>
              <a:rPr lang="en-US" sz="20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i="1" dirty="0" err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tendineae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11" name="Google Shape;911;p9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74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2" name="Google Shape;912;p98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 t="2140" r="1" b="7075"/>
          <a:stretch/>
        </p:blipFill>
        <p:spPr>
          <a:xfrm>
            <a:off x="4809124" y="136525"/>
            <a:ext cx="4263197" cy="612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93" y="228600"/>
            <a:ext cx="8325907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99"/>
          <p:cNvSpPr txBox="1">
            <a:spLocks noGrp="1"/>
          </p:cNvSpPr>
          <p:nvPr>
            <p:ph type="title"/>
          </p:nvPr>
        </p:nvSpPr>
        <p:spPr>
          <a:xfrm>
            <a:off x="360294" y="159322"/>
            <a:ext cx="4211706" cy="61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en-US" sz="32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VENTRICLE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99"/>
          <p:cNvSpPr txBox="1">
            <a:spLocks noGrp="1"/>
          </p:cNvSpPr>
          <p:nvPr>
            <p:ph type="body" idx="1"/>
          </p:nvPr>
        </p:nvSpPr>
        <p:spPr>
          <a:xfrm>
            <a:off x="190086" y="729595"/>
            <a:ext cx="4593150" cy="5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2000"/>
              <a:buNone/>
            </a:pPr>
            <a:endParaRPr lang="en-US" sz="2000" b="1" dirty="0" smtClean="0">
              <a:solidFill>
                <a:srgbClr val="6600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2000"/>
              <a:buNone/>
            </a:pPr>
            <a:r>
              <a:rPr lang="en-US" sz="2000" b="1" dirty="0" err="1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Outflowing</a:t>
            </a:r>
            <a:r>
              <a:rPr lang="en-US" sz="2000" b="1" dirty="0" smtClean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part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Called </a:t>
            </a:r>
            <a:r>
              <a:rPr lang="en-US" sz="20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aortic vestibule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Smooth, conical, and situated below aortic opening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Develops from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bulbus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cordis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Blood from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outflowing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part enters ascending aorta through aortic orifice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Orifice guarded by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semilunar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aortic valve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9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20" name="Google Shape;920;p9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5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76</a:t>
            </a:fld>
            <a:endParaRPr sz="10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" name="Google Shape;921;p99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 t="2140" r="1" b="7075"/>
          <a:stretch/>
        </p:blipFill>
        <p:spPr>
          <a:xfrm>
            <a:off x="4869027" y="159321"/>
            <a:ext cx="4188385" cy="6017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00"/>
          <p:cNvSpPr txBox="1">
            <a:spLocks noGrp="1"/>
          </p:cNvSpPr>
          <p:nvPr>
            <p:ph type="title"/>
          </p:nvPr>
        </p:nvSpPr>
        <p:spPr>
          <a:xfrm>
            <a:off x="188843" y="685800"/>
            <a:ext cx="4532007" cy="41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066"/>
              </a:buClr>
              <a:buSzPts val="4000"/>
              <a:buFont typeface="Arial"/>
              <a:buNone/>
            </a:pPr>
            <a:r>
              <a:rPr lang="en-US" sz="36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Openings in Left Ventricle</a:t>
            </a:r>
            <a:endParaRPr sz="36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00"/>
          <p:cNvSpPr txBox="1">
            <a:spLocks noGrp="1"/>
          </p:cNvSpPr>
          <p:nvPr>
            <p:ph type="body" idx="1"/>
          </p:nvPr>
        </p:nvSpPr>
        <p:spPr>
          <a:xfrm>
            <a:off x="188843" y="1178287"/>
            <a:ext cx="4532007" cy="517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 smtClean="0">
                <a:latin typeface="Arial"/>
                <a:ea typeface="Arial"/>
                <a:cs typeface="Arial"/>
                <a:sym typeface="Arial"/>
              </a:rPr>
              <a:t>Interior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of left ventricle shows two orifices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i="1" dirty="0">
                <a:latin typeface="Arial"/>
                <a:ea typeface="Arial"/>
                <a:cs typeface="Arial"/>
                <a:sym typeface="Arial"/>
              </a:rPr>
              <a:t>Atrioventricular orifice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– guarded by bicuspid or mitral valve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i="1" dirty="0">
                <a:latin typeface="Arial"/>
                <a:ea typeface="Arial"/>
                <a:cs typeface="Arial"/>
                <a:sym typeface="Arial"/>
              </a:rPr>
              <a:t>Aortic opening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– guarded by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semilunar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aortic valves</a:t>
            </a:r>
            <a:endParaRPr dirty="0"/>
          </a:p>
        </p:txBody>
      </p:sp>
      <p:sp>
        <p:nvSpPr>
          <p:cNvPr id="928" name="Google Shape;928;p10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29" name="Google Shape;929;p10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77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0" name="Google Shape;930;p100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 t="2140" r="1" b="7075"/>
          <a:stretch/>
        </p:blipFill>
        <p:spPr>
          <a:xfrm>
            <a:off x="4720850" y="319088"/>
            <a:ext cx="4329108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5"/>
          <p:cNvSpPr txBox="1">
            <a:spLocks noGrp="1"/>
          </p:cNvSpPr>
          <p:nvPr>
            <p:ph type="title"/>
          </p:nvPr>
        </p:nvSpPr>
        <p:spPr>
          <a:xfrm>
            <a:off x="2342021" y="275673"/>
            <a:ext cx="4850296" cy="61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Interventricular septum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85"/>
          <p:cNvSpPr txBox="1">
            <a:spLocks noGrp="1"/>
          </p:cNvSpPr>
          <p:nvPr>
            <p:ph type="body" idx="1"/>
          </p:nvPr>
        </p:nvSpPr>
        <p:spPr>
          <a:xfrm>
            <a:off x="186358" y="1023730"/>
            <a:ext cx="4385642" cy="533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000"/>
              <a:buNone/>
            </a:pPr>
            <a:r>
              <a:rPr lang="en-US" sz="20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0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Write short note on </a:t>
            </a:r>
            <a:r>
              <a:rPr lang="en-US" sz="2000" i="1" dirty="0" err="1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interventricular</a:t>
            </a:r>
            <a:r>
              <a:rPr lang="en-US" sz="20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 septum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Lies obliquely with convexity towards right ventricle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two surfaces: Anterior surface and posterior surface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two parts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2600DA"/>
              </a:buClr>
              <a:buSzPts val="2000"/>
              <a:buChar char="•"/>
            </a:pPr>
            <a:r>
              <a:rPr lang="en-US" sz="20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Muscular part -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Lies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anteroinferiorly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2600DA"/>
              </a:buClr>
              <a:buSzPts val="2000"/>
              <a:buChar char="•"/>
            </a:pPr>
            <a:r>
              <a:rPr lang="en-US" sz="2000" i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Membranous </a:t>
            </a:r>
            <a:r>
              <a:rPr lang="en-US" sz="2000" i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part -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 small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posterosuperior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part of septum</a:t>
            </a:r>
            <a:endParaRPr dirty="0"/>
          </a:p>
        </p:txBody>
      </p:sp>
      <p:sp>
        <p:nvSpPr>
          <p:cNvPr id="798" name="Google Shape;798;p8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78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85" descr="A picture containing text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419600" y="2006887"/>
            <a:ext cx="4685806" cy="3784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3160"/>
            <a:ext cx="8863856" cy="66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DELL\Desktop\Heart classs\anatomy-of-heart-6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54" y="458243"/>
            <a:ext cx="8118446" cy="6095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914400" y="152400"/>
            <a:ext cx="6858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cs typeface="Times New Roman" charset="0"/>
              </a:rPr>
              <a:t>Walls of the ventricles:</a:t>
            </a:r>
          </a:p>
          <a:p>
            <a:pPr algn="ctr"/>
            <a:r>
              <a:rPr lang="en-US" sz="4400">
                <a:cs typeface="Times New Roman" charset="0"/>
              </a:rPr>
              <a:t>Left wall is thicker!</a:t>
            </a:r>
            <a:r>
              <a:rPr lang="en-US" sz="4100"/>
              <a:t> </a:t>
            </a:r>
            <a:endParaRPr lang="en-US" sz="7200"/>
          </a:p>
        </p:txBody>
      </p:sp>
      <p:pic>
        <p:nvPicPr>
          <p:cNvPr id="15363" name="Picture 3" descr="heart-wa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63700"/>
            <a:ext cx="8153400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 descr="heart-inter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4175"/>
            <a:ext cx="72390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027"/>
          <p:cNvSpPr txBox="1">
            <a:spLocks noChangeArrowheads="1"/>
          </p:cNvSpPr>
          <p:nvPr/>
        </p:nvSpPr>
        <p:spPr bwMode="auto">
          <a:xfrm>
            <a:off x="381000" y="5791200"/>
            <a:ext cx="6237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Trabeculae carnae                      Papillary muscles</a:t>
            </a:r>
          </a:p>
        </p:txBody>
      </p:sp>
      <p:sp>
        <p:nvSpPr>
          <p:cNvPr id="16388" name="Text Box 1028"/>
          <p:cNvSpPr txBox="1">
            <a:spLocks noChangeArrowheads="1"/>
          </p:cNvSpPr>
          <p:nvPr/>
        </p:nvSpPr>
        <p:spPr bwMode="auto">
          <a:xfrm>
            <a:off x="7680325" y="879475"/>
            <a:ext cx="13843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Bicuspid</a:t>
            </a:r>
          </a:p>
          <a:p>
            <a:r>
              <a:rPr lang="en-US"/>
              <a:t>valve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Chordae</a:t>
            </a:r>
          </a:p>
          <a:p>
            <a:r>
              <a:rPr lang="en-US"/>
              <a:t>Tendonae</a:t>
            </a:r>
          </a:p>
          <a:p>
            <a:endParaRPr lang="en-US"/>
          </a:p>
        </p:txBody>
      </p:sp>
      <p:sp>
        <p:nvSpPr>
          <p:cNvPr id="16389" name="Line 1029"/>
          <p:cNvSpPr>
            <a:spLocks noChangeShapeType="1"/>
          </p:cNvSpPr>
          <p:nvPr/>
        </p:nvSpPr>
        <p:spPr bwMode="auto">
          <a:xfrm flipV="1">
            <a:off x="2133600" y="4495800"/>
            <a:ext cx="12954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Line 1030"/>
          <p:cNvSpPr>
            <a:spLocks noChangeShapeType="1"/>
          </p:cNvSpPr>
          <p:nvPr/>
        </p:nvSpPr>
        <p:spPr bwMode="auto">
          <a:xfrm flipH="1" flipV="1">
            <a:off x="4419600" y="3810000"/>
            <a:ext cx="3048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Line 1031"/>
          <p:cNvSpPr>
            <a:spLocks noChangeShapeType="1"/>
          </p:cNvSpPr>
          <p:nvPr/>
        </p:nvSpPr>
        <p:spPr bwMode="auto">
          <a:xfrm flipH="1" flipV="1">
            <a:off x="3657600" y="3962400"/>
            <a:ext cx="9906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Line 1032"/>
          <p:cNvSpPr>
            <a:spLocks noChangeShapeType="1"/>
          </p:cNvSpPr>
          <p:nvPr/>
        </p:nvSpPr>
        <p:spPr bwMode="auto">
          <a:xfrm flipH="1" flipV="1">
            <a:off x="4724400" y="3733800"/>
            <a:ext cx="3048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1034"/>
          <p:cNvSpPr>
            <a:spLocks noChangeShapeType="1"/>
          </p:cNvSpPr>
          <p:nvPr/>
        </p:nvSpPr>
        <p:spPr bwMode="auto">
          <a:xfrm flipH="1">
            <a:off x="4343400" y="32004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4" name="Line 1035"/>
          <p:cNvSpPr>
            <a:spLocks noChangeShapeType="1"/>
          </p:cNvSpPr>
          <p:nvPr/>
        </p:nvSpPr>
        <p:spPr bwMode="auto">
          <a:xfrm flipH="1">
            <a:off x="3886200" y="1524000"/>
            <a:ext cx="3810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eart-intern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"/>
            <a:ext cx="4413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314950" y="685800"/>
            <a:ext cx="3676650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Find:</a:t>
            </a:r>
          </a:p>
          <a:p>
            <a:r>
              <a:rPr lang="en-US">
                <a:cs typeface="Times New Roman" charset="0"/>
              </a:rPr>
              <a:t>1. Walls of the ventricles</a:t>
            </a:r>
          </a:p>
          <a:p>
            <a:r>
              <a:rPr lang="en-US">
                <a:cs typeface="Times New Roman" charset="0"/>
              </a:rPr>
              <a:t>2. Auricles</a:t>
            </a:r>
          </a:p>
          <a:p>
            <a:r>
              <a:rPr lang="en-US">
                <a:cs typeface="Times New Roman" charset="0"/>
              </a:rPr>
              <a:t>3. Inner walls of the atria</a:t>
            </a:r>
          </a:p>
          <a:p>
            <a:r>
              <a:rPr lang="en-US">
                <a:cs typeface="Times New Roman" charset="0"/>
              </a:rPr>
              <a:t>4. Fossa ovalis</a:t>
            </a:r>
          </a:p>
          <a:p>
            <a:r>
              <a:rPr lang="en-US">
                <a:cs typeface="Times New Roman" charset="0"/>
              </a:rPr>
              <a:t>5. Trabeculae carnae</a:t>
            </a:r>
          </a:p>
          <a:p>
            <a:r>
              <a:rPr lang="en-US">
                <a:cs typeface="Times New Roman" charset="0"/>
              </a:rPr>
              <a:t>6. Atrioventricular valve</a:t>
            </a:r>
          </a:p>
          <a:p>
            <a:r>
              <a:rPr lang="en-US">
                <a:cs typeface="Times New Roman" charset="0"/>
              </a:rPr>
              <a:t>(a) "Bicuspid valve"</a:t>
            </a:r>
          </a:p>
          <a:p>
            <a:r>
              <a:rPr lang="en-US">
                <a:cs typeface="Times New Roman" charset="0"/>
              </a:rPr>
              <a:t>(b) "Tricuspid valve"</a:t>
            </a:r>
          </a:p>
          <a:p>
            <a:r>
              <a:rPr lang="en-US">
                <a:cs typeface="Times New Roman" charset="0"/>
              </a:rPr>
              <a:t>7. Chordae tendonae</a:t>
            </a:r>
          </a:p>
          <a:p>
            <a:r>
              <a:rPr lang="en-US">
                <a:cs typeface="Times New Roman" charset="0"/>
              </a:rPr>
              <a:t>8. Papillary muscles</a:t>
            </a:r>
          </a:p>
          <a:p>
            <a:r>
              <a:rPr lang="en-US">
                <a:cs typeface="Times New Roman" charset="0"/>
              </a:rPr>
              <a:t>9. Aortic &amp; pulmonary valves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01"/>
          <p:cNvSpPr txBox="1">
            <a:spLocks noGrp="1"/>
          </p:cNvSpPr>
          <p:nvPr>
            <p:ph type="title"/>
          </p:nvPr>
        </p:nvSpPr>
        <p:spPr>
          <a:xfrm>
            <a:off x="867190" y="267045"/>
            <a:ext cx="385721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</a:t>
            </a:r>
            <a:endParaRPr sz="36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01"/>
          <p:cNvSpPr txBox="1">
            <a:spLocks noGrp="1"/>
          </p:cNvSpPr>
          <p:nvPr>
            <p:ph type="body" idx="1"/>
          </p:nvPr>
        </p:nvSpPr>
        <p:spPr>
          <a:xfrm>
            <a:off x="127658" y="1353032"/>
            <a:ext cx="4663940" cy="621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• Thrombi from left auricle gets dislodged and may form cerebral, systematic, and renal embolism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Ventricular septal defects (VSDs)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Improper development of membranous or muscular part of ventricular septum leads – VSD</a:t>
            </a:r>
            <a:endParaRPr/>
          </a:p>
        </p:txBody>
      </p:sp>
      <p:sp>
        <p:nvSpPr>
          <p:cNvPr id="937" name="Google Shape;937;p10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38" name="Google Shape;938;p10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83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101" descr="A close up of a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53326" y="136526"/>
            <a:ext cx="4331347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02"/>
          <p:cNvSpPr txBox="1">
            <a:spLocks noGrp="1"/>
          </p:cNvSpPr>
          <p:nvPr>
            <p:ph type="title"/>
          </p:nvPr>
        </p:nvSpPr>
        <p:spPr>
          <a:xfrm>
            <a:off x="867190" y="267045"/>
            <a:ext cx="3493604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600"/>
              <a:buFont typeface="Arial"/>
              <a:buNone/>
            </a:pPr>
            <a:r>
              <a:rPr lang="en-US" sz="36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02"/>
          <p:cNvSpPr txBox="1">
            <a:spLocks noGrp="1"/>
          </p:cNvSpPr>
          <p:nvPr>
            <p:ph type="body" idx="1"/>
          </p:nvPr>
        </p:nvSpPr>
        <p:spPr>
          <a:xfrm>
            <a:off x="119269" y="1044919"/>
            <a:ext cx="4663940" cy="621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000"/>
              <a:buNone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Ventricular septal defects (VSDs)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Mostly results in shunting of blood from left ventricle to right ventricle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Excess blood from right ventricle causes </a:t>
            </a:r>
            <a:r>
              <a:rPr lang="en-US" sz="20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pulmonary hypertension</a:t>
            </a:r>
            <a:r>
              <a:rPr lang="en-US" sz="200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cardiac failure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Symptoms of VSD depends on its severity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Ventricular septal defect is almost common congenital anomaly of heart (12 in 10,000 births)</a:t>
            </a:r>
            <a:endParaRPr/>
          </a:p>
        </p:txBody>
      </p:sp>
      <p:sp>
        <p:nvSpPr>
          <p:cNvPr id="946" name="Google Shape;946;p10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47" name="Google Shape;947;p10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84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p102" descr="A close up of a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53326" y="136526"/>
            <a:ext cx="4331347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3"/>
          <p:cNvSpPr txBox="1">
            <a:spLocks noGrp="1"/>
          </p:cNvSpPr>
          <p:nvPr>
            <p:ph type="title"/>
          </p:nvPr>
        </p:nvSpPr>
        <p:spPr>
          <a:xfrm>
            <a:off x="554107" y="216039"/>
            <a:ext cx="3366881" cy="7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600"/>
              <a:buFont typeface="Arial"/>
              <a:buNone/>
            </a:pPr>
            <a:r>
              <a:rPr lang="en-US" sz="36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03"/>
          <p:cNvSpPr txBox="1">
            <a:spLocks noGrp="1"/>
          </p:cNvSpPr>
          <p:nvPr>
            <p:ph type="body" idx="1"/>
          </p:nvPr>
        </p:nvSpPr>
        <p:spPr>
          <a:xfrm>
            <a:off x="186359" y="964097"/>
            <a:ext cx="4382802" cy="539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Fallot’s tetralogy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i="1" baseline="3000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TOF – congenital heart defect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Pulmonary stenosis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Right ventricular hypertrophy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Ventricle septal defect (VSD)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Overriding of aorta</a:t>
            </a:r>
            <a:endParaRPr/>
          </a:p>
        </p:txBody>
      </p:sp>
      <p:sp>
        <p:nvSpPr>
          <p:cNvPr id="955" name="Google Shape;955;p10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56" name="Google Shape;956;p10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85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7" name="Google Shape;957;p103" descr="A close up of a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569160" y="76823"/>
            <a:ext cx="4467995" cy="641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7"/>
          <p:cNvSpPr txBox="1">
            <a:spLocks noGrp="1"/>
          </p:cNvSpPr>
          <p:nvPr>
            <p:ph type="title"/>
          </p:nvPr>
        </p:nvSpPr>
        <p:spPr>
          <a:xfrm>
            <a:off x="2909680" y="136526"/>
            <a:ext cx="3338719" cy="71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LEFT  </a:t>
            </a:r>
            <a:r>
              <a:rPr lang="en-US" sz="36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ATRIUM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7"/>
          <p:cNvSpPr txBox="1">
            <a:spLocks noGrp="1"/>
          </p:cNvSpPr>
          <p:nvPr>
            <p:ph type="body" idx="1"/>
          </p:nvPr>
        </p:nvSpPr>
        <p:spPr>
          <a:xfrm>
            <a:off x="156541" y="759777"/>
            <a:ext cx="4415459" cy="568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3F3"/>
              </a:buClr>
              <a:buSzPts val="2400"/>
              <a:buNone/>
            </a:pPr>
            <a:r>
              <a:rPr lang="en-US" sz="2400" b="1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Q. </a:t>
            </a:r>
            <a:r>
              <a:rPr lang="en-US" sz="2400" i="1" dirty="0">
                <a:solidFill>
                  <a:srgbClr val="0073F3"/>
                </a:solidFill>
                <a:latin typeface="Arial"/>
                <a:ea typeface="Arial"/>
                <a:cs typeface="Arial"/>
                <a:sym typeface="Arial"/>
              </a:rPr>
              <a:t>Write short note on left atrium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Quadrangular, thin-walled chamber situated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posteriorly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C066"/>
              </a:buClr>
              <a:buSzPts val="2400"/>
              <a:buNone/>
            </a:pPr>
            <a:r>
              <a:rPr lang="en-US" sz="2400" i="1" dirty="0">
                <a:solidFill>
                  <a:srgbClr val="00C066"/>
                </a:solidFill>
                <a:latin typeface="Arial"/>
                <a:ea typeface="Arial"/>
                <a:cs typeface="Arial"/>
                <a:sym typeface="Arial"/>
              </a:rPr>
              <a:t>External Features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Forms major part (left 2/3) of base (posterior surface) of heart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Char char="•"/>
            </a:pPr>
            <a:r>
              <a:rPr lang="en-US" sz="2400" i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Left auricle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Ear-like projection of left atrium that project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anteriorly</a:t>
            </a:r>
            <a:endParaRPr dirty="0"/>
          </a:p>
        </p:txBody>
      </p:sp>
      <p:sp>
        <p:nvSpPr>
          <p:cNvPr id="815" name="Google Shape;815;p8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816" name="Google Shape;816;p8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86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7" name="Google Shape;817;p87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561153" y="1075207"/>
            <a:ext cx="4515632" cy="3556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8"/>
          <p:cNvSpPr txBox="1">
            <a:spLocks noGrp="1"/>
          </p:cNvSpPr>
          <p:nvPr>
            <p:ph type="title"/>
          </p:nvPr>
        </p:nvSpPr>
        <p:spPr>
          <a:xfrm>
            <a:off x="2909680" y="136526"/>
            <a:ext cx="3414919" cy="71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3600"/>
              <a:buFont typeface="Arial"/>
              <a:buNone/>
            </a:pPr>
            <a:r>
              <a:rPr lang="en-US" sz="3600" b="1" dirty="0" smtClean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LEFT  </a:t>
            </a:r>
            <a:r>
              <a:rPr lang="en-US" sz="3600" b="1" dirty="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ATRIUM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88"/>
          <p:cNvSpPr txBox="1">
            <a:spLocks noGrp="1"/>
          </p:cNvSpPr>
          <p:nvPr>
            <p:ph type="body" idx="1"/>
          </p:nvPr>
        </p:nvSpPr>
        <p:spPr>
          <a:xfrm>
            <a:off x="156541" y="759777"/>
            <a:ext cx="4415459" cy="568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Left auricle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Overlaps infundibulum of right ventricle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Forms small part of sternocostal and left surfaces, and left heart border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Atrioventricular groove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Separates left atrium from left ventricle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000"/>
              <a:buChar char="•"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Interatrial groove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Shallow groove that separates left atrium from right atrium posteriorly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8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825" name="Google Shape;825;p8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87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6" name="Google Shape;826;p88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561153" y="1075207"/>
            <a:ext cx="4515632" cy="3556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92"/>
          <p:cNvSpPr txBox="1">
            <a:spLocks noGrp="1"/>
          </p:cNvSpPr>
          <p:nvPr>
            <p:ph type="title"/>
          </p:nvPr>
        </p:nvSpPr>
        <p:spPr>
          <a:xfrm>
            <a:off x="350694" y="222616"/>
            <a:ext cx="4297505" cy="50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</a:pPr>
            <a:r>
              <a:rPr lang="en-US" sz="4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LEFT  </a:t>
            </a:r>
            <a:r>
              <a:rPr lang="en-US"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ATRIUM</a:t>
            </a:r>
            <a:endParaRPr sz="40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92"/>
          <p:cNvSpPr txBox="1">
            <a:spLocks noGrp="1"/>
          </p:cNvSpPr>
          <p:nvPr>
            <p:ph type="body" idx="1"/>
          </p:nvPr>
        </p:nvSpPr>
        <p:spPr>
          <a:xfrm>
            <a:off x="105259" y="1209559"/>
            <a:ext cx="4489765" cy="514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Opening in Left Atrium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1. Four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pulmonary veins (right superior, right inferior, left superior, and left inferior) – not guarded by any valve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2. Many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venae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cordis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minimi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3. Left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atrioventricular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orifice guarded by mitral valve</a:t>
            </a:r>
            <a:endParaRPr dirty="0"/>
          </a:p>
        </p:txBody>
      </p:sp>
      <p:pic>
        <p:nvPicPr>
          <p:cNvPr id="860" name="Google Shape;860;p92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 t="2140" r="1" b="7075"/>
          <a:stretch/>
        </p:blipFill>
        <p:spPr>
          <a:xfrm>
            <a:off x="4713395" y="136525"/>
            <a:ext cx="4329108" cy="62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862" name="Google Shape;862;p9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88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832" name="Google Shape;832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89</a:t>
            </a:fld>
            <a:endParaRPr/>
          </a:p>
        </p:txBody>
      </p:sp>
      <p:pic>
        <p:nvPicPr>
          <p:cNvPr id="833" name="Google Shape;833;p89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28651" y="1"/>
            <a:ext cx="7976507" cy="628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93" y="556420"/>
            <a:ext cx="8706907" cy="613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9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Anatomy/Yogesh Sontakke</a:t>
            </a:r>
            <a:endParaRPr/>
          </a:p>
        </p:txBody>
      </p:sp>
      <p:sp>
        <p:nvSpPr>
          <p:cNvPr id="868" name="Google Shape;868;p9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90</a:t>
            </a:fld>
            <a:endParaRPr/>
          </a:p>
        </p:txBody>
      </p:sp>
      <p:pic>
        <p:nvPicPr>
          <p:cNvPr id="869" name="Google Shape;869;p93" descr="A picture containing text,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340665" y="1"/>
            <a:ext cx="4303395" cy="681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01"/>
          <p:cNvSpPr txBox="1">
            <a:spLocks noGrp="1"/>
          </p:cNvSpPr>
          <p:nvPr>
            <p:ph type="title"/>
          </p:nvPr>
        </p:nvSpPr>
        <p:spPr>
          <a:xfrm>
            <a:off x="867190" y="267045"/>
            <a:ext cx="385721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</a:t>
            </a:r>
            <a:endParaRPr sz="36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01"/>
          <p:cNvSpPr txBox="1">
            <a:spLocks noGrp="1"/>
          </p:cNvSpPr>
          <p:nvPr>
            <p:ph type="body" idx="1"/>
          </p:nvPr>
        </p:nvSpPr>
        <p:spPr>
          <a:xfrm>
            <a:off x="127658" y="1353032"/>
            <a:ext cx="4663940" cy="621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• Thrombi from left auricle gets dislodged and may form cerebral, systematic, and renal embolism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Ventricular septal defects (VSDs)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Improper development of membranous or muscular part of ventricular septum leads – VSD</a:t>
            </a:r>
            <a:endParaRPr/>
          </a:p>
        </p:txBody>
      </p:sp>
      <p:sp>
        <p:nvSpPr>
          <p:cNvPr id="937" name="Google Shape;937;p10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38" name="Google Shape;938;p10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91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101" descr="A close up of a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53326" y="136526"/>
            <a:ext cx="4331347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02"/>
          <p:cNvSpPr txBox="1">
            <a:spLocks noGrp="1"/>
          </p:cNvSpPr>
          <p:nvPr>
            <p:ph type="title"/>
          </p:nvPr>
        </p:nvSpPr>
        <p:spPr>
          <a:xfrm>
            <a:off x="867190" y="267045"/>
            <a:ext cx="3493604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600"/>
              <a:buFont typeface="Arial"/>
              <a:buNone/>
            </a:pPr>
            <a:r>
              <a:rPr lang="en-US" sz="36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02"/>
          <p:cNvSpPr txBox="1">
            <a:spLocks noGrp="1"/>
          </p:cNvSpPr>
          <p:nvPr>
            <p:ph type="body" idx="1"/>
          </p:nvPr>
        </p:nvSpPr>
        <p:spPr>
          <a:xfrm>
            <a:off x="119269" y="1044919"/>
            <a:ext cx="4663940" cy="621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000"/>
              <a:buNone/>
            </a:pPr>
            <a:r>
              <a:rPr lang="en-US" sz="20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Ventricular septal defects (VSDs)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Mostly results in shunting of blood from left ventricle to right ventricle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Excess blood from right ventricle causes </a:t>
            </a:r>
            <a:r>
              <a:rPr lang="en-US" sz="2000" i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pulmonary hypertension</a:t>
            </a:r>
            <a:r>
              <a:rPr lang="en-US" sz="2000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cardiac failure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Symptoms of VSD depends on its severity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Ventricular septal defect is almost common congenital anomaly of heart (12 in 10,000 births)</a:t>
            </a:r>
            <a:endParaRPr/>
          </a:p>
        </p:txBody>
      </p:sp>
      <p:sp>
        <p:nvSpPr>
          <p:cNvPr id="946" name="Google Shape;946;p10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47" name="Google Shape;947;p10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92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p102" descr="A close up of a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53326" y="136526"/>
            <a:ext cx="4331347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3"/>
          <p:cNvSpPr txBox="1">
            <a:spLocks noGrp="1"/>
          </p:cNvSpPr>
          <p:nvPr>
            <p:ph type="title"/>
          </p:nvPr>
        </p:nvSpPr>
        <p:spPr>
          <a:xfrm>
            <a:off x="554107" y="216039"/>
            <a:ext cx="3366881" cy="7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3600"/>
              <a:buFont typeface="Arial"/>
              <a:buNone/>
            </a:pPr>
            <a:r>
              <a:rPr lang="en-US" sz="36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Clinical Integration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03"/>
          <p:cNvSpPr txBox="1">
            <a:spLocks noGrp="1"/>
          </p:cNvSpPr>
          <p:nvPr>
            <p:ph type="body" idx="1"/>
          </p:nvPr>
        </p:nvSpPr>
        <p:spPr>
          <a:xfrm>
            <a:off x="186359" y="964097"/>
            <a:ext cx="4382802" cy="539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400"/>
              <a:buNone/>
            </a:pPr>
            <a:r>
              <a:rPr lang="en-US" sz="2400" i="1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Fallot’s tetralogy</a:t>
            </a:r>
            <a:r>
              <a:rPr lang="en-US" sz="2400">
                <a:solidFill>
                  <a:srgbClr val="9A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i="1" baseline="30000">
              <a:solidFill>
                <a:srgbClr val="007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TOF – congenital heart defect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Pulmonary stenosis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Right ventricular hypertrophy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Ventricle septal defect (VSD)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Overriding of aorta</a:t>
            </a:r>
            <a:endParaRPr/>
          </a:p>
        </p:txBody>
      </p:sp>
      <p:sp>
        <p:nvSpPr>
          <p:cNvPr id="955" name="Google Shape;955;p10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sp>
        <p:nvSpPr>
          <p:cNvPr id="956" name="Google Shape;956;p10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93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7" name="Google Shape;957;p103" descr="A close up of a map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569160" y="76823"/>
            <a:ext cx="4467995" cy="641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ELL\Desktop\Anatomy PPT classes\impossible-positiv-thoughts-phot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75" y="533400"/>
            <a:ext cx="85947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THANK YOU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3795" name="Picture 2" descr="C:\Users\DELL\Desktop\Sartorius,Quadriceps,Hunter canal\Flowers HD Wallpapers (1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563" y="666750"/>
            <a:ext cx="8732837" cy="6091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Heart Valves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610600" cy="4267200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Heart valves ensure unidirectional blood flow through the heart</a:t>
            </a:r>
          </a:p>
          <a:p>
            <a:pPr algn="just"/>
            <a:r>
              <a:rPr lang="en-US" dirty="0" err="1">
                <a:solidFill>
                  <a:srgbClr val="7030A0"/>
                </a:solidFill>
              </a:rPr>
              <a:t>Atrioventricular</a:t>
            </a:r>
            <a:r>
              <a:rPr lang="en-US" dirty="0">
                <a:solidFill>
                  <a:srgbClr val="7030A0"/>
                </a:solidFill>
              </a:rPr>
              <a:t> (AV) valves </a:t>
            </a:r>
            <a:r>
              <a:rPr lang="en-US" dirty="0">
                <a:solidFill>
                  <a:srgbClr val="000000"/>
                </a:solidFill>
              </a:rPr>
              <a:t>lie between the atria and the ventricles</a:t>
            </a:r>
          </a:p>
          <a:p>
            <a:pPr algn="just"/>
            <a:r>
              <a:rPr lang="en-US" dirty="0">
                <a:solidFill>
                  <a:srgbClr val="000000"/>
                </a:solidFill>
              </a:rPr>
              <a:t>AV valves prevent backflow into the atria when ventricles contract</a:t>
            </a:r>
          </a:p>
          <a:p>
            <a:pPr algn="just"/>
            <a:r>
              <a:rPr lang="en-US" dirty="0" err="1" smtClean="0"/>
              <a:t>Chordae</a:t>
            </a:r>
            <a:r>
              <a:rPr lang="en-US" dirty="0" smtClean="0"/>
              <a:t>  </a:t>
            </a:r>
            <a:r>
              <a:rPr lang="en-US" dirty="0" err="1"/>
              <a:t>tendineae</a:t>
            </a:r>
            <a:r>
              <a:rPr lang="en-US" dirty="0"/>
              <a:t> </a:t>
            </a:r>
            <a:r>
              <a:rPr lang="en-US" dirty="0" smtClean="0"/>
              <a:t> anchor </a:t>
            </a:r>
            <a:r>
              <a:rPr lang="en-US" dirty="0"/>
              <a:t>AV valves to papillary muscles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Heart Valves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7030A0"/>
                </a:solidFill>
              </a:rPr>
              <a:t>Aortic </a:t>
            </a:r>
            <a:r>
              <a:rPr lang="en-US" dirty="0" err="1">
                <a:solidFill>
                  <a:srgbClr val="7030A0"/>
                </a:solidFill>
              </a:rPr>
              <a:t>semilunar</a:t>
            </a:r>
            <a:r>
              <a:rPr lang="en-US" dirty="0">
                <a:solidFill>
                  <a:srgbClr val="7030A0"/>
                </a:solidFill>
              </a:rPr>
              <a:t> valve </a:t>
            </a:r>
            <a:r>
              <a:rPr lang="en-US" dirty="0">
                <a:solidFill>
                  <a:srgbClr val="000000"/>
                </a:solidFill>
              </a:rPr>
              <a:t>lies between the left ventricle and the aorta </a:t>
            </a:r>
          </a:p>
          <a:p>
            <a:pPr algn="just"/>
            <a:r>
              <a:rPr lang="en-US" dirty="0">
                <a:solidFill>
                  <a:srgbClr val="7030A0"/>
                </a:solidFill>
              </a:rPr>
              <a:t>Pulmonary </a:t>
            </a:r>
            <a:r>
              <a:rPr lang="en-US" dirty="0" err="1">
                <a:solidFill>
                  <a:srgbClr val="7030A0"/>
                </a:solidFill>
              </a:rPr>
              <a:t>semilunar</a:t>
            </a:r>
            <a:r>
              <a:rPr lang="en-US" dirty="0">
                <a:solidFill>
                  <a:srgbClr val="7030A0"/>
                </a:solidFill>
              </a:rPr>
              <a:t> valve </a:t>
            </a:r>
            <a:r>
              <a:rPr lang="en-US" dirty="0">
                <a:solidFill>
                  <a:srgbClr val="000000"/>
                </a:solidFill>
              </a:rPr>
              <a:t>lies between the right ventricle and pulmonary trunk</a:t>
            </a:r>
          </a:p>
          <a:p>
            <a:pPr algn="just"/>
            <a:r>
              <a:rPr lang="en-US" dirty="0" err="1"/>
              <a:t>Semilunar</a:t>
            </a:r>
            <a:r>
              <a:rPr lang="en-US" dirty="0"/>
              <a:t> valves prevent backflow of blood into the ventricles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381000"/>
            <a:ext cx="8636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93" y="518320"/>
            <a:ext cx="8325907" cy="624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357</TotalTime>
  <Words>3789</Words>
  <Application>Microsoft Office PowerPoint</Application>
  <PresentationFormat>On-screen Show (4:3)</PresentationFormat>
  <Paragraphs>657</Paragraphs>
  <Slides>120</Slides>
  <Notes>66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1" baseType="lpstr">
      <vt:lpstr>Flow</vt:lpstr>
      <vt:lpstr>    heart</vt:lpstr>
      <vt:lpstr>Heart</vt:lpstr>
      <vt:lpstr>Heart - Introduction</vt:lpstr>
      <vt:lpstr>DIMENSIONS</vt:lpstr>
      <vt:lpstr>Slide 5</vt:lpstr>
      <vt:lpstr>Heart  Location</vt:lpstr>
      <vt:lpstr>Slide 7</vt:lpstr>
      <vt:lpstr>Slide 8</vt:lpstr>
      <vt:lpstr>Slide 9</vt:lpstr>
      <vt:lpstr>Coverings of the Heart</vt:lpstr>
      <vt:lpstr>Pericardial Layers of the Heart</vt:lpstr>
      <vt:lpstr>Heart Wall</vt:lpstr>
      <vt:lpstr>Slide 13</vt:lpstr>
      <vt:lpstr>Major Vessels of the Heart</vt:lpstr>
      <vt:lpstr>Vessels</vt:lpstr>
      <vt:lpstr>Slide 16</vt:lpstr>
      <vt:lpstr>Slide 17</vt:lpstr>
      <vt:lpstr>Slide 18</vt:lpstr>
      <vt:lpstr>External Features</vt:lpstr>
      <vt:lpstr>External Heart: Anterior View</vt:lpstr>
      <vt:lpstr>External Heart: Posterior View</vt:lpstr>
      <vt:lpstr>Slide 22</vt:lpstr>
      <vt:lpstr>Formation of External features</vt:lpstr>
      <vt:lpstr>Apex of the Heart</vt:lpstr>
      <vt:lpstr>Slide 25</vt:lpstr>
      <vt:lpstr>Clinical Integration</vt:lpstr>
      <vt:lpstr>Slide 27</vt:lpstr>
      <vt:lpstr>Slide 28</vt:lpstr>
      <vt:lpstr>Slide 29</vt:lpstr>
      <vt:lpstr>Gross Anatomy of Heart: Front</vt:lpstr>
      <vt:lpstr>Atria</vt:lpstr>
      <vt:lpstr>RIGHT  ATRIUM</vt:lpstr>
      <vt:lpstr>RIGHT ATRIUM</vt:lpstr>
      <vt:lpstr>RIGHT ATRIUM</vt:lpstr>
      <vt:lpstr>Slide 35</vt:lpstr>
      <vt:lpstr>External Features</vt:lpstr>
      <vt:lpstr>External Features</vt:lpstr>
      <vt:lpstr>External Features</vt:lpstr>
      <vt:lpstr>External Features</vt:lpstr>
      <vt:lpstr>Internal Features</vt:lpstr>
      <vt:lpstr>RIGHT ATRIUM</vt:lpstr>
      <vt:lpstr>1. Rough Anterior - Pectinate part </vt:lpstr>
      <vt:lpstr>Pectinate part </vt:lpstr>
      <vt:lpstr>Some Interesting Facts</vt:lpstr>
      <vt:lpstr>Slide 45</vt:lpstr>
      <vt:lpstr>Slide 46</vt:lpstr>
      <vt:lpstr>Slide 47</vt:lpstr>
      <vt:lpstr>Slide 48</vt:lpstr>
      <vt:lpstr>3. Interatrial septum</vt:lpstr>
      <vt:lpstr>Interatrial septum</vt:lpstr>
      <vt:lpstr>Interatrial septum</vt:lpstr>
      <vt:lpstr>Interatrial septum</vt:lpstr>
      <vt:lpstr>Slide 53</vt:lpstr>
      <vt:lpstr>Clinical Integration </vt:lpstr>
      <vt:lpstr>Slide 55</vt:lpstr>
      <vt:lpstr>Ventricles</vt:lpstr>
      <vt:lpstr>RIGHT VENTRICLE</vt:lpstr>
      <vt:lpstr>RIGHT  VENTRICLE</vt:lpstr>
      <vt:lpstr>Internal Features of Right ventricle</vt:lpstr>
      <vt:lpstr>1. Inflowing rough part</vt:lpstr>
      <vt:lpstr>Slide 61</vt:lpstr>
      <vt:lpstr>Slide 62</vt:lpstr>
      <vt:lpstr>Inflowing Rough Part</vt:lpstr>
      <vt:lpstr>Inflowing rough part</vt:lpstr>
      <vt:lpstr>Inflowing rough part</vt:lpstr>
      <vt:lpstr>Slide 66</vt:lpstr>
      <vt:lpstr>Inflowing rough part</vt:lpstr>
      <vt:lpstr>Inflowing Rough Part</vt:lpstr>
      <vt:lpstr>2. Outflow part (Infundibulum)</vt:lpstr>
      <vt:lpstr>LEFT  VENTRICLE</vt:lpstr>
      <vt:lpstr>Slide 71</vt:lpstr>
      <vt:lpstr>LEFT  VENTRICLE</vt:lpstr>
      <vt:lpstr>LEFT  VENTRICLE</vt:lpstr>
      <vt:lpstr>LEFT  VENTRICLE</vt:lpstr>
      <vt:lpstr>Slide 75</vt:lpstr>
      <vt:lpstr>LEFT  VENTRICLE</vt:lpstr>
      <vt:lpstr>Openings in Left Ventricle</vt:lpstr>
      <vt:lpstr>Interventricular septum</vt:lpstr>
      <vt:lpstr>Slide 79</vt:lpstr>
      <vt:lpstr>Slide 80</vt:lpstr>
      <vt:lpstr>Slide 81</vt:lpstr>
      <vt:lpstr>Slide 82</vt:lpstr>
      <vt:lpstr>Clinical Integration</vt:lpstr>
      <vt:lpstr>Clinical Integration</vt:lpstr>
      <vt:lpstr>Clinical Integration</vt:lpstr>
      <vt:lpstr>LEFT  ATRIUM</vt:lpstr>
      <vt:lpstr>LEFT  ATRIUM</vt:lpstr>
      <vt:lpstr>LEFT  ATRIUM</vt:lpstr>
      <vt:lpstr>Slide 89</vt:lpstr>
      <vt:lpstr>Slide 90</vt:lpstr>
      <vt:lpstr>Clinical Integration</vt:lpstr>
      <vt:lpstr>Clinical Integration</vt:lpstr>
      <vt:lpstr>Clinical Integration</vt:lpstr>
      <vt:lpstr>Slide 94</vt:lpstr>
      <vt:lpstr>THANK YOU</vt:lpstr>
      <vt:lpstr>Heart Valves</vt:lpstr>
      <vt:lpstr>Heart Valves</vt:lpstr>
      <vt:lpstr>Slide 98</vt:lpstr>
      <vt:lpstr>Slide 99</vt:lpstr>
      <vt:lpstr>Heart Valves</vt:lpstr>
      <vt:lpstr>Heart Valves</vt:lpstr>
      <vt:lpstr>Pathway of Blood Through the Heart and Lungs</vt:lpstr>
      <vt:lpstr>Pathway of Blood Through the Heart and Lungs</vt:lpstr>
      <vt:lpstr>Coronary Circulation: Arterial Supply</vt:lpstr>
      <vt:lpstr>Course of coronary artery</vt:lpstr>
      <vt:lpstr>BRANCHES OF RIGHT CORONARY ARTERY</vt:lpstr>
      <vt:lpstr>Area of distribution</vt:lpstr>
      <vt:lpstr>Left coronary artery</vt:lpstr>
      <vt:lpstr>Area of distribution</vt:lpstr>
      <vt:lpstr>Cardiac dominance</vt:lpstr>
      <vt:lpstr>Slide 111</vt:lpstr>
      <vt:lpstr> Venous Drainage</vt:lpstr>
      <vt:lpstr>Applied anatomy</vt:lpstr>
      <vt:lpstr>Applied anatomy</vt:lpstr>
      <vt:lpstr>Applied anatomy</vt:lpstr>
      <vt:lpstr>Coronary artery bypass grafting</vt:lpstr>
      <vt:lpstr>For Students…………..</vt:lpstr>
      <vt:lpstr>For Students……..</vt:lpstr>
      <vt:lpstr>Slide 119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heart</dc:title>
  <dc:creator>DELL</dc:creator>
  <cp:lastModifiedBy>DELL</cp:lastModifiedBy>
  <cp:revision>89</cp:revision>
  <dcterms:created xsi:type="dcterms:W3CDTF">2006-08-16T00:00:00Z</dcterms:created>
  <dcterms:modified xsi:type="dcterms:W3CDTF">2025-08-07T08:04:20Z</dcterms:modified>
</cp:coreProperties>
</file>