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84" r:id="rId5"/>
    <p:sldId id="263" r:id="rId6"/>
    <p:sldId id="265" r:id="rId7"/>
    <p:sldId id="277" r:id="rId8"/>
    <p:sldId id="282" r:id="rId9"/>
    <p:sldId id="279" r:id="rId10"/>
    <p:sldId id="296" r:id="rId11"/>
    <p:sldId id="274" r:id="rId12"/>
    <p:sldId id="281" r:id="rId13"/>
    <p:sldId id="275" r:id="rId14"/>
    <p:sldId id="276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67" r:id="rId26"/>
    <p:sldId id="310" r:id="rId27"/>
    <p:sldId id="295" r:id="rId28"/>
    <p:sldId id="297" r:id="rId29"/>
    <p:sldId id="298" r:id="rId30"/>
    <p:sldId id="299" r:id="rId31"/>
    <p:sldId id="300" r:id="rId32"/>
    <p:sldId id="269" r:id="rId33"/>
    <p:sldId id="301" r:id="rId34"/>
    <p:sldId id="302" r:id="rId35"/>
    <p:sldId id="303" r:id="rId36"/>
    <p:sldId id="304" r:id="rId37"/>
    <p:sldId id="305" r:id="rId38"/>
    <p:sldId id="306" r:id="rId39"/>
    <p:sldId id="309" r:id="rId40"/>
    <p:sldId id="307" r:id="rId41"/>
    <p:sldId id="308" r:id="rId42"/>
    <p:sldId id="311" r:id="rId43"/>
    <p:sldId id="312" r:id="rId44"/>
    <p:sldId id="272" r:id="rId45"/>
    <p:sldId id="27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E5FACD-71DC-4290-AF4D-B48CFDA79DE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64702F-5EE0-472D-BE1A-2901A15B1F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738FBE-EB1B-4F09-A156-E2B8F43859E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6327-EE04-4FCF-A9E6-93DC61F6A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  <a:latin typeface="Arial Black" pitchFamily="34" charset="0"/>
              </a:rPr>
              <a:t>GROSS ANATOMY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C00000"/>
                </a:solidFill>
                <a:latin typeface="Algerian" pitchFamily="82" charset="0"/>
              </a:rPr>
              <a:t>front  of leg  and  dorsum of  foot</a:t>
            </a:r>
            <a:endParaRPr lang="en-IN" sz="40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4038601"/>
            <a:ext cx="5867400" cy="23163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Dr. Praveen Kumar </a:t>
            </a:r>
            <a:r>
              <a:rPr lang="en-US" sz="2800" b="1" dirty="0" err="1" smtClean="0">
                <a:solidFill>
                  <a:srgbClr val="00B0F0"/>
                </a:solidFill>
              </a:rPr>
              <a:t>Kurrey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M.B.B.S., M.S</a:t>
            </a:r>
            <a:r>
              <a:rPr lang="en-US" sz="2800" b="1" dirty="0" smtClean="0">
                <a:solidFill>
                  <a:srgbClr val="00B0F0"/>
                </a:solidFill>
              </a:rPr>
              <a:t>.</a:t>
            </a:r>
            <a:r>
              <a:rPr lang="en-US" sz="2800" b="1" dirty="0" smtClean="0">
                <a:solidFill>
                  <a:srgbClr val="00B0F0"/>
                </a:solidFill>
              </a:rPr>
              <a:t>,BCME, BCBR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Professor Anatomy</a:t>
            </a:r>
            <a:endParaRPr lang="en-US" sz="2800" b="1" dirty="0" smtClean="0">
              <a:solidFill>
                <a:srgbClr val="00B0F0"/>
              </a:solidFill>
            </a:endParaRPr>
          </a:p>
        </p:txBody>
      </p:sp>
      <p:pic>
        <p:nvPicPr>
          <p:cNvPr id="10" name="Picture 5" descr="大隐静脉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6000"/>
          </a:blip>
          <a:srcRect t="40364"/>
          <a:stretch>
            <a:fillRect/>
          </a:stretch>
        </p:blipFill>
        <p:spPr>
          <a:xfrm>
            <a:off x="990600" y="1967292"/>
            <a:ext cx="2133600" cy="4662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Leg dorsum\7-anatomy-of-the-leg-and-dorsum-of-the-foot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8046"/>
            <a:ext cx="8763000" cy="657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DELL\Desktop\Ant. Of leg LL\Muscles-of-the-Anterior-Le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0779"/>
            <a:ext cx="6019800" cy="666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52600"/>
            <a:ext cx="4392612" cy="4267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Arial" pitchFamily="34" charset="0"/>
              </a:rPr>
              <a:t>Synovial sheath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Arial" pitchFamily="34" charset="0"/>
              </a:rPr>
              <a:t>Passes under superior and both limbs of inferior extensor </a:t>
            </a:r>
            <a:r>
              <a:rPr lang="en-GB" dirty="0" err="1" smtClean="0">
                <a:latin typeface="Arial" pitchFamily="34" charset="0"/>
              </a:rPr>
              <a:t>retinaculum</a:t>
            </a:r>
            <a:endParaRPr lang="en-GB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err="1" smtClean="0">
                <a:latin typeface="Arial" pitchFamily="34" charset="0"/>
              </a:rPr>
              <a:t>Dorsi</a:t>
            </a:r>
            <a:r>
              <a:rPr lang="en-GB" dirty="0" smtClean="0">
                <a:latin typeface="Arial" pitchFamily="34" charset="0"/>
              </a:rPr>
              <a:t> flexor and </a:t>
            </a:r>
            <a:r>
              <a:rPr lang="en-GB" dirty="0" err="1" smtClean="0">
                <a:latin typeface="Arial" pitchFamily="34" charset="0"/>
              </a:rPr>
              <a:t>invertor</a:t>
            </a:r>
            <a:endParaRPr lang="en-GB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Arial" pitchFamily="34" charset="0"/>
              </a:rPr>
              <a:t>Eccentric pays out, prevents foot slapping down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Arial" pitchFamily="34" charset="0"/>
              </a:rPr>
              <a:t>Supports medial arch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Arial" pitchFamily="34" charset="0"/>
              </a:rPr>
              <a:t>Deep </a:t>
            </a:r>
            <a:r>
              <a:rPr lang="en-GB" dirty="0" err="1" smtClean="0">
                <a:latin typeface="Arial" pitchFamily="34" charset="0"/>
              </a:rPr>
              <a:t>peroneal</a:t>
            </a:r>
            <a:r>
              <a:rPr lang="en-GB" dirty="0" smtClean="0">
                <a:latin typeface="Arial" pitchFamily="34" charset="0"/>
              </a:rPr>
              <a:t> nerve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latin typeface="Arial" pitchFamily="34" charset="0"/>
            </a:endParaRPr>
          </a:p>
        </p:txBody>
      </p:sp>
      <p:grpSp>
        <p:nvGrpSpPr>
          <p:cNvPr id="2" name="Groep 2"/>
          <p:cNvGrpSpPr>
            <a:grpSpLocks/>
          </p:cNvGrpSpPr>
          <p:nvPr/>
        </p:nvGrpSpPr>
        <p:grpSpPr bwMode="auto">
          <a:xfrm>
            <a:off x="5003800" y="1828800"/>
            <a:ext cx="3600450" cy="4190999"/>
            <a:chOff x="5004048" y="1268760"/>
            <a:chExt cx="3600400" cy="4114800"/>
          </a:xfrm>
        </p:grpSpPr>
        <p:pic>
          <p:nvPicPr>
            <p:cNvPr id="11273" name="Picture 8" descr="C:\WINDOWS\Desktop\calf\ant cp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1268760"/>
              <a:ext cx="1105966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C:\WINDOWS\Desktop\calf\Extensor tendon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9848" y="1268760"/>
              <a:ext cx="25146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4284663" y="1412875"/>
            <a:ext cx="1271587" cy="1728788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112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000" b="1" dirty="0" err="1" smtClean="0">
                <a:solidFill>
                  <a:srgbClr val="C00000"/>
                </a:solidFill>
                <a:latin typeface="Arial" pitchFamily="34" charset="0"/>
              </a:rPr>
              <a:t>Tibialis</a:t>
            </a:r>
            <a:r>
              <a:rPr lang="en-GB" sz="4000" b="1" dirty="0" smtClean="0">
                <a:solidFill>
                  <a:srgbClr val="C00000"/>
                </a:solidFill>
                <a:latin typeface="Arial" pitchFamily="34" charset="0"/>
              </a:rPr>
              <a:t> 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DELL\Desktop\Ant. Of leg LL\tibialis-anterior-anatom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0349"/>
            <a:ext cx="3886200" cy="6575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DELL\Desktop\Ant. Of leg LL\diagram FL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7853"/>
            <a:ext cx="5334000" cy="667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Leg dorsum\7-anatomy-of-the-leg-and-dorsum-of-the-foot-8-6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29" y="304800"/>
            <a:ext cx="8407271" cy="61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Leg dorsum\7-anatomy-of-the-leg-and-dorsum-of-the-foot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256"/>
            <a:ext cx="8529944" cy="640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Leg dorsum\7-anatomy-of-the-leg-and-dorsum-of-the-foot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8045"/>
            <a:ext cx="8610600" cy="6464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Leg dorsum\7-anatomy-of-the-leg-and-dorsum-of-the-foot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60" y="152400"/>
            <a:ext cx="8631440" cy="6480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Leg dorsum\7-anatomy-of-the-leg-and-dorsum-of-the-foot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58" y="152400"/>
            <a:ext cx="8707642" cy="6537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latin typeface="Arial" charset="0"/>
              </a:rPr>
              <a:t>Anterolateral crural region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5410200" cy="46466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en-US" altLang="zh-CN" sz="2000" b="1" dirty="0"/>
              <a:t>Superficial veins</a:t>
            </a:r>
          </a:p>
          <a:p>
            <a:pPr algn="just"/>
            <a:r>
              <a:rPr lang="en-US" altLang="zh-CN" sz="2000" b="1" dirty="0"/>
              <a:t>Dorsal venous arch: </a:t>
            </a:r>
            <a:r>
              <a:rPr lang="en-US" altLang="zh-CN" sz="2000" dirty="0"/>
              <a:t>lies in the subcutaneous tissue over the heads of the metatarsal bones and drains on the medial side into the great </a:t>
            </a:r>
            <a:r>
              <a:rPr lang="en-US" altLang="zh-CN" sz="2000" dirty="0" err="1"/>
              <a:t>saphenous</a:t>
            </a:r>
            <a:r>
              <a:rPr lang="en-US" altLang="zh-CN" sz="2000" dirty="0"/>
              <a:t> v. and on the lateral side into the small </a:t>
            </a:r>
            <a:r>
              <a:rPr lang="en-US" altLang="zh-CN" sz="2000" dirty="0" err="1"/>
              <a:t>saphenous</a:t>
            </a:r>
            <a:r>
              <a:rPr lang="en-US" altLang="zh-CN" sz="2000" dirty="0"/>
              <a:t> v. </a:t>
            </a:r>
          </a:p>
          <a:p>
            <a:pPr algn="just"/>
            <a:r>
              <a:rPr lang="en-US" altLang="zh-CN" sz="2000" b="1" dirty="0"/>
              <a:t>Great </a:t>
            </a:r>
            <a:r>
              <a:rPr lang="en-US" altLang="zh-CN" sz="2000" b="1" dirty="0" err="1"/>
              <a:t>saphenous</a:t>
            </a:r>
            <a:r>
              <a:rPr lang="en-US" altLang="zh-CN" sz="2000" b="1" dirty="0"/>
              <a:t> v.: </a:t>
            </a:r>
          </a:p>
          <a:p>
            <a:pPr lvl="1" algn="just"/>
            <a:r>
              <a:rPr lang="en-US" altLang="zh-CN" sz="2000" dirty="0"/>
              <a:t>Drains the medial end of dorsal venous arch of food and passes upward directly in front of the medial </a:t>
            </a:r>
            <a:r>
              <a:rPr lang="en-US" altLang="zh-CN" sz="2000" dirty="0" err="1"/>
              <a:t>malleolus</a:t>
            </a:r>
            <a:r>
              <a:rPr lang="en-US" altLang="zh-CN" sz="2000" dirty="0"/>
              <a:t>.</a:t>
            </a:r>
          </a:p>
          <a:p>
            <a:pPr lvl="1" algn="just"/>
            <a:r>
              <a:rPr lang="en-US" altLang="zh-CN" sz="2000" dirty="0"/>
              <a:t>Then ascends in company with the </a:t>
            </a:r>
            <a:r>
              <a:rPr lang="en-US" altLang="zh-CN" sz="2000" dirty="0" err="1"/>
              <a:t>saphenous</a:t>
            </a:r>
            <a:r>
              <a:rPr lang="en-US" altLang="zh-CN" sz="2000" dirty="0"/>
              <a:t> n. in the superficial fascia over the  medial side of the leg.</a:t>
            </a:r>
          </a:p>
        </p:txBody>
      </p:sp>
      <p:pic>
        <p:nvPicPr>
          <p:cNvPr id="64517" name="Picture 5" descr="大隐静脉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36000"/>
          </a:blip>
          <a:srcRect t="40364"/>
          <a:stretch>
            <a:fillRect/>
          </a:stretch>
        </p:blipFill>
        <p:spPr>
          <a:xfrm>
            <a:off x="6051550" y="1412875"/>
            <a:ext cx="2147888" cy="4718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Leg dorsum\7-anatomy-of-the-leg-and-dorsum-of-the-foot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2466"/>
            <a:ext cx="8453744" cy="6346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Leg dorsum\7-anatomy-of-the-leg-and-dorsum-of-the-foot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2466"/>
            <a:ext cx="8453744" cy="6346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Leg dorsum\7-anatomy-of-the-leg-and-dorsum-of-the-foot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Leg dorsum\7-anatomy-of-the-leg-and-dorsum-of-the-foot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2466"/>
            <a:ext cx="8453744" cy="6346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Leg dorsum\7-anatomy-of-the-leg-and-dorsum-of-the-foot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12" y="228600"/>
            <a:ext cx="8580532" cy="644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胫前动脉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3717925" y="277813"/>
            <a:ext cx="1708150" cy="5853112"/>
          </a:xfrm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4663" y="2454275"/>
            <a:ext cx="2911475" cy="366713"/>
            <a:chOff x="2699" y="1546"/>
            <a:chExt cx="1834" cy="231"/>
          </a:xfrm>
        </p:grpSpPr>
        <p:sp>
          <p:nvSpPr>
            <p:cNvPr id="141316" name="Line 4"/>
            <p:cNvSpPr>
              <a:spLocks noChangeShapeType="1"/>
            </p:cNvSpPr>
            <p:nvPr/>
          </p:nvSpPr>
          <p:spPr bwMode="auto">
            <a:xfrm>
              <a:off x="2699" y="1661"/>
              <a:ext cx="635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1317" name="Text Box 5"/>
            <p:cNvSpPr txBox="1">
              <a:spLocks noChangeArrowheads="1"/>
            </p:cNvSpPr>
            <p:nvPr/>
          </p:nvSpPr>
          <p:spPr bwMode="auto">
            <a:xfrm>
              <a:off x="3321" y="1546"/>
              <a:ext cx="1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ea typeface="华文行楷" pitchFamily="2" charset="-122"/>
                </a:rPr>
                <a:t>Anterior </a:t>
              </a:r>
              <a:r>
                <a:rPr lang="en-US" altLang="zh-CN" b="1" dirty="0" err="1">
                  <a:ea typeface="华文行楷" pitchFamily="2" charset="-122"/>
                </a:rPr>
                <a:t>tibial</a:t>
              </a:r>
              <a:r>
                <a:rPr lang="en-US" altLang="zh-CN" b="1" dirty="0">
                  <a:ea typeface="华文行楷" pitchFamily="2" charset="-122"/>
                </a:rPr>
                <a:t> a.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72013" y="4687888"/>
            <a:ext cx="2595562" cy="366712"/>
            <a:chOff x="2943" y="2953"/>
            <a:chExt cx="1635" cy="231"/>
          </a:xfrm>
        </p:grpSpPr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>
              <a:off x="2943" y="3113"/>
              <a:ext cx="454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1320" name="Text Box 8"/>
            <p:cNvSpPr txBox="1">
              <a:spLocks noChangeArrowheads="1"/>
            </p:cNvSpPr>
            <p:nvPr/>
          </p:nvSpPr>
          <p:spPr bwMode="auto">
            <a:xfrm>
              <a:off x="3366" y="2953"/>
              <a:ext cx="1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华文行楷" pitchFamily="2" charset="-122"/>
                </a:rPr>
                <a:t>Dorsal a. of foot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00563" y="3030538"/>
            <a:ext cx="2576512" cy="366712"/>
            <a:chOff x="2835" y="1909"/>
            <a:chExt cx="1623" cy="231"/>
          </a:xfrm>
        </p:grpSpPr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>
              <a:off x="2835" y="1979"/>
              <a:ext cx="40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1323" name="Text Box 11"/>
            <p:cNvSpPr txBox="1">
              <a:spLocks noChangeArrowheads="1"/>
            </p:cNvSpPr>
            <p:nvPr/>
          </p:nvSpPr>
          <p:spPr bwMode="auto">
            <a:xfrm>
              <a:off x="3230" y="1909"/>
              <a:ext cx="1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华文行楷" pitchFamily="2" charset="-122"/>
                </a:rPr>
                <a:t>Tibialis anterior</a:t>
              </a:r>
              <a:r>
                <a:rPr lang="en-US" altLang="zh-CN">
                  <a:ea typeface="华文行楷" pitchFamily="2" charset="-122"/>
                </a:rPr>
                <a:t> 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427538" y="4254500"/>
            <a:ext cx="3589337" cy="366713"/>
            <a:chOff x="2789" y="2680"/>
            <a:chExt cx="2261" cy="231"/>
          </a:xfrm>
        </p:grpSpPr>
        <p:sp>
          <p:nvSpPr>
            <p:cNvPr id="141325" name="Line 13"/>
            <p:cNvSpPr>
              <a:spLocks noChangeShapeType="1"/>
            </p:cNvSpPr>
            <p:nvPr/>
          </p:nvSpPr>
          <p:spPr bwMode="auto">
            <a:xfrm>
              <a:off x="2789" y="2795"/>
              <a:ext cx="454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1326" name="Text Box 14"/>
            <p:cNvSpPr txBox="1">
              <a:spLocks noChangeArrowheads="1"/>
            </p:cNvSpPr>
            <p:nvPr/>
          </p:nvSpPr>
          <p:spPr bwMode="auto">
            <a:xfrm>
              <a:off x="3230" y="2680"/>
              <a:ext cx="1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华文行楷" pitchFamily="2" charset="-122"/>
                </a:rPr>
                <a:t>Extensor hallucis longus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55650" y="4076700"/>
            <a:ext cx="3529013" cy="366713"/>
            <a:chOff x="476" y="2568"/>
            <a:chExt cx="2223" cy="231"/>
          </a:xfrm>
        </p:grpSpPr>
        <p:sp>
          <p:nvSpPr>
            <p:cNvPr id="141328" name="Line 16"/>
            <p:cNvSpPr>
              <a:spLocks noChangeShapeType="1"/>
            </p:cNvSpPr>
            <p:nvPr/>
          </p:nvSpPr>
          <p:spPr bwMode="auto">
            <a:xfrm flipH="1">
              <a:off x="2381" y="2704"/>
              <a:ext cx="31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476" y="2568"/>
              <a:ext cx="1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华文行楷" pitchFamily="2" charset="-122"/>
                </a:rPr>
                <a:t>Extensor digitorum longus</a:t>
              </a:r>
            </a:p>
          </p:txBody>
        </p:sp>
      </p:grpSp>
      <p:sp>
        <p:nvSpPr>
          <p:cNvPr id="141330" name="Line 18"/>
          <p:cNvSpPr>
            <a:spLocks noChangeShapeType="1"/>
          </p:cNvSpPr>
          <p:nvPr/>
        </p:nvSpPr>
        <p:spPr bwMode="auto">
          <a:xfrm>
            <a:off x="4284663" y="3457575"/>
            <a:ext cx="647700" cy="1158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4932363" y="342900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 dirty="0"/>
              <a:t>Deep  </a:t>
            </a:r>
            <a:r>
              <a:rPr lang="en-US" altLang="zh-CN" b="1" dirty="0" err="1"/>
              <a:t>peroneal</a:t>
            </a:r>
            <a:r>
              <a:rPr lang="en-US" altLang="zh-CN" b="1" dirty="0"/>
              <a:t> n.</a:t>
            </a:r>
            <a:endParaRPr lang="en-US" altLang="zh-CN" dirty="0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H="1">
            <a:off x="3563938" y="2781300"/>
            <a:ext cx="431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971550" y="256540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/>
              <a:t>Superficial peroneal n.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0" grpId="0" animBg="1"/>
      <p:bldP spid="141331" grpId="0"/>
      <p:bldP spid="141332" grpId="0" animBg="1"/>
      <p:bldP spid="1413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96312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Arial Rounded MT Bold" pitchFamily="34" charset="0"/>
              </a:rPr>
              <a:t>DORSUM  OF  FOOT</a:t>
            </a:r>
            <a:endParaRPr lang="en-US" b="1" u="sng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Leg dorsum\7-anatomy-of-the-leg-and-dorsum-of-the-foot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2466"/>
            <a:ext cx="8250756" cy="6194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Leg dorsum\7-anatomy-of-the-leg-and-dorsum-of-the-foot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256"/>
            <a:ext cx="8428450" cy="6327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Leg dorsum\7-anatomy-of-the-leg-and-dorsum-of-the-foot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256"/>
            <a:ext cx="8631438" cy="648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Arial" charset="0"/>
              </a:rPr>
              <a:t>Anterolateral crural region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2"/>
            <a:ext cx="5122863" cy="50688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altLang="zh-CN" sz="2800" b="1" dirty="0" err="1"/>
              <a:t>Cutaneous</a:t>
            </a:r>
            <a:r>
              <a:rPr lang="en-US" altLang="zh-CN" sz="2800" b="1" dirty="0"/>
              <a:t> nerves</a:t>
            </a:r>
            <a:endParaRPr lang="en-US" altLang="zh-CN" sz="2800" dirty="0"/>
          </a:p>
          <a:p>
            <a:pPr algn="just"/>
            <a:r>
              <a:rPr lang="en-US" altLang="zh-CN" sz="2200" b="1" dirty="0">
                <a:solidFill>
                  <a:srgbClr val="0000FF"/>
                </a:solidFill>
              </a:rPr>
              <a:t>Lateral </a:t>
            </a:r>
            <a:r>
              <a:rPr lang="en-US" altLang="zh-CN" sz="2200" b="1" dirty="0" err="1">
                <a:solidFill>
                  <a:srgbClr val="0000FF"/>
                </a:solidFill>
              </a:rPr>
              <a:t>cutaneous</a:t>
            </a:r>
            <a:r>
              <a:rPr lang="en-US" altLang="zh-CN" sz="2200" b="1" dirty="0">
                <a:solidFill>
                  <a:srgbClr val="0000FF"/>
                </a:solidFill>
              </a:rPr>
              <a:t> n. of the calf</a:t>
            </a:r>
            <a:r>
              <a:rPr lang="en-US" altLang="zh-CN" sz="2200" dirty="0">
                <a:solidFill>
                  <a:srgbClr val="0000FF"/>
                </a:solidFill>
              </a:rPr>
              <a:t>:</a:t>
            </a:r>
            <a:r>
              <a:rPr lang="en-US" altLang="zh-CN" sz="2200" dirty="0"/>
              <a:t> </a:t>
            </a:r>
            <a:r>
              <a:rPr lang="en-US" altLang="zh-CN" sz="2000" dirty="0"/>
              <a:t>supplies the skin on the upper part of the </a:t>
            </a:r>
            <a:r>
              <a:rPr lang="en-US" altLang="zh-CN" sz="2000" dirty="0" err="1"/>
              <a:t>anterolateral</a:t>
            </a:r>
            <a:r>
              <a:rPr lang="en-US" altLang="zh-CN" sz="2000" dirty="0"/>
              <a:t> surface of the leg</a:t>
            </a:r>
          </a:p>
          <a:p>
            <a:pPr algn="just"/>
            <a:r>
              <a:rPr lang="en-US" altLang="zh-CN" sz="2200" b="1" dirty="0">
                <a:solidFill>
                  <a:srgbClr val="0000FF"/>
                </a:solidFill>
              </a:rPr>
              <a:t>Superficial </a:t>
            </a:r>
            <a:r>
              <a:rPr lang="en-US" altLang="zh-CN" sz="2200" b="1" dirty="0" err="1">
                <a:solidFill>
                  <a:srgbClr val="0000FF"/>
                </a:solidFill>
              </a:rPr>
              <a:t>peroneal</a:t>
            </a:r>
            <a:r>
              <a:rPr lang="en-US" altLang="zh-CN" sz="2200" b="1" dirty="0">
                <a:solidFill>
                  <a:srgbClr val="0000FF"/>
                </a:solidFill>
              </a:rPr>
              <a:t> n.</a:t>
            </a:r>
            <a:r>
              <a:rPr lang="en-US" altLang="zh-CN" sz="2200" dirty="0"/>
              <a:t> </a:t>
            </a:r>
            <a:r>
              <a:rPr lang="en-US" altLang="zh-CN" sz="2000" dirty="0"/>
              <a:t>supplies the skin of the lower part of the </a:t>
            </a:r>
            <a:r>
              <a:rPr lang="en-US" altLang="zh-CN" sz="2000" dirty="0" err="1"/>
              <a:t>anterolateral</a:t>
            </a:r>
            <a:r>
              <a:rPr lang="en-US" altLang="zh-CN" sz="2000" dirty="0"/>
              <a:t> surface of the leg and dorsum of the foot </a:t>
            </a:r>
          </a:p>
          <a:p>
            <a:pPr algn="just"/>
            <a:r>
              <a:rPr lang="en-US" altLang="zh-CN" sz="2200" b="1" dirty="0" err="1">
                <a:solidFill>
                  <a:srgbClr val="0000FF"/>
                </a:solidFill>
              </a:rPr>
              <a:t>Saphenous</a:t>
            </a:r>
            <a:r>
              <a:rPr lang="en-US" altLang="zh-CN" sz="2200" b="1" dirty="0">
                <a:solidFill>
                  <a:srgbClr val="0000FF"/>
                </a:solidFill>
              </a:rPr>
              <a:t> n.</a:t>
            </a:r>
            <a:r>
              <a:rPr lang="en-US" altLang="zh-CN" sz="2200" dirty="0"/>
              <a:t> </a:t>
            </a:r>
            <a:r>
              <a:rPr lang="en-US" altLang="zh-CN" sz="2000" dirty="0"/>
              <a:t>supplies the skin on the </a:t>
            </a:r>
            <a:r>
              <a:rPr lang="en-US" altLang="zh-CN" sz="2000" dirty="0" err="1"/>
              <a:t>anteromedial</a:t>
            </a:r>
            <a:r>
              <a:rPr lang="en-US" altLang="zh-CN" sz="2000" dirty="0"/>
              <a:t> surface of the leg</a:t>
            </a:r>
            <a:r>
              <a:rPr lang="en-US" altLang="zh-CN" sz="2200" dirty="0"/>
              <a:t> </a:t>
            </a:r>
          </a:p>
          <a:p>
            <a:pPr algn="just"/>
            <a:r>
              <a:rPr lang="en-US" altLang="zh-CN" sz="2200" b="1" dirty="0">
                <a:solidFill>
                  <a:srgbClr val="0000FF"/>
                </a:solidFill>
              </a:rPr>
              <a:t>Deep </a:t>
            </a:r>
            <a:r>
              <a:rPr lang="en-US" altLang="zh-CN" sz="2200" b="1" dirty="0" err="1">
                <a:solidFill>
                  <a:srgbClr val="0000FF"/>
                </a:solidFill>
              </a:rPr>
              <a:t>peroneal</a:t>
            </a:r>
            <a:r>
              <a:rPr lang="en-US" altLang="zh-CN" sz="2200" b="1" dirty="0">
                <a:solidFill>
                  <a:srgbClr val="0000FF"/>
                </a:solidFill>
              </a:rPr>
              <a:t> n.</a:t>
            </a:r>
            <a:r>
              <a:rPr lang="en-US" altLang="zh-CN" sz="2200" dirty="0"/>
              <a:t> </a:t>
            </a:r>
            <a:r>
              <a:rPr lang="en-US" altLang="zh-CN" sz="2000" dirty="0"/>
              <a:t>supplies the skin of the adjacent sides of the big and second toes </a:t>
            </a:r>
          </a:p>
        </p:txBody>
      </p:sp>
      <p:pic>
        <p:nvPicPr>
          <p:cNvPr id="2" name="Picture 3" descr="腓浅、深神经皮肤分布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4388" y="1268412"/>
            <a:ext cx="1236662" cy="4827587"/>
          </a:xfrm>
        </p:spPr>
      </p:pic>
      <p:pic>
        <p:nvPicPr>
          <p:cNvPr id="44037" name="Picture 5" descr="大隐静脉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8000"/>
          </a:blip>
          <a:srcRect t="38260"/>
          <a:stretch>
            <a:fillRect/>
          </a:stretch>
        </p:blipFill>
        <p:spPr>
          <a:xfrm>
            <a:off x="5580063" y="1484313"/>
            <a:ext cx="2055812" cy="468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DORSAL VENOUS ARCH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5092"/>
            <a:ext cx="4724400" cy="49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TENDONS IN  DORSUM OF FOOT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DELL\Desktop\Leg dorsum\7-anatomy-of-the-leg-and-dorsum-of-the-foot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612" y="1600200"/>
            <a:ext cx="6798387" cy="5104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86518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rgbClr val="7030A0"/>
                </a:solidFill>
                <a:latin typeface="Arial" charset="0"/>
              </a:rPr>
              <a:t>Dorsum of the foot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5410200" cy="4573587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zh-CN" sz="2400" b="1" dirty="0" err="1">
                <a:solidFill>
                  <a:srgbClr val="C00000"/>
                </a:solidFill>
              </a:rPr>
              <a:t>Dorsalis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</a:rPr>
              <a:t>pedis</a:t>
            </a:r>
            <a:r>
              <a:rPr lang="en-US" altLang="zh-CN" sz="2400" b="1" dirty="0">
                <a:solidFill>
                  <a:srgbClr val="C00000"/>
                </a:solidFill>
              </a:rPr>
              <a:t> artery 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 algn="just"/>
            <a:r>
              <a:rPr lang="en-US" altLang="zh-CN" sz="2400" dirty="0"/>
              <a:t>Begins on the anterior surface of the ankle joint and runs with the deep </a:t>
            </a:r>
            <a:r>
              <a:rPr lang="en-US" altLang="zh-CN" sz="2400" dirty="0" err="1"/>
              <a:t>peroneal</a:t>
            </a:r>
            <a:r>
              <a:rPr lang="en-US" altLang="zh-CN" sz="2400" dirty="0"/>
              <a:t> nerve </a:t>
            </a:r>
          </a:p>
          <a:p>
            <a:pPr algn="just"/>
            <a:r>
              <a:rPr lang="en-US" altLang="zh-CN" sz="2400" dirty="0"/>
              <a:t>Divides into the </a:t>
            </a:r>
            <a:r>
              <a:rPr lang="en-US" altLang="zh-CN" sz="2400" dirty="0" err="1"/>
              <a:t>arcuate</a:t>
            </a:r>
            <a:r>
              <a:rPr lang="en-US" altLang="zh-CN" sz="2400" dirty="0"/>
              <a:t> artery and the first dorsal metatarsal artery at the proximal end of the first </a:t>
            </a:r>
            <a:r>
              <a:rPr lang="en-US" altLang="zh-CN" sz="2400" dirty="0" err="1"/>
              <a:t>intermetatarsal</a:t>
            </a:r>
            <a:r>
              <a:rPr lang="en-US" altLang="zh-CN" sz="2400" dirty="0"/>
              <a:t> space. </a:t>
            </a:r>
          </a:p>
          <a:p>
            <a:pPr algn="just"/>
            <a:r>
              <a:rPr lang="en-US" altLang="zh-CN" sz="2400" dirty="0"/>
              <a:t>On the dorsum of the foot it lies on the tarsal bones and is readily palpated against them between the tendons of extensor </a:t>
            </a:r>
            <a:r>
              <a:rPr lang="en-US" altLang="zh-CN" sz="2400" dirty="0" err="1"/>
              <a:t>hallucis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longus</a:t>
            </a:r>
            <a:r>
              <a:rPr lang="en-US" altLang="zh-CN" sz="2400" dirty="0"/>
              <a:t> and extensor </a:t>
            </a:r>
            <a:r>
              <a:rPr lang="en-US" altLang="zh-CN" sz="2400" dirty="0" err="1"/>
              <a:t>digitorum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longus</a:t>
            </a:r>
            <a:r>
              <a:rPr lang="en-US" altLang="zh-CN" sz="2400" dirty="0"/>
              <a:t>.</a:t>
            </a:r>
          </a:p>
        </p:txBody>
      </p:sp>
      <p:pic>
        <p:nvPicPr>
          <p:cNvPr id="197636" name="Picture 4" descr="足背动脉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6400800" y="1676400"/>
            <a:ext cx="2306637" cy="49367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Leg dorsum\7-anatomy-of-the-leg-and-dorsum-of-the-foot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48" y="304800"/>
            <a:ext cx="8423996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Desktop\Leg dorsum\7-anatomy-of-the-leg-and-dorsum-of-the-foot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6484"/>
            <a:ext cx="8153400" cy="612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Desktop\Leg dorsum\7-anatomy-of-the-leg-and-dorsum-of-the-foot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10837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LL\Desktop\Leg dorsum\7-anatomy-of-the-leg-and-dorsum-of-the-foot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48" y="304800"/>
            <a:ext cx="8423996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esktop\Leg dorsum\7-anatomy-of-the-leg-and-dorsum-of-the-foot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0835"/>
            <a:ext cx="8686800" cy="6521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Desktop\Leg dorsum\teaserbox_26233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00" y="228600"/>
            <a:ext cx="7488600" cy="638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677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Applied   Anatomy</a:t>
            </a:r>
            <a:endParaRPr lang="en-US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66" y="191424"/>
            <a:ext cx="8575007" cy="643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LL\Desktop\Leg dorsum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"/>
            <a:ext cx="8305800" cy="664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 descr="C:\Users\DELL\Desktop\Leg dorsum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38" y="2362200"/>
            <a:ext cx="8194806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For Students……..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Don’t take the university exam lightly.</a:t>
            </a:r>
          </a:p>
          <a:p>
            <a:r>
              <a:rPr lang="en-US" dirty="0" smtClean="0"/>
              <a:t>Study hard ,daily, in a routine and all subjects daily.</a:t>
            </a:r>
          </a:p>
          <a:p>
            <a:r>
              <a:rPr lang="en-US" dirty="0" smtClean="0"/>
              <a:t>Don’t break continuity.</a:t>
            </a:r>
          </a:p>
          <a:p>
            <a:r>
              <a:rPr lang="en-US" dirty="0" smtClean="0"/>
              <a:t>Focus on </a:t>
            </a:r>
            <a:r>
              <a:rPr lang="en-US" dirty="0" err="1" smtClean="0"/>
              <a:t>ur</a:t>
            </a:r>
            <a:r>
              <a:rPr lang="en-US" dirty="0" smtClean="0"/>
              <a:t> future.</a:t>
            </a:r>
          </a:p>
          <a:p>
            <a:r>
              <a:rPr lang="en-US" dirty="0" smtClean="0"/>
              <a:t>Careful about </a:t>
            </a:r>
            <a:r>
              <a:rPr lang="en-US" dirty="0" err="1" smtClean="0"/>
              <a:t>ur</a:t>
            </a:r>
            <a:r>
              <a:rPr lang="en-US" dirty="0" smtClean="0"/>
              <a:t> health, diet and sleep.</a:t>
            </a:r>
          </a:p>
          <a:p>
            <a:r>
              <a:rPr lang="en-US" dirty="0" smtClean="0"/>
              <a:t>I hope all u will get grand success….</a:t>
            </a:r>
          </a:p>
          <a:p>
            <a:endParaRPr lang="en-US" dirty="0" smtClean="0"/>
          </a:p>
          <a:p>
            <a:r>
              <a:rPr lang="en-US" dirty="0" smtClean="0"/>
              <a:t>Hoping best for </a:t>
            </a:r>
            <a:r>
              <a:rPr lang="en-US" dirty="0" err="1" smtClean="0"/>
              <a:t>ur</a:t>
            </a:r>
            <a:r>
              <a:rPr lang="en-US" dirty="0" smtClean="0"/>
              <a:t> future……………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Dr. Praveen </a:t>
            </a:r>
            <a:r>
              <a:rPr lang="en-US" b="1" dirty="0" err="1" smtClean="0">
                <a:solidFill>
                  <a:srgbClr val="0070C0"/>
                </a:solidFill>
              </a:rPr>
              <a:t>Kurrey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LL\Desktop\Anatomy PPT classes\impossible-positiv-thoughts-pho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27" y="533400"/>
            <a:ext cx="8594573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IN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DELL\Desktop\Sartorius,Quadriceps,Hunter canal\Flowers HD Wallpaper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94" y="666750"/>
            <a:ext cx="8732306" cy="609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DELL\Desktop\Sartorius,Quadriceps,Hunter canal\21-flower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1" y="0"/>
            <a:ext cx="9271001" cy="695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 </a:t>
            </a:r>
            <a:r>
              <a:rPr lang="en-US" altLang="zh-CN" sz="3600" b="1" dirty="0">
                <a:solidFill>
                  <a:srgbClr val="C00000"/>
                </a:solidFill>
                <a:latin typeface="Arial Black" pitchFamily="34" charset="0"/>
              </a:rPr>
              <a:t>Deep fascia</a:t>
            </a:r>
            <a:r>
              <a:rPr lang="en-US" altLang="zh-CN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algn="just"/>
            <a:r>
              <a:rPr lang="en-US" altLang="zh-CN" sz="2000" dirty="0">
                <a:latin typeface="Arial" pitchFamily="34" charset="0"/>
                <a:cs typeface="Arial" pitchFamily="34" charset="0"/>
              </a:rPr>
              <a:t>Surrounds the leg and forms two </a:t>
            </a:r>
            <a:r>
              <a:rPr lang="en-US" altLang="zh-CN" sz="2000" dirty="0" err="1">
                <a:latin typeface="Arial" pitchFamily="34" charset="0"/>
                <a:cs typeface="Arial" pitchFamily="34" charset="0"/>
              </a:rPr>
              <a:t>intermuscular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septa to be attached to the fibula. </a:t>
            </a:r>
          </a:p>
          <a:p>
            <a:pPr algn="just"/>
            <a:r>
              <a:rPr lang="en-US" altLang="zh-CN" sz="2000" dirty="0">
                <a:latin typeface="Arial" pitchFamily="34" charset="0"/>
                <a:cs typeface="Arial" pitchFamily="34" charset="0"/>
              </a:rPr>
              <a:t>Divided the leg into three compartments</a:t>
            </a:r>
            <a:r>
              <a:rPr lang="zh-CN" altLang="en-US" sz="2000" dirty="0">
                <a:latin typeface="Arial" pitchFamily="34" charset="0"/>
                <a:cs typeface="Arial" pitchFamily="34" charset="0"/>
              </a:rPr>
              <a:t>－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anterior, lateral and posterior</a:t>
            </a:r>
            <a:r>
              <a:rPr lang="zh-CN" altLang="en-US" sz="2000" dirty="0">
                <a:latin typeface="Arial" pitchFamily="34" charset="0"/>
                <a:cs typeface="Arial" pitchFamily="34" charset="0"/>
              </a:rPr>
              <a:t>－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each of which contains a group of muscles, the vessels and the nerves.</a:t>
            </a:r>
          </a:p>
          <a:p>
            <a:pPr algn="just"/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Superior extensor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retinaculum</a:t>
            </a:r>
            <a:endParaRPr lang="zh-CN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Inferior extensor </a:t>
            </a: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retinaculum</a:t>
            </a:r>
            <a:r>
              <a:rPr lang="en-US" altLang="zh-CN" sz="2000" dirty="0"/>
              <a:t>    </a:t>
            </a:r>
            <a:endParaRPr lang="zh-CN" altLang="en-US" sz="1600" dirty="0"/>
          </a:p>
        </p:txBody>
      </p:sp>
      <p:pic>
        <p:nvPicPr>
          <p:cNvPr id="198660" name="Picture 4" descr="小腿肌间隔 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3429000"/>
            <a:ext cx="1741488" cy="1944688"/>
          </a:xfrm>
        </p:spPr>
      </p:pic>
      <p:pic>
        <p:nvPicPr>
          <p:cNvPr id="198662" name="Picture 6" descr="小腿深筋膜1 cop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67600" y="1066800"/>
            <a:ext cx="1150937" cy="54387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Arial" charset="0"/>
              </a:rPr>
              <a:t>Contents of the anterior </a:t>
            </a:r>
            <a:r>
              <a:rPr lang="en-US" altLang="zh-CN" sz="3600" b="1" dirty="0" err="1">
                <a:solidFill>
                  <a:srgbClr val="C00000"/>
                </a:solidFill>
                <a:latin typeface="Arial" charset="0"/>
              </a:rPr>
              <a:t>fascial</a:t>
            </a:r>
            <a:r>
              <a:rPr lang="en-US" altLang="zh-CN" sz="3600" b="1" dirty="0">
                <a:solidFill>
                  <a:srgbClr val="C00000"/>
                </a:solidFill>
                <a:latin typeface="Arial" charset="0"/>
              </a:rPr>
              <a:t> compartment of the leg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4"/>
            <a:ext cx="4330700" cy="4708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200" b="1" dirty="0"/>
              <a:t>Muscles</a:t>
            </a:r>
            <a:r>
              <a:rPr lang="en-US" altLang="zh-CN" sz="2000" dirty="0"/>
              <a:t>: 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/>
              <a:t>Tibialis</a:t>
            </a:r>
            <a:r>
              <a:rPr lang="en-US" altLang="zh-CN" sz="2000" dirty="0"/>
              <a:t> anterior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Extensor </a:t>
            </a:r>
            <a:r>
              <a:rPr lang="en-US" altLang="zh-CN" sz="2000" dirty="0" err="1"/>
              <a:t>digitorum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longus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Extensor </a:t>
            </a:r>
            <a:r>
              <a:rPr lang="en-US" altLang="zh-CN" sz="2000" dirty="0" err="1"/>
              <a:t>hallucis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longus</a:t>
            </a:r>
            <a:r>
              <a:rPr lang="en-US" altLang="zh-CN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/>
              <a:t>Peroneus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tertius</a:t>
            </a:r>
            <a:endParaRPr lang="en-US" altLang="zh-CN" sz="20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200" b="1" dirty="0"/>
              <a:t>Blood supply</a:t>
            </a:r>
            <a:r>
              <a:rPr lang="en-US" altLang="zh-CN" sz="2000" dirty="0"/>
              <a:t>: Anterior </a:t>
            </a:r>
            <a:r>
              <a:rPr lang="en-US" altLang="zh-CN" sz="2000" dirty="0" err="1"/>
              <a:t>tibial</a:t>
            </a:r>
            <a:r>
              <a:rPr lang="en-US" altLang="zh-CN" sz="2000" dirty="0"/>
              <a:t> a.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200" b="1" dirty="0"/>
              <a:t>Nerve supply</a:t>
            </a:r>
            <a:r>
              <a:rPr lang="en-US" altLang="zh-CN" sz="2000" dirty="0"/>
              <a:t>: Deep </a:t>
            </a:r>
            <a:r>
              <a:rPr lang="en-US" altLang="zh-CN" sz="2000" dirty="0" err="1"/>
              <a:t>peroneal</a:t>
            </a:r>
            <a:r>
              <a:rPr lang="en-US" altLang="zh-CN" sz="2000" dirty="0"/>
              <a:t> n.</a:t>
            </a:r>
          </a:p>
        </p:txBody>
      </p:sp>
      <p:pic>
        <p:nvPicPr>
          <p:cNvPr id="194564" name="Picture 4" descr="胫前动脉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7235825" y="1700213"/>
            <a:ext cx="1303338" cy="4465637"/>
          </a:xfrm>
        </p:spPr>
      </p:pic>
      <p:pic>
        <p:nvPicPr>
          <p:cNvPr id="194565" name="Picture 5" descr="小腿肌前群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>
            <a:off x="5487988" y="1773238"/>
            <a:ext cx="1247775" cy="4535487"/>
          </a:xfrm>
        </p:spPr>
      </p:pic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2700338" y="2636838"/>
            <a:ext cx="3167062" cy="2873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3995738" y="3213100"/>
            <a:ext cx="2016125" cy="9366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3924300" y="3716338"/>
            <a:ext cx="2346325" cy="12334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2916238" y="4149725"/>
            <a:ext cx="1584325" cy="3587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4500563" y="4508500"/>
            <a:ext cx="1462087" cy="11223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/>
      <p:bldP spid="194567" grpId="0" animBg="1"/>
      <p:bldP spid="194568" grpId="0" animBg="1"/>
      <p:bldP spid="194569" grpId="0" animBg="1"/>
      <p:bldP spid="1945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DELL\Desktop\Ant. Of leg LL\anatomy-of-the-anterior-lateral-compartments-of-the-leg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60" y="152400"/>
            <a:ext cx="8555240" cy="6423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1981200" cy="2209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Tibia and Fibula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Anterior View</a:t>
            </a:r>
          </a:p>
        </p:txBody>
      </p:sp>
      <p:pic>
        <p:nvPicPr>
          <p:cNvPr id="10243" name="Picture 4" descr="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93663"/>
            <a:ext cx="7086600" cy="67643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-1587"/>
            <a:ext cx="9124950" cy="9921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400" b="1" dirty="0" smtClean="0">
                <a:solidFill>
                  <a:srgbClr val="7030A0"/>
                </a:solidFill>
                <a:latin typeface="Arial" pitchFamily="34" charset="0"/>
              </a:rPr>
              <a:t>Extensor </a:t>
            </a:r>
            <a:r>
              <a:rPr lang="en-GB" sz="4400" b="1" dirty="0" err="1" smtClean="0">
                <a:solidFill>
                  <a:srgbClr val="7030A0"/>
                </a:solidFill>
                <a:latin typeface="Arial" pitchFamily="34" charset="0"/>
              </a:rPr>
              <a:t>Retinacula</a:t>
            </a:r>
            <a:endParaRPr lang="en-GB" sz="4400" b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6840537" cy="4427537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Arial" pitchFamily="34" charset="0"/>
              </a:rPr>
              <a:t>Superior </a:t>
            </a:r>
            <a:r>
              <a:rPr lang="en-GB" b="1" dirty="0" err="1" smtClean="0">
                <a:latin typeface="Arial" pitchFamily="34" charset="0"/>
              </a:rPr>
              <a:t>retinaculum</a:t>
            </a:r>
            <a:r>
              <a:rPr lang="en-GB" b="1" dirty="0" smtClean="0">
                <a:latin typeface="Arial" pitchFamily="34" charset="0"/>
              </a:rPr>
              <a:t> </a:t>
            </a:r>
          </a:p>
          <a:p>
            <a:pPr eaLnBrk="1" hangingPunct="1"/>
            <a:r>
              <a:rPr lang="en-GB" dirty="0" smtClean="0">
                <a:latin typeface="Arial" pitchFamily="34" charset="0"/>
              </a:rPr>
              <a:t>Thickening deep fascia</a:t>
            </a:r>
          </a:p>
          <a:p>
            <a:pPr eaLnBrk="1" hangingPunct="1"/>
            <a:r>
              <a:rPr lang="en-GB" dirty="0" err="1" smtClean="0">
                <a:latin typeface="Arial" pitchFamily="34" charset="0"/>
              </a:rPr>
              <a:t>Tibialis</a:t>
            </a:r>
            <a:r>
              <a:rPr lang="en-GB" dirty="0" smtClean="0">
                <a:latin typeface="Arial" pitchFamily="34" charset="0"/>
              </a:rPr>
              <a:t> anterior pierces </a:t>
            </a:r>
          </a:p>
          <a:p>
            <a:pPr eaLnBrk="1" hangingPunct="1"/>
            <a:r>
              <a:rPr lang="en-GB" dirty="0" smtClean="0">
                <a:latin typeface="Arial" pitchFamily="34" charset="0"/>
              </a:rPr>
              <a:t>Other tendons pass posterior</a:t>
            </a:r>
          </a:p>
          <a:p>
            <a:pPr eaLnBrk="1" hangingPunct="1"/>
            <a:r>
              <a:rPr lang="en-IE" b="1" dirty="0" smtClean="0">
                <a:latin typeface="Arial" pitchFamily="34" charset="0"/>
              </a:rPr>
              <a:t>Inferior extensor </a:t>
            </a:r>
            <a:r>
              <a:rPr lang="en-IE" b="1" dirty="0" err="1" smtClean="0">
                <a:latin typeface="Arial" pitchFamily="34" charset="0"/>
              </a:rPr>
              <a:t>retinaculum</a:t>
            </a:r>
            <a:endParaRPr lang="en-GB" b="1" dirty="0" smtClean="0">
              <a:latin typeface="Arial" pitchFamily="34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</a:rPr>
              <a:t>Inferior stem attached to </a:t>
            </a:r>
            <a:r>
              <a:rPr lang="en-GB" dirty="0" err="1" smtClean="0">
                <a:latin typeface="Arial" pitchFamily="34" charset="0"/>
              </a:rPr>
              <a:t>calcaneus</a:t>
            </a:r>
            <a:endParaRPr lang="en-GB" dirty="0" smtClean="0">
              <a:latin typeface="Arial" pitchFamily="34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</a:rPr>
              <a:t>Upper limb to medial </a:t>
            </a:r>
            <a:r>
              <a:rPr lang="en-GB" dirty="0" err="1" smtClean="0">
                <a:latin typeface="Arial" pitchFamily="34" charset="0"/>
              </a:rPr>
              <a:t>malleolus</a:t>
            </a:r>
            <a:endParaRPr lang="en-GB" dirty="0" smtClean="0">
              <a:latin typeface="Arial" pitchFamily="34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</a:rPr>
              <a:t>Lower limb plantar </a:t>
            </a:r>
            <a:r>
              <a:rPr lang="en-GB" dirty="0" err="1" smtClean="0">
                <a:latin typeface="Arial" pitchFamily="34" charset="0"/>
              </a:rPr>
              <a:t>aponeurosis</a:t>
            </a:r>
            <a:endParaRPr lang="en-GB" dirty="0" smtClean="0">
              <a:latin typeface="Arial" pitchFamily="34" charset="0"/>
            </a:endParaRPr>
          </a:p>
        </p:txBody>
      </p:sp>
      <p:pic>
        <p:nvPicPr>
          <p:cNvPr id="8196" name="Picture 12" descr="C:\WINDOWS\Desktop\calf\Retinacul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1308100"/>
            <a:ext cx="1057275" cy="4208463"/>
          </a:xfrm>
          <a:noFill/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859338" y="1557338"/>
            <a:ext cx="3097212" cy="2592387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724525" y="3284538"/>
            <a:ext cx="2016125" cy="1296987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515</Words>
  <Application>Microsoft Office PowerPoint</Application>
  <PresentationFormat>On-screen Show (4:3)</PresentationFormat>
  <Paragraphs>74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GROSS ANATOMY front  of leg  and  dorsum of  foot</vt:lpstr>
      <vt:lpstr>Anterolateral crural region</vt:lpstr>
      <vt:lpstr>Anterolateral crural region</vt:lpstr>
      <vt:lpstr>Slide 4</vt:lpstr>
      <vt:lpstr> Deep fascia </vt:lpstr>
      <vt:lpstr>Contents of the anterior fascial compartment of the leg</vt:lpstr>
      <vt:lpstr>Slide 7</vt:lpstr>
      <vt:lpstr>Tibia and Fibula Anterior View</vt:lpstr>
      <vt:lpstr>Extensor Retinacula</vt:lpstr>
      <vt:lpstr>Slide 10</vt:lpstr>
      <vt:lpstr>Slide 11</vt:lpstr>
      <vt:lpstr>Tibialis Anterior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DORSUM  OF  FOOT</vt:lpstr>
      <vt:lpstr>Slide 27</vt:lpstr>
      <vt:lpstr>Slide 28</vt:lpstr>
      <vt:lpstr>Slide 29</vt:lpstr>
      <vt:lpstr>DORSAL VENOUS ARCH</vt:lpstr>
      <vt:lpstr>TENDONS IN  DORSUM OF FOOT</vt:lpstr>
      <vt:lpstr>Dorsum of the foot</vt:lpstr>
      <vt:lpstr>Slide 33</vt:lpstr>
      <vt:lpstr>Slide 34</vt:lpstr>
      <vt:lpstr>Slide 35</vt:lpstr>
      <vt:lpstr>Slide 36</vt:lpstr>
      <vt:lpstr>Slide 37</vt:lpstr>
      <vt:lpstr>Slide 38</vt:lpstr>
      <vt:lpstr>Applied   Anatomy</vt:lpstr>
      <vt:lpstr>Slide 40</vt:lpstr>
      <vt:lpstr>Slide 41</vt:lpstr>
      <vt:lpstr>For Students……..</vt:lpstr>
      <vt:lpstr>Slide 43</vt:lpstr>
      <vt:lpstr>THANK YOU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37</cp:revision>
  <dcterms:created xsi:type="dcterms:W3CDTF">2006-08-16T00:00:00Z</dcterms:created>
  <dcterms:modified xsi:type="dcterms:W3CDTF">2025-08-07T08:01:24Z</dcterms:modified>
</cp:coreProperties>
</file>