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87" r:id="rId5"/>
    <p:sldId id="259" r:id="rId6"/>
    <p:sldId id="278" r:id="rId7"/>
    <p:sldId id="279" r:id="rId8"/>
    <p:sldId id="285" r:id="rId9"/>
    <p:sldId id="288" r:id="rId10"/>
    <p:sldId id="261" r:id="rId11"/>
    <p:sldId id="289" r:id="rId12"/>
    <p:sldId id="265" r:id="rId13"/>
    <p:sldId id="266" r:id="rId14"/>
    <p:sldId id="262" r:id="rId15"/>
    <p:sldId id="280" r:id="rId16"/>
    <p:sldId id="282" r:id="rId17"/>
    <p:sldId id="283" r:id="rId18"/>
    <p:sldId id="284" r:id="rId19"/>
    <p:sldId id="281" r:id="rId20"/>
    <p:sldId id="291" r:id="rId21"/>
  </p:sldIdLst>
  <p:sldSz cx="9144000" cy="6858000" type="screen4x3"/>
  <p:notesSz cx="6858000" cy="9144000"/>
  <p:defaultTextStyle>
    <a:lvl1pPr marL="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1pPr>
    <a:lvl2pPr marL="4572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2pPr>
    <a:lvl3pPr marL="9144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3pPr>
    <a:lvl4pPr marL="13716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4pPr>
    <a:lvl5pPr marL="18288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4206519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3198546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421334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r"/>
            <a:fld id="{12FF1C42-D199-2030-1000-587298610EC3}" type="slidenum">
              <a:rPr lang="en-US" altLang="en-US" sz="1400" dirty="0"/>
              <a:pPr algn="r"/>
              <a:t>‹#›</a:t>
            </a:fld>
            <a:endParaRPr lang="en-US" altLang="en-US" sz="14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1866996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86719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200424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7783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3864121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321238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2207327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pPr/>
              <a:t>07-Aug-25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14="http://schemas.microsoft.com/office/drawing/2010/main" xmlns:p14="http://schemas.microsoft.com/office/powerpoint/2010/main" xmlns:mc="http://schemas.openxmlformats.org/markup-compatibility/2006" xmlns:c="http://schemas.openxmlformats.org/drawingml/2006/chart" xmlns:v="urn:schemas-microsoft-com:vml" val="242508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r"/>
            <a:fld id="{12FF1C42-D199-2030-1000-587298610EC3}" type="slidenum">
              <a:rPr lang="en-US" altLang="en-US" sz="1400" dirty="0"/>
              <a:pPr algn="r"/>
              <a:t>‹#›</a:t>
            </a:fld>
            <a:endParaRPr lang="en-US" altLang="en-US" sz="140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112" r:id="rId1"/>
    <p:sldLayoutId id="2147489113" r:id="rId2"/>
    <p:sldLayoutId id="2147489114" r:id="rId3"/>
    <p:sldLayoutId id="2147489115" r:id="rId4"/>
    <p:sldLayoutId id="2147489116" r:id="rId5"/>
    <p:sldLayoutId id="2147489117" r:id="rId6"/>
    <p:sldLayoutId id="2147489118" r:id="rId7"/>
    <p:sldLayoutId id="2147489119" r:id="rId8"/>
    <p:sldLayoutId id="2147489120" r:id="rId9"/>
    <p:sldLayoutId id="2147489121" r:id="rId10"/>
    <p:sldLayoutId id="2147489122" r:id="rId11"/>
    <p:sldLayoutId id="2147489123" r:id="rId12"/>
  </p:sldLayoutIdLst>
  <p:txStyles>
    <p:titleStyle>
      <a:lvl1pPr marL="0" indent="0" algn="ctr" rtl="0" eaLnBrk="0" fontAlgn="base" hangingPunct="0">
        <a:lnSpc>
          <a:spcPct val="100000"/>
        </a:lnSpc>
        <a:spcBef>
          <a:spcPct val="0"/>
        </a:spcBef>
        <a:spcAft>
          <a:spcPct val="0"/>
        </a:spcAft>
        <a:buNone/>
        <a:defRPr sz="4400">
          <a:solidFill>
            <a:srgbClr val="000000"/>
          </a:solidFill>
          <a:latin typeface="Arial" charset="0"/>
          <a:ea typeface="Arial" charset="0"/>
        </a:defRPr>
      </a:lvl1pPr>
    </p:titleStyle>
    <p:bodyStyle>
      <a:lvl1pPr marL="342900" indent="-3429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Arial" charset="0"/>
          <a:ea typeface="Arial" charset="0"/>
        </a:defRPr>
      </a:lvl1pPr>
      <a:lvl2pPr marL="742950" indent="-28575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Arial" charset="0"/>
          <a:ea typeface="Arial" charset="0"/>
        </a:defRPr>
      </a:lvl2pPr>
      <a:lvl3pPr marL="1143000" indent="-2286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Arial" charset="0"/>
          <a:ea typeface="Arial" charset="0"/>
        </a:defRPr>
      </a:lvl3pPr>
      <a:lvl4pPr marL="1600200" indent="-2286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Arial" charset="0"/>
          <a:ea typeface="Arial" charset="0"/>
        </a:defRPr>
      </a:lvl4pPr>
      <a:lvl5pPr marL="2057400" indent="-2286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Arial" charset="0"/>
          <a:ea typeface="Arial" charset="0"/>
        </a:defRPr>
      </a:lvl5pPr>
    </p:bodyStyle>
    <p:otherStyle>
      <a:lvl1pPr mar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  <a:ea typeface="Arial" charset="0"/>
        </a:defRPr>
      </a:lvl1pPr>
      <a:lvl2pPr marL="4572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  <a:ea typeface="Arial" charset="0"/>
        </a:defRPr>
      </a:lvl2pPr>
      <a:lvl3pPr marL="9144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  <a:ea typeface="Arial" charset="0"/>
        </a:defRPr>
      </a:lvl3pPr>
      <a:lvl4pPr marL="13716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  <a:ea typeface="Arial" charset="0"/>
        </a:defRPr>
      </a:lvl4pPr>
      <a:lvl5pPr marL="18288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  <a:ea typeface="Arial" charset="0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ubtitle 2049"/>
          <p:cNvSpPr>
            <a:spLocks noGrp="1"/>
          </p:cNvSpPr>
          <p:nvPr>
            <p:ph type="subTitle" idx="4294967295"/>
          </p:nvPr>
        </p:nvSpPr>
        <p:spPr>
          <a:xfrm>
            <a:off x="5076056" y="4221088"/>
            <a:ext cx="3816424" cy="1440160"/>
          </a:xfrm>
          <a:solidFill>
            <a:srgbClr val="FFFF7A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>
            <a:lvl1pPr marL="0" algn="ctr">
              <a:buNone/>
              <a:defRPr/>
            </a:lvl1pPr>
            <a:lvl2pPr marL="457200" algn="ctr">
              <a:buNone/>
              <a:defRPr/>
            </a:lvl2pPr>
            <a:lvl3pPr marL="914400" algn="ctr">
              <a:buNone/>
              <a:defRPr/>
            </a:lvl3pPr>
            <a:lvl4pPr marL="1371600" algn="ctr">
              <a:buNone/>
              <a:defRPr/>
            </a:lvl4pPr>
            <a:lvl5pPr marL="1828800" algn="ctr">
              <a:buNone/>
              <a:defRPr/>
            </a:lvl5pPr>
          </a:lstStyle>
          <a:p>
            <a:pPr eaLnBrk="1" hangingPunct="1"/>
            <a:r>
              <a:rPr lang="en-US" sz="2000" b="1" dirty="0" smtClean="0">
                <a:solidFill>
                  <a:srgbClr val="C00000"/>
                </a:solidFill>
              </a:rPr>
              <a:t>Dr. Praveen Kumar </a:t>
            </a:r>
            <a:r>
              <a:rPr lang="en-US" sz="2000" b="1" dirty="0" err="1" smtClean="0">
                <a:solidFill>
                  <a:srgbClr val="C00000"/>
                </a:solidFill>
              </a:rPr>
              <a:t>Kurrey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pPr eaLnBrk="1" hangingPunct="1"/>
            <a:r>
              <a:rPr lang="en-US" sz="2000" b="1" dirty="0" smtClean="0">
                <a:solidFill>
                  <a:srgbClr val="C00000"/>
                </a:solidFill>
              </a:rPr>
              <a:t>M.B.B.S., </a:t>
            </a:r>
            <a:r>
              <a:rPr lang="en-US" sz="2000" b="1" dirty="0" smtClean="0">
                <a:solidFill>
                  <a:srgbClr val="C00000"/>
                </a:solidFill>
              </a:rPr>
              <a:t>M.S.BCME, BCBR</a:t>
            </a:r>
          </a:p>
          <a:p>
            <a:pPr eaLnBrk="1" hangingPunct="1"/>
            <a:r>
              <a:rPr lang="en-US" sz="2000" b="1" dirty="0" smtClean="0">
                <a:solidFill>
                  <a:srgbClr val="C00000"/>
                </a:solidFill>
              </a:rPr>
              <a:t>Professor Anatomy</a:t>
            </a:r>
            <a:endParaRPr lang="en-US" sz="2000" b="1" dirty="0" smtClean="0">
              <a:solidFill>
                <a:srgbClr val="C00000"/>
              </a:solidFill>
            </a:endParaRPr>
          </a:p>
        </p:txBody>
      </p:sp>
      <p:pic>
        <p:nvPicPr>
          <p:cNvPr id="2051" name="Picture 2050"/>
          <p:cNvPicPr>
            <a:picLocks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285750" y="207963"/>
            <a:ext cx="8318698" cy="992187"/>
          </a:xfrm>
          <a:prstGeom prst="rect">
            <a:avLst/>
          </a:prstGeom>
          <a:ln/>
        </p:spPr>
      </p:pic>
      <p:pic>
        <p:nvPicPr>
          <p:cNvPr id="2052" name="Picture 2051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683568" y="1556792"/>
            <a:ext cx="3357563" cy="492918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2050">
                                            <p:bg/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" fill="hold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" fill="hold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1265"/>
          <p:cNvSpPr>
            <a:spLocks noGrp="1"/>
          </p:cNvSpPr>
          <p:nvPr>
            <p:ph type="title" idx="4294967295"/>
          </p:nvPr>
        </p:nvSpPr>
        <p:spPr>
          <a:xfrm>
            <a:off x="2428875" y="285750"/>
            <a:ext cx="4429125" cy="642938"/>
          </a:xfrm>
          <a:solidFill>
            <a:srgbClr val="FFFF7A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ctr"/>
          <a:lstStyle/>
          <a:p>
            <a:r>
              <a:rPr lang="en-US" altLang="en-US" sz="3200" b="1" dirty="0"/>
              <a:t>Popliteal Fossa</a:t>
            </a:r>
          </a:p>
        </p:txBody>
      </p:sp>
      <p:sp>
        <p:nvSpPr>
          <p:cNvPr id="11267" name="Text Placeholder 11266"/>
          <p:cNvSpPr>
            <a:spLocks noGrp="1"/>
          </p:cNvSpPr>
          <p:nvPr>
            <p:ph type="body" idx="4294967295"/>
          </p:nvPr>
        </p:nvSpPr>
        <p:spPr>
          <a:xfrm>
            <a:off x="428625" y="1285875"/>
            <a:ext cx="8358187" cy="5072063"/>
          </a:xfrm>
          <a:solidFill>
            <a:srgbClr val="FFFFD9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pPr>
              <a:lnSpc>
                <a:spcPct val="90000"/>
              </a:lnSpc>
            </a:pPr>
            <a:r>
              <a:rPr lang="en-US" altLang="en-US" sz="2400" b="1" dirty="0"/>
              <a:t>Definition:</a:t>
            </a:r>
            <a:r>
              <a:rPr lang="en-US" altLang="en-US" sz="2400" dirty="0"/>
              <a:t> Diamond shaped space in the back of the knee joint.</a:t>
            </a:r>
          </a:p>
          <a:p>
            <a:pPr algn="ctr">
              <a:lnSpc>
                <a:spcPct val="90000"/>
              </a:lnSpc>
            </a:pPr>
            <a:r>
              <a:rPr lang="en-US" altLang="en-US" sz="2400" b="1" dirty="0"/>
              <a:t>Boundaries: 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/>
              <a:t>Upper lateral</a:t>
            </a:r>
            <a:r>
              <a:rPr lang="en-US" altLang="en-US" sz="2400" dirty="0"/>
              <a:t>: Biceps femoris.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/>
              <a:t>Upper medial:</a:t>
            </a:r>
            <a:r>
              <a:rPr lang="en-US" altLang="en-US" sz="2400" dirty="0"/>
              <a:t> Semitendinosus, semimembranosus, supplimented by sartorius, gracilius and Ischial part of adductor magnus.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/>
              <a:t>Lower medial:</a:t>
            </a:r>
            <a:r>
              <a:rPr lang="en-US" altLang="en-US" sz="2400" dirty="0"/>
              <a:t> medial head of gastrocnemius.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/>
              <a:t>Lower lateral:</a:t>
            </a:r>
            <a:r>
              <a:rPr lang="en-US" altLang="en-US" sz="2400" dirty="0"/>
              <a:t> Lateral head of gastrocnemius and Plantaris.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Lower limit of the fossa is the distal border of popliteus. 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400" dirty="0"/>
              <a:t>   </a:t>
            </a:r>
            <a:r>
              <a:rPr lang="en-US" altLang="en-US" sz="2400" b="1" dirty="0"/>
              <a:t>Roof:</a:t>
            </a:r>
            <a:r>
              <a:rPr lang="en-US" altLang="en-US" sz="2400" dirty="0"/>
              <a:t> Skin, superficial fascia containing upper part of small saphenous vein, deep fascia (popliteal fascia</a:t>
            </a:r>
            <a:r>
              <a:rPr lang="en-US" altLang="en-US" sz="2800" dirty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228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28625" y="428625"/>
            <a:ext cx="8286751" cy="607218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Placeholder 13313"/>
          <p:cNvSpPr>
            <a:spLocks noGrp="1"/>
          </p:cNvSpPr>
          <p:nvPr>
            <p:ph type="body" sz="half" idx="4294967295"/>
          </p:nvPr>
        </p:nvSpPr>
        <p:spPr>
          <a:xfrm>
            <a:off x="285750" y="285750"/>
            <a:ext cx="4286250" cy="6000750"/>
          </a:xfrm>
          <a:solidFill>
            <a:srgbClr val="FFFFF7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>
              <a:lnSpc>
                <a:spcPct val="90000"/>
              </a:lnSpc>
            </a:pPr>
            <a:r>
              <a:rPr lang="en-US" altLang="en-US" sz="2400" b="1" dirty="0"/>
              <a:t>Surface anatomy of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/>
              <a:t>Right popliteal fossa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400" b="1" u="sng" dirty="0"/>
              <a:t>Upper medial</a:t>
            </a:r>
            <a:r>
              <a:rPr lang="en-US" altLang="en-US" sz="2400" dirty="0"/>
              <a:t> border (1)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400" dirty="0"/>
              <a:t>(Semitendinosus(2), semi-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400" dirty="0"/>
              <a:t>membranosus, Ischial part of adductor magnus, gracilius &amp; sartorius.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400" dirty="0"/>
              <a:t>  </a:t>
            </a:r>
            <a:r>
              <a:rPr lang="en-US" altLang="en-US" sz="2400" b="1" u="sng" dirty="0"/>
              <a:t>Lower medial</a:t>
            </a:r>
            <a:r>
              <a:rPr lang="en-US" altLang="en-US" sz="2400" dirty="0"/>
              <a:t> (3): medial head of gastrocnemius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400" dirty="0"/>
              <a:t>  </a:t>
            </a:r>
            <a:r>
              <a:rPr lang="en-US" altLang="en-US" sz="2400" b="1" u="sng" dirty="0"/>
              <a:t>Lower lateral</a:t>
            </a:r>
            <a:r>
              <a:rPr lang="en-US" altLang="en-US" sz="2400" dirty="0"/>
              <a:t> (5) Lateral head of   gastrocnemius &amp; Plantaris.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400" dirty="0"/>
              <a:t>  </a:t>
            </a:r>
            <a:r>
              <a:rPr lang="en-US" altLang="en-US" sz="2400" b="1" u="sng" dirty="0"/>
              <a:t>Upper lateral</a:t>
            </a:r>
            <a:r>
              <a:rPr lang="en-US" altLang="en-US" sz="2400" dirty="0"/>
              <a:t> :</a:t>
            </a:r>
          </a:p>
          <a:p>
            <a:pPr>
              <a:lnSpc>
                <a:spcPct val="90000"/>
              </a:lnSpc>
              <a:buNone/>
            </a:pPr>
            <a:r>
              <a:rPr lang="en-US" altLang="en-US" sz="2400" dirty="0"/>
              <a:t>    Biceps femoris(6).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 4- Soleus muscle.</a:t>
            </a:r>
          </a:p>
        </p:txBody>
      </p:sp>
      <p:pic>
        <p:nvPicPr>
          <p:cNvPr id="13315" name="Picture 13314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857750" y="428625"/>
            <a:ext cx="3817938" cy="585787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433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928688" y="500063"/>
            <a:ext cx="7643812" cy="592931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536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143375" y="357188"/>
            <a:ext cx="4714875" cy="600075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sp>
        <p:nvSpPr>
          <p:cNvPr id="15363" name="Rectangle 15362"/>
          <p:cNvSpPr>
            <a:spLocks/>
          </p:cNvSpPr>
          <p:nvPr/>
        </p:nvSpPr>
        <p:spPr>
          <a:xfrm>
            <a:off x="285750" y="285750"/>
            <a:ext cx="3714750" cy="621665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>
            <a:spAutoFit/>
          </a:bodyPr>
          <a:lstStyle/>
          <a:p>
            <a:r>
              <a:rPr lang="en-US" altLang="en-US" sz="2200" b="1" u="sng" dirty="0"/>
              <a:t>Floor of popliteal fossa</a:t>
            </a:r>
            <a:r>
              <a:rPr lang="en-US" altLang="en-US" sz="2200" u="sng" dirty="0"/>
              <a:t>:</a:t>
            </a:r>
          </a:p>
          <a:p>
            <a:r>
              <a:rPr lang="en-US" altLang="en-US" sz="2200" u="sng" dirty="0"/>
              <a:t> </a:t>
            </a:r>
            <a:r>
              <a:rPr lang="en-US" altLang="en-US" sz="2200" dirty="0"/>
              <a:t>From above downwards:</a:t>
            </a:r>
          </a:p>
          <a:p>
            <a:r>
              <a:rPr lang="en-US" altLang="en-US" sz="2200" dirty="0"/>
              <a:t>Popliteal surface of the femur</a:t>
            </a:r>
          </a:p>
          <a:p>
            <a:r>
              <a:rPr lang="en-US" altLang="en-US" sz="2200" dirty="0"/>
              <a:t> Back of capsule of  knee joint,</a:t>
            </a:r>
          </a:p>
          <a:p>
            <a:r>
              <a:rPr lang="en-US" altLang="en-US" sz="2200" dirty="0"/>
              <a:t>Fascia covering popliteus muscle.</a:t>
            </a:r>
          </a:p>
          <a:p>
            <a:r>
              <a:rPr lang="en-US" altLang="en-US" sz="2200" b="1" u="sng" dirty="0"/>
              <a:t>Contents:</a:t>
            </a:r>
          </a:p>
          <a:p>
            <a:r>
              <a:rPr lang="en-US" altLang="en-US" sz="2200" dirty="0"/>
              <a:t>Medial popliteal nerve (Tibial).</a:t>
            </a:r>
          </a:p>
          <a:p>
            <a:r>
              <a:rPr lang="en-US" altLang="en-US" sz="2200" dirty="0"/>
              <a:t>Lateral popliteal nerve (Common peroneal) </a:t>
            </a:r>
          </a:p>
          <a:p>
            <a:r>
              <a:rPr lang="en-US" altLang="en-US" sz="2200" b="1" dirty="0">
                <a:solidFill>
                  <a:srgbClr val="FF0000"/>
                </a:solidFill>
              </a:rPr>
              <a:t>Popliteal artery.</a:t>
            </a:r>
          </a:p>
          <a:p>
            <a:r>
              <a:rPr lang="en-US" altLang="en-US" sz="2200" b="1" dirty="0">
                <a:solidFill>
                  <a:srgbClr val="002060"/>
                </a:solidFill>
              </a:rPr>
              <a:t>Popliteal vein</a:t>
            </a:r>
            <a:r>
              <a:rPr lang="en-US" altLang="en-US" sz="2200" b="1" dirty="0">
                <a:solidFill>
                  <a:srgbClr val="33CCCC"/>
                </a:solidFill>
              </a:rPr>
              <a:t>.</a:t>
            </a:r>
          </a:p>
          <a:p>
            <a:r>
              <a:rPr lang="en-US" altLang="en-US" sz="2200" dirty="0"/>
              <a:t>Popliteal lymph nodes.</a:t>
            </a:r>
          </a:p>
          <a:p>
            <a:r>
              <a:rPr lang="en-US" altLang="en-US" sz="2200" dirty="0"/>
              <a:t>Popliteal fat.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6385"/>
          <p:cNvSpPr>
            <a:spLocks noGrp="1"/>
          </p:cNvSpPr>
          <p:nvPr>
            <p:ph type="title" idx="4294967295"/>
          </p:nvPr>
        </p:nvSpPr>
        <p:spPr>
          <a:xfrm>
            <a:off x="2571750" y="274638"/>
            <a:ext cx="4000500" cy="561975"/>
          </a:xfrm>
          <a:solidFill>
            <a:srgbClr val="E4E4E4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ctr"/>
          <a:lstStyle/>
          <a:p>
            <a:r>
              <a:rPr lang="en-US" altLang="en-US" sz="3200" dirty="0">
                <a:solidFill>
                  <a:srgbClr val="FF0000"/>
                </a:solidFill>
              </a:rPr>
              <a:t>Popliteal Artery</a:t>
            </a:r>
          </a:p>
        </p:txBody>
      </p:sp>
      <p:sp>
        <p:nvSpPr>
          <p:cNvPr id="16387" name="Text Placeholder 16386"/>
          <p:cNvSpPr>
            <a:spLocks noGrp="1"/>
          </p:cNvSpPr>
          <p:nvPr>
            <p:ph type="body" idx="4294967295"/>
          </p:nvPr>
        </p:nvSpPr>
        <p:spPr>
          <a:xfrm>
            <a:off x="714375" y="1214438"/>
            <a:ext cx="7643813" cy="5357812"/>
          </a:xfrm>
          <a:solidFill>
            <a:srgbClr val="FFFFAA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pPr>
              <a:lnSpc>
                <a:spcPct val="90000"/>
              </a:lnSpc>
            </a:pPr>
            <a:r>
              <a:rPr lang="en-US" altLang="en-US" sz="2600" b="1" u="sng" dirty="0">
                <a:solidFill>
                  <a:srgbClr val="FF0000"/>
                </a:solidFill>
              </a:rPr>
              <a:t>Origin:</a:t>
            </a:r>
            <a:r>
              <a:rPr lang="en-US" altLang="en-US" sz="2600" dirty="0"/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2600" dirty="0"/>
              <a:t>It is the continuation of femoral artery at the opening of adductor magnus.</a:t>
            </a:r>
          </a:p>
          <a:p>
            <a:pPr>
              <a:lnSpc>
                <a:spcPct val="90000"/>
              </a:lnSpc>
            </a:pPr>
            <a:r>
              <a:rPr lang="en-US" altLang="en-US" sz="2600" b="1" dirty="0"/>
              <a:t>Termination:</a:t>
            </a:r>
            <a:r>
              <a:rPr lang="en-US" altLang="en-US" sz="2600" dirty="0"/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2600" dirty="0"/>
              <a:t>At the distal border of popliteus it divides into anterior &amp; posterior tibial arteries.</a:t>
            </a:r>
          </a:p>
          <a:p>
            <a:pPr>
              <a:lnSpc>
                <a:spcPct val="90000"/>
              </a:lnSpc>
            </a:pPr>
            <a:r>
              <a:rPr lang="en-US" altLang="en-US" sz="2600" b="1" u="sng" dirty="0">
                <a:solidFill>
                  <a:srgbClr val="FF0000"/>
                </a:solidFill>
              </a:rPr>
              <a:t>Branches:</a:t>
            </a:r>
          </a:p>
          <a:p>
            <a:pPr>
              <a:lnSpc>
                <a:spcPct val="90000"/>
              </a:lnSpc>
            </a:pPr>
            <a:r>
              <a:rPr lang="en-US" altLang="en-US" sz="2600" dirty="0"/>
              <a:t>1- muscular branches.</a:t>
            </a:r>
          </a:p>
          <a:p>
            <a:pPr>
              <a:lnSpc>
                <a:spcPct val="90000"/>
              </a:lnSpc>
            </a:pPr>
            <a:r>
              <a:rPr lang="en-US" altLang="en-US" sz="2600" dirty="0"/>
              <a:t>2- Genicular branches (Superior lateral, superior medial, inferior lateral, inferior medial &amp; middle genicular arteries)</a:t>
            </a:r>
          </a:p>
          <a:p>
            <a:pPr>
              <a:lnSpc>
                <a:spcPct val="90000"/>
              </a:lnSpc>
            </a:pPr>
            <a:r>
              <a:rPr lang="en-US" altLang="en-US" sz="2600" dirty="0"/>
              <a:t>It is the deepest structure in the fossa as it runs on the floor of the fossa.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7409"/>
          <p:cNvSpPr>
            <a:spLocks noGrp="1"/>
          </p:cNvSpPr>
          <p:nvPr>
            <p:ph type="title" idx="4294967295"/>
          </p:nvPr>
        </p:nvSpPr>
        <p:spPr>
          <a:xfrm>
            <a:off x="2286000" y="274638"/>
            <a:ext cx="4643438" cy="654050"/>
          </a:xfrm>
          <a:solidFill>
            <a:srgbClr val="FBFB00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ctr"/>
          <a:lstStyle/>
          <a:p>
            <a:r>
              <a:rPr lang="en-US" altLang="en-US" sz="3200" dirty="0"/>
              <a:t>Medial Popliteal Nerve</a:t>
            </a:r>
          </a:p>
        </p:txBody>
      </p:sp>
      <p:sp>
        <p:nvSpPr>
          <p:cNvPr id="17411" name="Text Placeholder 17410"/>
          <p:cNvSpPr>
            <a:spLocks noGrp="1"/>
          </p:cNvSpPr>
          <p:nvPr>
            <p:ph type="body" idx="4294967295"/>
          </p:nvPr>
        </p:nvSpPr>
        <p:spPr>
          <a:xfrm>
            <a:off x="285750" y="1500188"/>
            <a:ext cx="8572500" cy="4714875"/>
          </a:xfrm>
          <a:solidFill>
            <a:srgbClr val="E4E4E4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Is the larger of two terminal branches of sciatic nerve,      which bisects the fossa.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It is the most superficial structure in the fossa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Crossing popliteal vessels superficial from lateral to medial.</a:t>
            </a:r>
          </a:p>
          <a:p>
            <a:pPr>
              <a:lnSpc>
                <a:spcPct val="90000"/>
              </a:lnSpc>
            </a:pPr>
            <a:r>
              <a:rPr lang="en-US" altLang="en-US" sz="2400" b="1" u="sng" dirty="0"/>
              <a:t>Branches: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1- Cutaneous: Sural nerve.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2- Muscular:</a:t>
            </a:r>
            <a:r>
              <a:rPr lang="en-US" altLang="en-US" sz="2400" b="1" dirty="0"/>
              <a:t> (5)</a:t>
            </a:r>
            <a:r>
              <a:rPr lang="en-US" altLang="en-US" sz="2400" dirty="0"/>
              <a:t> To each head of gastrocnemius, popliteus, Plantaris and soleus.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3- Articular: (</a:t>
            </a:r>
            <a:r>
              <a:rPr lang="en-US" altLang="en-US" sz="2400" b="1" dirty="0"/>
              <a:t>3)</a:t>
            </a:r>
            <a:r>
              <a:rPr lang="en-US" altLang="en-US" sz="2400" dirty="0"/>
              <a:t> Superior medial, inferior medial, and middle genicular nerves.</a:t>
            </a:r>
          </a:p>
          <a:p>
            <a:pPr>
              <a:lnSpc>
                <a:spcPct val="90000"/>
              </a:lnSpc>
            </a:pPr>
            <a:r>
              <a:rPr lang="en-US" altLang="en-US" sz="2400" b="1" u="sng" dirty="0"/>
              <a:t>Termination:</a:t>
            </a:r>
            <a:r>
              <a:rPr lang="en-US" altLang="en-US" sz="2400" dirty="0"/>
              <a:t> At the distal border of popliteus it is continuous as posterior tibial nerve.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8433"/>
          <p:cNvSpPr>
            <a:spLocks noGrp="1"/>
          </p:cNvSpPr>
          <p:nvPr>
            <p:ph type="title" idx="4294967295"/>
          </p:nvPr>
        </p:nvSpPr>
        <p:spPr>
          <a:xfrm>
            <a:off x="1785938" y="274638"/>
            <a:ext cx="5929312" cy="1138237"/>
          </a:xfrm>
          <a:solidFill>
            <a:srgbClr val="FBFB00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ctr"/>
          <a:lstStyle/>
          <a:p>
            <a:r>
              <a:rPr lang="en-US" altLang="en-US" sz="3200" b="1" dirty="0"/>
              <a:t>Lateral popliteal</a:t>
            </a:r>
            <a:r>
              <a:t/>
            </a:r>
            <a:br/>
            <a:r>
              <a:rPr lang="en-US" altLang="en-US" sz="3200" b="1" dirty="0"/>
              <a:t>(common Peroneal) Nerve</a:t>
            </a:r>
          </a:p>
        </p:txBody>
      </p:sp>
      <p:sp>
        <p:nvSpPr>
          <p:cNvPr id="18435" name="Text Placeholder 18434"/>
          <p:cNvSpPr>
            <a:spLocks noGrp="1"/>
          </p:cNvSpPr>
          <p:nvPr>
            <p:ph type="body" idx="4294967295"/>
          </p:nvPr>
        </p:nvSpPr>
        <p:spPr>
          <a:xfrm>
            <a:off x="179388" y="1628775"/>
            <a:ext cx="8678862" cy="4800600"/>
          </a:xfrm>
          <a:solidFill>
            <a:srgbClr val="FFFFC5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r>
              <a:rPr lang="en-US" altLang="en-US" sz="2600" b="1" dirty="0"/>
              <a:t>Smaller</a:t>
            </a:r>
            <a:r>
              <a:rPr lang="en-US" altLang="en-US" sz="2600" dirty="0"/>
              <a:t> of the 2 terminal branches of sciatic.</a:t>
            </a:r>
          </a:p>
          <a:p>
            <a:r>
              <a:rPr lang="en-US" altLang="en-US" sz="2600" b="1" dirty="0"/>
              <a:t>Enters</a:t>
            </a:r>
            <a:r>
              <a:rPr lang="en-US" altLang="en-US" sz="2600" dirty="0"/>
              <a:t> the fossa through its upper angle.</a:t>
            </a:r>
          </a:p>
          <a:p>
            <a:r>
              <a:rPr lang="en-US" altLang="en-US" sz="2600" b="1" dirty="0"/>
              <a:t>Runs</a:t>
            </a:r>
            <a:r>
              <a:rPr lang="en-US" altLang="en-US" sz="2600" dirty="0"/>
              <a:t> close to medial side of the tendon of biceps.</a:t>
            </a:r>
          </a:p>
          <a:p>
            <a:r>
              <a:rPr lang="en-US" altLang="en-US" sz="2600" b="1" dirty="0"/>
              <a:t>Leaves</a:t>
            </a:r>
            <a:r>
              <a:rPr lang="en-US" altLang="en-US" sz="2600" dirty="0"/>
              <a:t> the fossa through its lateral angle.</a:t>
            </a:r>
          </a:p>
          <a:p>
            <a:r>
              <a:rPr lang="en-US" altLang="en-US" sz="2600" b="1" dirty="0"/>
              <a:t>It crosses</a:t>
            </a:r>
            <a:r>
              <a:rPr lang="en-US" altLang="en-US" sz="2600" dirty="0"/>
              <a:t> Plantaris &amp; lateral head of gastrocnemius.</a:t>
            </a:r>
          </a:p>
          <a:p>
            <a:r>
              <a:rPr lang="en-US" altLang="en-US" sz="2600" b="1" dirty="0"/>
              <a:t>It curves</a:t>
            </a:r>
            <a:r>
              <a:rPr lang="en-US" altLang="en-US" sz="2600" dirty="0"/>
              <a:t> on the lateral side of fibular neck.</a:t>
            </a:r>
          </a:p>
          <a:p>
            <a:r>
              <a:rPr lang="en-US" altLang="en-US" sz="2600" b="1" dirty="0"/>
              <a:t>Termination:</a:t>
            </a:r>
            <a:r>
              <a:rPr lang="en-US" altLang="en-US" sz="2600" dirty="0"/>
              <a:t>  Within the substance of peroneus longus it </a:t>
            </a:r>
            <a:r>
              <a:rPr lang="en-US" altLang="en-US" sz="2600" b="1" dirty="0"/>
              <a:t>divides</a:t>
            </a:r>
            <a:r>
              <a:rPr lang="en-US" altLang="en-US" sz="2600" dirty="0"/>
              <a:t> into 2 terminal branches:</a:t>
            </a:r>
          </a:p>
          <a:p>
            <a:r>
              <a:rPr lang="en-US" altLang="en-US" sz="2600" dirty="0"/>
              <a:t>anterior tibial (deep peroneal) and </a:t>
            </a:r>
          </a:p>
          <a:p>
            <a:r>
              <a:rPr lang="en-US" altLang="en-US" sz="2600" dirty="0"/>
              <a:t>musculo-cutaneous , ( superficial peroneal).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9457"/>
          <p:cNvSpPr>
            <a:spLocks noGrp="1"/>
          </p:cNvSpPr>
          <p:nvPr>
            <p:ph type="body" idx="4294967295"/>
          </p:nvPr>
        </p:nvSpPr>
        <p:spPr>
          <a:xfrm>
            <a:off x="457200" y="428625"/>
            <a:ext cx="8229600" cy="6000750"/>
          </a:xfrm>
          <a:solidFill>
            <a:srgbClr val="FFFFAA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r>
              <a:rPr lang="en-US" altLang="en-US" b="1" u="sng" dirty="0"/>
              <a:t>Branches: </a:t>
            </a:r>
          </a:p>
          <a:p>
            <a:r>
              <a:rPr lang="en-US" altLang="en-US" b="1" dirty="0"/>
              <a:t>1- Cutaneous: 2</a:t>
            </a:r>
          </a:p>
          <a:p>
            <a:pPr>
              <a:buNone/>
            </a:pPr>
            <a:r>
              <a:rPr lang="en-US" altLang="en-US" dirty="0"/>
              <a:t>   Lateral Cutaneous nerve of the calf.</a:t>
            </a:r>
          </a:p>
          <a:p>
            <a:pPr>
              <a:buNone/>
            </a:pPr>
            <a:r>
              <a:rPr lang="en-US" altLang="en-US" dirty="0"/>
              <a:t>   Sural communicating nerve</a:t>
            </a:r>
          </a:p>
          <a:p>
            <a:r>
              <a:rPr lang="en-US" altLang="en-US" b="1" dirty="0"/>
              <a:t>2- Muscular:</a:t>
            </a:r>
          </a:p>
          <a:p>
            <a:pPr>
              <a:buNone/>
            </a:pPr>
            <a:r>
              <a:rPr lang="en-US" altLang="en-US" dirty="0"/>
              <a:t>    </a:t>
            </a:r>
            <a:r>
              <a:rPr lang="en-US" altLang="en-US" b="1" dirty="0"/>
              <a:t>No</a:t>
            </a:r>
            <a:r>
              <a:rPr lang="en-US" altLang="en-US" dirty="0"/>
              <a:t> muscular branches in the fossa.</a:t>
            </a:r>
          </a:p>
          <a:p>
            <a:r>
              <a:rPr lang="en-US" altLang="en-US" sz="2800" b="1" dirty="0"/>
              <a:t>3- Articular:</a:t>
            </a:r>
            <a:r>
              <a:rPr lang="en-US" altLang="en-US" sz="2800" dirty="0"/>
              <a:t> (</a:t>
            </a:r>
            <a:r>
              <a:rPr lang="en-US" altLang="en-US" b="1" dirty="0"/>
              <a:t>3)</a:t>
            </a:r>
          </a:p>
          <a:p>
            <a:pPr>
              <a:buNone/>
            </a:pPr>
            <a:r>
              <a:rPr lang="en-US" altLang="en-US" sz="2800" dirty="0"/>
              <a:t>   Superior lateral genicular nerve.</a:t>
            </a:r>
          </a:p>
          <a:p>
            <a:pPr>
              <a:buNone/>
            </a:pPr>
            <a:r>
              <a:rPr lang="en-US" altLang="en-US" sz="2800" dirty="0"/>
              <a:t>   Inferior lateral genicular nerve.</a:t>
            </a:r>
          </a:p>
          <a:p>
            <a:pPr>
              <a:buNone/>
            </a:pPr>
            <a:r>
              <a:rPr lang="en-US" altLang="en-US" sz="2800" dirty="0"/>
              <a:t>   Recurrent genicular nerve.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0481"/>
          <p:cNvSpPr>
            <a:spLocks noGrp="1"/>
          </p:cNvSpPr>
          <p:nvPr>
            <p:ph type="title" idx="4294967295"/>
          </p:nvPr>
        </p:nvSpPr>
        <p:spPr>
          <a:xfrm>
            <a:off x="2714625" y="274638"/>
            <a:ext cx="4143375" cy="725487"/>
          </a:xfrm>
          <a:solidFill>
            <a:srgbClr val="D6F5F5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ctr"/>
          <a:lstStyle/>
          <a:p>
            <a:r>
              <a:rPr lang="en-US" altLang="en-US" sz="3600" b="1" dirty="0">
                <a:solidFill>
                  <a:srgbClr val="002060"/>
                </a:solidFill>
              </a:rPr>
              <a:t>Popliteal Vein</a:t>
            </a:r>
          </a:p>
        </p:txBody>
      </p:sp>
      <p:sp>
        <p:nvSpPr>
          <p:cNvPr id="20483" name="Text Placeholder 20482"/>
          <p:cNvSpPr>
            <a:spLocks noGrp="1"/>
          </p:cNvSpPr>
          <p:nvPr>
            <p:ph type="body" idx="4294967295"/>
          </p:nvPr>
        </p:nvSpPr>
        <p:spPr>
          <a:xfrm>
            <a:off x="357188" y="1285875"/>
            <a:ext cx="8215312" cy="5000625"/>
          </a:xfrm>
          <a:solidFill>
            <a:srgbClr val="FFFFC5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r>
              <a:rPr lang="en-US" altLang="en-US" sz="2800" dirty="0"/>
              <a:t>Begins at the distal border of popliteus muscle by the union of the 4 venae comitantes of the anterior &amp; posterior tibial arteries.</a:t>
            </a:r>
          </a:p>
          <a:p>
            <a:r>
              <a:rPr lang="en-US" altLang="en-US" sz="2800" dirty="0"/>
              <a:t>Leaves the fossa at its upper end as it becomes the femoral vein at the opening of adductor magnus.</a:t>
            </a:r>
          </a:p>
          <a:p>
            <a:r>
              <a:rPr lang="en-US" altLang="en-US" sz="2800" dirty="0"/>
              <a:t>Tributaries: muscular, 5 genicular and small sphenous vein.</a:t>
            </a:r>
          </a:p>
          <a:p>
            <a:r>
              <a:rPr lang="en-US" altLang="en-US" sz="2800" dirty="0"/>
              <a:t>It lies deep to popliteal nerves and superficial to the popliteal artery.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07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929188" y="500063"/>
            <a:ext cx="3857624" cy="578643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3075" name="Picture 3074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500063" y="428625"/>
            <a:ext cx="4071937" cy="600075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DELL\Desktop\Anatomy PPT classes\Motivational-Thoughts-Inspirational-Thoughts-Best-Thoughts-In-Hindi-Hindi-Thoughts-English-Thoughts-Beautiful-Thoughts-Thoughts-On-Life-Thoughts-On-Girls-Thouhts-Images-Thoughts-On-Sisters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7958138" cy="531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Title 4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  <a:latin typeface="Arial Rounded MT Bold" pitchFamily="34" charset="0"/>
              </a:rPr>
              <a:t>THANK  YOU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Placeholder 4097"/>
          <p:cNvSpPr>
            <a:spLocks noGrp="1"/>
          </p:cNvSpPr>
          <p:nvPr>
            <p:ph type="body" idx="4294967295"/>
          </p:nvPr>
        </p:nvSpPr>
        <p:spPr>
          <a:xfrm>
            <a:off x="285750" y="571500"/>
            <a:ext cx="4357688" cy="5429250"/>
          </a:xfrm>
          <a:solidFill>
            <a:srgbClr val="FFFFD9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r>
              <a:rPr lang="en-US" altLang="en-US" sz="2800" b="1" u="sng" dirty="0">
                <a:solidFill>
                  <a:srgbClr val="7030A0"/>
                </a:solidFill>
              </a:rPr>
              <a:t>Cutaneous innervations of the back of thigh:</a:t>
            </a:r>
          </a:p>
          <a:p>
            <a:r>
              <a:rPr lang="en-US" altLang="en-US" sz="2800" dirty="0"/>
              <a:t>1- Posterior Cutaneous nerve of thigh,S1,2 &amp; 3.</a:t>
            </a:r>
          </a:p>
          <a:p>
            <a:r>
              <a:rPr lang="en-US" altLang="en-US" sz="2800" dirty="0"/>
              <a:t>2- Posterior branch of lateral cutaneous nerve of thigh.</a:t>
            </a:r>
          </a:p>
          <a:p>
            <a:r>
              <a:rPr lang="en-US" altLang="en-US" sz="2800" dirty="0"/>
              <a:t>3- Posterior branch of medial cutaneous nerve of thigh.</a:t>
            </a:r>
          </a:p>
        </p:txBody>
      </p:sp>
      <p:pic>
        <p:nvPicPr>
          <p:cNvPr id="4099" name="Picture 4098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5000625" y="428625"/>
            <a:ext cx="3714751" cy="557212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121"/>
          <p:cNvSpPr>
            <a:spLocks/>
          </p:cNvSpPr>
          <p:nvPr/>
        </p:nvSpPr>
        <p:spPr>
          <a:xfrm>
            <a:off x="428625" y="857250"/>
            <a:ext cx="4286250" cy="440055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>
            <a:spAutoFit/>
          </a:bodyPr>
          <a:lstStyle/>
          <a:p>
            <a:r>
              <a:rPr lang="en-US" altLang="en-US" sz="2800" b="1" u="sng" dirty="0"/>
              <a:t>The back of thigh contains the following:</a:t>
            </a:r>
          </a:p>
          <a:p>
            <a:endParaRPr/>
          </a:p>
          <a:p>
            <a:r>
              <a:rPr lang="en-US" altLang="en-US" sz="2800" dirty="0"/>
              <a:t>Hamstrings muscles.</a:t>
            </a:r>
          </a:p>
          <a:p>
            <a:endParaRPr/>
          </a:p>
          <a:p>
            <a:r>
              <a:rPr lang="en-US" altLang="en-US" sz="2800" dirty="0"/>
              <a:t>Sciatic nerve.</a:t>
            </a:r>
          </a:p>
          <a:p>
            <a:endParaRPr/>
          </a:p>
          <a:p>
            <a:r>
              <a:rPr lang="en-US" altLang="en-US" sz="2800" dirty="0"/>
              <a:t>Chain of anastomosis </a:t>
            </a:r>
          </a:p>
          <a:p>
            <a:r>
              <a:rPr lang="en-US" altLang="en-US" sz="2800" dirty="0"/>
              <a:t>(perforating arteries &amp; cruciate anastomosis. </a:t>
            </a:r>
          </a:p>
        </p:txBody>
      </p:sp>
      <p:pic>
        <p:nvPicPr>
          <p:cNvPr id="5123" name="Picture 5122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5286375" y="357188"/>
            <a:ext cx="3500437" cy="600075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5124" name="Picture 5123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4929188" y="428625"/>
            <a:ext cx="3857624" cy="600075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6145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ln/>
        </p:spPr>
        <p:txBody>
          <a:bodyPr wrap="square" lIns="91440" tIns="45720" rIns="91440" bIns="45720" anchor="ctr"/>
          <a:lstStyle/>
          <a:p>
            <a:endParaRPr/>
          </a:p>
        </p:txBody>
      </p:sp>
      <p:sp>
        <p:nvSpPr>
          <p:cNvPr id="6147" name="Text Placeholder 6146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ln/>
        </p:spPr>
        <p:txBody>
          <a:bodyPr wrap="square" lIns="91440" tIns="45720" rIns="91440" bIns="45720" anchor="t" anchorCtr="0"/>
          <a:lstStyle/>
          <a:p>
            <a:endParaRPr/>
          </a:p>
        </p:txBody>
      </p:sp>
      <p:pic>
        <p:nvPicPr>
          <p:cNvPr id="6148" name="Picture 614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323850" y="260350"/>
            <a:ext cx="8569326" cy="624046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7169"/>
          <p:cNvSpPr>
            <a:spLocks noGrp="1"/>
          </p:cNvSpPr>
          <p:nvPr>
            <p:ph type="body" idx="4294967295"/>
          </p:nvPr>
        </p:nvSpPr>
        <p:spPr>
          <a:xfrm>
            <a:off x="928688" y="571500"/>
            <a:ext cx="7500938" cy="5572125"/>
          </a:xfrm>
          <a:solidFill>
            <a:srgbClr val="E4E4E4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r>
              <a:rPr lang="en-US" altLang="en-US" b="1" u="sng" dirty="0">
                <a:latin typeface="Times New Roman" charset="0"/>
                <a:ea typeface="Times New Roman" charset="0"/>
              </a:rPr>
              <a:t>You should remember the following:</a:t>
            </a:r>
          </a:p>
          <a:p>
            <a:r>
              <a:rPr lang="en-US" altLang="en-US" sz="2400" dirty="0"/>
              <a:t>The hamstrings are the </a:t>
            </a:r>
            <a:r>
              <a:rPr lang="en-US" altLang="en-US" sz="2400" u="sng" dirty="0">
                <a:solidFill>
                  <a:srgbClr val="FF0000"/>
                </a:solidFill>
              </a:rPr>
              <a:t>main </a:t>
            </a:r>
            <a:r>
              <a:rPr lang="en-US" altLang="en-US" sz="2400" b="1" u="sng" dirty="0">
                <a:solidFill>
                  <a:srgbClr val="FF0000"/>
                </a:solidFill>
              </a:rPr>
              <a:t>Flexors</a:t>
            </a:r>
            <a:r>
              <a:rPr lang="en-US" altLang="en-US" sz="2400" dirty="0"/>
              <a:t> of the knee, but they are also, </a:t>
            </a:r>
            <a:r>
              <a:rPr lang="en-US" altLang="en-US" sz="2400" b="1" u="sng" dirty="0">
                <a:solidFill>
                  <a:srgbClr val="FF0000"/>
                </a:solidFill>
              </a:rPr>
              <a:t>Extensors</a:t>
            </a:r>
            <a:r>
              <a:rPr lang="en-US" altLang="en-US" sz="2400" dirty="0"/>
              <a:t> of the hip.</a:t>
            </a:r>
          </a:p>
          <a:p>
            <a:r>
              <a:rPr lang="en-US" altLang="en-US" sz="2400" dirty="0"/>
              <a:t>All hamstrings arise from Ischial tuberosity, </a:t>
            </a:r>
            <a:r>
              <a:rPr lang="en-US" altLang="en-US" sz="2400" b="1" u="sng" dirty="0">
                <a:solidFill>
                  <a:srgbClr val="7030A0"/>
                </a:solidFill>
              </a:rPr>
              <a:t>Except</a:t>
            </a:r>
            <a:r>
              <a:rPr lang="en-US" altLang="en-US" sz="2400" dirty="0"/>
              <a:t> </a:t>
            </a:r>
            <a:r>
              <a:rPr lang="en-US" altLang="en-US" sz="2400" dirty="0">
                <a:solidFill>
                  <a:srgbClr val="FF0000"/>
                </a:solidFill>
              </a:rPr>
              <a:t>Short head of biceps </a:t>
            </a:r>
            <a:r>
              <a:rPr lang="en-US" altLang="en-US" sz="2400" dirty="0"/>
              <a:t>from linea aspera and lateral supracondylar ridge of the femur.</a:t>
            </a:r>
          </a:p>
          <a:p>
            <a:r>
              <a:rPr lang="en-US" altLang="en-US" sz="2400" dirty="0"/>
              <a:t>Biceps femoris inserted into head of the Fibula.</a:t>
            </a:r>
          </a:p>
          <a:p>
            <a:r>
              <a:rPr lang="en-US" altLang="en-US" sz="2400" dirty="0"/>
              <a:t>Semimembranosus inserted into a groove in the back of medial tibial condyle.</a:t>
            </a:r>
          </a:p>
          <a:p>
            <a:endParaRPr/>
          </a:p>
          <a:p>
            <a:pPr>
              <a:buNone/>
            </a:pPr>
            <a:r>
              <a:rPr lang="en-US" altLang="en-US" sz="2400" dirty="0"/>
              <a:t>    Some fibers from the semimembranosus pass upward and laterally forming </a:t>
            </a:r>
            <a:r>
              <a:rPr lang="en-US" altLang="en-US" sz="2400" b="1" i="1" u="sng" dirty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oblique popliteal ligament of the knee</a:t>
            </a:r>
            <a:r>
              <a:rPr lang="en-US" altLang="en-US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Placeholder 8193"/>
          <p:cNvSpPr>
            <a:spLocks noGrp="1"/>
          </p:cNvSpPr>
          <p:nvPr>
            <p:ph type="body" idx="4294967295"/>
          </p:nvPr>
        </p:nvSpPr>
        <p:spPr>
          <a:xfrm>
            <a:off x="571500" y="928688"/>
            <a:ext cx="8143876" cy="4786312"/>
          </a:xfrm>
          <a:solidFill>
            <a:srgbClr val="E4E4E4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pPr>
              <a:buNone/>
            </a:pPr>
            <a:r>
              <a:rPr lang="en-US" altLang="en-US" dirty="0"/>
              <a:t>  </a:t>
            </a:r>
            <a:r>
              <a:rPr lang="en-US" altLang="en-US" sz="2800" dirty="0"/>
              <a:t>Semitendinosus &amp; long head of biceps have a common origin from the Ischial tuberosity.</a:t>
            </a:r>
          </a:p>
          <a:p>
            <a:r>
              <a:rPr lang="en-US" altLang="en-US" sz="2800" dirty="0"/>
              <a:t>Semitendinosus inserted into upper part of medial surface of tibia </a:t>
            </a:r>
            <a:r>
              <a:rPr lang="en-US" altLang="en-US" sz="2800" b="1" dirty="0"/>
              <a:t>(SGS(</a:t>
            </a:r>
          </a:p>
          <a:p>
            <a:r>
              <a:rPr lang="en-US" altLang="en-US" sz="2800" dirty="0"/>
              <a:t>Muscles inserted into tibia rotate leg medially.</a:t>
            </a:r>
          </a:p>
          <a:p>
            <a:r>
              <a:rPr lang="en-US" altLang="en-US" sz="2800" dirty="0"/>
              <a:t>Muscle inserted into fibula rotates leg laterally.</a:t>
            </a:r>
          </a:p>
          <a:p>
            <a:r>
              <a:rPr lang="en-US" altLang="en-US" sz="2800" dirty="0"/>
              <a:t>All hamstrings are supplied by tibial nerve</a:t>
            </a:r>
          </a:p>
          <a:p>
            <a:pPr>
              <a:buNone/>
            </a:pPr>
            <a:r>
              <a:rPr lang="en-US" altLang="en-US" sz="2800" dirty="0"/>
              <a:t>  (medial popliteal) except short head of biceps by common peroneal nerve (lateral popliteal).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Placeholder 9217"/>
          <p:cNvSpPr>
            <a:spLocks noGrp="1"/>
          </p:cNvSpPr>
          <p:nvPr>
            <p:ph type="body" idx="4294967295"/>
          </p:nvPr>
        </p:nvSpPr>
        <p:spPr>
          <a:xfrm>
            <a:off x="571500" y="1357313"/>
            <a:ext cx="8143876" cy="5240337"/>
          </a:xfrm>
          <a:solidFill>
            <a:srgbClr val="E4E4E4">
              <a:alpha val="100000"/>
            </a:srgbClr>
          </a:solidFill>
          <a:ln>
            <a:solidFill>
              <a:srgbClr val="000000"/>
            </a:solidFill>
          </a:ln>
        </p:spPr>
        <p:txBody>
          <a:bodyPr wrap="square" lIns="91440" tIns="45720" rIns="91440" bIns="45720" anchor="t" anchorCtr="0"/>
          <a:lstStyle/>
          <a:p>
            <a:r>
              <a:rPr lang="en-US" altLang="en-US" sz="2400" dirty="0"/>
              <a:t>Larger of the two terminal branches of sacral plexus.</a:t>
            </a:r>
          </a:p>
          <a:p>
            <a:r>
              <a:rPr lang="en-US" altLang="en-US" sz="2400" u="sng" dirty="0"/>
              <a:t>Root value</a:t>
            </a:r>
            <a:r>
              <a:rPr lang="en-US" altLang="en-US" sz="2400" dirty="0"/>
              <a:t>:</a:t>
            </a:r>
          </a:p>
          <a:p>
            <a:r>
              <a:rPr lang="en-US" altLang="en-US" sz="2400" dirty="0"/>
              <a:t> </a:t>
            </a:r>
            <a:r>
              <a:rPr lang="en-US" altLang="en-US" sz="2400" b="1" dirty="0"/>
              <a:t>L4 </a:t>
            </a:r>
            <a:r>
              <a:rPr lang="en-US" altLang="en-US" sz="2400" dirty="0"/>
              <a:t>and</a:t>
            </a:r>
            <a:r>
              <a:rPr lang="en-US" altLang="en-US" sz="2400" b="1" dirty="0"/>
              <a:t> 5 ; S1, 2 </a:t>
            </a:r>
            <a:r>
              <a:rPr lang="en-US" altLang="en-US" sz="2400" dirty="0"/>
              <a:t>and</a:t>
            </a:r>
            <a:r>
              <a:rPr lang="en-US" altLang="en-US" sz="2400" b="1" dirty="0"/>
              <a:t> 3.</a:t>
            </a:r>
          </a:p>
          <a:p>
            <a:r>
              <a:rPr lang="en-US" altLang="en-US" sz="2400" dirty="0"/>
              <a:t>Leaves the pelvis through greater sciatic foramen, below piriformis.</a:t>
            </a:r>
          </a:p>
          <a:p>
            <a:r>
              <a:rPr lang="en-US" altLang="en-US" sz="2400" dirty="0"/>
              <a:t>Covered by gluteus maximus.</a:t>
            </a:r>
          </a:p>
          <a:p>
            <a:r>
              <a:rPr lang="en-US" altLang="en-US" sz="2400" dirty="0"/>
              <a:t>It crosses the following from above downwards</a:t>
            </a:r>
          </a:p>
          <a:p>
            <a:r>
              <a:rPr lang="en-US" altLang="en-US" sz="2400" dirty="0"/>
              <a:t>Tendon of obturator internus and 2 gemelli, Quadratus femoris, adductor magnus</a:t>
            </a:r>
          </a:p>
          <a:p>
            <a:r>
              <a:rPr lang="en-US" altLang="en-US" sz="2400" b="1" dirty="0"/>
              <a:t>Surface anatomy</a:t>
            </a:r>
            <a:r>
              <a:rPr lang="en-US" altLang="en-US" sz="2400" dirty="0"/>
              <a:t>: draw a line which begins from midpoint between greater trochanter &amp; ischial tuberosity to the apex of popliteal fossa.</a:t>
            </a:r>
          </a:p>
          <a:p>
            <a:endParaRPr/>
          </a:p>
        </p:txBody>
      </p:sp>
      <p:sp>
        <p:nvSpPr>
          <p:cNvPr id="9219" name="Rectangle 9218"/>
          <p:cNvSpPr>
            <a:spLocks/>
          </p:cNvSpPr>
          <p:nvPr/>
        </p:nvSpPr>
        <p:spPr>
          <a:xfrm>
            <a:off x="2786063" y="428625"/>
            <a:ext cx="4357687" cy="584200"/>
          </a:xfrm>
          <a:prstGeom prst="rect">
            <a:avLst/>
          </a:prstGeom>
          <a:solidFill>
            <a:srgbClr val="FBFB00"/>
          </a:solidFill>
          <a:ln>
            <a:solidFill>
              <a:srgbClr val="000000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altLang="en-US" sz="3200" dirty="0"/>
              <a:t>Sciatic nerve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24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500563" y="273050"/>
            <a:ext cx="4286249" cy="63119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  <p:pic>
        <p:nvPicPr>
          <p:cNvPr id="10243" name="Picture 10242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285750" y="357188"/>
            <a:ext cx="4071938" cy="6143625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>
  <a:themeElements>
    <a:clrScheme name="">
      <a:dk1>
        <a:srgbClr val="FFFFD9"/>
      </a:dk1>
      <a:lt1>
        <a:srgbClr val="000000"/>
      </a:lt1>
      <a:dk2>
        <a:srgbClr val="777777"/>
      </a:dk2>
      <a:lt2>
        <a:srgbClr val="000000"/>
      </a:lt2>
      <a:accent1>
        <a:srgbClr val="FFFFF7"/>
      </a:accent1>
      <a:accent2>
        <a:srgbClr val="33CCCC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FF5050"/>
      </a:hlink>
      <a:folHlink>
        <a:srgbClr val="FF99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</a:fillStyleLst>
      <a:lnStyleLst>
        <a:ln w="9259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3000" dir="5400000" rotWithShape="0">
              <a:schemeClr val="phClr">
                <a:alpha val="38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914</Words>
  <Application>Microsoft Office PowerPoint</Application>
  <PresentationFormat>On-screen Show (4:3)</PresentationFormat>
  <Paragraphs>112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/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Popliteal Fossa</vt:lpstr>
      <vt:lpstr>Slide 11</vt:lpstr>
      <vt:lpstr>Slide 12</vt:lpstr>
      <vt:lpstr>Slide 13</vt:lpstr>
      <vt:lpstr>Slide 14</vt:lpstr>
      <vt:lpstr>Popliteal Artery</vt:lpstr>
      <vt:lpstr>Medial Popliteal Nerve</vt:lpstr>
      <vt:lpstr>Lateral popliteal (common Peroneal) Nerve</vt:lpstr>
      <vt:lpstr>Slide 18</vt:lpstr>
      <vt:lpstr>Popliteal Vein</vt:lpstr>
      <vt:lpstr>THANK 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DELL</cp:lastModifiedBy>
  <cp:revision>4</cp:revision>
  <dcterms:modified xsi:type="dcterms:W3CDTF">2025-08-07T07:57:34Z</dcterms:modified>
</cp:coreProperties>
</file>