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notesMasterIdLst>
    <p:notesMasterId r:id="rId70"/>
  </p:notesMasterIdLst>
  <p:sldIdLst>
    <p:sldId id="291" r:id="rId2"/>
    <p:sldId id="298" r:id="rId3"/>
    <p:sldId id="257" r:id="rId4"/>
    <p:sldId id="301"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 id="315" r:id="rId19"/>
    <p:sldId id="342" r:id="rId20"/>
    <p:sldId id="316" r:id="rId21"/>
    <p:sldId id="317" r:id="rId22"/>
    <p:sldId id="318" r:id="rId23"/>
    <p:sldId id="319" r:id="rId24"/>
    <p:sldId id="320" r:id="rId25"/>
    <p:sldId id="321" r:id="rId26"/>
    <p:sldId id="322" r:id="rId27"/>
    <p:sldId id="323" r:id="rId28"/>
    <p:sldId id="324" r:id="rId29"/>
    <p:sldId id="325" r:id="rId30"/>
    <p:sldId id="261" r:id="rId31"/>
    <p:sldId id="282" r:id="rId32"/>
    <p:sldId id="281" r:id="rId33"/>
    <p:sldId id="283" r:id="rId34"/>
    <p:sldId id="284" r:id="rId35"/>
    <p:sldId id="285" r:id="rId36"/>
    <p:sldId id="326" r:id="rId37"/>
    <p:sldId id="327" r:id="rId38"/>
    <p:sldId id="328" r:id="rId39"/>
    <p:sldId id="329" r:id="rId40"/>
    <p:sldId id="339" r:id="rId41"/>
    <p:sldId id="330" r:id="rId42"/>
    <p:sldId id="331" r:id="rId43"/>
    <p:sldId id="332" r:id="rId44"/>
    <p:sldId id="333" r:id="rId45"/>
    <p:sldId id="334" r:id="rId46"/>
    <p:sldId id="335" r:id="rId47"/>
    <p:sldId id="336" r:id="rId48"/>
    <p:sldId id="337" r:id="rId49"/>
    <p:sldId id="338" r:id="rId50"/>
    <p:sldId id="340" r:id="rId51"/>
    <p:sldId id="341" r:id="rId52"/>
    <p:sldId id="276" r:id="rId53"/>
    <p:sldId id="262" r:id="rId54"/>
    <p:sldId id="297" r:id="rId55"/>
    <p:sldId id="260" r:id="rId56"/>
    <p:sldId id="288" r:id="rId57"/>
    <p:sldId id="292" r:id="rId58"/>
    <p:sldId id="289" r:id="rId59"/>
    <p:sldId id="286" r:id="rId60"/>
    <p:sldId id="275" r:id="rId61"/>
    <p:sldId id="259" r:id="rId62"/>
    <p:sldId id="264" r:id="rId63"/>
    <p:sldId id="293" r:id="rId64"/>
    <p:sldId id="294" r:id="rId65"/>
    <p:sldId id="287" r:id="rId66"/>
    <p:sldId id="296" r:id="rId67"/>
    <p:sldId id="300" r:id="rId68"/>
    <p:sldId id="299" r:id="rId6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3300"/>
    <a:srgbClr val="0000FF"/>
    <a:srgbClr val="9F7D61"/>
    <a:srgbClr val="FFFF00"/>
    <a:srgbClr val="66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1" autoAdjust="0"/>
    <p:restoredTop sz="94659" autoAdjust="0"/>
  </p:normalViewPr>
  <p:slideViewPr>
    <p:cSldViewPr snapToGrid="0">
      <p:cViewPr varScale="1">
        <p:scale>
          <a:sx n="67" d="100"/>
          <a:sy n="67" d="100"/>
        </p:scale>
        <p:origin x="-143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460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74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60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460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B705B852-BB74-47D6-8D8C-E7FDAC383422}"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endParaRPr lang="en-IN" smtClean="0"/>
          </a:p>
        </p:txBody>
      </p:sp>
      <p:sp>
        <p:nvSpPr>
          <p:cNvPr id="75780" name="Slide Number Placeholder 3"/>
          <p:cNvSpPr>
            <a:spLocks noGrp="1"/>
          </p:cNvSpPr>
          <p:nvPr>
            <p:ph type="sldNum" sz="quarter" idx="5"/>
          </p:nvPr>
        </p:nvSpPr>
        <p:spPr>
          <a:noFill/>
        </p:spPr>
        <p:txBody>
          <a:bodyPr/>
          <a:lstStyle/>
          <a:p>
            <a:fld id="{426003EC-D5DF-4AC6-94FD-2A6B27EA8FE1}" type="slidenum">
              <a:rPr lang="en-IN" smtClean="0"/>
              <a:pPr/>
              <a:t>25</a:t>
            </a:fld>
            <a:endParaRPr lang="en-IN"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r>
              <a:rPr lang="en-US"/>
              <a:t>Dr. Vohra</a:t>
            </a:r>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13742B57-BDD7-4037-A734-9B4B59D50A74}" type="slidenum">
              <a:rPr lang="ar-SA"/>
              <a:pPr>
                <a:defRPr/>
              </a:pPr>
              <a:t>‹#›</a:t>
            </a:fld>
            <a:endParaRPr lang="en-US"/>
          </a:p>
        </p:txBody>
      </p:sp>
    </p:spTree>
  </p:cSld>
  <p:clrMapOvr>
    <a:overrideClrMapping bg1="dk1" tx1="lt1" bg2="dk2" tx2="lt2" accent1="accent1" accent2="accent2" accent3="accent3" accent4="accent4" accent5="accent5" accent6="accent6" hlink="hlink" folHlink="folHlink"/>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Dr. Vohra</a:t>
            </a:r>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E5B465E-8CE2-4F86-82ED-64EBFBAF1F8E}" type="slidenum">
              <a:rPr lang="ar-SA"/>
              <a:pPr>
                <a:defRPr/>
              </a:pPr>
              <a:t>‹#›</a:t>
            </a:fld>
            <a:endParaRPr lang="en-US"/>
          </a:p>
        </p:txBody>
      </p:sp>
    </p:spTree>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Dr. Vohra</a:t>
            </a:r>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87AB868-95D7-4DB9-B9AA-2E0D97957EFF}" type="slidenum">
              <a:rPr lang="ar-SA"/>
              <a:pPr>
                <a:defRPr/>
              </a:pPr>
              <a:t>‹#›</a:t>
            </a:fld>
            <a:endParaRPr lang="en-US"/>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Dr. Vohra</a:t>
            </a:r>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304F011-1610-4F38-82A4-F7E11FC70619}" type="slidenum">
              <a:rPr lang="ar-SA"/>
              <a:pPr>
                <a:defRPr/>
              </a:pPr>
              <a:t>‹#›</a:t>
            </a:fld>
            <a:endParaRPr lang="en-US"/>
          </a:p>
        </p:txBody>
      </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Dr. Vohra</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C2C36FA-8C28-430C-819C-7A4A0103345D}" type="slidenum">
              <a:rPr lang="ar-SA"/>
              <a:pPr>
                <a:defRPr/>
              </a:pPr>
              <a:t>‹#›</a:t>
            </a:fld>
            <a:endParaRPr lang="en-US"/>
          </a:p>
        </p:txBody>
      </p:sp>
    </p:spTree>
  </p:cSld>
  <p:clrMapOvr>
    <a:overrideClrMapping bg1="dk1" tx1="lt1" bg2="dk2" tx2="lt2" accent1="accent1" accent2="accent2" accent3="accent3" accent4="accent4" accent5="accent5" accent6="accent6" hlink="hlink" folHlink="folHlink"/>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r>
              <a:rPr lang="en-US"/>
              <a:t>Dr. Vohra</a:t>
            </a:r>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DBA70A2-BA40-45E3-A6F4-0E30EA344582}" type="slidenum">
              <a:rPr lang="ar-SA"/>
              <a:pPr>
                <a:defRPr/>
              </a:pPr>
              <a:t>‹#›</a:t>
            </a:fld>
            <a:endParaRPr lang="en-US"/>
          </a:p>
        </p:txBody>
      </p:sp>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r>
              <a:rPr lang="en-US"/>
              <a:t>Dr. Vohra</a:t>
            </a:r>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6AE742E8-957A-43C9-8554-BDCCFA160322}" type="slidenum">
              <a:rPr lang="ar-SA"/>
              <a:pPr>
                <a:defRPr/>
              </a:pPr>
              <a:t>‹#›</a:t>
            </a:fld>
            <a:endParaRPr lang="en-US"/>
          </a:p>
        </p:txBody>
      </p:sp>
    </p:spTree>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r>
              <a:rPr lang="en-US"/>
              <a:t>Dr. Vohra</a:t>
            </a:r>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C205C0F3-2508-4E8C-9197-7BE849ED78EA}" type="slidenum">
              <a:rPr lang="ar-SA"/>
              <a:pPr>
                <a:defRPr/>
              </a:pPr>
              <a:t>‹#›</a:t>
            </a:fld>
            <a:endParaRPr lang="en-US"/>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r>
              <a:rPr lang="en-US"/>
              <a:t>Dr. Vohra</a:t>
            </a:r>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0A3802AB-11E4-4126-BB9C-7108DA94D7CE}" type="slidenum">
              <a:rPr lang="ar-SA"/>
              <a:pPr>
                <a:defRPr/>
              </a:pPr>
              <a:t>‹#›</a:t>
            </a:fld>
            <a:endParaRPr lang="en-US"/>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r>
              <a:rPr lang="en-US"/>
              <a:t>Dr. Vohra</a:t>
            </a:r>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C35CB8A7-89FC-425D-BCBD-8A06A6B77AE4}" type="slidenum">
              <a:rPr lang="ar-SA"/>
              <a:pPr>
                <a:defRPr/>
              </a:pPr>
              <a:t>‹#›</a:t>
            </a:fld>
            <a:endParaRPr lang="en-US"/>
          </a:p>
        </p:txBody>
      </p: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r>
              <a:rPr lang="en-US"/>
              <a:t>Dr. Vohra</a:t>
            </a:r>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C53A6AB7-0625-4272-8E42-5B84F044162E}" type="slidenum">
              <a:rPr lang="ar-SA"/>
              <a:pPr>
                <a:defRPr/>
              </a:pPr>
              <a:t>‹#›</a:t>
            </a:fld>
            <a:endParaRPr lang="en-US"/>
          </a:p>
        </p:txBody>
      </p:sp>
    </p:spTree>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a:t>Dr. Vohra</a:t>
            </a: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EF5FFDB1-4886-4591-9A17-BB0081EE701F}" type="slidenum">
              <a:rPr lang="ar-SA"/>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814" r:id="rId1"/>
    <p:sldLayoutId id="2147483806" r:id="rId2"/>
    <p:sldLayoutId id="2147483815" r:id="rId3"/>
    <p:sldLayoutId id="2147483807" r:id="rId4"/>
    <p:sldLayoutId id="2147483808" r:id="rId5"/>
    <p:sldLayoutId id="2147483809" r:id="rId6"/>
    <p:sldLayoutId id="2147483810" r:id="rId7"/>
    <p:sldLayoutId id="2147483811" r:id="rId8"/>
    <p:sldLayoutId id="2147483816" r:id="rId9"/>
    <p:sldLayoutId id="2147483812" r:id="rId10"/>
    <p:sldLayoutId id="2147483813" r:id="rId11"/>
  </p:sldLayoutIdLst>
  <p:hf hdr="0" ftr="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28600"/>
            <a:ext cx="8229600" cy="1447800"/>
          </a:xfrm>
        </p:spPr>
        <p:txBody>
          <a:bodyPr/>
          <a:lstStyle/>
          <a:p>
            <a:pPr algn="ctr" eaLnBrk="1" hangingPunct="1"/>
            <a:r>
              <a:rPr lang="en-US" sz="3100" b="1" smtClean="0">
                <a:solidFill>
                  <a:srgbClr val="7030A0"/>
                </a:solidFill>
                <a:latin typeface="Arial Black" pitchFamily="34" charset="0"/>
              </a:rPr>
              <a:t>GROSS ANATOMY- LOWER LIMB</a:t>
            </a:r>
            <a:r>
              <a:rPr lang="en-US" smtClean="0"/>
              <a:t/>
            </a:r>
            <a:br>
              <a:rPr lang="en-US" smtClean="0"/>
            </a:br>
            <a:r>
              <a:rPr lang="en-US" sz="4000" b="1" smtClean="0">
                <a:solidFill>
                  <a:srgbClr val="C00000"/>
                </a:solidFill>
                <a:latin typeface="Algerian" pitchFamily="82" charset="0"/>
              </a:rPr>
              <a:t>MEDIAL  COMPARTMENT  OF  THIGH</a:t>
            </a:r>
            <a:endParaRPr lang="en-IN" sz="4000" b="1" smtClean="0">
              <a:solidFill>
                <a:srgbClr val="C00000"/>
              </a:solidFill>
              <a:latin typeface="Algerian" pitchFamily="82" charset="0"/>
            </a:endParaRPr>
          </a:p>
        </p:txBody>
      </p:sp>
      <p:pic>
        <p:nvPicPr>
          <p:cNvPr id="5123" name="Picture 2" descr="C:\Users\DELL\Desktop\Sartorius,Quadriceps,Hunter canal\iliotibialband.jpg"/>
          <p:cNvPicPr>
            <a:picLocks noGrp="1" noChangeAspect="1" noChangeArrowheads="1"/>
          </p:cNvPicPr>
          <p:nvPr>
            <p:ph sz="half" idx="1"/>
          </p:nvPr>
        </p:nvPicPr>
        <p:blipFill>
          <a:blip r:embed="rId2" cstate="print"/>
          <a:srcRect/>
          <a:stretch>
            <a:fillRect/>
          </a:stretch>
        </p:blipFill>
        <p:spPr>
          <a:xfrm>
            <a:off x="1066800" y="2020888"/>
            <a:ext cx="2816225" cy="4227512"/>
          </a:xfrm>
        </p:spPr>
      </p:pic>
      <p:sp>
        <p:nvSpPr>
          <p:cNvPr id="5" name="Content Placeholder 4"/>
          <p:cNvSpPr>
            <a:spLocks noGrp="1"/>
          </p:cNvSpPr>
          <p:nvPr>
            <p:ph sz="half" idx="2"/>
          </p:nvPr>
        </p:nvSpPr>
        <p:spPr>
          <a:xfrm>
            <a:off x="4648200" y="4114800"/>
            <a:ext cx="4495800" cy="2239963"/>
          </a:xfrm>
        </p:spPr>
        <p:txBody>
          <a:bodyPr>
            <a:normAutofit/>
          </a:bodyPr>
          <a:lstStyle/>
          <a:p>
            <a:pPr marL="274320" indent="-274320" eaLnBrk="1" fontAlgn="auto" hangingPunct="1">
              <a:spcAft>
                <a:spcPts val="0"/>
              </a:spcAft>
              <a:buClr>
                <a:schemeClr val="accent3"/>
              </a:buClr>
              <a:buFont typeface="Arial" charset="0"/>
              <a:buNone/>
              <a:defRPr/>
            </a:pPr>
            <a:r>
              <a:rPr lang="en-US" b="1" dirty="0" smtClean="0">
                <a:solidFill>
                  <a:srgbClr val="00B050"/>
                </a:solidFill>
              </a:rPr>
              <a:t>Dr. Praveen Kumar </a:t>
            </a:r>
            <a:r>
              <a:rPr lang="en-US" b="1" dirty="0" err="1" smtClean="0">
                <a:solidFill>
                  <a:srgbClr val="00B050"/>
                </a:solidFill>
              </a:rPr>
              <a:t>Kurrey</a:t>
            </a:r>
            <a:endParaRPr lang="en-US" b="1" dirty="0" smtClean="0">
              <a:solidFill>
                <a:srgbClr val="00B050"/>
              </a:solidFill>
            </a:endParaRPr>
          </a:p>
          <a:p>
            <a:pPr marL="274320" indent="-274320" eaLnBrk="1" fontAlgn="auto" hangingPunct="1">
              <a:spcAft>
                <a:spcPts val="0"/>
              </a:spcAft>
              <a:buClr>
                <a:schemeClr val="accent3"/>
              </a:buClr>
              <a:buFont typeface="Arial" charset="0"/>
              <a:buNone/>
              <a:defRPr/>
            </a:pPr>
            <a:r>
              <a:rPr lang="en-US" b="1" dirty="0" smtClean="0">
                <a:solidFill>
                  <a:srgbClr val="00B050"/>
                </a:solidFill>
              </a:rPr>
              <a:t>M.B.B.S., M.S., B.C.M.E, B.C.B.R.</a:t>
            </a:r>
          </a:p>
          <a:p>
            <a:pPr marL="274320" indent="-274320" eaLnBrk="1" fontAlgn="auto" hangingPunct="1">
              <a:spcAft>
                <a:spcPts val="0"/>
              </a:spcAft>
              <a:buClr>
                <a:schemeClr val="accent3"/>
              </a:buClr>
              <a:buFont typeface="Arial" charset="0"/>
              <a:buNone/>
              <a:defRPr/>
            </a:pPr>
            <a:r>
              <a:rPr lang="en-US" b="1" dirty="0" smtClean="0">
                <a:solidFill>
                  <a:srgbClr val="00B050"/>
                </a:solidFill>
              </a:rPr>
              <a:t>Professor Anatomy</a:t>
            </a:r>
            <a:endParaRPr lang="en-IN" b="1" dirty="0" smtClean="0">
              <a:solidFill>
                <a:srgbClr val="00B050"/>
              </a:solidFill>
            </a:endParaRPr>
          </a:p>
          <a:p>
            <a:pPr marL="274320" indent="-274320" eaLnBrk="1" fontAlgn="auto" hangingPunct="1">
              <a:spcAft>
                <a:spcPts val="0"/>
              </a:spcAft>
              <a:buClr>
                <a:schemeClr val="accent3"/>
              </a:buClr>
              <a:buFont typeface="Wingdings 2"/>
              <a:buChar char=""/>
              <a:defRPr/>
            </a:pP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93675" y="769938"/>
            <a:ext cx="4949825" cy="5969000"/>
          </a:xfrm>
        </p:spPr>
        <p:txBody>
          <a:bodyPr>
            <a:noAutofit/>
          </a:bodyPr>
          <a:lstStyle/>
          <a:p>
            <a:pPr marL="0" indent="0">
              <a:spcBef>
                <a:spcPts val="0"/>
              </a:spcBef>
              <a:buFont typeface="Wingdings 2" pitchFamily="18" charset="2"/>
              <a:buNone/>
              <a:defRPr/>
            </a:pPr>
            <a:r>
              <a:rPr lang="en-IN" sz="2400" b="1" i="1" dirty="0">
                <a:latin typeface="Arial" panose="020B0604020202020204" pitchFamily="34" charset="0"/>
                <a:ea typeface="Calibri" panose="020F0502020204030204" pitchFamily="34" charset="0"/>
                <a:cs typeface="Arial" panose="020B0604020202020204" pitchFamily="34" charset="0"/>
              </a:rPr>
              <a:t>Direction of </a:t>
            </a:r>
            <a:r>
              <a:rPr lang="en-IN" sz="2400" b="1" i="1" dirty="0" err="1">
                <a:latin typeface="Arial" panose="020B0604020202020204" pitchFamily="34" charset="0"/>
                <a:ea typeface="Calibri" panose="020F0502020204030204" pitchFamily="34" charset="0"/>
                <a:cs typeface="Arial" panose="020B0604020202020204" pitchFamily="34" charset="0"/>
              </a:rPr>
              <a:t>fibers</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Pass downward, backward, and laterally and expands to reach </a:t>
            </a:r>
            <a:r>
              <a:rPr lang="en-IN" sz="2400" dirty="0" err="1">
                <a:latin typeface="Arial" panose="020B0604020202020204" pitchFamily="34" charset="0"/>
                <a:ea typeface="Calibri" panose="020F0502020204030204" pitchFamily="34" charset="0"/>
                <a:cs typeface="Arial" panose="020B0604020202020204" pitchFamily="34" charset="0"/>
              </a:rPr>
              <a:t>linea</a:t>
            </a:r>
            <a:r>
              <a:rPr lang="en-IN" sz="2400" dirty="0">
                <a:latin typeface="Arial" panose="020B0604020202020204" pitchFamily="34" charset="0"/>
                <a:ea typeface="Calibri" panose="020F0502020204030204" pitchFamily="34" charset="0"/>
                <a:cs typeface="Arial" panose="020B0604020202020204" pitchFamily="34" charset="0"/>
              </a:rPr>
              <a:t> aspera</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i="1"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Inserts in line extending from lesser </a:t>
            </a:r>
            <a:r>
              <a:rPr lang="en-IN" sz="2400" dirty="0" err="1">
                <a:latin typeface="Arial" panose="020B0604020202020204" pitchFamily="34" charset="0"/>
                <a:ea typeface="Calibri" panose="020F0502020204030204" pitchFamily="34" charset="0"/>
                <a:cs typeface="Arial" panose="020B0604020202020204" pitchFamily="34" charset="0"/>
              </a:rPr>
              <a:t>tronchanter</a:t>
            </a:r>
            <a:r>
              <a:rPr lang="en-IN" sz="2400" dirty="0">
                <a:latin typeface="Arial" panose="020B0604020202020204" pitchFamily="34" charset="0"/>
                <a:ea typeface="Calibri" panose="020F0502020204030204" pitchFamily="34" charset="0"/>
                <a:cs typeface="Arial" panose="020B0604020202020204" pitchFamily="34" charset="0"/>
              </a:rPr>
              <a:t> to </a:t>
            </a:r>
            <a:r>
              <a:rPr lang="en-IN" sz="2400" dirty="0" err="1">
                <a:latin typeface="Arial" panose="020B0604020202020204" pitchFamily="34" charset="0"/>
                <a:ea typeface="Calibri" panose="020F0502020204030204" pitchFamily="34" charset="0"/>
                <a:cs typeface="Arial" panose="020B0604020202020204" pitchFamily="34" charset="0"/>
              </a:rPr>
              <a:t>linea</a:t>
            </a:r>
            <a:r>
              <a:rPr lang="en-IN" sz="2400" dirty="0">
                <a:latin typeface="Arial" panose="020B0604020202020204" pitchFamily="34" charset="0"/>
                <a:ea typeface="Calibri" panose="020F0502020204030204" pitchFamily="34" charset="0"/>
                <a:cs typeface="Arial" panose="020B0604020202020204" pitchFamily="34" charset="0"/>
              </a:rPr>
              <a:t> aspera</a:t>
            </a: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Extends on upper part of </a:t>
            </a:r>
            <a:r>
              <a:rPr lang="en-IN" sz="2400" dirty="0" err="1">
                <a:latin typeface="Arial" panose="020B0604020202020204" pitchFamily="34" charset="0"/>
                <a:ea typeface="Calibri" panose="020F0502020204030204" pitchFamily="34" charset="0"/>
                <a:cs typeface="Arial" panose="020B0604020202020204" pitchFamily="34" charset="0"/>
              </a:rPr>
              <a:t>linea</a:t>
            </a:r>
            <a:r>
              <a:rPr lang="en-IN" sz="2400" dirty="0">
                <a:latin typeface="Arial" panose="020B0604020202020204" pitchFamily="34" charset="0"/>
                <a:ea typeface="Calibri" panose="020F0502020204030204" pitchFamily="34" charset="0"/>
                <a:cs typeface="Arial" panose="020B0604020202020204" pitchFamily="34" charset="0"/>
              </a:rPr>
              <a:t> aspera</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i="1"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Anterior or posterior division of obturator nerve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i="1" dirty="0">
                <a:solidFill>
                  <a:srgbClr val="C00000"/>
                </a:solidFill>
                <a:latin typeface="Arial" panose="020B0604020202020204" pitchFamily="34" charset="0"/>
                <a:ea typeface="Calibri" panose="020F0502020204030204" pitchFamily="34" charset="0"/>
                <a:cs typeface="Arial" panose="020B0604020202020204" pitchFamily="34" charset="0"/>
              </a:rPr>
              <a:t>Action</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Adduction of thigh</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
        <p:nvSpPr>
          <p:cNvPr id="14339" name="TextBox 3"/>
          <p:cNvSpPr txBox="1">
            <a:spLocks noChangeArrowheads="1"/>
          </p:cNvSpPr>
          <p:nvPr/>
        </p:nvSpPr>
        <p:spPr bwMode="auto">
          <a:xfrm>
            <a:off x="1925638" y="0"/>
            <a:ext cx="5140325"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Adductor  Longus</a:t>
            </a:r>
            <a:endParaRPr lang="en-GB" sz="4000">
              <a:solidFill>
                <a:srgbClr val="FF0000"/>
              </a:solidFill>
              <a:latin typeface="Arial" charset="0"/>
              <a:cs typeface="Calibri" pitchFamily="34" charset="0"/>
            </a:endParaRPr>
          </a:p>
        </p:txBody>
      </p:sp>
      <p:pic>
        <p:nvPicPr>
          <p:cNvPr id="14340" name="Picture 4"/>
          <p:cNvPicPr>
            <a:picLocks noChangeAspect="1"/>
          </p:cNvPicPr>
          <p:nvPr/>
        </p:nvPicPr>
        <p:blipFill>
          <a:blip r:embed="rId2" cstate="print"/>
          <a:srcRect/>
          <a:stretch>
            <a:fillRect/>
          </a:stretch>
        </p:blipFill>
        <p:spPr bwMode="auto">
          <a:xfrm>
            <a:off x="5243513" y="1241425"/>
            <a:ext cx="3900487" cy="411638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cstate="print"/>
          <a:srcRect/>
          <a:stretch>
            <a:fillRect/>
          </a:stretch>
        </p:blipFill>
        <p:spPr bwMode="auto">
          <a:xfrm>
            <a:off x="1423988" y="0"/>
            <a:ext cx="6446837" cy="67945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73038" y="865188"/>
            <a:ext cx="4903787" cy="5526087"/>
          </a:xfrm>
        </p:spPr>
        <p:txBody>
          <a:bodyPr>
            <a:noAutofit/>
          </a:bodyPr>
          <a:lstStyle/>
          <a:p>
            <a:pPr marL="342900" indent="-342900">
              <a:spcBef>
                <a:spcPts val="0"/>
              </a:spcBef>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Large triangular muscle situated on medial side of thigh</a:t>
            </a:r>
          </a:p>
          <a:p>
            <a:pPr marL="342900" indent="-342900">
              <a:spcBef>
                <a:spcPts val="0"/>
              </a:spcBef>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Lies posterior to pectineus, adductor longus, and adductor brevis muscles</a:t>
            </a:r>
          </a:p>
          <a:p>
            <a:pPr marL="342900" indent="-342900">
              <a:spcBef>
                <a:spcPts val="0"/>
              </a:spcBef>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Hybrid or composite muscle having dual nerve supply </a:t>
            </a:r>
          </a:p>
          <a:p>
            <a:pPr algn="just">
              <a:lnSpc>
                <a:spcPct val="115000"/>
              </a:lnSpc>
              <a:spcAft>
                <a:spcPts val="1000"/>
              </a:spcAft>
              <a:defRPr/>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16387" name="TextBox 3"/>
          <p:cNvSpPr txBox="1">
            <a:spLocks noChangeArrowheads="1"/>
          </p:cNvSpPr>
          <p:nvPr/>
        </p:nvSpPr>
        <p:spPr bwMode="auto">
          <a:xfrm>
            <a:off x="1843088" y="193675"/>
            <a:ext cx="5278437" cy="708025"/>
          </a:xfrm>
          <a:prstGeom prst="rect">
            <a:avLst/>
          </a:prstGeom>
          <a:noFill/>
          <a:ln w="9525">
            <a:noFill/>
            <a:miter lim="800000"/>
            <a:headEnd/>
            <a:tailEnd/>
          </a:ln>
        </p:spPr>
        <p:txBody>
          <a:bodyPr>
            <a:spAutoFit/>
          </a:bodyPr>
          <a:lstStyle/>
          <a:p>
            <a:pPr algn="just" eaLnBrk="1" hangingPunct="1">
              <a:spcAft>
                <a:spcPts val="1000"/>
              </a:spcAft>
              <a:buFont typeface="Arial" charset="0"/>
              <a:buNone/>
            </a:pPr>
            <a:r>
              <a:rPr lang="en-US" sz="4000" b="1">
                <a:solidFill>
                  <a:srgbClr val="FF0000"/>
                </a:solidFill>
                <a:latin typeface="Arial" charset="0"/>
                <a:cs typeface="Calibri" pitchFamily="34" charset="0"/>
              </a:rPr>
              <a:t>Adductor Magnus</a:t>
            </a:r>
            <a:endParaRPr lang="en-GB" sz="4000">
              <a:solidFill>
                <a:srgbClr val="FF0000"/>
              </a:solidFill>
              <a:latin typeface="Arial" charset="0"/>
              <a:cs typeface="Calibri" pitchFamily="34" charset="0"/>
            </a:endParaRPr>
          </a:p>
        </p:txBody>
      </p:sp>
      <p:pic>
        <p:nvPicPr>
          <p:cNvPr id="16388" name="Picture 4"/>
          <p:cNvPicPr>
            <a:picLocks noChangeAspect="1"/>
          </p:cNvPicPr>
          <p:nvPr/>
        </p:nvPicPr>
        <p:blipFill>
          <a:blip r:embed="rId2" cstate="print"/>
          <a:srcRect/>
          <a:stretch>
            <a:fillRect/>
          </a:stretch>
        </p:blipFill>
        <p:spPr bwMode="auto">
          <a:xfrm>
            <a:off x="5243513" y="1481138"/>
            <a:ext cx="3900487" cy="41148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1775" y="854075"/>
            <a:ext cx="4867275" cy="5726113"/>
          </a:xfrm>
        </p:spPr>
        <p:txBody>
          <a:bodyPr>
            <a:noAutofit/>
          </a:bodyPr>
          <a:lstStyle/>
          <a:p>
            <a:pPr marL="0" indent="0">
              <a:spcBef>
                <a:spcPts val="0"/>
              </a:spcBef>
              <a:spcAft>
                <a:spcPts val="1000"/>
              </a:spcAft>
              <a:buFont typeface="Wingdings 2" pitchFamily="18" charset="2"/>
              <a:buNone/>
              <a:defRPr/>
            </a:pPr>
            <a:r>
              <a:rPr lang="en-IN" sz="3200" b="1" i="1" dirty="0">
                <a:solidFill>
                  <a:srgbClr val="C00000"/>
                </a:solidFill>
                <a:latin typeface="Arial" panose="020B0604020202020204" pitchFamily="34" charset="0"/>
                <a:ea typeface="Calibri" panose="020F0502020204030204" pitchFamily="34" charset="0"/>
                <a:cs typeface="Arial" panose="020B0604020202020204" pitchFamily="34" charset="0"/>
              </a:rPr>
              <a:t>Origin</a:t>
            </a:r>
            <a:endParaRPr lang="en-GB" sz="3200" b="1"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Has two parts: adductor part and hamstring part</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3200" dirty="0">
                <a:latin typeface="Arial" panose="020B0604020202020204" pitchFamily="34" charset="0"/>
                <a:ea typeface="Calibri" panose="020F0502020204030204" pitchFamily="34" charset="0"/>
                <a:cs typeface="Arial" panose="020B0604020202020204" pitchFamily="34" charset="0"/>
              </a:rPr>
              <a:t>Adductor part</a:t>
            </a:r>
          </a:p>
          <a:p>
            <a:pPr marL="800100" lvl="1" indent="-342900">
              <a:spcBef>
                <a:spcPts val="0"/>
              </a:spcBef>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Originates from outer surface </a:t>
            </a:r>
            <a:r>
              <a:rPr lang="en-IN" sz="3200" i="1" dirty="0">
                <a:solidFill>
                  <a:srgbClr val="FF0000"/>
                </a:solidFill>
                <a:latin typeface="Arial" panose="020B0604020202020204" pitchFamily="34" charset="0"/>
                <a:ea typeface="Calibri" panose="020F0502020204030204" pitchFamily="34" charset="0"/>
                <a:cs typeface="Arial" panose="020B0604020202020204" pitchFamily="34" charset="0"/>
              </a:rPr>
              <a:t>ischiopubic ramus</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3200" dirty="0">
                <a:latin typeface="Arial" panose="020B0604020202020204" pitchFamily="34" charset="0"/>
                <a:ea typeface="Calibri" panose="020F0502020204030204" pitchFamily="34" charset="0"/>
                <a:cs typeface="Arial" panose="020B0604020202020204" pitchFamily="34" charset="0"/>
              </a:rPr>
              <a:t>Hamstring part</a:t>
            </a:r>
            <a:endParaRPr lang="en-GB" sz="3200" dirty="0">
              <a:latin typeface="Arial" panose="020B0604020202020204" pitchFamily="34" charset="0"/>
              <a:ea typeface="Calibri" panose="020F0502020204030204" pitchFamily="34" charset="0"/>
              <a:cs typeface="Arial" panose="020B0604020202020204" pitchFamily="34" charset="0"/>
            </a:endParaRPr>
          </a:p>
          <a:p>
            <a:pPr marL="800100" lvl="1" indent="-342900">
              <a:spcBef>
                <a:spcPts val="0"/>
              </a:spcBef>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Originates from inferolateral part of </a:t>
            </a:r>
            <a:r>
              <a:rPr lang="en-IN" sz="3200" i="1" dirty="0">
                <a:solidFill>
                  <a:srgbClr val="FF0000"/>
                </a:solidFill>
                <a:latin typeface="Arial" panose="020B0604020202020204" pitchFamily="34" charset="0"/>
                <a:ea typeface="Calibri" panose="020F0502020204030204" pitchFamily="34" charset="0"/>
                <a:cs typeface="Arial" panose="020B0604020202020204" pitchFamily="34" charset="0"/>
              </a:rPr>
              <a:t>ischial tuberosity</a:t>
            </a:r>
            <a:endParaRPr lang="en-IN" sz="32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spcAft>
                <a:spcPts val="1000"/>
              </a:spcAft>
              <a:buFont typeface="Symbol" panose="05050102010706020507" pitchFamily="18" charset="2"/>
              <a:buChar char=""/>
              <a:defRPr/>
            </a:pPr>
            <a:endParaRPr lang="en-GB" sz="20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defRPr/>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17411" name="TextBox 3"/>
          <p:cNvSpPr txBox="1">
            <a:spLocks noChangeArrowheads="1"/>
          </p:cNvSpPr>
          <p:nvPr/>
        </p:nvSpPr>
        <p:spPr bwMode="auto">
          <a:xfrm>
            <a:off x="1219200" y="222250"/>
            <a:ext cx="6110288" cy="708025"/>
          </a:xfrm>
          <a:prstGeom prst="rect">
            <a:avLst/>
          </a:prstGeom>
          <a:noFill/>
          <a:ln w="9525">
            <a:noFill/>
            <a:miter lim="800000"/>
            <a:headEnd/>
            <a:tailEnd/>
          </a:ln>
        </p:spPr>
        <p:txBody>
          <a:bodyPr>
            <a:spAutoFit/>
          </a:bodyPr>
          <a:lstStyle/>
          <a:p>
            <a:pPr algn="ctr" eaLnBrk="1" hangingPunct="1">
              <a:spcAft>
                <a:spcPts val="1000"/>
              </a:spcAft>
              <a:buFont typeface="Arial" charset="0"/>
              <a:buNone/>
            </a:pPr>
            <a:r>
              <a:rPr lang="en-US" sz="4000" b="1">
                <a:solidFill>
                  <a:srgbClr val="FF0000"/>
                </a:solidFill>
                <a:latin typeface="Arial" charset="0"/>
                <a:cs typeface="Calibri" pitchFamily="34" charset="0"/>
              </a:rPr>
              <a:t>Adductor Magnus</a:t>
            </a:r>
            <a:endParaRPr lang="en-GB" sz="4000">
              <a:solidFill>
                <a:srgbClr val="FF0000"/>
              </a:solidFill>
              <a:latin typeface="Arial" charset="0"/>
              <a:cs typeface="Calibri" pitchFamily="34" charset="0"/>
            </a:endParaRPr>
          </a:p>
        </p:txBody>
      </p:sp>
      <p:pic>
        <p:nvPicPr>
          <p:cNvPr id="17412" name="Picture 4"/>
          <p:cNvPicPr>
            <a:picLocks noChangeAspect="1"/>
          </p:cNvPicPr>
          <p:nvPr/>
        </p:nvPicPr>
        <p:blipFill>
          <a:blip r:embed="rId2" cstate="print"/>
          <a:srcRect/>
          <a:stretch>
            <a:fillRect/>
          </a:stretch>
        </p:blipFill>
        <p:spPr bwMode="auto">
          <a:xfrm>
            <a:off x="5243513" y="1481138"/>
            <a:ext cx="3900487" cy="41148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23838" y="769938"/>
            <a:ext cx="4905375" cy="5880100"/>
          </a:xfrm>
        </p:spPr>
        <p:txBody>
          <a:bodyPr>
            <a:noAutofit/>
          </a:bodyPr>
          <a:lstStyle/>
          <a:p>
            <a:pPr marL="0" indent="0">
              <a:spcBef>
                <a:spcPts val="0"/>
              </a:spcBef>
              <a:buFont typeface="Wingdings 2" pitchFamily="18" charset="2"/>
              <a:buNone/>
              <a:defRPr/>
            </a:pPr>
            <a:r>
              <a:rPr lang="en-IN" sz="3200" b="1" i="1" dirty="0">
                <a:latin typeface="Arial" panose="020B0604020202020204" pitchFamily="34" charset="0"/>
                <a:ea typeface="Calibri" panose="020F0502020204030204" pitchFamily="34" charset="0"/>
                <a:cs typeface="Arial" panose="020B0604020202020204" pitchFamily="34" charset="0"/>
              </a:rPr>
              <a:t>Direction of </a:t>
            </a:r>
            <a:r>
              <a:rPr lang="en-IN" sz="3200" b="1" i="1" dirty="0" err="1">
                <a:latin typeface="Arial" panose="020B0604020202020204" pitchFamily="34" charset="0"/>
                <a:ea typeface="Calibri" panose="020F0502020204030204" pitchFamily="34" charset="0"/>
                <a:cs typeface="Arial" panose="020B0604020202020204" pitchFamily="34" charset="0"/>
              </a:rPr>
              <a:t>fibers</a:t>
            </a:r>
            <a:endParaRPr lang="en-GB" sz="3200" b="1"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Originating from pubic ramus are nearly horizontal</a:t>
            </a:r>
          </a:p>
          <a:p>
            <a:pPr marL="342900" indent="-342900">
              <a:spcBef>
                <a:spcPts val="0"/>
              </a:spcBef>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Originating from ischial ramus run obliquely downward, backward, and laterally</a:t>
            </a:r>
          </a:p>
          <a:p>
            <a:pPr marL="342900" indent="-342900">
              <a:spcBef>
                <a:spcPts val="0"/>
              </a:spcBef>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Originating from ischial tuberosity descend vertically downward</a:t>
            </a:r>
            <a:endParaRPr lang="en-GB" sz="32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spcAft>
                <a:spcPts val="1000"/>
              </a:spcAft>
              <a:buFont typeface="Symbol" panose="05050102010706020507" pitchFamily="18" charset="2"/>
              <a:buChar char=""/>
              <a:defRPr/>
            </a:pPr>
            <a:endParaRPr lang="en-GB" sz="20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defRPr/>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18435" name="TextBox 3"/>
          <p:cNvSpPr txBox="1">
            <a:spLocks noChangeArrowheads="1"/>
          </p:cNvSpPr>
          <p:nvPr/>
        </p:nvSpPr>
        <p:spPr bwMode="auto">
          <a:xfrm>
            <a:off x="2411413" y="222250"/>
            <a:ext cx="4986337" cy="708025"/>
          </a:xfrm>
          <a:prstGeom prst="rect">
            <a:avLst/>
          </a:prstGeom>
          <a:noFill/>
          <a:ln w="9525">
            <a:noFill/>
            <a:miter lim="800000"/>
            <a:headEnd/>
            <a:tailEnd/>
          </a:ln>
        </p:spPr>
        <p:txBody>
          <a:bodyPr>
            <a:spAutoFit/>
          </a:bodyPr>
          <a:lstStyle/>
          <a:p>
            <a:pPr algn="just" eaLnBrk="1" hangingPunct="1">
              <a:spcAft>
                <a:spcPts val="1000"/>
              </a:spcAft>
              <a:buFont typeface="Arial" charset="0"/>
              <a:buNone/>
            </a:pPr>
            <a:r>
              <a:rPr lang="en-US" sz="4000" b="1">
                <a:solidFill>
                  <a:srgbClr val="FF0000"/>
                </a:solidFill>
                <a:latin typeface="Arial" charset="0"/>
                <a:cs typeface="Calibri" pitchFamily="34" charset="0"/>
              </a:rPr>
              <a:t>Adductor  Magnus</a:t>
            </a:r>
            <a:endParaRPr lang="en-GB" sz="4000">
              <a:solidFill>
                <a:srgbClr val="FF0000"/>
              </a:solidFill>
              <a:latin typeface="Arial" charset="0"/>
              <a:cs typeface="Calibri" pitchFamily="34" charset="0"/>
            </a:endParaRPr>
          </a:p>
        </p:txBody>
      </p:sp>
      <p:pic>
        <p:nvPicPr>
          <p:cNvPr id="18436" name="Picture 4"/>
          <p:cNvPicPr>
            <a:picLocks noChangeAspect="1"/>
          </p:cNvPicPr>
          <p:nvPr/>
        </p:nvPicPr>
        <p:blipFill>
          <a:blip r:embed="rId2" cstate="print"/>
          <a:srcRect/>
          <a:stretch>
            <a:fillRect/>
          </a:stretch>
        </p:blipFill>
        <p:spPr bwMode="auto">
          <a:xfrm>
            <a:off x="5243513" y="1481138"/>
            <a:ext cx="3900487" cy="41148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1775" y="769938"/>
            <a:ext cx="8697913" cy="5842000"/>
          </a:xfrm>
        </p:spPr>
        <p:txBody>
          <a:bodyPr>
            <a:noAutofit/>
          </a:bodyPr>
          <a:lstStyle/>
          <a:p>
            <a:pPr marL="0" indent="0">
              <a:spcBef>
                <a:spcPts val="0"/>
              </a:spcBef>
              <a:spcAft>
                <a:spcPts val="1000"/>
              </a:spcAft>
              <a:buFont typeface="Wingdings 2" pitchFamily="18" charset="2"/>
              <a:buNone/>
              <a:defRPr/>
            </a:pPr>
            <a:r>
              <a:rPr lang="en-IN" b="1" i="1"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b="1"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Adductor part inserts on medial margin of gluteal tuberosity, </a:t>
            </a:r>
            <a:r>
              <a:rPr lang="en-IN" sz="2400" dirty="0" err="1">
                <a:latin typeface="Arial" panose="020B0604020202020204" pitchFamily="34" charset="0"/>
                <a:ea typeface="Calibri" panose="020F0502020204030204" pitchFamily="34" charset="0"/>
                <a:cs typeface="Arial" panose="020B0604020202020204" pitchFamily="34" charset="0"/>
              </a:rPr>
              <a:t>linea</a:t>
            </a:r>
            <a:r>
              <a:rPr lang="en-IN" sz="2400" dirty="0">
                <a:latin typeface="Arial" panose="020B0604020202020204" pitchFamily="34" charset="0"/>
                <a:ea typeface="Calibri" panose="020F0502020204030204" pitchFamily="34" charset="0"/>
                <a:cs typeface="Arial" panose="020B0604020202020204" pitchFamily="34" charset="0"/>
              </a:rPr>
              <a:t> aspera, and medial supracondylar ridge.</a:t>
            </a: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spcAft>
                <a:spcPts val="1000"/>
              </a:spcAft>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Hamstring part inserts on adductor tubercle of medial condyle of femur</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spcAft>
                <a:spcPts val="1000"/>
              </a:spcAft>
              <a:buFont typeface="Wingdings 2" pitchFamily="18" charset="2"/>
              <a:buNone/>
              <a:defRPr/>
            </a:pPr>
            <a:r>
              <a:rPr lang="en-IN" b="1" i="1"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b="1"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Adductor part – supplied by posterior division of obturator nerve</a:t>
            </a: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spcAft>
                <a:spcPts val="1000"/>
              </a:spcAft>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Hamstring part –  supplied by tibial part of sciatic nerve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spcAft>
                <a:spcPts val="1000"/>
              </a:spcAft>
              <a:buFont typeface="Wingdings 2" pitchFamily="18" charset="2"/>
              <a:buNone/>
              <a:defRPr/>
            </a:pPr>
            <a:r>
              <a:rPr lang="en-IN" b="1" i="1" dirty="0">
                <a:solidFill>
                  <a:srgbClr val="C00000"/>
                </a:solidFill>
                <a:latin typeface="Arial" panose="020B0604020202020204" pitchFamily="34" charset="0"/>
                <a:ea typeface="Calibri" panose="020F0502020204030204" pitchFamily="34" charset="0"/>
                <a:cs typeface="Arial" panose="020B0604020202020204" pitchFamily="34" charset="0"/>
              </a:rPr>
              <a:t>Actions</a:t>
            </a:r>
            <a:endParaRPr lang="en-GB" b="1"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Adductor part: Adduction and medial rotation of thigh at hip joint</a:t>
            </a: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spcAft>
                <a:spcPts val="1000"/>
              </a:spcAft>
              <a:buFont typeface="Symbol" panose="05050102010706020507" pitchFamily="18" charset="2"/>
              <a:buChar char=""/>
              <a:defRPr/>
            </a:pPr>
            <a:r>
              <a:rPr lang="en-IN" sz="2400" dirty="0">
                <a:latin typeface="Arial" panose="020B0604020202020204" pitchFamily="34" charset="0"/>
                <a:ea typeface="Calibri" panose="020F0502020204030204" pitchFamily="34" charset="0"/>
                <a:cs typeface="Arial" panose="020B0604020202020204" pitchFamily="34" charset="0"/>
              </a:rPr>
              <a:t>Hamstring part: Extension of thigh</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
        <p:nvSpPr>
          <p:cNvPr id="19459" name="TextBox 3"/>
          <p:cNvSpPr txBox="1">
            <a:spLocks noChangeArrowheads="1"/>
          </p:cNvSpPr>
          <p:nvPr/>
        </p:nvSpPr>
        <p:spPr bwMode="auto">
          <a:xfrm>
            <a:off x="1939925" y="179388"/>
            <a:ext cx="5416550" cy="708025"/>
          </a:xfrm>
          <a:prstGeom prst="rect">
            <a:avLst/>
          </a:prstGeom>
          <a:noFill/>
          <a:ln w="9525">
            <a:noFill/>
            <a:miter lim="800000"/>
            <a:headEnd/>
            <a:tailEnd/>
          </a:ln>
        </p:spPr>
        <p:txBody>
          <a:bodyPr>
            <a:spAutoFit/>
          </a:bodyPr>
          <a:lstStyle/>
          <a:p>
            <a:pPr algn="ctr" eaLnBrk="1" hangingPunct="1">
              <a:spcAft>
                <a:spcPts val="1000"/>
              </a:spcAft>
              <a:buFont typeface="Arial" charset="0"/>
              <a:buNone/>
            </a:pPr>
            <a:r>
              <a:rPr lang="en-US" sz="4000" b="1">
                <a:solidFill>
                  <a:srgbClr val="FF0000"/>
                </a:solidFill>
                <a:latin typeface="Arial" charset="0"/>
                <a:cs typeface="Calibri" pitchFamily="34" charset="0"/>
              </a:rPr>
              <a:t>Adductor Magnus</a:t>
            </a:r>
            <a:endParaRPr lang="en-GB" sz="4000">
              <a:solidFill>
                <a:srgbClr val="FF0000"/>
              </a:solidFill>
              <a:latin typeface="Arial" charset="0"/>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p:cNvPicPr>
          <p:nvPr/>
        </p:nvPicPr>
        <p:blipFill>
          <a:blip r:embed="rId2" cstate="print"/>
          <a:srcRect/>
          <a:stretch>
            <a:fillRect/>
          </a:stretch>
        </p:blipFill>
        <p:spPr bwMode="auto">
          <a:xfrm>
            <a:off x="1282700" y="146050"/>
            <a:ext cx="6229350" cy="65659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p:cNvPicPr>
            <a:picLocks noChangeAspect="1"/>
          </p:cNvPicPr>
          <p:nvPr/>
        </p:nvPicPr>
        <p:blipFill>
          <a:blip r:embed="rId2" cstate="print"/>
          <a:srcRect/>
          <a:stretch>
            <a:fillRect/>
          </a:stretch>
        </p:blipFill>
        <p:spPr bwMode="auto">
          <a:xfrm>
            <a:off x="1238250" y="142875"/>
            <a:ext cx="6667500" cy="657225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68288" y="892175"/>
            <a:ext cx="8691562" cy="5676900"/>
          </a:xfrm>
        </p:spPr>
        <p:txBody>
          <a:bodyPr>
            <a:noAutofit/>
          </a:bodyPr>
          <a:lstStyle/>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Pectineus and adductor magnus – hybrid muscles as they have dual nerve supply</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spcBef>
                <a:spcPts val="600"/>
              </a:spcBef>
              <a:buFont typeface="Wingdings 2" pitchFamily="18" charset="2"/>
              <a:buNone/>
              <a:defRPr/>
            </a:pPr>
            <a:r>
              <a:rPr lang="en-IN" sz="3200" i="1" dirty="0">
                <a:solidFill>
                  <a:srgbClr val="C00000"/>
                </a:solidFill>
                <a:latin typeface="Arial" panose="020B0604020202020204" pitchFamily="34" charset="0"/>
                <a:ea typeface="Calibri" panose="020F0502020204030204" pitchFamily="34" charset="0"/>
                <a:cs typeface="Arial" panose="020B0604020202020204" pitchFamily="34" charset="0"/>
              </a:rPr>
              <a:t>Adductor hiatus</a:t>
            </a:r>
            <a:endParaRPr lang="en-GB" sz="32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Large lowest </a:t>
            </a:r>
            <a:r>
              <a:rPr lang="en-IN" sz="3200" dirty="0" err="1">
                <a:latin typeface="Arial" panose="020B0604020202020204" pitchFamily="34" charset="0"/>
                <a:ea typeface="Calibri" panose="020F0502020204030204" pitchFamily="34" charset="0"/>
                <a:cs typeface="Arial" panose="020B0604020202020204" pitchFamily="34" charset="0"/>
              </a:rPr>
              <a:t>osseoaponeurotic</a:t>
            </a:r>
            <a:r>
              <a:rPr lang="en-IN" sz="3200" dirty="0">
                <a:latin typeface="Arial" panose="020B0604020202020204" pitchFamily="34" charset="0"/>
                <a:ea typeface="Calibri" panose="020F0502020204030204" pitchFamily="34" charset="0"/>
                <a:cs typeface="Arial" panose="020B0604020202020204" pitchFamily="34" charset="0"/>
              </a:rPr>
              <a:t> gap between adductor magnus and shaft of femur</a:t>
            </a: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Gives passage to femoral vessels from adductor canal to popliteal fossa</a:t>
            </a: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Upper four </a:t>
            </a:r>
            <a:r>
              <a:rPr lang="en-IN" sz="3200" dirty="0" err="1">
                <a:latin typeface="Arial" panose="020B0604020202020204" pitchFamily="34" charset="0"/>
                <a:ea typeface="Calibri" panose="020F0502020204030204" pitchFamily="34" charset="0"/>
                <a:cs typeface="Arial" panose="020B0604020202020204" pitchFamily="34" charset="0"/>
              </a:rPr>
              <a:t>osseoaponeurotic</a:t>
            </a:r>
            <a:r>
              <a:rPr lang="en-IN" sz="3200" dirty="0">
                <a:latin typeface="Arial" panose="020B0604020202020204" pitchFamily="34" charset="0"/>
                <a:ea typeface="Calibri" panose="020F0502020204030204" pitchFamily="34" charset="0"/>
                <a:cs typeface="Arial" panose="020B0604020202020204" pitchFamily="34" charset="0"/>
              </a:rPr>
              <a:t> openings give passage to perforating branches of profunda femoris artery</a:t>
            </a:r>
            <a:endParaRPr lang="en-GB" sz="3200" dirty="0">
              <a:latin typeface="Arial" panose="020B0604020202020204" pitchFamily="34" charset="0"/>
              <a:ea typeface="Calibri" panose="020F0502020204030204" pitchFamily="34" charset="0"/>
              <a:cs typeface="Arial" panose="020B0604020202020204" pitchFamily="34" charset="0"/>
            </a:endParaRPr>
          </a:p>
        </p:txBody>
      </p:sp>
      <p:sp>
        <p:nvSpPr>
          <p:cNvPr id="22531" name="TextBox 3"/>
          <p:cNvSpPr txBox="1">
            <a:spLocks noChangeArrowheads="1"/>
          </p:cNvSpPr>
          <p:nvPr/>
        </p:nvSpPr>
        <p:spPr bwMode="auto">
          <a:xfrm>
            <a:off x="2413000" y="0"/>
            <a:ext cx="5006975" cy="804863"/>
          </a:xfrm>
          <a:prstGeom prst="rect">
            <a:avLst/>
          </a:prstGeom>
          <a:noFill/>
          <a:ln w="9525">
            <a:noFill/>
            <a:miter lim="800000"/>
            <a:headEnd/>
            <a:tailEnd/>
          </a:ln>
        </p:spPr>
        <p:txBody>
          <a:bodyPr>
            <a:spAutoFit/>
          </a:bodyPr>
          <a:lstStyle/>
          <a:p>
            <a:pPr eaLnBrk="1" hangingPunct="1">
              <a:lnSpc>
                <a:spcPct val="115000"/>
              </a:lnSpc>
              <a:spcBef>
                <a:spcPts val="1000"/>
              </a:spcBef>
              <a:spcAft>
                <a:spcPts val="1000"/>
              </a:spcAft>
              <a:buFont typeface="Arial" charset="0"/>
              <a:buNone/>
            </a:pPr>
            <a:r>
              <a:rPr lang="en-IN" sz="4400" b="1" i="1">
                <a:solidFill>
                  <a:srgbClr val="FF0000"/>
                </a:solidFill>
                <a:latin typeface="Arial" charset="0"/>
                <a:cs typeface="Calibri" pitchFamily="34" charset="0"/>
              </a:rPr>
              <a:t>Clinical Anatomy</a:t>
            </a:r>
            <a:endParaRPr lang="en-GB" sz="3600">
              <a:solidFill>
                <a:srgbClr val="FF0000"/>
              </a:solidFill>
              <a:latin typeface="Arial" charset="0"/>
              <a:cs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6"/>
          <p:cNvSpPr>
            <a:spLocks noGrp="1" noChangeArrowheads="1"/>
          </p:cNvSpPr>
          <p:nvPr>
            <p:ph type="dt" sz="quarter" idx="10"/>
          </p:nvPr>
        </p:nvSpPr>
        <p:spPr/>
        <p:txBody>
          <a:bodyPr/>
          <a:lstStyle/>
          <a:p>
            <a:pPr>
              <a:defRPr/>
            </a:pPr>
            <a:r>
              <a:rPr lang="en-US"/>
              <a:t>Dr. Vohra</a:t>
            </a:r>
          </a:p>
        </p:txBody>
      </p:sp>
      <p:sp>
        <p:nvSpPr>
          <p:cNvPr id="6" name="Rectangle 28"/>
          <p:cNvSpPr>
            <a:spLocks noGrp="1" noChangeArrowheads="1"/>
          </p:cNvSpPr>
          <p:nvPr>
            <p:ph type="sldNum" sz="quarter" idx="12"/>
          </p:nvPr>
        </p:nvSpPr>
        <p:spPr/>
        <p:txBody>
          <a:bodyPr/>
          <a:lstStyle/>
          <a:p>
            <a:pPr>
              <a:defRPr/>
            </a:pPr>
            <a:fld id="{E68A8524-0AEE-44BC-8E98-0D7542D9626F}" type="slidenum">
              <a:rPr lang="ar-SA"/>
              <a:pPr>
                <a:defRPr/>
              </a:pPr>
              <a:t>19</a:t>
            </a:fld>
            <a:endParaRPr lang="en-US"/>
          </a:p>
        </p:txBody>
      </p:sp>
      <p:pic>
        <p:nvPicPr>
          <p:cNvPr id="15362" name="Picture 2" descr="C10FF24"/>
          <p:cNvPicPr>
            <a:picLocks noChangeAspect="1" noChangeArrowheads="1"/>
          </p:cNvPicPr>
          <p:nvPr/>
        </p:nvPicPr>
        <p:blipFill>
          <a:blip r:embed="rId2" cstate="print"/>
          <a:srcRect/>
          <a:stretch>
            <a:fillRect/>
          </a:stretch>
        </p:blipFill>
        <p:spPr bwMode="auto">
          <a:xfrm>
            <a:off x="125413" y="147638"/>
            <a:ext cx="4446587" cy="6591300"/>
          </a:xfrm>
          <a:prstGeom prst="rect">
            <a:avLst/>
          </a:prstGeom>
          <a:noFill/>
          <a:ln w="9525">
            <a:noFill/>
            <a:miter lim="800000"/>
            <a:headEnd/>
            <a:tailEnd/>
          </a:ln>
        </p:spPr>
      </p:pic>
      <p:sp>
        <p:nvSpPr>
          <p:cNvPr id="15363" name="Rectangle 3"/>
          <p:cNvSpPr>
            <a:spLocks noChangeArrowheads="1"/>
          </p:cNvSpPr>
          <p:nvPr/>
        </p:nvSpPr>
        <p:spPr bwMode="auto">
          <a:xfrm>
            <a:off x="4572000" y="2055813"/>
            <a:ext cx="4419600" cy="3540125"/>
          </a:xfrm>
          <a:prstGeom prst="rect">
            <a:avLst/>
          </a:prstGeom>
          <a:noFill/>
          <a:ln w="9525">
            <a:noFill/>
            <a:miter lim="800000"/>
            <a:headEnd/>
            <a:tailEnd/>
          </a:ln>
        </p:spPr>
        <p:txBody>
          <a:bodyPr anchor="ctr">
            <a:spAutoFit/>
          </a:bodyPr>
          <a:lstStyle/>
          <a:p>
            <a:pPr algn="just" eaLnBrk="1" hangingPunct="1"/>
            <a:r>
              <a:rPr lang="en-US" sz="2800">
                <a:latin typeface="Arial" charset="0"/>
              </a:rPr>
              <a:t>The </a:t>
            </a:r>
            <a:r>
              <a:rPr lang="en-US" sz="2800" b="1" u="sng">
                <a:solidFill>
                  <a:srgbClr val="7030A0"/>
                </a:solidFill>
                <a:latin typeface="Arial" charset="0"/>
              </a:rPr>
              <a:t>Adductor Hiatus </a:t>
            </a:r>
            <a:r>
              <a:rPr lang="en-US" sz="2800">
                <a:latin typeface="Arial" charset="0"/>
              </a:rPr>
              <a:t>is a gap in the distal attachment of adductor magnus to the femur, which permits the femoral vessels to pass from the adductor canal downward into the popliteal space.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checkerboard(across)">
                                      <p:cBhvr>
                                        <p:cTn id="7" dur="500"/>
                                        <p:tgtEl>
                                          <p:spTgt spid="1536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checkerboard(across)">
                                      <p:cBhvr>
                                        <p:cTn id="12"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219200"/>
          </a:xfrm>
        </p:spPr>
        <p:txBody>
          <a:bodyPr/>
          <a:lstStyle/>
          <a:p>
            <a:pPr algn="ctr" eaLnBrk="1" hangingPunct="1"/>
            <a:r>
              <a:rPr lang="en-IN" b="1" smtClean="0">
                <a:solidFill>
                  <a:srgbClr val="00B050"/>
                </a:solidFill>
              </a:rPr>
              <a:t>Compartments</a:t>
            </a:r>
          </a:p>
        </p:txBody>
      </p:sp>
      <p:pic>
        <p:nvPicPr>
          <p:cNvPr id="6147" name="Picture 2" descr="C:\Users\DELL\Desktop\Sartorius,Quadriceps,Hunter canal\Fig_178_on.jpg"/>
          <p:cNvPicPr>
            <a:picLocks noGrp="1" noChangeAspect="1" noChangeArrowheads="1"/>
          </p:cNvPicPr>
          <p:nvPr>
            <p:ph idx="1"/>
          </p:nvPr>
        </p:nvPicPr>
        <p:blipFill>
          <a:blip r:embed="rId2" cstate="print"/>
          <a:srcRect/>
          <a:stretch>
            <a:fillRect/>
          </a:stretch>
        </p:blipFill>
        <p:spPr>
          <a:xfrm>
            <a:off x="165100" y="1600200"/>
            <a:ext cx="8597900" cy="4935538"/>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79388" y="769938"/>
            <a:ext cx="5395912" cy="5988050"/>
          </a:xfrm>
        </p:spPr>
        <p:txBody>
          <a:bodyPr>
            <a:noAutofit/>
          </a:bodyPr>
          <a:lstStyle/>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Most superficial, long slender muscle of medial compartment of thigh</a:t>
            </a: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a:t>
            </a:r>
            <a:r>
              <a:rPr lang="en-IN" sz="2400" i="1" dirty="0" err="1">
                <a:latin typeface="Arial" panose="020B0604020202020204" pitchFamily="34" charset="0"/>
                <a:ea typeface="Calibri" panose="020F0502020204030204" pitchFamily="34" charset="0"/>
                <a:cs typeface="Arial" panose="020B0604020202020204" pitchFamily="34" charset="0"/>
              </a:rPr>
              <a:t>Gracialis</a:t>
            </a:r>
            <a:r>
              <a:rPr lang="en-IN" sz="2400" dirty="0">
                <a:latin typeface="Arial" panose="020B0604020202020204" pitchFamily="34" charset="0"/>
                <a:ea typeface="Calibri" panose="020F0502020204030204" pitchFamily="34" charset="0"/>
                <a:cs typeface="Arial" panose="020B0604020202020204" pitchFamily="34" charset="0"/>
              </a:rPr>
              <a:t> = slender in Latin) </a:t>
            </a:r>
          </a:p>
          <a:p>
            <a:pPr marL="0" indent="0">
              <a:spcBef>
                <a:spcPts val="0"/>
              </a:spcBef>
              <a:buFont typeface="Wingdings 2" pitchFamily="18" charset="2"/>
              <a:buNone/>
              <a:defRPr/>
            </a:pPr>
            <a:r>
              <a:rPr lang="en-IN" b="1" i="1" dirty="0">
                <a:solidFill>
                  <a:srgbClr val="C00000"/>
                </a:solidFill>
                <a:latin typeface="Arial" panose="020B0604020202020204" pitchFamily="34" charset="0"/>
                <a:ea typeface="Calibri" panose="020F0502020204030204" pitchFamily="34" charset="0"/>
                <a:cs typeface="Arial" panose="020B0604020202020204" pitchFamily="34" charset="0"/>
              </a:rPr>
              <a:t>Origin</a:t>
            </a:r>
            <a:endParaRPr lang="en-GB"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Originates from</a:t>
            </a:r>
            <a:endParaRPr lang="en-GB" sz="24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Medial margin of lower half of body of </a:t>
            </a:r>
            <a:r>
              <a:rPr lang="en-IN" sz="2400" i="1" dirty="0">
                <a:solidFill>
                  <a:srgbClr val="FF0000"/>
                </a:solidFill>
                <a:latin typeface="Arial" panose="020B0604020202020204" pitchFamily="34" charset="0"/>
                <a:ea typeface="Calibri" panose="020F0502020204030204" pitchFamily="34" charset="0"/>
                <a:cs typeface="Arial" panose="020B0604020202020204" pitchFamily="34" charset="0"/>
              </a:rPr>
              <a:t>pubis</a:t>
            </a:r>
            <a:endParaRPr lang="en-GB" sz="24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i="1" dirty="0">
                <a:solidFill>
                  <a:srgbClr val="FF0000"/>
                </a:solidFill>
                <a:latin typeface="Arial" panose="020B0604020202020204" pitchFamily="34" charset="0"/>
                <a:ea typeface="Calibri" panose="020F0502020204030204" pitchFamily="34" charset="0"/>
                <a:cs typeface="Arial" panose="020B0604020202020204" pitchFamily="34" charset="0"/>
              </a:rPr>
              <a:t>Ischiopubic ramus</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b="1" i="1" dirty="0">
                <a:latin typeface="Arial" panose="020B0604020202020204" pitchFamily="34" charset="0"/>
                <a:ea typeface="Calibri" panose="020F0502020204030204" pitchFamily="34" charset="0"/>
                <a:cs typeface="Arial" panose="020B0604020202020204" pitchFamily="34" charset="0"/>
              </a:rPr>
              <a:t>Direction of </a:t>
            </a:r>
            <a:r>
              <a:rPr lang="en-IN" b="1" i="1" dirty="0" err="1">
                <a:latin typeface="Arial" panose="020B0604020202020204" pitchFamily="34" charset="0"/>
                <a:ea typeface="Calibri" panose="020F0502020204030204" pitchFamily="34" charset="0"/>
                <a:cs typeface="Arial" panose="020B0604020202020204" pitchFamily="34" charset="0"/>
              </a:rPr>
              <a:t>fibers</a:t>
            </a:r>
            <a:r>
              <a:rPr lang="en-IN" b="1" i="1" dirty="0">
                <a:latin typeface="Arial" panose="020B0604020202020204" pitchFamily="34" charset="0"/>
                <a:ea typeface="Calibri" panose="020F0502020204030204" pitchFamily="34" charset="0"/>
                <a:cs typeface="Arial" panose="020B0604020202020204" pitchFamily="34" charset="0"/>
              </a:rPr>
              <a:t> </a:t>
            </a:r>
            <a:endParaRPr lang="en-GB"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Run vertically downward</a:t>
            </a: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Upper part of muscle – wide and lower part tappers to form rounded tendon</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
        <p:nvSpPr>
          <p:cNvPr id="24579" name="TextBox 3"/>
          <p:cNvSpPr txBox="1">
            <a:spLocks noChangeArrowheads="1"/>
          </p:cNvSpPr>
          <p:nvPr/>
        </p:nvSpPr>
        <p:spPr bwMode="auto">
          <a:xfrm>
            <a:off x="1620838" y="0"/>
            <a:ext cx="3619500"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Gracilis</a:t>
            </a:r>
            <a:r>
              <a:rPr lang="en-US" sz="2000" b="1">
                <a:solidFill>
                  <a:srgbClr val="FF0000"/>
                </a:solidFill>
                <a:latin typeface="Arial" charset="0"/>
                <a:cs typeface="Calibri" pitchFamily="34" charset="0"/>
              </a:rPr>
              <a:t> </a:t>
            </a:r>
            <a:endParaRPr lang="en-GB" sz="2000">
              <a:solidFill>
                <a:srgbClr val="FF0000"/>
              </a:solidFill>
              <a:latin typeface="Arial" charset="0"/>
              <a:cs typeface="Calibri" pitchFamily="34" charset="0"/>
            </a:endParaRPr>
          </a:p>
        </p:txBody>
      </p:sp>
      <p:pic>
        <p:nvPicPr>
          <p:cNvPr id="24580" name="Picture 4"/>
          <p:cNvPicPr>
            <a:picLocks noChangeAspect="1"/>
          </p:cNvPicPr>
          <p:nvPr/>
        </p:nvPicPr>
        <p:blipFill>
          <a:blip r:embed="rId2" cstate="print"/>
          <a:srcRect/>
          <a:stretch>
            <a:fillRect/>
          </a:stretch>
        </p:blipFill>
        <p:spPr bwMode="auto">
          <a:xfrm>
            <a:off x="5627688" y="0"/>
            <a:ext cx="3433762" cy="668813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15900" y="769938"/>
            <a:ext cx="5353050" cy="5988050"/>
          </a:xfrm>
        </p:spPr>
        <p:txBody>
          <a:bodyPr>
            <a:noAutofit/>
          </a:bodyPr>
          <a:lstStyle/>
          <a:p>
            <a:pPr marL="0" indent="0">
              <a:spcBef>
                <a:spcPts val="0"/>
              </a:spcBef>
              <a:buFont typeface="Wingdings 2" pitchFamily="18" charset="2"/>
              <a:buNone/>
              <a:defRPr/>
            </a:pPr>
            <a:r>
              <a:rPr lang="en-IN" sz="3200" b="1" i="1"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sz="32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Inserts on upper part of </a:t>
            </a:r>
            <a:r>
              <a:rPr lang="en-IN" i="1" dirty="0">
                <a:solidFill>
                  <a:srgbClr val="00B0F0"/>
                </a:solidFill>
                <a:latin typeface="Arial" panose="020B0604020202020204" pitchFamily="34" charset="0"/>
                <a:ea typeface="Calibri" panose="020F0502020204030204" pitchFamily="34" charset="0"/>
                <a:cs typeface="Arial" panose="020B0604020202020204" pitchFamily="34" charset="0"/>
              </a:rPr>
              <a:t>medial surface of tibia</a:t>
            </a:r>
            <a:r>
              <a:rPr lang="en-IN" dirty="0">
                <a:latin typeface="Arial" panose="020B0604020202020204" pitchFamily="34" charset="0"/>
                <a:ea typeface="Calibri" panose="020F0502020204030204" pitchFamily="34" charset="0"/>
                <a:cs typeface="Arial" panose="020B0604020202020204" pitchFamily="34" charset="0"/>
              </a:rPr>
              <a:t> in between sartorius and </a:t>
            </a:r>
            <a:r>
              <a:rPr lang="en-IN" dirty="0" err="1">
                <a:latin typeface="Arial" panose="020B0604020202020204" pitchFamily="34" charset="0"/>
                <a:ea typeface="Calibri" panose="020F0502020204030204" pitchFamily="34" charset="0"/>
                <a:cs typeface="Arial" panose="020B0604020202020204" pitchFamily="34" charset="0"/>
              </a:rPr>
              <a:t>gracilis</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3200" b="1" i="1"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sz="32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Anterior division of obturator nerve</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3200" b="1" i="1" dirty="0">
                <a:solidFill>
                  <a:srgbClr val="C00000"/>
                </a:solidFill>
                <a:latin typeface="Arial" panose="020B0604020202020204" pitchFamily="34" charset="0"/>
                <a:ea typeface="Calibri" panose="020F0502020204030204" pitchFamily="34" charset="0"/>
                <a:cs typeface="Arial" panose="020B0604020202020204" pitchFamily="34" charset="0"/>
              </a:rPr>
              <a:t>Actions</a:t>
            </a:r>
            <a:endParaRPr lang="en-GB" sz="32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Adduction of thigh</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 Flexion and medial rotation of leg</a:t>
            </a: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25603" name="TextBox 3"/>
          <p:cNvSpPr txBox="1">
            <a:spLocks noChangeArrowheads="1"/>
          </p:cNvSpPr>
          <p:nvPr/>
        </p:nvSpPr>
        <p:spPr bwMode="auto">
          <a:xfrm>
            <a:off x="2063750" y="0"/>
            <a:ext cx="3176588"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Gracilis</a:t>
            </a:r>
            <a:r>
              <a:rPr lang="en-US" sz="2000" b="1">
                <a:solidFill>
                  <a:srgbClr val="FF0000"/>
                </a:solidFill>
                <a:latin typeface="Arial" charset="0"/>
                <a:cs typeface="Calibri" pitchFamily="34" charset="0"/>
              </a:rPr>
              <a:t> </a:t>
            </a:r>
            <a:endParaRPr lang="en-GB" sz="2000">
              <a:solidFill>
                <a:srgbClr val="FF0000"/>
              </a:solidFill>
              <a:latin typeface="Arial" charset="0"/>
              <a:cs typeface="Calibri" pitchFamily="34" charset="0"/>
            </a:endParaRPr>
          </a:p>
        </p:txBody>
      </p:sp>
      <p:pic>
        <p:nvPicPr>
          <p:cNvPr id="25604" name="Picture 4"/>
          <p:cNvPicPr>
            <a:picLocks noChangeAspect="1"/>
          </p:cNvPicPr>
          <p:nvPr/>
        </p:nvPicPr>
        <p:blipFill>
          <a:blip r:embed="rId2" cstate="print"/>
          <a:srcRect/>
          <a:stretch>
            <a:fillRect/>
          </a:stretch>
        </p:blipFill>
        <p:spPr bwMode="auto">
          <a:xfrm>
            <a:off x="5627688" y="0"/>
            <a:ext cx="3433762" cy="6688138"/>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cstate="print"/>
          <a:srcRect/>
          <a:stretch>
            <a:fillRect/>
          </a:stretch>
        </p:blipFill>
        <p:spPr bwMode="auto">
          <a:xfrm>
            <a:off x="1527175" y="79375"/>
            <a:ext cx="6089650" cy="66992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p:cNvPicPr>
          <p:nvPr/>
        </p:nvPicPr>
        <p:blipFill>
          <a:blip r:embed="rId2" cstate="print"/>
          <a:srcRect/>
          <a:stretch>
            <a:fillRect/>
          </a:stretch>
        </p:blipFill>
        <p:spPr bwMode="auto">
          <a:xfrm>
            <a:off x="295275" y="180975"/>
            <a:ext cx="8682038" cy="64960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576263" y="904875"/>
            <a:ext cx="8132762" cy="5773738"/>
          </a:xfrm>
        </p:spPr>
        <p:txBody>
          <a:bodyPr>
            <a:noAutofit/>
          </a:bodyPr>
          <a:lstStyle/>
          <a:p>
            <a:pPr marL="0" indent="0">
              <a:lnSpc>
                <a:spcPct val="115000"/>
              </a:lnSpc>
              <a:buFont typeface="Wingdings 2" pitchFamily="18" charset="2"/>
              <a:buNone/>
              <a:defRPr/>
            </a:pPr>
            <a:r>
              <a:rPr lang="en-IN" i="1" dirty="0">
                <a:solidFill>
                  <a:srgbClr val="C00000"/>
                </a:solidFill>
                <a:latin typeface="Arial" panose="020B0604020202020204" pitchFamily="34" charset="0"/>
                <a:ea typeface="Calibri" panose="020F0502020204030204" pitchFamily="34" charset="0"/>
                <a:cs typeface="Arial" panose="020B0604020202020204" pitchFamily="34" charset="0"/>
              </a:rPr>
              <a:t>Muscle transplantation</a:t>
            </a:r>
            <a:endParaRPr lang="en-GB" dirty="0">
              <a:latin typeface="Arial" panose="020B0604020202020204" pitchFamily="34" charset="0"/>
              <a:ea typeface="Calibri" panose="020F0502020204030204" pitchFamily="34" charset="0"/>
              <a:cs typeface="Arial" panose="020B0604020202020204" pitchFamily="34" charset="0"/>
            </a:endParaRPr>
          </a:p>
          <a:p>
            <a:pPr>
              <a:lnSpc>
                <a:spcPct val="115000"/>
              </a:lnSpc>
              <a:defRPr/>
            </a:pPr>
            <a:r>
              <a:rPr lang="en-IN" dirty="0" err="1">
                <a:latin typeface="Arial" panose="020B0604020202020204" pitchFamily="34" charset="0"/>
                <a:ea typeface="Calibri" panose="020F0502020204030204" pitchFamily="34" charset="0"/>
                <a:cs typeface="Arial" panose="020B0604020202020204" pitchFamily="34" charset="0"/>
              </a:rPr>
              <a:t>Gracilis</a:t>
            </a:r>
            <a:r>
              <a:rPr lang="en-IN" dirty="0">
                <a:latin typeface="Arial" panose="020B0604020202020204" pitchFamily="34" charset="0"/>
                <a:ea typeface="Calibri" panose="020F0502020204030204" pitchFamily="34" charset="0"/>
                <a:cs typeface="Arial" panose="020B0604020202020204" pitchFamily="34" charset="0"/>
              </a:rPr>
              <a:t> – commonly used for muscle transplantation and reconstructive </a:t>
            </a:r>
            <a:r>
              <a:rPr lang="en-IN" dirty="0" smtClean="0">
                <a:latin typeface="Arial" panose="020B0604020202020204" pitchFamily="34" charset="0"/>
                <a:ea typeface="Calibri" panose="020F0502020204030204" pitchFamily="34" charset="0"/>
                <a:cs typeface="Arial" panose="020B0604020202020204" pitchFamily="34" charset="0"/>
              </a:rPr>
              <a:t>surgery</a:t>
            </a:r>
          </a:p>
          <a:p>
            <a:pPr>
              <a:lnSpc>
                <a:spcPct val="115000"/>
              </a:lnSpc>
              <a:defRPr/>
            </a:pPr>
            <a:r>
              <a:rPr lang="en-IN" dirty="0" smtClean="0">
                <a:latin typeface="Arial" panose="020B0604020202020204" pitchFamily="34" charset="0"/>
                <a:ea typeface="Calibri" panose="020F0502020204030204" pitchFamily="34" charset="0"/>
                <a:cs typeface="Arial" panose="020B0604020202020204" pitchFamily="34" charset="0"/>
              </a:rPr>
              <a:t>Most Beautiful  Muscle of Body</a:t>
            </a:r>
            <a:endParaRPr lang="en-GB" dirty="0">
              <a:latin typeface="Arial" panose="020B0604020202020204" pitchFamily="34" charset="0"/>
              <a:ea typeface="Calibri" panose="020F0502020204030204" pitchFamily="34" charset="0"/>
              <a:cs typeface="Arial" panose="020B0604020202020204" pitchFamily="34" charset="0"/>
            </a:endParaRPr>
          </a:p>
          <a:p>
            <a:pPr>
              <a:lnSpc>
                <a:spcPct val="115000"/>
              </a:lnSpc>
              <a:defRPr/>
            </a:pPr>
            <a:r>
              <a:rPr lang="en-IN" dirty="0">
                <a:latin typeface="Arial" panose="020B0604020202020204" pitchFamily="34" charset="0"/>
                <a:ea typeface="Calibri" panose="020F0502020204030204" pitchFamily="34" charset="0"/>
                <a:cs typeface="Arial" panose="020B0604020202020204" pitchFamily="34" charset="0"/>
              </a:rPr>
              <a:t>Flap utilized consists of as</a:t>
            </a:r>
            <a:endParaRPr lang="en-GB" dirty="0">
              <a:latin typeface="Arial" panose="020B0604020202020204" pitchFamily="34" charset="0"/>
              <a:ea typeface="Calibri" panose="020F0502020204030204" pitchFamily="34" charset="0"/>
              <a:cs typeface="Arial" panose="020B0604020202020204" pitchFamily="34" charset="0"/>
            </a:endParaRPr>
          </a:p>
          <a:p>
            <a:pPr lvl="1">
              <a:lnSpc>
                <a:spcPct val="115000"/>
              </a:lnSpc>
              <a:defRPr/>
            </a:pPr>
            <a:r>
              <a:rPr lang="en-IN" sz="2600" dirty="0" err="1">
                <a:latin typeface="Arial" panose="020B0604020202020204" pitchFamily="34" charset="0"/>
                <a:ea typeface="Calibri" panose="020F0502020204030204" pitchFamily="34" charset="0"/>
                <a:cs typeface="Arial" panose="020B0604020202020204" pitchFamily="34" charset="0"/>
              </a:rPr>
              <a:t>Gracilis</a:t>
            </a:r>
            <a:r>
              <a:rPr lang="en-IN" sz="2600" dirty="0">
                <a:latin typeface="Arial" panose="020B0604020202020204" pitchFamily="34" charset="0"/>
                <a:ea typeface="Calibri" panose="020F0502020204030204" pitchFamily="34" charset="0"/>
                <a:cs typeface="Arial" panose="020B0604020202020204" pitchFamily="34" charset="0"/>
              </a:rPr>
              <a:t> muscle</a:t>
            </a:r>
            <a:endParaRPr lang="en-GB" sz="2600" dirty="0">
              <a:latin typeface="Arial" panose="020B0604020202020204" pitchFamily="34" charset="0"/>
              <a:ea typeface="Calibri" panose="020F0502020204030204" pitchFamily="34" charset="0"/>
              <a:cs typeface="Arial" panose="020B0604020202020204" pitchFamily="34" charset="0"/>
            </a:endParaRPr>
          </a:p>
          <a:p>
            <a:pPr lvl="1">
              <a:lnSpc>
                <a:spcPct val="115000"/>
              </a:lnSpc>
              <a:defRPr/>
            </a:pPr>
            <a:r>
              <a:rPr lang="en-IN" sz="2600" dirty="0">
                <a:latin typeface="Arial" panose="020B0604020202020204" pitchFamily="34" charset="0"/>
                <a:ea typeface="Calibri" panose="020F0502020204030204" pitchFamily="34" charset="0"/>
                <a:cs typeface="Arial" panose="020B0604020202020204" pitchFamily="34" charset="0"/>
              </a:rPr>
              <a:t>Artery – branch of medial circumflex femoral artery</a:t>
            </a:r>
            <a:endParaRPr lang="en-GB" sz="2600" dirty="0">
              <a:latin typeface="Arial" panose="020B0604020202020204" pitchFamily="34" charset="0"/>
              <a:ea typeface="Calibri" panose="020F0502020204030204" pitchFamily="34" charset="0"/>
              <a:cs typeface="Arial" panose="020B0604020202020204" pitchFamily="34" charset="0"/>
            </a:endParaRPr>
          </a:p>
          <a:p>
            <a:pPr lvl="1">
              <a:lnSpc>
                <a:spcPct val="115000"/>
              </a:lnSpc>
              <a:defRPr/>
            </a:pPr>
            <a:r>
              <a:rPr lang="en-IN" sz="2600" dirty="0">
                <a:latin typeface="Arial" panose="020B0604020202020204" pitchFamily="34" charset="0"/>
                <a:ea typeface="Calibri" panose="020F0502020204030204" pitchFamily="34" charset="0"/>
                <a:cs typeface="Arial" panose="020B0604020202020204" pitchFamily="34" charset="0"/>
              </a:rPr>
              <a:t>Nerve – branch of anterior division of obturator nerve</a:t>
            </a:r>
            <a:endParaRPr lang="en-GB" sz="2600" dirty="0">
              <a:latin typeface="Arial" panose="020B0604020202020204" pitchFamily="34" charset="0"/>
              <a:ea typeface="Calibri" panose="020F0502020204030204" pitchFamily="34" charset="0"/>
              <a:cs typeface="Arial" panose="020B0604020202020204" pitchFamily="34" charset="0"/>
            </a:endParaRPr>
          </a:p>
          <a:p>
            <a:pPr lvl="1">
              <a:lnSpc>
                <a:spcPct val="115000"/>
              </a:lnSpc>
              <a:spcAft>
                <a:spcPts val="1000"/>
              </a:spcAft>
              <a:defRPr/>
            </a:pPr>
            <a:r>
              <a:rPr lang="en-IN" sz="2600" dirty="0" err="1">
                <a:latin typeface="Arial" panose="020B0604020202020204" pitchFamily="34" charset="0"/>
                <a:ea typeface="Calibri" panose="020F0502020204030204" pitchFamily="34" charset="0"/>
                <a:cs typeface="Arial" panose="020B0604020202020204" pitchFamily="34" charset="0"/>
              </a:rPr>
              <a:t>Gracilis</a:t>
            </a:r>
            <a:r>
              <a:rPr lang="en-IN" sz="2600" dirty="0">
                <a:latin typeface="Arial" panose="020B0604020202020204" pitchFamily="34" charset="0"/>
                <a:ea typeface="Calibri" panose="020F0502020204030204" pitchFamily="34" charset="0"/>
                <a:cs typeface="Arial" panose="020B0604020202020204" pitchFamily="34" charset="0"/>
              </a:rPr>
              <a:t> – also called </a:t>
            </a:r>
            <a:r>
              <a:rPr lang="en-IN" sz="2600" dirty="0" smtClean="0">
                <a:solidFill>
                  <a:srgbClr val="FF0000"/>
                </a:solidFill>
                <a:latin typeface="Arial" panose="020B0604020202020204" pitchFamily="34" charset="0"/>
                <a:ea typeface="Calibri" panose="020F0502020204030204" pitchFamily="34" charset="0"/>
                <a:cs typeface="Arial" panose="020B0604020202020204" pitchFamily="34" charset="0"/>
              </a:rPr>
              <a:t>Custodian </a:t>
            </a:r>
            <a:r>
              <a:rPr lang="en-IN" sz="2600" dirty="0">
                <a:solidFill>
                  <a:srgbClr val="FF0000"/>
                </a:solidFill>
                <a:latin typeface="Arial" panose="020B0604020202020204" pitchFamily="34" charset="0"/>
                <a:ea typeface="Calibri" panose="020F0502020204030204" pitchFamily="34" charset="0"/>
                <a:cs typeface="Arial" panose="020B0604020202020204" pitchFamily="34" charset="0"/>
              </a:rPr>
              <a:t>of virginity</a:t>
            </a:r>
            <a:endParaRPr lang="en-GB" sz="2600"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8675" name="TextBox 3"/>
          <p:cNvSpPr txBox="1">
            <a:spLocks noChangeArrowheads="1"/>
          </p:cNvSpPr>
          <p:nvPr/>
        </p:nvSpPr>
        <p:spPr bwMode="auto">
          <a:xfrm>
            <a:off x="1870075" y="0"/>
            <a:ext cx="5861050" cy="739775"/>
          </a:xfrm>
          <a:prstGeom prst="rect">
            <a:avLst/>
          </a:prstGeom>
          <a:noFill/>
          <a:ln w="9525">
            <a:noFill/>
            <a:miter lim="800000"/>
            <a:headEnd/>
            <a:tailEnd/>
          </a:ln>
        </p:spPr>
        <p:txBody>
          <a:bodyPr>
            <a:spAutoFit/>
          </a:bodyPr>
          <a:lstStyle/>
          <a:p>
            <a:pPr eaLnBrk="1" hangingPunct="1">
              <a:lnSpc>
                <a:spcPct val="115000"/>
              </a:lnSpc>
              <a:spcBef>
                <a:spcPts val="1000"/>
              </a:spcBef>
              <a:spcAft>
                <a:spcPts val="1000"/>
              </a:spcAft>
              <a:buFont typeface="Arial" charset="0"/>
              <a:buNone/>
            </a:pPr>
            <a:r>
              <a:rPr lang="en-IN" sz="4000" b="1">
                <a:solidFill>
                  <a:srgbClr val="FF0000"/>
                </a:solidFill>
                <a:latin typeface="Arial" charset="0"/>
                <a:cs typeface="Calibri" pitchFamily="34" charset="0"/>
              </a:rPr>
              <a:t>Clinical integration</a:t>
            </a:r>
            <a:endParaRPr lang="en-GB" sz="4000">
              <a:solidFill>
                <a:srgbClr val="FF0000"/>
              </a:solidFill>
              <a:latin typeface="Arial" charset="0"/>
              <a:cs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85738" y="769938"/>
            <a:ext cx="5464175" cy="5938837"/>
          </a:xfrm>
        </p:spPr>
        <p:txBody>
          <a:bodyPr>
            <a:noAutofit/>
          </a:bodyPr>
          <a:lstStyle/>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Flat, quadrangular muscle (</a:t>
            </a:r>
            <a:r>
              <a:rPr lang="en-IN" i="1" dirty="0" err="1">
                <a:latin typeface="Arial" panose="020B0604020202020204" pitchFamily="34" charset="0"/>
                <a:ea typeface="Calibri" panose="020F0502020204030204" pitchFamily="34" charset="0"/>
                <a:cs typeface="Arial" panose="020B0604020202020204" pitchFamily="34" charset="0"/>
              </a:rPr>
              <a:t>pectun</a:t>
            </a:r>
            <a:r>
              <a:rPr lang="en-IN" dirty="0">
                <a:latin typeface="Arial" panose="020B0604020202020204" pitchFamily="34" charset="0"/>
                <a:ea typeface="Calibri" panose="020F0502020204030204" pitchFamily="34" charset="0"/>
                <a:cs typeface="Arial" panose="020B0604020202020204" pitchFamily="34" charset="0"/>
              </a:rPr>
              <a:t> = comb in Latin) </a:t>
            </a: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Forms part of floor of femoral triangle</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b="1" i="1" dirty="0">
                <a:solidFill>
                  <a:srgbClr val="C00000"/>
                </a:solidFill>
                <a:latin typeface="Arial" panose="020B0604020202020204" pitchFamily="34" charset="0"/>
                <a:ea typeface="Calibri" panose="020F0502020204030204" pitchFamily="34" charset="0"/>
                <a:cs typeface="Arial" panose="020B0604020202020204" pitchFamily="34" charset="0"/>
              </a:rPr>
              <a:t>Origin</a:t>
            </a:r>
            <a:endParaRPr lang="en-GB"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Pectineus originates from following structures</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Pecten pubis (pectineal line of pubis bone)</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Upper half of pectineal surface of pubis bone</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Fascia covering pectineus (pectineal fascia)</a:t>
            </a:r>
            <a:endParaRPr lang="en-GB" dirty="0">
              <a:latin typeface="Arial" panose="020B0604020202020204" pitchFamily="34" charset="0"/>
              <a:ea typeface="Calibri" panose="020F0502020204030204" pitchFamily="34" charset="0"/>
              <a:cs typeface="Arial" panose="020B0604020202020204" pitchFamily="34" charset="0"/>
            </a:endParaRPr>
          </a:p>
        </p:txBody>
      </p:sp>
      <p:pic>
        <p:nvPicPr>
          <p:cNvPr id="29699" name="Picture 1"/>
          <p:cNvPicPr>
            <a:picLocks noChangeAspect="1"/>
          </p:cNvPicPr>
          <p:nvPr/>
        </p:nvPicPr>
        <p:blipFill>
          <a:blip r:embed="rId3" cstate="print"/>
          <a:srcRect l="2" r="46362"/>
          <a:stretch>
            <a:fillRect/>
          </a:stretch>
        </p:blipFill>
        <p:spPr bwMode="auto">
          <a:xfrm>
            <a:off x="5583238" y="87313"/>
            <a:ext cx="3433762" cy="6683375"/>
          </a:xfrm>
          <a:prstGeom prst="rect">
            <a:avLst/>
          </a:prstGeom>
          <a:noFill/>
          <a:ln w="9525">
            <a:noFill/>
            <a:miter lim="800000"/>
            <a:headEnd/>
            <a:tailEnd/>
          </a:ln>
        </p:spPr>
      </p:pic>
      <p:sp>
        <p:nvSpPr>
          <p:cNvPr id="29700" name="TextBox 4"/>
          <p:cNvSpPr txBox="1">
            <a:spLocks noChangeArrowheads="1"/>
          </p:cNvSpPr>
          <p:nvPr/>
        </p:nvSpPr>
        <p:spPr bwMode="auto">
          <a:xfrm>
            <a:off x="1136650" y="0"/>
            <a:ext cx="4376738"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Pectineus</a:t>
            </a:r>
            <a:endParaRPr lang="en-GB" sz="4000">
              <a:solidFill>
                <a:srgbClr val="FF0000"/>
              </a:solidFill>
              <a:latin typeface="Arial" charset="0"/>
              <a:cs typeface="Calibri"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1775" y="844550"/>
            <a:ext cx="5202238" cy="5318125"/>
          </a:xfrm>
        </p:spPr>
        <p:txBody>
          <a:bodyPr>
            <a:noAutofit/>
          </a:bodyPr>
          <a:lstStyle/>
          <a:p>
            <a:pPr marL="0" indent="0">
              <a:spcBef>
                <a:spcPts val="0"/>
              </a:spcBef>
              <a:buFont typeface="Wingdings 2" pitchFamily="18" charset="2"/>
              <a:buNone/>
              <a:defRPr/>
            </a:pPr>
            <a:r>
              <a:rPr lang="en-IN" sz="3600" i="1"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sz="3600" dirty="0">
              <a:latin typeface="Arial" panose="020B0604020202020204" pitchFamily="34" charset="0"/>
              <a:ea typeface="Calibri" panose="020F0502020204030204" pitchFamily="34" charset="0"/>
              <a:cs typeface="Arial" panose="020B0604020202020204" pitchFamily="34" charset="0"/>
            </a:endParaRPr>
          </a:p>
          <a:p>
            <a:pPr marL="342900" indent="-342900">
              <a:spcBef>
                <a:spcPts val="0"/>
              </a:spcBef>
              <a:buFont typeface="Symbol" panose="05050102010706020507" pitchFamily="18" charset="2"/>
              <a:buChar char=""/>
              <a:defRPr/>
            </a:pPr>
            <a:r>
              <a:rPr lang="en-IN" sz="3600" dirty="0">
                <a:latin typeface="Arial" panose="020B0604020202020204" pitchFamily="34" charset="0"/>
                <a:ea typeface="Calibri" panose="020F0502020204030204" pitchFamily="34" charset="0"/>
                <a:cs typeface="Arial" panose="020B0604020202020204" pitchFamily="34" charset="0"/>
              </a:rPr>
              <a:t>Pectineal line of femur extends from lesser trochanter to upper part of </a:t>
            </a:r>
            <a:r>
              <a:rPr lang="en-IN" sz="3600" dirty="0" err="1">
                <a:latin typeface="Arial" panose="020B0604020202020204" pitchFamily="34" charset="0"/>
                <a:ea typeface="Calibri" panose="020F0502020204030204" pitchFamily="34" charset="0"/>
                <a:cs typeface="Arial" panose="020B0604020202020204" pitchFamily="34" charset="0"/>
              </a:rPr>
              <a:t>linea</a:t>
            </a:r>
            <a:r>
              <a:rPr lang="en-IN" sz="3600" dirty="0">
                <a:latin typeface="Arial" panose="020B0604020202020204" pitchFamily="34" charset="0"/>
                <a:ea typeface="Calibri" panose="020F0502020204030204" pitchFamily="34" charset="0"/>
                <a:cs typeface="Arial" panose="020B0604020202020204" pitchFamily="34" charset="0"/>
              </a:rPr>
              <a:t> aspera</a:t>
            </a:r>
            <a:endParaRPr lang="en-GB" sz="3600"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buFont typeface="Wingdings 2" pitchFamily="18" charset="2"/>
              <a:buNone/>
              <a:defRPr/>
            </a:pPr>
            <a:endParaRPr lang="en-GB" sz="4000" dirty="0">
              <a:latin typeface="Arial" panose="020B0604020202020204" pitchFamily="34" charset="0"/>
              <a:ea typeface="Calibri" panose="020F0502020204030204" pitchFamily="34" charset="0"/>
              <a:cs typeface="Arial" panose="020B0604020202020204" pitchFamily="34" charset="0"/>
            </a:endParaRPr>
          </a:p>
        </p:txBody>
      </p:sp>
      <p:pic>
        <p:nvPicPr>
          <p:cNvPr id="30723" name="Picture 3"/>
          <p:cNvPicPr>
            <a:picLocks noChangeAspect="1"/>
          </p:cNvPicPr>
          <p:nvPr/>
        </p:nvPicPr>
        <p:blipFill>
          <a:blip r:embed="rId2" cstate="print"/>
          <a:srcRect/>
          <a:stretch>
            <a:fillRect/>
          </a:stretch>
        </p:blipFill>
        <p:spPr bwMode="auto">
          <a:xfrm>
            <a:off x="5553075" y="15875"/>
            <a:ext cx="3433763" cy="6686550"/>
          </a:xfrm>
          <a:prstGeom prst="rect">
            <a:avLst/>
          </a:prstGeom>
          <a:noFill/>
          <a:ln w="9525">
            <a:noFill/>
            <a:miter lim="800000"/>
            <a:headEnd/>
            <a:tailEnd/>
          </a:ln>
        </p:spPr>
      </p:pic>
      <p:sp>
        <p:nvSpPr>
          <p:cNvPr id="30724" name="TextBox 5"/>
          <p:cNvSpPr txBox="1">
            <a:spLocks noChangeArrowheads="1"/>
          </p:cNvSpPr>
          <p:nvPr/>
        </p:nvSpPr>
        <p:spPr bwMode="auto">
          <a:xfrm>
            <a:off x="941388" y="0"/>
            <a:ext cx="4135437"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Pectineus</a:t>
            </a:r>
            <a:endParaRPr lang="en-GB" sz="4000">
              <a:solidFill>
                <a:srgbClr val="FF0000"/>
              </a:solidFill>
              <a:latin typeface="Arial" charset="0"/>
              <a:cs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68288" y="785813"/>
            <a:ext cx="5281612" cy="5845175"/>
          </a:xfrm>
        </p:spPr>
        <p:txBody>
          <a:bodyPr>
            <a:noAutofit/>
          </a:bodyPr>
          <a:lstStyle/>
          <a:p>
            <a:pPr marL="0" indent="0">
              <a:spcBef>
                <a:spcPts val="0"/>
              </a:spcBef>
              <a:buFont typeface="Wingdings 2" pitchFamily="18" charset="2"/>
              <a:buNone/>
              <a:defRPr/>
            </a:pPr>
            <a:r>
              <a:rPr lang="en-IN" sz="3200" i="1"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sz="32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Dual nerve supply</a:t>
            </a:r>
            <a:endParaRPr lang="en-GB" sz="32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Anterior </a:t>
            </a:r>
            <a:r>
              <a:rPr lang="en-IN" sz="3200" dirty="0" err="1">
                <a:latin typeface="Arial" panose="020B0604020202020204" pitchFamily="34" charset="0"/>
                <a:ea typeface="Calibri" panose="020F0502020204030204" pitchFamily="34" charset="0"/>
                <a:cs typeface="Arial" panose="020B0604020202020204" pitchFamily="34" charset="0"/>
              </a:rPr>
              <a:t>fibers</a:t>
            </a:r>
            <a:r>
              <a:rPr lang="en-IN" sz="3200" dirty="0">
                <a:latin typeface="Arial" panose="020B0604020202020204" pitchFamily="34" charset="0"/>
                <a:ea typeface="Calibri" panose="020F0502020204030204" pitchFamily="34" charset="0"/>
                <a:cs typeface="Arial" panose="020B0604020202020204" pitchFamily="34" charset="0"/>
              </a:rPr>
              <a:t> – supplied by femoral nerve</a:t>
            </a:r>
            <a:endParaRPr lang="en-GB" sz="32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Posterior </a:t>
            </a:r>
            <a:r>
              <a:rPr lang="en-IN" sz="3200" dirty="0" err="1">
                <a:latin typeface="Arial" panose="020B0604020202020204" pitchFamily="34" charset="0"/>
                <a:ea typeface="Calibri" panose="020F0502020204030204" pitchFamily="34" charset="0"/>
                <a:cs typeface="Arial" panose="020B0604020202020204" pitchFamily="34" charset="0"/>
              </a:rPr>
              <a:t>fibers</a:t>
            </a:r>
            <a:r>
              <a:rPr lang="en-IN" sz="3200" dirty="0">
                <a:latin typeface="Arial" panose="020B0604020202020204" pitchFamily="34" charset="0"/>
                <a:ea typeface="Calibri" panose="020F0502020204030204" pitchFamily="34" charset="0"/>
                <a:cs typeface="Arial" panose="020B0604020202020204" pitchFamily="34" charset="0"/>
              </a:rPr>
              <a:t> – supplied by anterior division of obturator nerve</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3200" i="1" dirty="0">
                <a:solidFill>
                  <a:srgbClr val="C00000"/>
                </a:solidFill>
                <a:latin typeface="Arial" panose="020B0604020202020204" pitchFamily="34" charset="0"/>
                <a:ea typeface="Calibri" panose="020F0502020204030204" pitchFamily="34" charset="0"/>
                <a:cs typeface="Arial" panose="020B0604020202020204" pitchFamily="34" charset="0"/>
              </a:rPr>
              <a:t>Actions</a:t>
            </a:r>
            <a:endParaRPr lang="en-GB" sz="32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Flexion and adduction of thigh</a:t>
            </a:r>
            <a:endParaRPr lang="en-GB" sz="3200" dirty="0">
              <a:latin typeface="Arial" panose="020B0604020202020204" pitchFamily="34" charset="0"/>
              <a:ea typeface="Calibri" panose="020F0502020204030204" pitchFamily="34" charset="0"/>
              <a:cs typeface="Arial" panose="020B0604020202020204" pitchFamily="34" charset="0"/>
            </a:endParaRPr>
          </a:p>
        </p:txBody>
      </p:sp>
      <p:sp>
        <p:nvSpPr>
          <p:cNvPr id="31747" name="TextBox 4"/>
          <p:cNvSpPr txBox="1">
            <a:spLocks noChangeArrowheads="1"/>
          </p:cNvSpPr>
          <p:nvPr/>
        </p:nvSpPr>
        <p:spPr bwMode="auto">
          <a:xfrm>
            <a:off x="1773238" y="0"/>
            <a:ext cx="3776662"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Pectineus</a:t>
            </a:r>
            <a:endParaRPr lang="en-GB" sz="4000">
              <a:solidFill>
                <a:srgbClr val="FF0000"/>
              </a:solidFill>
              <a:latin typeface="Arial" charset="0"/>
              <a:cs typeface="Calibri" pitchFamily="34" charset="0"/>
            </a:endParaRPr>
          </a:p>
        </p:txBody>
      </p:sp>
      <p:pic>
        <p:nvPicPr>
          <p:cNvPr id="31748" name="Picture 5"/>
          <p:cNvPicPr>
            <a:picLocks noChangeAspect="1"/>
          </p:cNvPicPr>
          <p:nvPr/>
        </p:nvPicPr>
        <p:blipFill>
          <a:blip r:embed="rId2" cstate="print"/>
          <a:srcRect/>
          <a:stretch>
            <a:fillRect/>
          </a:stretch>
        </p:blipFill>
        <p:spPr bwMode="auto">
          <a:xfrm>
            <a:off x="5605463" y="85725"/>
            <a:ext cx="3433762" cy="668655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p:cNvPicPr>
          <p:nvPr/>
        </p:nvPicPr>
        <p:blipFill>
          <a:blip r:embed="rId2" cstate="print"/>
          <a:srcRect/>
          <a:stretch>
            <a:fillRect/>
          </a:stretch>
        </p:blipFill>
        <p:spPr bwMode="auto">
          <a:xfrm>
            <a:off x="263525" y="79375"/>
            <a:ext cx="8486775" cy="669925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365125" y="1063625"/>
            <a:ext cx="8378825" cy="5307013"/>
          </a:xfrm>
        </p:spPr>
        <p:txBody>
          <a:bodyPr/>
          <a:lstStyle/>
          <a:p>
            <a:pPr>
              <a:lnSpc>
                <a:spcPct val="115000"/>
              </a:lnSpc>
              <a:spcAft>
                <a:spcPts val="1000"/>
              </a:spcAft>
            </a:pPr>
            <a:r>
              <a:rPr lang="en-US" smtClean="0">
                <a:latin typeface="Arial" charset="0"/>
                <a:ea typeface="Calibri" pitchFamily="34" charset="0"/>
                <a:cs typeface="Arial" charset="0"/>
              </a:rPr>
              <a:t>Pectineus and adductor longus lie in same coronal plane</a:t>
            </a:r>
          </a:p>
          <a:p>
            <a:pPr>
              <a:lnSpc>
                <a:spcPct val="115000"/>
              </a:lnSpc>
              <a:spcAft>
                <a:spcPts val="1000"/>
              </a:spcAft>
            </a:pPr>
            <a:r>
              <a:rPr lang="en-IN" smtClean="0">
                <a:latin typeface="Arial" charset="0"/>
                <a:ea typeface="Calibri" pitchFamily="34" charset="0"/>
                <a:cs typeface="Arial" charset="0"/>
              </a:rPr>
              <a:t>Developmentally, pectineus – composite muscle derived from two different sources. </a:t>
            </a:r>
          </a:p>
          <a:p>
            <a:pPr>
              <a:lnSpc>
                <a:spcPct val="115000"/>
              </a:lnSpc>
              <a:spcAft>
                <a:spcPts val="1000"/>
              </a:spcAft>
            </a:pPr>
            <a:r>
              <a:rPr lang="en-IN" smtClean="0">
                <a:solidFill>
                  <a:srgbClr val="FF0000"/>
                </a:solidFill>
                <a:latin typeface="Arial" charset="0"/>
                <a:ea typeface="Calibri" pitchFamily="34" charset="0"/>
                <a:cs typeface="Arial" charset="0"/>
              </a:rPr>
              <a:t>Has dual nerve supply </a:t>
            </a:r>
            <a:r>
              <a:rPr lang="en-IN" smtClean="0">
                <a:latin typeface="Arial" charset="0"/>
                <a:ea typeface="Calibri" pitchFamily="34" charset="0"/>
                <a:cs typeface="Arial" charset="0"/>
              </a:rPr>
              <a:t>(femoral and obturator nerves)</a:t>
            </a:r>
          </a:p>
          <a:p>
            <a:pPr>
              <a:lnSpc>
                <a:spcPct val="115000"/>
              </a:lnSpc>
              <a:spcAft>
                <a:spcPts val="1000"/>
              </a:spcAft>
            </a:pPr>
            <a:r>
              <a:rPr lang="en-US" smtClean="0">
                <a:latin typeface="Arial" charset="0"/>
                <a:ea typeface="Calibri" pitchFamily="34" charset="0"/>
                <a:cs typeface="Arial" charset="0"/>
              </a:rPr>
              <a:t>Accessory obturator nerve (present in 30% people),if present, supplies pectineus muscle</a:t>
            </a:r>
            <a:endParaRPr lang="en-GB" smtClean="0">
              <a:latin typeface="Arial" charset="0"/>
              <a:ea typeface="Calibri" pitchFamily="34" charset="0"/>
              <a:cs typeface="Arial" charset="0"/>
            </a:endParaRPr>
          </a:p>
        </p:txBody>
      </p:sp>
      <p:sp>
        <p:nvSpPr>
          <p:cNvPr id="33795" name="TextBox 3"/>
          <p:cNvSpPr txBox="1">
            <a:spLocks noChangeArrowheads="1"/>
          </p:cNvSpPr>
          <p:nvPr/>
        </p:nvSpPr>
        <p:spPr bwMode="auto">
          <a:xfrm>
            <a:off x="2198688" y="0"/>
            <a:ext cx="4979987" cy="804863"/>
          </a:xfrm>
          <a:prstGeom prst="rect">
            <a:avLst/>
          </a:prstGeom>
          <a:noFill/>
          <a:ln w="9525">
            <a:noFill/>
            <a:miter lim="800000"/>
            <a:headEnd/>
            <a:tailEnd/>
          </a:ln>
        </p:spPr>
        <p:txBody>
          <a:bodyPr>
            <a:spAutoFit/>
          </a:bodyPr>
          <a:lstStyle/>
          <a:p>
            <a:pPr eaLnBrk="1" hangingPunct="1">
              <a:lnSpc>
                <a:spcPct val="115000"/>
              </a:lnSpc>
              <a:spcBef>
                <a:spcPts val="1000"/>
              </a:spcBef>
              <a:spcAft>
                <a:spcPts val="1000"/>
              </a:spcAft>
              <a:buFont typeface="Arial" charset="0"/>
              <a:buNone/>
            </a:pPr>
            <a:r>
              <a:rPr lang="en-IN" sz="4400" b="1" i="1">
                <a:solidFill>
                  <a:srgbClr val="FF0000"/>
                </a:solidFill>
                <a:latin typeface="Arial" charset="0"/>
                <a:cs typeface="Calibri" pitchFamily="34" charset="0"/>
              </a:rPr>
              <a:t>Clinical Anatomy</a:t>
            </a:r>
            <a:endParaRPr lang="en-GB" sz="3600">
              <a:solidFill>
                <a:srgbClr val="FF0000"/>
              </a:solidFill>
              <a:latin typeface="Arial"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8"/>
          <p:cNvSpPr>
            <a:spLocks noGrp="1" noChangeArrowheads="1"/>
          </p:cNvSpPr>
          <p:nvPr>
            <p:ph type="sldNum" sz="quarter" idx="12"/>
          </p:nvPr>
        </p:nvSpPr>
        <p:spPr/>
        <p:txBody>
          <a:bodyPr/>
          <a:lstStyle/>
          <a:p>
            <a:pPr>
              <a:defRPr/>
            </a:pPr>
            <a:fld id="{AE7163D7-1EAF-4BC5-A911-851C881A742F}" type="slidenum">
              <a:rPr lang="ar-SA"/>
              <a:pPr>
                <a:defRPr/>
              </a:pPr>
              <a:t>3</a:t>
            </a:fld>
            <a:endParaRPr lang="en-US"/>
          </a:p>
        </p:txBody>
      </p:sp>
      <p:sp>
        <p:nvSpPr>
          <p:cNvPr id="20482" name="Rectangle 2"/>
          <p:cNvSpPr>
            <a:spLocks noChangeArrowheads="1"/>
          </p:cNvSpPr>
          <p:nvPr/>
        </p:nvSpPr>
        <p:spPr bwMode="auto">
          <a:xfrm>
            <a:off x="617538" y="3636963"/>
            <a:ext cx="6705600" cy="2800350"/>
          </a:xfrm>
          <a:prstGeom prst="rect">
            <a:avLst/>
          </a:prstGeom>
          <a:noFill/>
          <a:ln w="9525">
            <a:noFill/>
            <a:miter lim="800000"/>
            <a:headEnd/>
            <a:tailEnd/>
          </a:ln>
        </p:spPr>
        <p:txBody>
          <a:bodyPr anchor="ctr">
            <a:spAutoFit/>
          </a:bodyPr>
          <a:lstStyle/>
          <a:p>
            <a:pPr eaLnBrk="1" hangingPunct="1"/>
            <a:r>
              <a:rPr lang="en-US" sz="2800" b="1">
                <a:solidFill>
                  <a:srgbClr val="FF0000"/>
                </a:solidFill>
              </a:rPr>
              <a:t>Vessels:</a:t>
            </a:r>
          </a:p>
          <a:p>
            <a:pPr eaLnBrk="1" hangingPunct="1"/>
            <a:r>
              <a:rPr lang="en-US" sz="2400" b="1">
                <a:latin typeface="Arial" charset="0"/>
              </a:rPr>
              <a:t>Medial circumflex vessels and Obturator vessels </a:t>
            </a:r>
          </a:p>
          <a:p>
            <a:pPr eaLnBrk="1" hangingPunct="1"/>
            <a:endParaRPr lang="en-US" sz="2400" b="1">
              <a:latin typeface="Arial" charset="0"/>
            </a:endParaRPr>
          </a:p>
          <a:p>
            <a:pPr eaLnBrk="1" hangingPunct="1"/>
            <a:r>
              <a:rPr lang="en-US" sz="2800" b="1">
                <a:solidFill>
                  <a:srgbClr val="FFC000"/>
                </a:solidFill>
                <a:latin typeface="Arial" charset="0"/>
              </a:rPr>
              <a:t>Nerve:</a:t>
            </a:r>
          </a:p>
          <a:p>
            <a:pPr eaLnBrk="1" hangingPunct="1"/>
            <a:r>
              <a:rPr lang="en-US" sz="2400" b="1">
                <a:latin typeface="Arial" charset="0"/>
              </a:rPr>
              <a:t>Obturator nerve and Accessory obturator nerve</a:t>
            </a:r>
          </a:p>
        </p:txBody>
      </p:sp>
      <p:sp>
        <p:nvSpPr>
          <p:cNvPr id="20483" name="Rectangle 3"/>
          <p:cNvSpPr>
            <a:spLocks noChangeArrowheads="1"/>
          </p:cNvSpPr>
          <p:nvPr/>
        </p:nvSpPr>
        <p:spPr bwMode="auto">
          <a:xfrm>
            <a:off x="277813" y="304800"/>
            <a:ext cx="8658225" cy="523875"/>
          </a:xfrm>
          <a:prstGeom prst="rect">
            <a:avLst/>
          </a:prstGeom>
          <a:noFill/>
          <a:ln w="9525">
            <a:noFill/>
            <a:miter lim="800000"/>
            <a:headEnd/>
            <a:tailEnd/>
          </a:ln>
        </p:spPr>
        <p:txBody>
          <a:bodyPr>
            <a:spAutoFit/>
          </a:bodyPr>
          <a:lstStyle/>
          <a:p>
            <a:pPr algn="ctr" eaLnBrk="1" hangingPunct="1"/>
            <a:r>
              <a:rPr lang="en-US" sz="2800" b="1">
                <a:solidFill>
                  <a:srgbClr val="0070C0"/>
                </a:solidFill>
                <a:latin typeface="Arial" charset="0"/>
              </a:rPr>
              <a:t>Contents of the Medial  Compartment of  Thigh</a:t>
            </a:r>
          </a:p>
        </p:txBody>
      </p:sp>
      <p:sp>
        <p:nvSpPr>
          <p:cNvPr id="20484" name="Rectangle 4"/>
          <p:cNvSpPr>
            <a:spLocks noChangeArrowheads="1"/>
          </p:cNvSpPr>
          <p:nvPr/>
        </p:nvSpPr>
        <p:spPr bwMode="auto">
          <a:xfrm>
            <a:off x="581025" y="955675"/>
            <a:ext cx="8062913" cy="2740025"/>
          </a:xfrm>
          <a:prstGeom prst="rect">
            <a:avLst/>
          </a:prstGeom>
          <a:noFill/>
          <a:ln w="9525">
            <a:noFill/>
            <a:miter lim="800000"/>
            <a:headEnd/>
            <a:tailEnd/>
          </a:ln>
        </p:spPr>
        <p:txBody>
          <a:bodyPr>
            <a:spAutoFit/>
          </a:bodyPr>
          <a:lstStyle/>
          <a:p>
            <a:pPr eaLnBrk="1" hangingPunct="1"/>
            <a:r>
              <a:rPr lang="en-US" sz="2800" b="1">
                <a:solidFill>
                  <a:srgbClr val="CC3300"/>
                </a:solidFill>
                <a:latin typeface="Arial" charset="0"/>
              </a:rPr>
              <a:t>Muscles:</a:t>
            </a:r>
          </a:p>
          <a:p>
            <a:pPr algn="just" eaLnBrk="1" hangingPunct="1"/>
            <a:r>
              <a:rPr lang="en-US" sz="2400" b="1">
                <a:latin typeface="Arial" charset="0"/>
              </a:rPr>
              <a:t>Adductor longus,</a:t>
            </a:r>
          </a:p>
          <a:p>
            <a:pPr algn="just" eaLnBrk="1" hangingPunct="1"/>
            <a:r>
              <a:rPr lang="en-US" sz="2400" b="1">
                <a:latin typeface="Arial" charset="0"/>
              </a:rPr>
              <a:t> Adductor brevis,</a:t>
            </a:r>
          </a:p>
          <a:p>
            <a:pPr algn="just" eaLnBrk="1" hangingPunct="1"/>
            <a:r>
              <a:rPr lang="en-US" sz="2400" b="1">
                <a:latin typeface="Arial" charset="0"/>
              </a:rPr>
              <a:t> Adductor magnus,</a:t>
            </a:r>
          </a:p>
          <a:p>
            <a:pPr algn="just" eaLnBrk="1" hangingPunct="1"/>
            <a:r>
              <a:rPr lang="en-US" sz="2400" b="1">
                <a:latin typeface="Arial" charset="0"/>
              </a:rPr>
              <a:t>Gracilis,  </a:t>
            </a:r>
          </a:p>
          <a:p>
            <a:pPr algn="just" eaLnBrk="1" hangingPunct="1"/>
            <a:r>
              <a:rPr lang="en-US" sz="2400" b="1">
                <a:latin typeface="Arial" charset="0"/>
              </a:rPr>
              <a:t> Pectineus </a:t>
            </a:r>
          </a:p>
          <a:p>
            <a:pPr algn="just" eaLnBrk="1" hangingPunct="1"/>
            <a:r>
              <a:rPr lang="en-US" sz="2400" b="1">
                <a:latin typeface="Arial" charset="0"/>
              </a:rPr>
              <a:t> obturator externus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p:cTn id="7" dur="500" fill="hold"/>
                                        <p:tgtEl>
                                          <p:spTgt spid="20483"/>
                                        </p:tgtEl>
                                        <p:attrNameLst>
                                          <p:attrName>ppt_w</p:attrName>
                                        </p:attrNameLst>
                                      </p:cBhvr>
                                      <p:tavLst>
                                        <p:tav tm="0">
                                          <p:val>
                                            <p:fltVal val="0"/>
                                          </p:val>
                                        </p:tav>
                                        <p:tav tm="100000">
                                          <p:val>
                                            <p:strVal val="#ppt_w"/>
                                          </p:val>
                                        </p:tav>
                                      </p:tavLst>
                                    </p:anim>
                                    <p:anim calcmode="lin" valueType="num">
                                      <p:cBhvr>
                                        <p:cTn id="8" dur="500" fill="hold"/>
                                        <p:tgtEl>
                                          <p:spTgt spid="20483"/>
                                        </p:tgtEl>
                                        <p:attrNameLst>
                                          <p:attrName>ppt_h</p:attrName>
                                        </p:attrNameLst>
                                      </p:cBhvr>
                                      <p:tavLst>
                                        <p:tav tm="0">
                                          <p:val>
                                            <p:fltVal val="0"/>
                                          </p:val>
                                        </p:tav>
                                        <p:tav tm="100000">
                                          <p:val>
                                            <p:strVal val="#ppt_h"/>
                                          </p:val>
                                        </p:tav>
                                      </p:tavLst>
                                    </p:anim>
                                    <p:animEffect transition="in" filter="fade">
                                      <p:cBhvr>
                                        <p:cTn id="9" dur="500"/>
                                        <p:tgtEl>
                                          <p:spTgt spid="20483"/>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0484"/>
                                        </p:tgtEl>
                                        <p:attrNameLst>
                                          <p:attrName>style.visibility</p:attrName>
                                        </p:attrNameLst>
                                      </p:cBhvr>
                                      <p:to>
                                        <p:strVal val="visible"/>
                                      </p:to>
                                    </p:set>
                                    <p:anim calcmode="discrete" valueType="clr">
                                      <p:cBhvr override="childStyle">
                                        <p:cTn id="14" dur="80"/>
                                        <p:tgtEl>
                                          <p:spTgt spid="2048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0484"/>
                                        </p:tgtEl>
                                        <p:attrNameLst>
                                          <p:attrName>fillcolor</p:attrName>
                                        </p:attrNameLst>
                                      </p:cBhvr>
                                      <p:tavLst>
                                        <p:tav tm="0">
                                          <p:val>
                                            <p:clrVal>
                                              <a:schemeClr val="accent2"/>
                                            </p:clrVal>
                                          </p:val>
                                        </p:tav>
                                        <p:tav tm="50000">
                                          <p:val>
                                            <p:clrVal>
                                              <a:schemeClr val="hlink"/>
                                            </p:clrVal>
                                          </p:val>
                                        </p:tav>
                                      </p:tavLst>
                                    </p:anim>
                                    <p:set>
                                      <p:cBhvr>
                                        <p:cTn id="16" dur="80"/>
                                        <p:tgtEl>
                                          <p:spTgt spid="2048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20482">
                                            <p:txEl>
                                              <p:pRg st="0" end="0"/>
                                            </p:txEl>
                                          </p:spTgt>
                                        </p:tgtEl>
                                        <p:attrNameLst>
                                          <p:attrName>style.visibility</p:attrName>
                                        </p:attrNameLst>
                                      </p:cBhvr>
                                      <p:to>
                                        <p:strVal val="visible"/>
                                      </p:to>
                                    </p:set>
                                    <p:animEffect transition="in" filter="checkerboard(across)">
                                      <p:cBhvr>
                                        <p:cTn id="21" dur="500"/>
                                        <p:tgtEl>
                                          <p:spTgt spid="2048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20482">
                                            <p:txEl>
                                              <p:pRg st="1" end="1"/>
                                            </p:txEl>
                                          </p:spTgt>
                                        </p:tgtEl>
                                        <p:attrNameLst>
                                          <p:attrName>style.visibility</p:attrName>
                                        </p:attrNameLst>
                                      </p:cBhvr>
                                      <p:to>
                                        <p:strVal val="visible"/>
                                      </p:to>
                                    </p:set>
                                    <p:animEffect transition="in" filter="checkerboard(across)">
                                      <p:cBhvr>
                                        <p:cTn id="26" dur="500"/>
                                        <p:tgtEl>
                                          <p:spTgt spid="20482">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nodeType="clickEffect">
                                  <p:stCondLst>
                                    <p:cond delay="0"/>
                                  </p:stCondLst>
                                  <p:iterate type="lt">
                                    <p:tmPct val="50000"/>
                                  </p:iterate>
                                  <p:childTnLst>
                                    <p:set>
                                      <p:cBhvr>
                                        <p:cTn id="30" dur="1" fill="hold">
                                          <p:stCondLst>
                                            <p:cond delay="0"/>
                                          </p:stCondLst>
                                        </p:cTn>
                                        <p:tgtEl>
                                          <p:spTgt spid="20482">
                                            <p:txEl>
                                              <p:pRg st="3" end="3"/>
                                            </p:txEl>
                                          </p:spTgt>
                                        </p:tgtEl>
                                        <p:attrNameLst>
                                          <p:attrName>style.visibility</p:attrName>
                                        </p:attrNameLst>
                                      </p:cBhvr>
                                      <p:to>
                                        <p:strVal val="visible"/>
                                      </p:to>
                                    </p:set>
                                    <p:anim calcmode="discrete" valueType="clr">
                                      <p:cBhvr override="childStyle">
                                        <p:cTn id="31" dur="80"/>
                                        <p:tgtEl>
                                          <p:spTgt spid="20482">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20482">
                                            <p:txEl>
                                              <p:pRg st="3" end="3"/>
                                            </p:txEl>
                                          </p:spTgt>
                                        </p:tgtEl>
                                        <p:attrNameLst>
                                          <p:attrName>fillcolor</p:attrName>
                                        </p:attrNameLst>
                                      </p:cBhvr>
                                      <p:tavLst>
                                        <p:tav tm="0">
                                          <p:val>
                                            <p:clrVal>
                                              <a:schemeClr val="accent2"/>
                                            </p:clrVal>
                                          </p:val>
                                        </p:tav>
                                        <p:tav tm="50000">
                                          <p:val>
                                            <p:clrVal>
                                              <a:schemeClr val="hlink"/>
                                            </p:clrVal>
                                          </p:val>
                                        </p:tav>
                                      </p:tavLst>
                                    </p:anim>
                                    <p:set>
                                      <p:cBhvr>
                                        <p:cTn id="33" dur="80"/>
                                        <p:tgtEl>
                                          <p:spTgt spid="20482">
                                            <p:txEl>
                                              <p:pRg st="3" end="3"/>
                                            </p:txEl>
                                          </p:spTgt>
                                        </p:tgtEl>
                                        <p:attrNameLst>
                                          <p:attrName>fill.type</p:attrName>
                                        </p:attrNameLst>
                                      </p:cBhvr>
                                      <p:to>
                                        <p:strVal val="solid"/>
                                      </p:to>
                                    </p:set>
                                  </p:childTnLst>
                                </p:cTn>
                              </p:par>
                              <p:par>
                                <p:cTn id="34" presetID="27" presetClass="entr" presetSubtype="0" fill="hold" nodeType="withEffect">
                                  <p:stCondLst>
                                    <p:cond delay="0"/>
                                  </p:stCondLst>
                                  <p:iterate type="lt">
                                    <p:tmPct val="50000"/>
                                  </p:iterate>
                                  <p:childTnLst>
                                    <p:set>
                                      <p:cBhvr>
                                        <p:cTn id="35" dur="1" fill="hold">
                                          <p:stCondLst>
                                            <p:cond delay="0"/>
                                          </p:stCondLst>
                                        </p:cTn>
                                        <p:tgtEl>
                                          <p:spTgt spid="20482">
                                            <p:txEl>
                                              <p:pRg st="4" end="4"/>
                                            </p:txEl>
                                          </p:spTgt>
                                        </p:tgtEl>
                                        <p:attrNameLst>
                                          <p:attrName>style.visibility</p:attrName>
                                        </p:attrNameLst>
                                      </p:cBhvr>
                                      <p:to>
                                        <p:strVal val="visible"/>
                                      </p:to>
                                    </p:set>
                                    <p:anim calcmode="discrete" valueType="clr">
                                      <p:cBhvr override="childStyle">
                                        <p:cTn id="36" dur="80"/>
                                        <p:tgtEl>
                                          <p:spTgt spid="20482">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20482">
                                            <p:txEl>
                                              <p:pRg st="4" end="4"/>
                                            </p:txEl>
                                          </p:spTgt>
                                        </p:tgtEl>
                                        <p:attrNameLst>
                                          <p:attrName>fillcolor</p:attrName>
                                        </p:attrNameLst>
                                      </p:cBhvr>
                                      <p:tavLst>
                                        <p:tav tm="0">
                                          <p:val>
                                            <p:clrVal>
                                              <a:schemeClr val="accent2"/>
                                            </p:clrVal>
                                          </p:val>
                                        </p:tav>
                                        <p:tav tm="50000">
                                          <p:val>
                                            <p:clrVal>
                                              <a:schemeClr val="hlink"/>
                                            </p:clrVal>
                                          </p:val>
                                        </p:tav>
                                      </p:tavLst>
                                    </p:anim>
                                    <p:set>
                                      <p:cBhvr>
                                        <p:cTn id="38" dur="80"/>
                                        <p:tgtEl>
                                          <p:spTgt spid="20482">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2048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28"/>
          <p:cNvSpPr>
            <a:spLocks noGrp="1" noChangeArrowheads="1"/>
          </p:cNvSpPr>
          <p:nvPr>
            <p:ph type="sldNum" sz="quarter" idx="12"/>
          </p:nvPr>
        </p:nvSpPr>
        <p:spPr/>
        <p:txBody>
          <a:bodyPr/>
          <a:lstStyle/>
          <a:p>
            <a:pPr>
              <a:defRPr/>
            </a:pPr>
            <a:fld id="{0FCF402D-2826-48CB-8B8D-AA06232D03F1}" type="slidenum">
              <a:rPr lang="ar-SA"/>
              <a:pPr>
                <a:defRPr/>
              </a:pPr>
              <a:t>30</a:t>
            </a:fld>
            <a:endParaRPr lang="en-US"/>
          </a:p>
        </p:txBody>
      </p:sp>
      <p:graphicFrame>
        <p:nvGraphicFramePr>
          <p:cNvPr id="16455" name="Group 71"/>
          <p:cNvGraphicFramePr>
            <a:graphicFrameLocks noGrp="1"/>
          </p:cNvGraphicFramePr>
          <p:nvPr/>
        </p:nvGraphicFramePr>
        <p:xfrm>
          <a:off x="279400" y="501650"/>
          <a:ext cx="8804275" cy="6113463"/>
        </p:xfrm>
        <a:graphic>
          <a:graphicData uri="http://schemas.openxmlformats.org/drawingml/2006/table">
            <a:tbl>
              <a:tblPr/>
              <a:tblGrid>
                <a:gridCol w="1205445"/>
                <a:gridCol w="1581347"/>
                <a:gridCol w="1877542"/>
                <a:gridCol w="1628581"/>
                <a:gridCol w="208280"/>
                <a:gridCol w="2302646"/>
              </a:tblGrid>
              <a:tr h="945204">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Muscle</a:t>
                      </a: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Origin</a:t>
                      </a: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Insertion</a:t>
                      </a:r>
                      <a:r>
                        <a:rPr kumimoji="0" lang="en-US"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Nerve Supply</a:t>
                      </a: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Action</a:t>
                      </a:r>
                      <a:r>
                        <a:rPr kumimoji="0" lang="en-US"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Gracilis</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Inferior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ramus</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of pubis,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ramus</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of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ischium</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Upper part of shaft of tibia on medial surface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Obturator nerve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1" i="0" u="none" strike="noStrike" cap="none" normalizeH="0" baseline="0" dirty="0" smtClean="0">
                        <a:ln>
                          <a:noFill/>
                        </a:ln>
                        <a:solidFill>
                          <a:srgbClr val="000000"/>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Adducts thigh at hip joint; flexes leg at knee joint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490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Adductor longus</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Body of pubis, medial to pubic tubercle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Posterior surface of shaft of femur (linea aspera)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Obturator nerve</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1" i="0" u="none" strike="noStrike" cap="none" normalizeH="0" baseline="0" dirty="0" smtClean="0">
                        <a:ln>
                          <a:noFill/>
                        </a:ln>
                        <a:solidFill>
                          <a:srgbClr val="000000"/>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Adducts thigh at hip joint and assists in lateral rotation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490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Adductor brevis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Inferior ramus of pubis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Posterior surface of shaft of femur (linea aspera)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Obturator nerve</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1" i="0" u="none" strike="noStrike" cap="none" normalizeH="0" baseline="0" dirty="0" smtClean="0">
                        <a:ln>
                          <a:noFill/>
                        </a:ln>
                        <a:solidFill>
                          <a:srgbClr val="000000"/>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Adducts thigh at hip joint and assists in lateral rotation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51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Adductor magnus</a:t>
                      </a:r>
                      <a:r>
                        <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Inferior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ramus</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of pubis,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ramus</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of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ischium</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ischial</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tuberosity</a:t>
                      </a: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Posterior surface of shaft of femur, adductor tubercle of femur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Adductor portion: obturator nerve</a:t>
                      </a:r>
                      <a:b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b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Hamstring portion: sciatic nerve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Adducts thigh at hip joint and assists in lateral rotation; hamstring portion extends thigh at hip join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060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Obturator</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externus</a:t>
                      </a: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Outer surface of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obturator</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membrane and pubic and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ischial</a:t>
                      </a: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 </a:t>
                      </a:r>
                      <a:r>
                        <a:rPr kumimoji="0" lang="en-US" sz="1400" b="0" i="0" u="none" strike="noStrike" cap="none" normalizeH="0" baseline="0" dirty="0" err="1" smtClean="0">
                          <a:ln>
                            <a:noFill/>
                          </a:ln>
                          <a:solidFill>
                            <a:schemeClr val="tx1"/>
                          </a:solidFill>
                          <a:effectLst>
                            <a:outerShdw blurRad="38100" dist="38100" dir="2700000" algn="tl">
                              <a:srgbClr val="000000"/>
                            </a:outerShdw>
                          </a:effectLst>
                          <a:latin typeface="Tahoma" pitchFamily="34" charset="0"/>
                        </a:rPr>
                        <a:t>rami</a:t>
                      </a: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Medial surface of greater trochanter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Obturator nerve</a:t>
                      </a: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rPr>
                        <a:t>Laterally rotates thigh at hip joint</a:t>
                      </a: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438" name="Rectangle 54"/>
          <p:cNvSpPr>
            <a:spLocks noChangeArrowheads="1"/>
          </p:cNvSpPr>
          <p:nvPr/>
        </p:nvSpPr>
        <p:spPr bwMode="auto">
          <a:xfrm>
            <a:off x="0" y="-47625"/>
            <a:ext cx="8972550" cy="461963"/>
          </a:xfrm>
          <a:prstGeom prst="rect">
            <a:avLst/>
          </a:prstGeom>
          <a:noFill/>
          <a:ln w="9525">
            <a:noFill/>
            <a:miter lim="800000"/>
            <a:headEnd/>
            <a:tailEnd/>
          </a:ln>
        </p:spPr>
        <p:txBody>
          <a:bodyPr anchor="ctr">
            <a:spAutoFit/>
          </a:bodyPr>
          <a:lstStyle/>
          <a:p>
            <a:pPr algn="ctr" eaLnBrk="1" hangingPunct="1"/>
            <a:r>
              <a:rPr lang="en-US" sz="2400" b="1">
                <a:solidFill>
                  <a:srgbClr val="FF0000"/>
                </a:solidFill>
                <a:latin typeface="Arial" charset="0"/>
              </a:rPr>
              <a:t>Muscles of the Medial Fascial Compartment of the Thigh</a:t>
            </a:r>
            <a:r>
              <a:rPr lang="en-US" sz="2400">
                <a:solidFill>
                  <a:srgbClr val="FF0000"/>
                </a:solidFill>
                <a:latin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438"/>
                                        </p:tgtEl>
                                        <p:attrNameLst>
                                          <p:attrName>style.visibility</p:attrName>
                                        </p:attrNameLst>
                                      </p:cBhvr>
                                      <p:to>
                                        <p:strVal val="visible"/>
                                      </p:to>
                                    </p:set>
                                    <p:anim calcmode="lin" valueType="num">
                                      <p:cBhvr>
                                        <p:cTn id="7" dur="500" fill="hold"/>
                                        <p:tgtEl>
                                          <p:spTgt spid="16438"/>
                                        </p:tgtEl>
                                        <p:attrNameLst>
                                          <p:attrName>ppt_w</p:attrName>
                                        </p:attrNameLst>
                                      </p:cBhvr>
                                      <p:tavLst>
                                        <p:tav tm="0">
                                          <p:val>
                                            <p:fltVal val="0"/>
                                          </p:val>
                                        </p:tav>
                                        <p:tav tm="100000">
                                          <p:val>
                                            <p:strVal val="#ppt_w"/>
                                          </p:val>
                                        </p:tav>
                                      </p:tavLst>
                                    </p:anim>
                                    <p:anim calcmode="lin" valueType="num">
                                      <p:cBhvr>
                                        <p:cTn id="8" dur="500" fill="hold"/>
                                        <p:tgtEl>
                                          <p:spTgt spid="16438"/>
                                        </p:tgtEl>
                                        <p:attrNameLst>
                                          <p:attrName>ppt_h</p:attrName>
                                        </p:attrNameLst>
                                      </p:cBhvr>
                                      <p:tavLst>
                                        <p:tav tm="0">
                                          <p:val>
                                            <p:fltVal val="0"/>
                                          </p:val>
                                        </p:tav>
                                        <p:tav tm="100000">
                                          <p:val>
                                            <p:strVal val="#ppt_h"/>
                                          </p:val>
                                        </p:tav>
                                      </p:tavLst>
                                    </p:anim>
                                    <p:animEffect transition="in" filter="fade">
                                      <p:cBhvr>
                                        <p:cTn id="9" dur="500"/>
                                        <p:tgtEl>
                                          <p:spTgt spid="1643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6455"/>
                                        </p:tgtEl>
                                        <p:attrNameLst>
                                          <p:attrName>style.visibility</p:attrName>
                                        </p:attrNameLst>
                                      </p:cBhvr>
                                      <p:to>
                                        <p:strVal val="visible"/>
                                      </p:to>
                                    </p:set>
                                    <p:anim calcmode="lin" valueType="num">
                                      <p:cBhvr>
                                        <p:cTn id="14" dur="500" fill="hold"/>
                                        <p:tgtEl>
                                          <p:spTgt spid="16455"/>
                                        </p:tgtEl>
                                        <p:attrNameLst>
                                          <p:attrName>ppt_w</p:attrName>
                                        </p:attrNameLst>
                                      </p:cBhvr>
                                      <p:tavLst>
                                        <p:tav tm="0">
                                          <p:val>
                                            <p:fltVal val="0"/>
                                          </p:val>
                                        </p:tav>
                                        <p:tav tm="100000">
                                          <p:val>
                                            <p:strVal val="#ppt_w"/>
                                          </p:val>
                                        </p:tav>
                                      </p:tavLst>
                                    </p:anim>
                                    <p:anim calcmode="lin" valueType="num">
                                      <p:cBhvr>
                                        <p:cTn id="15" dur="500" fill="hold"/>
                                        <p:tgtEl>
                                          <p:spTgt spid="16455"/>
                                        </p:tgtEl>
                                        <p:attrNameLst>
                                          <p:attrName>ppt_h</p:attrName>
                                        </p:attrNameLst>
                                      </p:cBhvr>
                                      <p:tavLst>
                                        <p:tav tm="0">
                                          <p:val>
                                            <p:fltVal val="0"/>
                                          </p:val>
                                        </p:tav>
                                        <p:tav tm="100000">
                                          <p:val>
                                            <p:strVal val="#ppt_h"/>
                                          </p:val>
                                        </p:tav>
                                      </p:tavLst>
                                    </p:anim>
                                    <p:animEffect transition="in" filter="fade">
                                      <p:cBhvr>
                                        <p:cTn id="16" dur="500"/>
                                        <p:tgtEl>
                                          <p:spTgt spid="16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3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9595F8C-E236-4293-93DD-78F9EFD42155}" type="slidenum">
              <a:rPr lang="ar-SA"/>
              <a:pPr>
                <a:defRPr/>
              </a:pPr>
              <a:t>31</a:t>
            </a:fld>
            <a:endParaRPr lang="en-US"/>
          </a:p>
        </p:txBody>
      </p:sp>
      <p:pic>
        <p:nvPicPr>
          <p:cNvPr id="6" name="Picture 55"/>
          <p:cNvPicPr>
            <a:picLocks noChangeAspect="1" noChangeArrowheads="1"/>
          </p:cNvPicPr>
          <p:nvPr/>
        </p:nvPicPr>
        <p:blipFill>
          <a:blip r:embed="rId2" cstate="print"/>
          <a:srcRect/>
          <a:stretch>
            <a:fillRect/>
          </a:stretch>
        </p:blipFill>
        <p:spPr bwMode="auto">
          <a:xfrm>
            <a:off x="1557338" y="523875"/>
            <a:ext cx="5330825" cy="6324600"/>
          </a:xfrm>
          <a:prstGeom prst="rect">
            <a:avLst/>
          </a:prstGeom>
          <a:noFill/>
          <a:ln w="9525">
            <a:noFill/>
            <a:miter lim="800000"/>
            <a:headEnd/>
            <a:tailEnd/>
          </a:ln>
        </p:spPr>
      </p:pic>
      <p:sp>
        <p:nvSpPr>
          <p:cNvPr id="35844" name="TextBox 6"/>
          <p:cNvSpPr txBox="1">
            <a:spLocks noChangeArrowheads="1"/>
          </p:cNvSpPr>
          <p:nvPr/>
        </p:nvSpPr>
        <p:spPr bwMode="auto">
          <a:xfrm>
            <a:off x="377825" y="195263"/>
            <a:ext cx="7948613" cy="830262"/>
          </a:xfrm>
          <a:prstGeom prst="rect">
            <a:avLst/>
          </a:prstGeom>
          <a:noFill/>
          <a:ln w="9525">
            <a:noFill/>
            <a:miter lim="800000"/>
            <a:headEnd/>
            <a:tailEnd/>
          </a:ln>
        </p:spPr>
        <p:txBody>
          <a:bodyPr>
            <a:spAutoFit/>
          </a:bodyPr>
          <a:lstStyle/>
          <a:p>
            <a:pPr algn="r"/>
            <a:r>
              <a:rPr lang="en-US" sz="2400" b="1">
                <a:solidFill>
                  <a:srgbClr val="7030A0"/>
                </a:solidFill>
              </a:rPr>
              <a:t>ORIGIN OF MUSCLES OF MEDIAL COMPARTMENT OF THIGH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xit" presetSubtype="10" fill="hold" nodeType="clickEffect">
                                  <p:stCondLst>
                                    <p:cond delay="0"/>
                                  </p:stCondLst>
                                  <p:childTnLst>
                                    <p:animEffect transition="out" filter="checkerboard(across)">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عنصر نائب لرقم الشريحة 2"/>
          <p:cNvSpPr>
            <a:spLocks noGrp="1"/>
          </p:cNvSpPr>
          <p:nvPr>
            <p:ph type="sldNum" sz="quarter" idx="12"/>
          </p:nvPr>
        </p:nvSpPr>
        <p:spPr/>
        <p:txBody>
          <a:bodyPr/>
          <a:lstStyle/>
          <a:p>
            <a:pPr>
              <a:defRPr/>
            </a:pPr>
            <a:fld id="{20F626AA-E71A-496F-9760-674B182D221D}" type="slidenum">
              <a:rPr lang="ar-SA"/>
              <a:pPr>
                <a:defRPr/>
              </a:pPr>
              <a:t>32</a:t>
            </a:fld>
            <a:endParaRPr lang="en-US"/>
          </a:p>
        </p:txBody>
      </p:sp>
      <p:pic>
        <p:nvPicPr>
          <p:cNvPr id="44039" name="Picture 7"/>
          <p:cNvPicPr>
            <a:picLocks noChangeAspect="1" noChangeArrowheads="1"/>
          </p:cNvPicPr>
          <p:nvPr/>
        </p:nvPicPr>
        <p:blipFill>
          <a:blip r:embed="rId2" cstate="print"/>
          <a:srcRect/>
          <a:stretch>
            <a:fillRect/>
          </a:stretch>
        </p:blipFill>
        <p:spPr bwMode="auto">
          <a:xfrm>
            <a:off x="555625" y="420688"/>
            <a:ext cx="4224338" cy="5837237"/>
          </a:xfrm>
          <a:prstGeom prst="rect">
            <a:avLst/>
          </a:prstGeom>
          <a:noFill/>
          <a:ln w="9525">
            <a:noFill/>
            <a:miter lim="800000"/>
            <a:headEnd/>
            <a:tailEnd/>
          </a:ln>
        </p:spPr>
      </p:pic>
      <p:pic>
        <p:nvPicPr>
          <p:cNvPr id="44041" name="Picture 9"/>
          <p:cNvPicPr>
            <a:picLocks noChangeAspect="1" noChangeArrowheads="1"/>
          </p:cNvPicPr>
          <p:nvPr/>
        </p:nvPicPr>
        <p:blipFill>
          <a:blip r:embed="rId3" cstate="print"/>
          <a:srcRect/>
          <a:stretch>
            <a:fillRect/>
          </a:stretch>
        </p:blipFill>
        <p:spPr bwMode="auto">
          <a:xfrm>
            <a:off x="4926013" y="430213"/>
            <a:ext cx="3876675" cy="58134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4039"/>
                                        </p:tgtEl>
                                        <p:attrNameLst>
                                          <p:attrName>style.visibility</p:attrName>
                                        </p:attrNameLst>
                                      </p:cBhvr>
                                      <p:to>
                                        <p:strVal val="visible"/>
                                      </p:to>
                                    </p:set>
                                    <p:animEffect transition="in" filter="checkerboard(across)">
                                      <p:cBhvr>
                                        <p:cTn id="7" dur="500"/>
                                        <p:tgtEl>
                                          <p:spTgt spid="4403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4041"/>
                                        </p:tgtEl>
                                        <p:attrNameLst>
                                          <p:attrName>style.visibility</p:attrName>
                                        </p:attrNameLst>
                                      </p:cBhvr>
                                      <p:to>
                                        <p:strVal val="visible"/>
                                      </p:to>
                                    </p:set>
                                    <p:animEffect transition="in" filter="checkerboard(across)">
                                      <p:cBhvr>
                                        <p:cTn id="12" dur="500"/>
                                        <p:tgtEl>
                                          <p:spTgt spid="44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024A070-25BB-45B9-BC07-DE5C3A944B1B}" type="slidenum">
              <a:rPr lang="ar-SA"/>
              <a:pPr>
                <a:defRPr/>
              </a:pPr>
              <a:t>33</a:t>
            </a:fld>
            <a:endParaRPr lang="en-US"/>
          </a:p>
        </p:txBody>
      </p:sp>
      <p:pic>
        <p:nvPicPr>
          <p:cNvPr id="4" name="Picture 10"/>
          <p:cNvPicPr>
            <a:picLocks noChangeAspect="1" noChangeArrowheads="1"/>
          </p:cNvPicPr>
          <p:nvPr/>
        </p:nvPicPr>
        <p:blipFill>
          <a:blip r:embed="rId2" cstate="print"/>
          <a:srcRect/>
          <a:stretch>
            <a:fillRect/>
          </a:stretch>
        </p:blipFill>
        <p:spPr bwMode="auto">
          <a:xfrm>
            <a:off x="898525" y="815975"/>
            <a:ext cx="7277100" cy="5613400"/>
          </a:xfrm>
          <a:prstGeom prst="rect">
            <a:avLst/>
          </a:prstGeom>
          <a:noFill/>
          <a:ln w="9525">
            <a:noFill/>
            <a:miter lim="800000"/>
            <a:headEnd/>
            <a:tailEnd/>
          </a:ln>
        </p:spPr>
      </p:pic>
      <p:sp>
        <p:nvSpPr>
          <p:cNvPr id="37892" name="TextBox 4"/>
          <p:cNvSpPr txBox="1">
            <a:spLocks noChangeArrowheads="1"/>
          </p:cNvSpPr>
          <p:nvPr/>
        </p:nvSpPr>
        <p:spPr bwMode="auto">
          <a:xfrm>
            <a:off x="3389313" y="207963"/>
            <a:ext cx="4084637" cy="461962"/>
          </a:xfrm>
          <a:prstGeom prst="rect">
            <a:avLst/>
          </a:prstGeom>
          <a:noFill/>
          <a:ln w="9525">
            <a:noFill/>
            <a:miter lim="800000"/>
            <a:headEnd/>
            <a:tailEnd/>
          </a:ln>
        </p:spPr>
        <p:txBody>
          <a:bodyPr>
            <a:spAutoFit/>
          </a:bodyPr>
          <a:lstStyle/>
          <a:p>
            <a:r>
              <a:rPr lang="en-US" sz="2400" b="1">
                <a:solidFill>
                  <a:srgbClr val="7030A0"/>
                </a:solidFill>
                <a:latin typeface="Arial Black" pitchFamily="34" charset="0"/>
              </a:rPr>
              <a:t>POSTERIOR VIEW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9CEDC83-6975-4533-B7B2-E6E9EABB6AAF}" type="slidenum">
              <a:rPr lang="ar-SA"/>
              <a:pPr>
                <a:defRPr/>
              </a:pPr>
              <a:t>34</a:t>
            </a:fld>
            <a:endParaRPr lang="en-US"/>
          </a:p>
        </p:txBody>
      </p:sp>
      <p:pic>
        <p:nvPicPr>
          <p:cNvPr id="4" name="Picture 12"/>
          <p:cNvPicPr>
            <a:picLocks noChangeAspect="1" noChangeArrowheads="1"/>
          </p:cNvPicPr>
          <p:nvPr/>
        </p:nvPicPr>
        <p:blipFill>
          <a:blip r:embed="rId2" cstate="print"/>
          <a:srcRect/>
          <a:stretch>
            <a:fillRect/>
          </a:stretch>
        </p:blipFill>
        <p:spPr bwMode="auto">
          <a:xfrm>
            <a:off x="1125538" y="658813"/>
            <a:ext cx="6835775" cy="5984875"/>
          </a:xfrm>
          <a:prstGeom prst="rect">
            <a:avLst/>
          </a:prstGeom>
          <a:noFill/>
          <a:ln w="9525">
            <a:noFill/>
            <a:miter lim="800000"/>
            <a:headEnd/>
            <a:tailEnd/>
          </a:ln>
        </p:spPr>
      </p:pic>
      <p:sp>
        <p:nvSpPr>
          <p:cNvPr id="5" name="Text Box 13"/>
          <p:cNvSpPr txBox="1">
            <a:spLocks noChangeArrowheads="1"/>
          </p:cNvSpPr>
          <p:nvPr/>
        </p:nvSpPr>
        <p:spPr bwMode="auto">
          <a:xfrm>
            <a:off x="1944688" y="231775"/>
            <a:ext cx="2687637" cy="369888"/>
          </a:xfrm>
          <a:prstGeom prst="rect">
            <a:avLst/>
          </a:prstGeom>
          <a:noFill/>
          <a:ln w="9525">
            <a:noFill/>
            <a:miter lim="800000"/>
            <a:headEnd/>
            <a:tailEnd/>
          </a:ln>
        </p:spPr>
        <p:txBody>
          <a:bodyPr>
            <a:spAutoFit/>
          </a:bodyPr>
          <a:lstStyle/>
          <a:p>
            <a:r>
              <a:rPr lang="en-US" b="1"/>
              <a:t>ANTERIOR VIEW</a:t>
            </a:r>
          </a:p>
        </p:txBody>
      </p:sp>
      <p:sp>
        <p:nvSpPr>
          <p:cNvPr id="6" name="Text Box 14"/>
          <p:cNvSpPr txBox="1">
            <a:spLocks noChangeArrowheads="1"/>
          </p:cNvSpPr>
          <p:nvPr/>
        </p:nvSpPr>
        <p:spPr bwMode="auto">
          <a:xfrm>
            <a:off x="4803775" y="231775"/>
            <a:ext cx="2279650" cy="369888"/>
          </a:xfrm>
          <a:prstGeom prst="rect">
            <a:avLst/>
          </a:prstGeom>
          <a:noFill/>
          <a:ln w="9525">
            <a:noFill/>
            <a:miter lim="800000"/>
            <a:headEnd/>
            <a:tailEnd/>
          </a:ln>
        </p:spPr>
        <p:txBody>
          <a:bodyPr>
            <a:spAutoFit/>
          </a:bodyPr>
          <a:lstStyle/>
          <a:p>
            <a:r>
              <a:rPr lang="en-US" b="1"/>
              <a:t>POSTERIOR VIEW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6C9EE12-D622-4A06-94E9-0F155C83E47D}" type="slidenum">
              <a:rPr lang="ar-SA"/>
              <a:pPr>
                <a:defRPr/>
              </a:pPr>
              <a:t>35</a:t>
            </a:fld>
            <a:endParaRPr lang="en-US"/>
          </a:p>
        </p:txBody>
      </p:sp>
      <p:pic>
        <p:nvPicPr>
          <p:cNvPr id="4" name="Picture 15"/>
          <p:cNvPicPr>
            <a:picLocks noChangeAspect="1" noChangeArrowheads="1"/>
          </p:cNvPicPr>
          <p:nvPr/>
        </p:nvPicPr>
        <p:blipFill>
          <a:blip r:embed="rId2" cstate="print"/>
          <a:srcRect/>
          <a:stretch>
            <a:fillRect/>
          </a:stretch>
        </p:blipFill>
        <p:spPr bwMode="auto">
          <a:xfrm>
            <a:off x="1057275" y="742950"/>
            <a:ext cx="6343650" cy="5965825"/>
          </a:xfrm>
          <a:prstGeom prst="rect">
            <a:avLst/>
          </a:prstGeom>
          <a:noFill/>
          <a:ln w="9525">
            <a:noFill/>
            <a:miter lim="800000"/>
            <a:headEnd/>
            <a:tailEnd/>
          </a:ln>
        </p:spPr>
      </p:pic>
      <p:sp>
        <p:nvSpPr>
          <p:cNvPr id="5" name="Text Box 16"/>
          <p:cNvSpPr txBox="1">
            <a:spLocks noChangeArrowheads="1"/>
          </p:cNvSpPr>
          <p:nvPr/>
        </p:nvSpPr>
        <p:spPr bwMode="auto">
          <a:xfrm>
            <a:off x="4546600" y="898525"/>
            <a:ext cx="2146300" cy="369888"/>
          </a:xfrm>
          <a:prstGeom prst="rect">
            <a:avLst/>
          </a:prstGeom>
          <a:noFill/>
          <a:ln w="9525">
            <a:noFill/>
            <a:miter lim="800000"/>
            <a:headEnd/>
            <a:tailEnd/>
          </a:ln>
        </p:spPr>
        <p:txBody>
          <a:bodyPr wrap="none">
            <a:spAutoFit/>
          </a:bodyPr>
          <a:lstStyle/>
          <a:p>
            <a:r>
              <a:rPr lang="en-US" b="1">
                <a:solidFill>
                  <a:schemeClr val="accent2"/>
                </a:solidFill>
              </a:rPr>
              <a:t>ANTERIOR VIEW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25425" y="830263"/>
            <a:ext cx="5945188" cy="5719762"/>
          </a:xfrm>
        </p:spPr>
        <p:txBody>
          <a:bodyPr>
            <a:noAutofit/>
          </a:bodyPr>
          <a:lstStyle/>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Main nerve of adductor compartment of thigh</a:t>
            </a:r>
          </a:p>
          <a:p>
            <a:pPr>
              <a:spcBef>
                <a:spcPts val="0"/>
              </a:spcBef>
              <a:defRPr/>
            </a:pPr>
            <a:endParaRPr lang="en-IN"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b="1" i="1" dirty="0">
                <a:solidFill>
                  <a:srgbClr val="7030A0"/>
                </a:solidFill>
                <a:latin typeface="Arial" panose="020B0604020202020204" pitchFamily="34" charset="0"/>
                <a:ea typeface="Calibri" panose="020F0502020204030204" pitchFamily="34" charset="0"/>
                <a:cs typeface="Arial" panose="020B0604020202020204" pitchFamily="34" charset="0"/>
              </a:rPr>
              <a:t>Formation</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Branch of lumbar plexus</a:t>
            </a: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Formed by ventral divisions of anterior primary rami of L2, L3 and L4 spinal nerves</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Bef>
                <a:spcPts val="1200"/>
              </a:spcBef>
              <a:spcAft>
                <a:spcPts val="1200"/>
              </a:spcAft>
              <a:buFont typeface="Wingdings 2" pitchFamily="18" charset="2"/>
              <a:buNone/>
              <a:defRPr/>
            </a:pPr>
            <a:r>
              <a:rPr lang="en-IN" b="1" i="1" dirty="0">
                <a:solidFill>
                  <a:srgbClr val="7030A0"/>
                </a:solidFill>
                <a:latin typeface="Arial" panose="020B0604020202020204" pitchFamily="34" charset="0"/>
                <a:ea typeface="Calibri" panose="020F0502020204030204" pitchFamily="34" charset="0"/>
                <a:cs typeface="Arial" panose="020B0604020202020204" pitchFamily="34" charset="0"/>
              </a:rPr>
              <a:t>Root value</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L2, L3, L4</a:t>
            </a:r>
            <a:endParaRPr lang="en-GB" dirty="0">
              <a:latin typeface="Arial" panose="020B0604020202020204" pitchFamily="34" charset="0"/>
              <a:ea typeface="Calibri" panose="020F0502020204030204" pitchFamily="34" charset="0"/>
              <a:cs typeface="Arial" panose="020B0604020202020204" pitchFamily="34" charset="0"/>
            </a:endParaRPr>
          </a:p>
          <a:p>
            <a:pPr>
              <a:defRPr/>
            </a:pPr>
            <a:endParaRPr lang="en-GB" sz="2400" dirty="0">
              <a:latin typeface="Arial" panose="020B0604020202020204" pitchFamily="34" charset="0"/>
              <a:ea typeface="Calibri" panose="020F0502020204030204" pitchFamily="34" charset="0"/>
              <a:cs typeface="Arial" panose="020B0604020202020204" pitchFamily="34" charset="0"/>
            </a:endParaRPr>
          </a:p>
        </p:txBody>
      </p:sp>
      <p:pic>
        <p:nvPicPr>
          <p:cNvPr id="40963" name="Picture 4"/>
          <p:cNvPicPr>
            <a:picLocks noChangeAspect="1"/>
          </p:cNvPicPr>
          <p:nvPr/>
        </p:nvPicPr>
        <p:blipFill>
          <a:blip r:embed="rId2" cstate="print"/>
          <a:srcRect/>
          <a:stretch>
            <a:fillRect/>
          </a:stretch>
        </p:blipFill>
        <p:spPr bwMode="auto">
          <a:xfrm>
            <a:off x="6246813" y="228600"/>
            <a:ext cx="2897187" cy="6321425"/>
          </a:xfrm>
          <a:prstGeom prst="rect">
            <a:avLst/>
          </a:prstGeom>
          <a:noFill/>
          <a:ln w="9525">
            <a:noFill/>
            <a:miter lim="800000"/>
            <a:headEnd/>
            <a:tailEnd/>
          </a:ln>
        </p:spPr>
      </p:pic>
      <p:sp>
        <p:nvSpPr>
          <p:cNvPr id="40964" name="TextBox 3"/>
          <p:cNvSpPr txBox="1">
            <a:spLocks noChangeArrowheads="1"/>
          </p:cNvSpPr>
          <p:nvPr/>
        </p:nvSpPr>
        <p:spPr bwMode="auto">
          <a:xfrm>
            <a:off x="776288" y="60325"/>
            <a:ext cx="5470525"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9713" y="687388"/>
            <a:ext cx="6021387" cy="5899150"/>
          </a:xfrm>
        </p:spPr>
        <p:txBody>
          <a:bodyPr>
            <a:noAutofit/>
          </a:bodyPr>
          <a:lstStyle/>
          <a:p>
            <a:pPr marL="0" indent="0">
              <a:lnSpc>
                <a:spcPct val="115000"/>
              </a:lnSpc>
              <a:spcBef>
                <a:spcPts val="0"/>
              </a:spcBef>
              <a:buFont typeface="Wingdings 2" pitchFamily="18" charset="2"/>
              <a:buNone/>
              <a:defRPr/>
            </a:pPr>
            <a:r>
              <a:rPr lang="en-IN" b="1" i="1" dirty="0">
                <a:solidFill>
                  <a:srgbClr val="7030A0"/>
                </a:solidFill>
                <a:latin typeface="Arial" panose="020B0604020202020204" pitchFamily="34" charset="0"/>
                <a:ea typeface="Calibri" panose="020F0502020204030204" pitchFamily="34" charset="0"/>
                <a:cs typeface="Arial" panose="020B0604020202020204" pitchFamily="34" charset="0"/>
              </a:rPr>
              <a:t>Course</a:t>
            </a:r>
            <a:endParaRPr lang="en-GB" b="1" dirty="0">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In pelvic cavity</a:t>
            </a:r>
            <a:endParaRPr lang="en-GB" sz="2400" dirty="0">
              <a:latin typeface="Arial" panose="020B0604020202020204" pitchFamily="34" charset="0"/>
              <a:ea typeface="Calibri" panose="020F0502020204030204" pitchFamily="34" charset="0"/>
              <a:cs typeface="Arial" panose="020B0604020202020204" pitchFamily="34" charset="0"/>
            </a:endParaRPr>
          </a:p>
          <a:p>
            <a:pPr lvl="1">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Proximal (upper) part of nerve lies in abdominal and pelvic cavity</a:t>
            </a:r>
          </a:p>
          <a:p>
            <a:pPr lvl="1">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Emerges out through medial border of psoas major muscle and passes downward behind common iliac arteries</a:t>
            </a:r>
            <a:endParaRPr lang="en-GB" dirty="0">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In thigh</a:t>
            </a:r>
            <a:endParaRPr lang="en-GB" sz="2400" dirty="0">
              <a:latin typeface="Arial" panose="020B0604020202020204" pitchFamily="34" charset="0"/>
              <a:ea typeface="Calibri" panose="020F0502020204030204" pitchFamily="34" charset="0"/>
              <a:cs typeface="Arial" panose="020B0604020202020204" pitchFamily="34" charset="0"/>
            </a:endParaRPr>
          </a:p>
          <a:p>
            <a:pPr lvl="1">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Enters thigh through obturator foramen</a:t>
            </a:r>
          </a:p>
          <a:p>
            <a:pPr lvl="1">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While passing through obturator foramen (canal), divides into anterior and posterior divisions</a:t>
            </a:r>
            <a:endParaRPr lang="en-GB" dirty="0">
              <a:latin typeface="Arial" panose="020B0604020202020204" pitchFamily="34" charset="0"/>
              <a:ea typeface="Calibri" panose="020F0502020204030204" pitchFamily="34" charset="0"/>
              <a:cs typeface="Arial" panose="020B0604020202020204" pitchFamily="34" charset="0"/>
            </a:endParaRPr>
          </a:p>
        </p:txBody>
      </p:sp>
      <p:pic>
        <p:nvPicPr>
          <p:cNvPr id="41987" name="Picture 1"/>
          <p:cNvPicPr>
            <a:picLocks noChangeAspect="1"/>
          </p:cNvPicPr>
          <p:nvPr/>
        </p:nvPicPr>
        <p:blipFill>
          <a:blip r:embed="rId2" cstate="print"/>
          <a:srcRect/>
          <a:stretch>
            <a:fillRect/>
          </a:stretch>
        </p:blipFill>
        <p:spPr bwMode="auto">
          <a:xfrm>
            <a:off x="6381750" y="338138"/>
            <a:ext cx="2762250" cy="6026150"/>
          </a:xfrm>
          <a:prstGeom prst="rect">
            <a:avLst/>
          </a:prstGeom>
          <a:noFill/>
          <a:ln w="9525">
            <a:noFill/>
            <a:miter lim="800000"/>
            <a:headEnd/>
            <a:tailEnd/>
          </a:ln>
        </p:spPr>
      </p:pic>
      <p:sp>
        <p:nvSpPr>
          <p:cNvPr id="41988" name="TextBox 4"/>
          <p:cNvSpPr txBox="1">
            <a:spLocks noChangeArrowheads="1"/>
          </p:cNvSpPr>
          <p:nvPr/>
        </p:nvSpPr>
        <p:spPr bwMode="auto">
          <a:xfrm>
            <a:off x="442913" y="0"/>
            <a:ext cx="5938837"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39713" y="769938"/>
            <a:ext cx="6021387" cy="5688012"/>
          </a:xfrm>
        </p:spPr>
        <p:txBody>
          <a:bodyPr>
            <a:noAutofit/>
          </a:bodyPr>
          <a:lstStyle/>
          <a:p>
            <a:pPr marL="0" indent="0">
              <a:lnSpc>
                <a:spcPct val="115000"/>
              </a:lnSpc>
              <a:spcBef>
                <a:spcPts val="0"/>
              </a:spcBef>
              <a:buFont typeface="Wingdings 2" pitchFamily="18" charset="2"/>
              <a:buNone/>
              <a:defRPr/>
            </a:pPr>
            <a:r>
              <a:rPr lang="en-IN" b="1" i="1" dirty="0">
                <a:solidFill>
                  <a:srgbClr val="7030A0"/>
                </a:solidFill>
                <a:latin typeface="Arial" panose="020B0604020202020204" pitchFamily="34" charset="0"/>
                <a:ea typeface="Calibri" panose="020F0502020204030204" pitchFamily="34" charset="0"/>
                <a:cs typeface="Arial" panose="020B0604020202020204" pitchFamily="34" charset="0"/>
              </a:rPr>
              <a:t>Course</a:t>
            </a:r>
            <a:endParaRPr lang="en-GB" dirty="0">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In thigh</a:t>
            </a:r>
            <a:endParaRPr lang="en-GB" sz="2400" dirty="0">
              <a:latin typeface="Arial" panose="020B0604020202020204" pitchFamily="34" charset="0"/>
              <a:ea typeface="Calibri" panose="020F0502020204030204" pitchFamily="34" charset="0"/>
              <a:cs typeface="Arial" panose="020B0604020202020204" pitchFamily="34" charset="0"/>
            </a:endParaRPr>
          </a:p>
          <a:p>
            <a:pPr lvl="1">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Anterior division passes downward in front of obturator externus</a:t>
            </a:r>
          </a:p>
          <a:p>
            <a:pPr lvl="1">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Further, descend behind pectineus and adductor longus in front of adductor magnus</a:t>
            </a:r>
          </a:p>
          <a:p>
            <a:pPr lvl="1">
              <a:lnSpc>
                <a:spcPct val="115000"/>
              </a:lnSpc>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Posterior division passes through substance of obturator externus muscle</a:t>
            </a:r>
            <a:endParaRPr lang="en-GB" dirty="0">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0"/>
              </a:spcBef>
              <a:defRPr/>
            </a:pPr>
            <a:r>
              <a:rPr lang="en-IN" sz="2400" dirty="0">
                <a:solidFill>
                  <a:srgbClr val="FF0000"/>
                </a:solidFill>
                <a:latin typeface="Arial" panose="020B0604020202020204" pitchFamily="34" charset="0"/>
                <a:ea typeface="Calibri" panose="020F0502020204030204" pitchFamily="34" charset="0"/>
                <a:cs typeface="Arial" panose="020B0604020202020204" pitchFamily="34" charset="0"/>
              </a:rPr>
              <a:t>Footnote</a:t>
            </a:r>
          </a:p>
          <a:p>
            <a:pPr lvl="1">
              <a:lnSpc>
                <a:spcPct val="115000"/>
              </a:lnSpc>
              <a:spcBef>
                <a:spcPts val="0"/>
              </a:spcBef>
              <a:defRPr/>
            </a:pPr>
            <a:r>
              <a:rPr lang="en-IN" dirty="0">
                <a:solidFill>
                  <a:srgbClr val="FF0000"/>
                </a:solidFill>
                <a:latin typeface="Arial" panose="020B0604020202020204" pitchFamily="34" charset="0"/>
                <a:ea typeface="Calibri" panose="020F0502020204030204" pitchFamily="34" charset="0"/>
                <a:cs typeface="Arial" panose="020B0604020202020204" pitchFamily="34" charset="0"/>
              </a:rPr>
              <a:t>Abdominal aorta → common iliac artery → external and internal iliac arteries</a:t>
            </a:r>
            <a:endParaRPr lang="en-GB" dirty="0">
              <a:latin typeface="Arial" panose="020B0604020202020204" pitchFamily="34" charset="0"/>
              <a:ea typeface="Calibri" panose="020F0502020204030204" pitchFamily="34" charset="0"/>
              <a:cs typeface="Arial" panose="020B0604020202020204" pitchFamily="34" charset="0"/>
            </a:endParaRPr>
          </a:p>
        </p:txBody>
      </p:sp>
      <p:pic>
        <p:nvPicPr>
          <p:cNvPr id="43011" name="Picture 1"/>
          <p:cNvPicPr>
            <a:picLocks noChangeAspect="1"/>
          </p:cNvPicPr>
          <p:nvPr/>
        </p:nvPicPr>
        <p:blipFill>
          <a:blip r:embed="rId2" cstate="print"/>
          <a:srcRect/>
          <a:stretch>
            <a:fillRect/>
          </a:stretch>
        </p:blipFill>
        <p:spPr bwMode="auto">
          <a:xfrm>
            <a:off x="6381750" y="338138"/>
            <a:ext cx="2762250" cy="6026150"/>
          </a:xfrm>
          <a:prstGeom prst="rect">
            <a:avLst/>
          </a:prstGeom>
          <a:noFill/>
          <a:ln w="9525">
            <a:noFill/>
            <a:miter lim="800000"/>
            <a:headEnd/>
            <a:tailEnd/>
          </a:ln>
        </p:spPr>
      </p:pic>
      <p:sp>
        <p:nvSpPr>
          <p:cNvPr id="43012" name="TextBox 4"/>
          <p:cNvSpPr txBox="1">
            <a:spLocks noChangeArrowheads="1"/>
          </p:cNvSpPr>
          <p:nvPr/>
        </p:nvSpPr>
        <p:spPr bwMode="auto">
          <a:xfrm>
            <a:off x="582613" y="0"/>
            <a:ext cx="5799137"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p:cNvPicPr>
          <p:nvPr/>
        </p:nvPicPr>
        <p:blipFill>
          <a:blip r:embed="rId2" cstate="print"/>
          <a:srcRect/>
          <a:stretch>
            <a:fillRect/>
          </a:stretch>
        </p:blipFill>
        <p:spPr bwMode="auto">
          <a:xfrm>
            <a:off x="122238" y="346075"/>
            <a:ext cx="8899525" cy="61658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79388" y="865188"/>
            <a:ext cx="5038725" cy="5565775"/>
          </a:xfrm>
        </p:spPr>
        <p:txBody>
          <a:bodyPr>
            <a:noAutofit/>
          </a:bodyPr>
          <a:lstStyle/>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Triangular muscle</a:t>
            </a: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Forms medial part of floor of femoral triangle Adductor longus and pectineus lie in same plane </a:t>
            </a:r>
            <a:endParaRPr lang="en-US"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3200" b="1" i="1" dirty="0">
                <a:solidFill>
                  <a:srgbClr val="C00000"/>
                </a:solidFill>
                <a:latin typeface="Arial" panose="020B0604020202020204" pitchFamily="34" charset="0"/>
                <a:ea typeface="Calibri" panose="020F0502020204030204" pitchFamily="34" charset="0"/>
                <a:cs typeface="Arial" panose="020B0604020202020204" pitchFamily="34" charset="0"/>
              </a:rPr>
              <a:t>Origin</a:t>
            </a:r>
            <a:endParaRPr lang="en-GB" sz="32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Originates as rounded tendon from front of </a:t>
            </a:r>
            <a:r>
              <a:rPr lang="en-IN" i="1" dirty="0">
                <a:solidFill>
                  <a:srgbClr val="FF0000"/>
                </a:solidFill>
                <a:latin typeface="Arial" panose="020B0604020202020204" pitchFamily="34" charset="0"/>
                <a:ea typeface="Calibri" panose="020F0502020204030204" pitchFamily="34" charset="0"/>
                <a:cs typeface="Arial" panose="020B0604020202020204" pitchFamily="34" charset="0"/>
              </a:rPr>
              <a:t>body of pubis</a:t>
            </a:r>
            <a:r>
              <a:rPr lang="en-IN"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IN" dirty="0">
                <a:latin typeface="Arial" panose="020B0604020202020204" pitchFamily="34" charset="0"/>
                <a:ea typeface="Calibri" panose="020F0502020204030204" pitchFamily="34" charset="0"/>
                <a:cs typeface="Arial" panose="020B0604020202020204" pitchFamily="34" charset="0"/>
              </a:rPr>
              <a:t>in angle between pubic crest and symphysis pubis</a:t>
            </a: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8195" name="TextBox 3"/>
          <p:cNvSpPr txBox="1">
            <a:spLocks noChangeArrowheads="1"/>
          </p:cNvSpPr>
          <p:nvPr/>
        </p:nvSpPr>
        <p:spPr bwMode="auto">
          <a:xfrm>
            <a:off x="1828800" y="0"/>
            <a:ext cx="5307013"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Adductor  Longus</a:t>
            </a:r>
            <a:endParaRPr lang="en-GB" sz="4000">
              <a:solidFill>
                <a:srgbClr val="FF0000"/>
              </a:solidFill>
              <a:latin typeface="Arial" charset="0"/>
              <a:cs typeface="Calibri" pitchFamily="34" charset="0"/>
            </a:endParaRPr>
          </a:p>
        </p:txBody>
      </p:sp>
      <p:pic>
        <p:nvPicPr>
          <p:cNvPr id="8196" name="Picture 4"/>
          <p:cNvPicPr>
            <a:picLocks noChangeAspect="1"/>
          </p:cNvPicPr>
          <p:nvPr/>
        </p:nvPicPr>
        <p:blipFill>
          <a:blip r:embed="rId2" cstate="print"/>
          <a:srcRect/>
          <a:stretch>
            <a:fillRect/>
          </a:stretch>
        </p:blipFill>
        <p:spPr bwMode="auto">
          <a:xfrm>
            <a:off x="5280025" y="1465263"/>
            <a:ext cx="3863975" cy="4075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descr="Obt nerve"/>
          <p:cNvPicPr>
            <a:picLocks noChangeAspect="1" noChangeArrowheads="1"/>
          </p:cNvPicPr>
          <p:nvPr/>
        </p:nvPicPr>
        <p:blipFill>
          <a:blip r:embed="rId2" cstate="print"/>
          <a:srcRect/>
          <a:stretch>
            <a:fillRect/>
          </a:stretch>
        </p:blipFill>
        <p:spPr bwMode="auto">
          <a:xfrm>
            <a:off x="0" y="0"/>
            <a:ext cx="6481763" cy="6858000"/>
          </a:xfrm>
          <a:prstGeom prst="rect">
            <a:avLst/>
          </a:prstGeom>
          <a:noFill/>
          <a:ln w="9525">
            <a:noFill/>
            <a:miter lim="800000"/>
            <a:headEnd/>
            <a:tailEnd/>
          </a:ln>
        </p:spPr>
      </p:pic>
      <p:sp>
        <p:nvSpPr>
          <p:cNvPr id="45059" name="TextBox 2"/>
          <p:cNvSpPr txBox="1">
            <a:spLocks noChangeArrowheads="1"/>
          </p:cNvSpPr>
          <p:nvPr/>
        </p:nvSpPr>
        <p:spPr bwMode="auto">
          <a:xfrm>
            <a:off x="5257800" y="381000"/>
            <a:ext cx="3886200" cy="1077913"/>
          </a:xfrm>
          <a:prstGeom prst="rect">
            <a:avLst/>
          </a:prstGeom>
          <a:noFill/>
          <a:ln w="9525">
            <a:noFill/>
            <a:miter lim="800000"/>
            <a:headEnd/>
            <a:tailEnd/>
          </a:ln>
        </p:spPr>
        <p:txBody>
          <a:bodyPr>
            <a:spAutoFit/>
          </a:bodyPr>
          <a:lstStyle/>
          <a:p>
            <a:r>
              <a:rPr lang="en-US" sz="3200" b="1"/>
              <a:t>OBTURATOR NERVE</a:t>
            </a:r>
            <a:endParaRPr lang="en-IN" sz="3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01613" y="715963"/>
            <a:ext cx="5135562" cy="6013450"/>
          </a:xfrm>
        </p:spPr>
        <p:txBody>
          <a:bodyPr>
            <a:noAutofit/>
          </a:bodyPr>
          <a:lstStyle/>
          <a:p>
            <a:pPr marL="0" indent="0">
              <a:spcBef>
                <a:spcPts val="0"/>
              </a:spcBef>
              <a:buFont typeface="Wingdings 2" pitchFamily="18" charset="2"/>
              <a:buNone/>
              <a:defRPr/>
            </a:pPr>
            <a:r>
              <a:rPr lang="en-IN" b="1" i="1" dirty="0">
                <a:solidFill>
                  <a:srgbClr val="7030A0"/>
                </a:solidFill>
                <a:latin typeface="Arial" panose="020B0604020202020204" pitchFamily="34" charset="0"/>
                <a:ea typeface="Calibri" panose="020F0502020204030204" pitchFamily="34" charset="0"/>
                <a:cs typeface="Arial" panose="020B0604020202020204" pitchFamily="34" charset="0"/>
              </a:rPr>
              <a:t>Branches (distribution)</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Anterior division</a:t>
            </a:r>
            <a:endParaRPr lang="en-GB" b="1" dirty="0">
              <a:latin typeface="Arial" panose="020B0604020202020204" pitchFamily="34" charset="0"/>
              <a:ea typeface="Calibri" panose="020F0502020204030204" pitchFamily="34" charset="0"/>
              <a:cs typeface="Arial" panose="020B0604020202020204" pitchFamily="34" charset="0"/>
            </a:endParaRPr>
          </a:p>
          <a:p>
            <a:pPr marL="571500" indent="-342900">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It supplies </a:t>
            </a:r>
            <a:endParaRPr lang="en-GB"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Adductor longus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err="1">
                <a:latin typeface="Arial" panose="020B0604020202020204" pitchFamily="34" charset="0"/>
                <a:ea typeface="Calibri" panose="020F0502020204030204" pitchFamily="34" charset="0"/>
                <a:cs typeface="Arial" panose="020B0604020202020204" pitchFamily="34" charset="0"/>
              </a:rPr>
              <a:t>Gracilis</a:t>
            </a:r>
            <a:r>
              <a:rPr lang="en-IN" sz="2800" dirty="0">
                <a:latin typeface="Arial" panose="020B0604020202020204" pitchFamily="34" charset="0"/>
                <a:ea typeface="Calibri" panose="020F0502020204030204" pitchFamily="34" charset="0"/>
                <a:cs typeface="Arial" panose="020B0604020202020204" pitchFamily="34" charset="0"/>
              </a:rPr>
              <a:t>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Pectineus</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Adductor brevis (may be supplied by posterior division)</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Hip joint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Branch to </a:t>
            </a:r>
            <a:r>
              <a:rPr lang="en-IN" sz="2800" dirty="0" err="1">
                <a:latin typeface="Arial" panose="020B0604020202020204" pitchFamily="34" charset="0"/>
                <a:ea typeface="Calibri" panose="020F0502020204030204" pitchFamily="34" charset="0"/>
                <a:cs typeface="Arial" panose="020B0604020202020204" pitchFamily="34" charset="0"/>
              </a:rPr>
              <a:t>subsartorial</a:t>
            </a:r>
            <a:r>
              <a:rPr lang="en-IN" sz="2800" dirty="0">
                <a:latin typeface="Arial" panose="020B0604020202020204" pitchFamily="34" charset="0"/>
                <a:ea typeface="Calibri" panose="020F0502020204030204" pitchFamily="34" charset="0"/>
                <a:cs typeface="Arial" panose="020B0604020202020204" pitchFamily="34" charset="0"/>
              </a:rPr>
              <a:t> plexus in adductor canal to supply femoral artery</a:t>
            </a:r>
            <a:endParaRPr lang="en-GB" sz="2800" dirty="0">
              <a:latin typeface="Arial" panose="020B0604020202020204" pitchFamily="34" charset="0"/>
              <a:ea typeface="Calibri" panose="020F0502020204030204" pitchFamily="34" charset="0"/>
              <a:cs typeface="Arial" panose="020B0604020202020204" pitchFamily="34" charset="0"/>
            </a:endParaRPr>
          </a:p>
        </p:txBody>
      </p:sp>
      <p:pic>
        <p:nvPicPr>
          <p:cNvPr id="46083" name="Picture 3"/>
          <p:cNvPicPr>
            <a:picLocks noChangeAspect="1"/>
          </p:cNvPicPr>
          <p:nvPr/>
        </p:nvPicPr>
        <p:blipFill>
          <a:blip r:embed="rId2" cstate="print"/>
          <a:srcRect/>
          <a:stretch>
            <a:fillRect/>
          </a:stretch>
        </p:blipFill>
        <p:spPr bwMode="auto">
          <a:xfrm>
            <a:off x="5337175" y="715963"/>
            <a:ext cx="3800475" cy="5938837"/>
          </a:xfrm>
          <a:prstGeom prst="rect">
            <a:avLst/>
          </a:prstGeom>
          <a:noFill/>
          <a:ln w="9525">
            <a:noFill/>
            <a:miter lim="800000"/>
            <a:headEnd/>
            <a:tailEnd/>
          </a:ln>
        </p:spPr>
      </p:pic>
      <p:sp>
        <p:nvSpPr>
          <p:cNvPr id="46084" name="TextBox 4"/>
          <p:cNvSpPr txBox="1">
            <a:spLocks noChangeArrowheads="1"/>
          </p:cNvSpPr>
          <p:nvPr/>
        </p:nvSpPr>
        <p:spPr bwMode="auto">
          <a:xfrm>
            <a:off x="401638" y="9525"/>
            <a:ext cx="5940425"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01613" y="715963"/>
            <a:ext cx="5135562" cy="6013450"/>
          </a:xfrm>
        </p:spPr>
        <p:txBody>
          <a:bodyPr>
            <a:noAutofit/>
          </a:bodyPr>
          <a:lstStyle/>
          <a:p>
            <a:pPr marL="0" indent="0">
              <a:spcBef>
                <a:spcPts val="0"/>
              </a:spcBef>
              <a:buFont typeface="Wingdings 2" pitchFamily="18" charset="2"/>
              <a:buNone/>
              <a:defRPr/>
            </a:pPr>
            <a:r>
              <a:rPr lang="en-IN" b="1" i="1" dirty="0">
                <a:solidFill>
                  <a:srgbClr val="7030A0"/>
                </a:solidFill>
                <a:latin typeface="Arial" panose="020B0604020202020204" pitchFamily="34" charset="0"/>
                <a:ea typeface="Calibri" panose="020F0502020204030204" pitchFamily="34" charset="0"/>
                <a:cs typeface="Arial" panose="020B0604020202020204" pitchFamily="34" charset="0"/>
              </a:rPr>
              <a:t>Branches (distribution)</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b="1" dirty="0">
                <a:solidFill>
                  <a:srgbClr val="C00000"/>
                </a:solidFill>
                <a:latin typeface="Arial" panose="020B0604020202020204" pitchFamily="34" charset="0"/>
                <a:ea typeface="Calibri" panose="020F0502020204030204" pitchFamily="34" charset="0"/>
                <a:cs typeface="Arial" panose="020B0604020202020204" pitchFamily="34" charset="0"/>
              </a:rPr>
              <a:t>Posterior division</a:t>
            </a:r>
            <a:endParaRPr lang="en-GB" b="1" dirty="0">
              <a:latin typeface="Arial" panose="020B0604020202020204" pitchFamily="34" charset="0"/>
              <a:ea typeface="Calibri" panose="020F0502020204030204" pitchFamily="34" charset="0"/>
              <a:cs typeface="Arial" panose="020B0604020202020204" pitchFamily="34" charset="0"/>
            </a:endParaRPr>
          </a:p>
          <a:p>
            <a:pPr marL="571500" indent="-342900">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Pierces obturator externus muscle and supplies </a:t>
            </a: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Obturator externus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Adductor magnus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Adductor brevis (if not supplied by anterior division) </a:t>
            </a:r>
            <a:endParaRPr lang="en-GB" sz="2800" dirty="0">
              <a:latin typeface="Arial" panose="020B0604020202020204" pitchFamily="34" charset="0"/>
              <a:ea typeface="Calibri" panose="020F0502020204030204" pitchFamily="34" charset="0"/>
              <a:cs typeface="Arial" panose="020B0604020202020204" pitchFamily="34" charset="0"/>
            </a:endParaRPr>
          </a:p>
          <a:p>
            <a:pPr marL="1028700" lvl="1" indent="-342900">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Genicular branch for popliteal vessels, cruciate ligaments, and capsule of knee joint</a:t>
            </a:r>
            <a:endParaRPr lang="en-GB" sz="2800" dirty="0">
              <a:latin typeface="Arial" panose="020B0604020202020204" pitchFamily="34" charset="0"/>
              <a:ea typeface="Calibri" panose="020F0502020204030204" pitchFamily="34" charset="0"/>
              <a:cs typeface="Arial" panose="020B0604020202020204" pitchFamily="34" charset="0"/>
            </a:endParaRPr>
          </a:p>
        </p:txBody>
      </p:sp>
      <p:pic>
        <p:nvPicPr>
          <p:cNvPr id="47107" name="Picture 3"/>
          <p:cNvPicPr>
            <a:picLocks noChangeAspect="1"/>
          </p:cNvPicPr>
          <p:nvPr/>
        </p:nvPicPr>
        <p:blipFill>
          <a:blip r:embed="rId2" cstate="print"/>
          <a:srcRect/>
          <a:stretch>
            <a:fillRect/>
          </a:stretch>
        </p:blipFill>
        <p:spPr bwMode="auto">
          <a:xfrm>
            <a:off x="5337175" y="715963"/>
            <a:ext cx="3800475" cy="5938837"/>
          </a:xfrm>
          <a:prstGeom prst="rect">
            <a:avLst/>
          </a:prstGeom>
          <a:noFill/>
          <a:ln w="9525">
            <a:noFill/>
            <a:miter lim="800000"/>
            <a:headEnd/>
            <a:tailEnd/>
          </a:ln>
        </p:spPr>
      </p:pic>
      <p:sp>
        <p:nvSpPr>
          <p:cNvPr id="47108" name="TextBox 4"/>
          <p:cNvSpPr txBox="1">
            <a:spLocks noChangeArrowheads="1"/>
          </p:cNvSpPr>
          <p:nvPr/>
        </p:nvSpPr>
        <p:spPr bwMode="auto">
          <a:xfrm>
            <a:off x="623888" y="9525"/>
            <a:ext cx="5935662"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493DA0"/>
                </a:solidFill>
                <a:latin typeface="Arial" charset="0"/>
                <a:cs typeface="Calibri" pitchFamily="34" charset="0"/>
              </a:rPr>
              <a:t>OBTURATOR  NERVE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p:cNvPicPr>
            <a:picLocks noChangeAspect="1"/>
          </p:cNvPicPr>
          <p:nvPr/>
        </p:nvPicPr>
        <p:blipFill>
          <a:blip r:embed="rId2" cstate="print"/>
          <a:srcRect/>
          <a:stretch>
            <a:fillRect/>
          </a:stretch>
        </p:blipFill>
        <p:spPr bwMode="auto">
          <a:xfrm>
            <a:off x="1446213" y="146050"/>
            <a:ext cx="5853112" cy="671195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293688" y="769938"/>
            <a:ext cx="8556625" cy="5889625"/>
          </a:xfrm>
        </p:spPr>
        <p:txBody>
          <a:bodyPr/>
          <a:lstStyle/>
          <a:p>
            <a:pPr marL="342900" indent="-342900">
              <a:spcBef>
                <a:spcPct val="0"/>
              </a:spcBef>
              <a:buFont typeface="Symbol" pitchFamily="18" charset="2"/>
              <a:buChar char=""/>
            </a:pPr>
            <a:r>
              <a:rPr lang="en-IN" sz="2400" smtClean="0">
                <a:latin typeface="Arial" charset="0"/>
                <a:ea typeface="Calibri" pitchFamily="34" charset="0"/>
                <a:cs typeface="Arial" charset="0"/>
              </a:rPr>
              <a:t>Obturator nerve emerges out from medial border of psoas major muscle</a:t>
            </a:r>
            <a:endParaRPr lang="en-GB" sz="2400" smtClean="0">
              <a:latin typeface="Arial" charset="0"/>
              <a:ea typeface="Calibri" pitchFamily="34" charset="0"/>
              <a:cs typeface="Arial" charset="0"/>
            </a:endParaRPr>
          </a:p>
          <a:p>
            <a:pPr marL="342900" indent="-342900">
              <a:spcBef>
                <a:spcPct val="0"/>
              </a:spcBef>
              <a:buFont typeface="Symbol" pitchFamily="18" charset="2"/>
              <a:buChar char=""/>
            </a:pPr>
            <a:r>
              <a:rPr lang="en-IN" sz="2400" smtClean="0">
                <a:latin typeface="Arial" charset="0"/>
                <a:ea typeface="Calibri" pitchFamily="34" charset="0"/>
                <a:cs typeface="Arial" charset="0"/>
              </a:rPr>
              <a:t>Anterior division of obturator nerve lies deep to adductor longus and pectineus, whereas posterior division lies behind adductor brevis</a:t>
            </a:r>
            <a:endParaRPr lang="en-GB" sz="2400" smtClean="0">
              <a:latin typeface="Arial" charset="0"/>
              <a:ea typeface="Calibri" pitchFamily="34" charset="0"/>
              <a:cs typeface="Arial" charset="0"/>
            </a:endParaRPr>
          </a:p>
          <a:p>
            <a:pPr marL="342900" indent="-342900">
              <a:spcBef>
                <a:spcPct val="0"/>
              </a:spcBef>
              <a:buFont typeface="Symbol" pitchFamily="18" charset="2"/>
              <a:buChar char=""/>
            </a:pPr>
            <a:r>
              <a:rPr lang="en-IN" sz="2400" smtClean="0">
                <a:solidFill>
                  <a:srgbClr val="FF0000"/>
                </a:solidFill>
                <a:latin typeface="Arial" charset="0"/>
                <a:ea typeface="Calibri" pitchFamily="34" charset="0"/>
                <a:cs typeface="Arial" charset="0"/>
              </a:rPr>
              <a:t>Genicular branch – continuation of posterior division of obturator nerve</a:t>
            </a:r>
          </a:p>
          <a:p>
            <a:pPr marL="800100" lvl="1" indent="-342900">
              <a:spcBef>
                <a:spcPct val="0"/>
              </a:spcBef>
              <a:buFont typeface="Symbol" pitchFamily="18" charset="2"/>
              <a:buChar char=""/>
            </a:pPr>
            <a:r>
              <a:rPr lang="en-IN" smtClean="0">
                <a:latin typeface="Arial" charset="0"/>
                <a:ea typeface="Calibri" pitchFamily="34" charset="0"/>
                <a:cs typeface="Arial" charset="0"/>
              </a:rPr>
              <a:t>Enters in popliteal fossa and supplies popliteal vessels</a:t>
            </a:r>
          </a:p>
          <a:p>
            <a:pPr marL="800100" lvl="1" indent="-342900">
              <a:spcBef>
                <a:spcPct val="0"/>
              </a:spcBef>
              <a:buFont typeface="Symbol" pitchFamily="18" charset="2"/>
              <a:buChar char=""/>
            </a:pPr>
            <a:r>
              <a:rPr lang="en-IN" smtClean="0">
                <a:latin typeface="Arial" charset="0"/>
                <a:ea typeface="Calibri" pitchFamily="34" charset="0"/>
                <a:cs typeface="Arial" charset="0"/>
              </a:rPr>
              <a:t>Then pierces lateral popliteal ligament to enter knee joint</a:t>
            </a:r>
            <a:endParaRPr lang="en-GB" smtClean="0">
              <a:latin typeface="Arial" charset="0"/>
              <a:ea typeface="Calibri" pitchFamily="34" charset="0"/>
              <a:cs typeface="Arial" charset="0"/>
            </a:endParaRPr>
          </a:p>
          <a:p>
            <a:pPr marL="800100" lvl="1" indent="-342900">
              <a:spcBef>
                <a:spcPct val="0"/>
              </a:spcBef>
              <a:spcAft>
                <a:spcPts val="1200"/>
              </a:spcAft>
              <a:buFont typeface="Symbol" pitchFamily="18" charset="2"/>
              <a:buChar char=""/>
            </a:pPr>
            <a:r>
              <a:rPr lang="en-IN" smtClean="0">
                <a:latin typeface="Arial" charset="0"/>
                <a:ea typeface="Calibri" pitchFamily="34" charset="0"/>
                <a:cs typeface="Arial" charset="0"/>
              </a:rPr>
              <a:t>Occasionally pectineus – supplied by anterior division of obturator nerve and also by femoral nerve</a:t>
            </a:r>
          </a:p>
          <a:p>
            <a:pPr marL="342900" indent="-342900">
              <a:spcBef>
                <a:spcPct val="0"/>
              </a:spcBef>
              <a:spcAft>
                <a:spcPts val="1200"/>
              </a:spcAft>
              <a:buFont typeface="Symbol" pitchFamily="18" charset="2"/>
              <a:buChar char=""/>
            </a:pPr>
            <a:r>
              <a:rPr lang="en-IN" sz="2400" smtClean="0">
                <a:latin typeface="Arial" charset="0"/>
                <a:ea typeface="Calibri" pitchFamily="34" charset="0"/>
                <a:cs typeface="Arial" charset="0"/>
              </a:rPr>
              <a:t>Pectineus has dual nerve supply</a:t>
            </a:r>
          </a:p>
          <a:p>
            <a:pPr marL="342900" indent="-342900" algn="just">
              <a:spcBef>
                <a:spcPct val="0"/>
              </a:spcBef>
              <a:buFont typeface="Symbol" pitchFamily="18" charset="2"/>
              <a:buChar char=""/>
            </a:pPr>
            <a:endParaRPr lang="en-GB" sz="2000" smtClean="0">
              <a:latin typeface="Arial" charset="0"/>
              <a:ea typeface="Calibri" pitchFamily="34" charset="0"/>
              <a:cs typeface="Arial" charset="0"/>
            </a:endParaRPr>
          </a:p>
        </p:txBody>
      </p:sp>
      <p:sp>
        <p:nvSpPr>
          <p:cNvPr id="49155" name="TextBox 3"/>
          <p:cNvSpPr txBox="1">
            <a:spLocks noChangeArrowheads="1"/>
          </p:cNvSpPr>
          <p:nvPr/>
        </p:nvSpPr>
        <p:spPr bwMode="auto">
          <a:xfrm>
            <a:off x="2406650" y="0"/>
            <a:ext cx="4572000" cy="708025"/>
          </a:xfrm>
          <a:prstGeom prst="rect">
            <a:avLst/>
          </a:prstGeom>
          <a:noFill/>
          <a:ln w="9525">
            <a:noFill/>
            <a:miter lim="800000"/>
            <a:headEnd/>
            <a:tailEnd/>
          </a:ln>
        </p:spPr>
        <p:txBody>
          <a:bodyPr>
            <a:spAutoFit/>
          </a:bodyPr>
          <a:lstStyle/>
          <a:p>
            <a:pPr eaLnBrk="1" hangingPunct="1">
              <a:spcAft>
                <a:spcPts val="1200"/>
              </a:spcAft>
              <a:buFont typeface="Arial" charset="0"/>
              <a:buNone/>
            </a:pPr>
            <a:r>
              <a:rPr lang="en-IN" sz="4000" b="1" i="1">
                <a:solidFill>
                  <a:srgbClr val="FF0000"/>
                </a:solidFill>
                <a:latin typeface="Arial" charset="0"/>
                <a:cs typeface="Calibri" pitchFamily="34" charset="0"/>
              </a:rPr>
              <a:t> </a:t>
            </a:r>
            <a:r>
              <a:rPr lang="en-IN" sz="4000" b="1">
                <a:solidFill>
                  <a:srgbClr val="FF0000"/>
                </a:solidFill>
                <a:latin typeface="Arial" charset="0"/>
                <a:cs typeface="Calibri" pitchFamily="34" charset="0"/>
              </a:rPr>
              <a:t>Interesting</a:t>
            </a:r>
            <a:r>
              <a:rPr lang="en-IN" sz="4000" b="1" i="1">
                <a:solidFill>
                  <a:srgbClr val="FF0000"/>
                </a:solidFill>
                <a:latin typeface="Arial" charset="0"/>
                <a:cs typeface="Calibri" pitchFamily="34" charset="0"/>
              </a:rPr>
              <a:t>  </a:t>
            </a:r>
            <a:r>
              <a:rPr lang="en-IN" sz="4000" b="1">
                <a:solidFill>
                  <a:srgbClr val="FF0000"/>
                </a:solidFill>
                <a:latin typeface="Arial" charset="0"/>
                <a:cs typeface="Calibri" pitchFamily="34" charset="0"/>
              </a:rPr>
              <a:t>facts</a:t>
            </a:r>
            <a:endParaRPr lang="en-GB" sz="4000">
              <a:solidFill>
                <a:srgbClr val="FF0000"/>
              </a:solidFill>
              <a:latin typeface="Arial" charset="0"/>
              <a:cs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328613" y="1003300"/>
            <a:ext cx="8504237" cy="5565775"/>
          </a:xfrm>
        </p:spPr>
        <p:txBody>
          <a:bodyPr>
            <a:noAutofit/>
          </a:bodyPr>
          <a:lstStyle/>
          <a:p>
            <a:pPr marL="0" indent="0">
              <a:spcBef>
                <a:spcPts val="0"/>
              </a:spcBef>
              <a:buFont typeface="Wingdings 2" pitchFamily="18" charset="2"/>
              <a:buNone/>
              <a:defRPr/>
            </a:pPr>
            <a:r>
              <a:rPr lang="en-IN" sz="3200" i="1" dirty="0">
                <a:solidFill>
                  <a:srgbClr val="C00000"/>
                </a:solidFill>
                <a:latin typeface="Arial" panose="020B0604020202020204" pitchFamily="34" charset="0"/>
                <a:ea typeface="Calibri" panose="020F0502020204030204" pitchFamily="34" charset="0"/>
                <a:cs typeface="Arial" panose="020B0604020202020204" pitchFamily="34" charset="0"/>
              </a:rPr>
              <a:t>Surgical division of obturator nerve</a:t>
            </a:r>
            <a:endParaRPr lang="en-GB" sz="32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Spastic paraplegia causing adductor muscle spasm, surgical division of obturator nerve may be useful to relieve symptoms</a:t>
            </a:r>
            <a:endParaRPr lang="en-GB" sz="32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3200" i="1" dirty="0">
                <a:solidFill>
                  <a:srgbClr val="C00000"/>
                </a:solidFill>
                <a:latin typeface="Arial" panose="020B0604020202020204" pitchFamily="34" charset="0"/>
                <a:ea typeface="Calibri" panose="020F0502020204030204" pitchFamily="34" charset="0"/>
                <a:cs typeface="Arial" panose="020B0604020202020204" pitchFamily="34" charset="0"/>
              </a:rPr>
              <a:t>Referred pain of hip to knee</a:t>
            </a:r>
            <a:endParaRPr lang="en-GB" sz="3200"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3200" dirty="0">
                <a:latin typeface="Arial" panose="020B0604020202020204" pitchFamily="34" charset="0"/>
                <a:ea typeface="Calibri" panose="020F0502020204030204" pitchFamily="34" charset="0"/>
                <a:cs typeface="Arial" panose="020B0604020202020204" pitchFamily="34" charset="0"/>
              </a:rPr>
              <a:t>As obturator nerve supplies both hip and knee joints, may cause referred pain to knee joint</a:t>
            </a:r>
            <a:endParaRPr lang="en-GB" sz="3200" dirty="0">
              <a:latin typeface="Arial" panose="020B0604020202020204" pitchFamily="34" charset="0"/>
              <a:ea typeface="Calibri" panose="020F0502020204030204" pitchFamily="34" charset="0"/>
              <a:cs typeface="Arial" panose="020B0604020202020204" pitchFamily="34" charset="0"/>
            </a:endParaRPr>
          </a:p>
          <a:p>
            <a:pPr marL="342900" indent="-342900" algn="just">
              <a:spcBef>
                <a:spcPts val="0"/>
              </a:spcBef>
              <a:buFont typeface="Symbol" panose="05050102010706020507" pitchFamily="18" charset="2"/>
              <a:buChar char=""/>
              <a:defRPr/>
            </a:pPr>
            <a:endParaRPr lang="en-GB" sz="2000" dirty="0">
              <a:latin typeface="Arial" panose="020B0604020202020204" pitchFamily="34" charset="0"/>
              <a:ea typeface="Calibri" panose="020F0502020204030204" pitchFamily="34" charset="0"/>
              <a:cs typeface="Arial" panose="020B0604020202020204" pitchFamily="34" charset="0"/>
            </a:endParaRPr>
          </a:p>
        </p:txBody>
      </p:sp>
      <p:sp>
        <p:nvSpPr>
          <p:cNvPr id="50179" name="TextBox 3"/>
          <p:cNvSpPr txBox="1">
            <a:spLocks noChangeArrowheads="1"/>
          </p:cNvSpPr>
          <p:nvPr/>
        </p:nvSpPr>
        <p:spPr bwMode="auto">
          <a:xfrm>
            <a:off x="1509713" y="0"/>
            <a:ext cx="4789487" cy="708025"/>
          </a:xfrm>
          <a:prstGeom prst="rect">
            <a:avLst/>
          </a:prstGeom>
          <a:noFill/>
          <a:ln w="9525">
            <a:noFill/>
            <a:miter lim="800000"/>
            <a:headEnd/>
            <a:tailEnd/>
          </a:ln>
        </p:spPr>
        <p:txBody>
          <a:bodyPr>
            <a:spAutoFit/>
          </a:bodyPr>
          <a:lstStyle/>
          <a:p>
            <a:pPr eaLnBrk="1" hangingPunct="1">
              <a:spcAft>
                <a:spcPts val="1200"/>
              </a:spcAft>
              <a:buFont typeface="Arial" charset="0"/>
              <a:buNone/>
            </a:pPr>
            <a:r>
              <a:rPr lang="en-IN" sz="4000" b="1">
                <a:solidFill>
                  <a:srgbClr val="FF0000"/>
                </a:solidFill>
                <a:latin typeface="Arial" charset="0"/>
                <a:cs typeface="Calibri" pitchFamily="34" charset="0"/>
              </a:rPr>
              <a:t>Clinical Integration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96838" y="874713"/>
            <a:ext cx="4803775" cy="5715000"/>
          </a:xfrm>
        </p:spPr>
        <p:txBody>
          <a:bodyPr>
            <a:noAutofit/>
          </a:bodyPr>
          <a:lstStyle/>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Present in 30% individuals </a:t>
            </a: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Formation: Branch of lumbar plexus</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Formed by divisions of ventral primary rami of L3 and L4 spinal nerves</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Root value: L3, L4</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b="1" i="1" dirty="0">
                <a:latin typeface="Arial" panose="020B0604020202020204" pitchFamily="34" charset="0"/>
                <a:ea typeface="Calibri" panose="020F0502020204030204" pitchFamily="34" charset="0"/>
                <a:cs typeface="Arial" panose="020B0604020202020204" pitchFamily="34" charset="0"/>
              </a:rPr>
              <a:t>Course</a:t>
            </a: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Emerges out of medial border of psoas major muscle on posterior abdominal wall </a:t>
            </a:r>
          </a:p>
        </p:txBody>
      </p:sp>
      <p:pic>
        <p:nvPicPr>
          <p:cNvPr id="51203" name="Picture 4"/>
          <p:cNvPicPr>
            <a:picLocks noChangeAspect="1"/>
          </p:cNvPicPr>
          <p:nvPr/>
        </p:nvPicPr>
        <p:blipFill>
          <a:blip r:embed="rId2" cstate="print"/>
          <a:srcRect/>
          <a:stretch>
            <a:fillRect/>
          </a:stretch>
        </p:blipFill>
        <p:spPr bwMode="auto">
          <a:xfrm>
            <a:off x="4900613" y="874713"/>
            <a:ext cx="4243387" cy="5794375"/>
          </a:xfrm>
          <a:prstGeom prst="rect">
            <a:avLst/>
          </a:prstGeom>
          <a:noFill/>
          <a:ln w="9525">
            <a:noFill/>
            <a:miter lim="800000"/>
            <a:headEnd/>
            <a:tailEnd/>
          </a:ln>
        </p:spPr>
      </p:pic>
      <p:sp>
        <p:nvSpPr>
          <p:cNvPr id="51204" name="TextBox 3"/>
          <p:cNvSpPr txBox="1">
            <a:spLocks noChangeArrowheads="1"/>
          </p:cNvSpPr>
          <p:nvPr/>
        </p:nvSpPr>
        <p:spPr bwMode="auto">
          <a:xfrm>
            <a:off x="1192213" y="0"/>
            <a:ext cx="7078662" cy="708025"/>
          </a:xfrm>
          <a:prstGeom prst="rect">
            <a:avLst/>
          </a:prstGeom>
          <a:noFill/>
          <a:ln w="9525">
            <a:noFill/>
            <a:miter lim="800000"/>
            <a:headEnd/>
            <a:tailEnd/>
          </a:ln>
        </p:spPr>
        <p:txBody>
          <a:bodyPr>
            <a:spAutoFit/>
          </a:bodyPr>
          <a:lstStyle/>
          <a:p>
            <a:pPr eaLnBrk="1" hangingPunct="1">
              <a:buFont typeface="Arial" charset="0"/>
              <a:buNone/>
            </a:pPr>
            <a:r>
              <a:rPr lang="en-IN" sz="4000" b="1">
                <a:solidFill>
                  <a:srgbClr val="FF0000"/>
                </a:solidFill>
                <a:latin typeface="Arial" charset="0"/>
                <a:cs typeface="Calibri" pitchFamily="34" charset="0"/>
              </a:rPr>
              <a:t>Accessory obturator nerve</a:t>
            </a:r>
            <a:endParaRPr lang="en-GB" sz="4000">
              <a:solidFill>
                <a:srgbClr val="FF0000"/>
              </a:solidFill>
              <a:latin typeface="Arial" charset="0"/>
              <a:cs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96838" y="874713"/>
            <a:ext cx="4803775" cy="5715000"/>
          </a:xfrm>
        </p:spPr>
        <p:txBody>
          <a:bodyPr>
            <a:noAutofit/>
          </a:bodyPr>
          <a:lstStyle/>
          <a:p>
            <a:pPr marL="0" indent="0">
              <a:spcBef>
                <a:spcPts val="0"/>
              </a:spcBef>
              <a:buFont typeface="Wingdings 2" pitchFamily="18" charset="2"/>
              <a:buNone/>
              <a:defRPr/>
            </a:pPr>
            <a:r>
              <a:rPr lang="en-IN" b="1" i="1" dirty="0">
                <a:latin typeface="Arial" panose="020B0604020202020204" pitchFamily="34" charset="0"/>
                <a:ea typeface="Calibri" panose="020F0502020204030204" pitchFamily="34" charset="0"/>
                <a:cs typeface="Arial" panose="020B0604020202020204" pitchFamily="34" charset="0"/>
              </a:rPr>
              <a:t>Course</a:t>
            </a: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Descends downward and crosses superior ramus of pubis anterior to enter thigh</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i="1" dirty="0">
                <a:latin typeface="Arial" panose="020B0604020202020204" pitchFamily="34" charset="0"/>
                <a:ea typeface="Calibri" panose="020F0502020204030204" pitchFamily="34" charset="0"/>
                <a:cs typeface="Arial" panose="020B0604020202020204" pitchFamily="34" charset="0"/>
              </a:rPr>
              <a:t>Branches (distribution)</a:t>
            </a:r>
            <a:endParaRPr lang="en-GB" dirty="0">
              <a:latin typeface="Arial" panose="020B0604020202020204" pitchFamily="34" charset="0"/>
              <a:ea typeface="Calibri" panose="020F0502020204030204" pitchFamily="34" charset="0"/>
              <a:cs typeface="Arial" panose="020B0604020202020204" pitchFamily="34" charset="0"/>
            </a:endParaRPr>
          </a:p>
          <a:p>
            <a:pPr marL="571500" indent="-342900">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Supplies</a:t>
            </a:r>
            <a:endParaRPr lang="en-GB" dirty="0">
              <a:latin typeface="Arial" panose="020B0604020202020204" pitchFamily="34" charset="0"/>
              <a:ea typeface="Calibri" panose="020F0502020204030204" pitchFamily="34" charset="0"/>
              <a:cs typeface="Arial" panose="020B0604020202020204" pitchFamily="34" charset="0"/>
            </a:endParaRPr>
          </a:p>
          <a:p>
            <a:pPr lvl="1">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Pectineus </a:t>
            </a:r>
            <a:endParaRPr lang="en-GB" sz="2800" dirty="0">
              <a:latin typeface="Arial" panose="020B0604020202020204" pitchFamily="34" charset="0"/>
              <a:ea typeface="Calibri" panose="020F0502020204030204" pitchFamily="34" charset="0"/>
              <a:cs typeface="Arial" panose="020B0604020202020204" pitchFamily="34" charset="0"/>
            </a:endParaRPr>
          </a:p>
          <a:p>
            <a:pPr lvl="1">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Hip joint</a:t>
            </a:r>
            <a:endParaRPr lang="en-GB" sz="2800" dirty="0">
              <a:latin typeface="Arial" panose="020B0604020202020204" pitchFamily="34" charset="0"/>
              <a:ea typeface="Calibri" panose="020F0502020204030204" pitchFamily="34" charset="0"/>
              <a:cs typeface="Arial" panose="020B0604020202020204" pitchFamily="34" charset="0"/>
            </a:endParaRPr>
          </a:p>
          <a:p>
            <a:pPr lvl="1">
              <a:spcBef>
                <a:spcPts val="0"/>
              </a:spcBef>
              <a:defRPr/>
            </a:pPr>
            <a:r>
              <a:rPr lang="en-IN" sz="2800" dirty="0">
                <a:latin typeface="Arial" panose="020B0604020202020204" pitchFamily="34" charset="0"/>
                <a:ea typeface="Calibri" panose="020F0502020204030204" pitchFamily="34" charset="0"/>
                <a:cs typeface="Arial" panose="020B0604020202020204" pitchFamily="34" charset="0"/>
              </a:rPr>
              <a:t>Gives communicating branch of anterior division of obturator nerve</a:t>
            </a:r>
            <a:endParaRPr lang="en-GB" sz="2800" dirty="0">
              <a:latin typeface="Arial" panose="020B0604020202020204" pitchFamily="34" charset="0"/>
              <a:ea typeface="Calibri" panose="020F0502020204030204" pitchFamily="34" charset="0"/>
              <a:cs typeface="Arial" panose="020B0604020202020204" pitchFamily="34" charset="0"/>
            </a:endParaRPr>
          </a:p>
        </p:txBody>
      </p:sp>
      <p:pic>
        <p:nvPicPr>
          <p:cNvPr id="52227" name="Picture 4"/>
          <p:cNvPicPr>
            <a:picLocks noChangeAspect="1"/>
          </p:cNvPicPr>
          <p:nvPr/>
        </p:nvPicPr>
        <p:blipFill>
          <a:blip r:embed="rId2" cstate="print"/>
          <a:srcRect/>
          <a:stretch>
            <a:fillRect/>
          </a:stretch>
        </p:blipFill>
        <p:spPr bwMode="auto">
          <a:xfrm>
            <a:off x="4900613" y="874713"/>
            <a:ext cx="4243387" cy="5794375"/>
          </a:xfrm>
          <a:prstGeom prst="rect">
            <a:avLst/>
          </a:prstGeom>
          <a:noFill/>
          <a:ln w="9525">
            <a:noFill/>
            <a:miter lim="800000"/>
            <a:headEnd/>
            <a:tailEnd/>
          </a:ln>
        </p:spPr>
      </p:pic>
      <p:sp>
        <p:nvSpPr>
          <p:cNvPr id="52228" name="TextBox 3"/>
          <p:cNvSpPr txBox="1">
            <a:spLocks noChangeArrowheads="1"/>
          </p:cNvSpPr>
          <p:nvPr/>
        </p:nvSpPr>
        <p:spPr bwMode="auto">
          <a:xfrm>
            <a:off x="955675" y="0"/>
            <a:ext cx="7385050" cy="708025"/>
          </a:xfrm>
          <a:prstGeom prst="rect">
            <a:avLst/>
          </a:prstGeom>
          <a:noFill/>
          <a:ln w="9525">
            <a:noFill/>
            <a:miter lim="800000"/>
            <a:headEnd/>
            <a:tailEnd/>
          </a:ln>
        </p:spPr>
        <p:txBody>
          <a:bodyPr>
            <a:spAutoFit/>
          </a:bodyPr>
          <a:lstStyle/>
          <a:p>
            <a:pPr eaLnBrk="1" hangingPunct="1">
              <a:buFont typeface="Arial" charset="0"/>
              <a:buNone/>
            </a:pPr>
            <a:r>
              <a:rPr lang="en-IN" sz="4000" b="1">
                <a:solidFill>
                  <a:srgbClr val="FF0000"/>
                </a:solidFill>
                <a:latin typeface="Arial" charset="0"/>
                <a:cs typeface="Calibri" pitchFamily="34" charset="0"/>
              </a:rPr>
              <a:t>Accessory Obturator nerve</a:t>
            </a:r>
            <a:endParaRPr lang="en-GB" sz="4000">
              <a:solidFill>
                <a:srgbClr val="FF0000"/>
              </a:solidFill>
              <a:latin typeface="Arial" charset="0"/>
              <a:cs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80975" y="769938"/>
            <a:ext cx="4940300" cy="5434012"/>
          </a:xfrm>
        </p:spPr>
        <p:txBody>
          <a:bodyPr>
            <a:noAutofit/>
          </a:bodyPr>
          <a:lstStyle/>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Supplies adductor muscles along with profunda femoris artery </a:t>
            </a:r>
          </a:p>
          <a:p>
            <a:pPr marL="0" indent="0">
              <a:spcBef>
                <a:spcPts val="0"/>
              </a:spcBef>
              <a:buFont typeface="Wingdings 2" pitchFamily="18" charset="2"/>
              <a:buNone/>
              <a:defRPr/>
            </a:pPr>
            <a:r>
              <a:rPr lang="en-IN" sz="3200" b="1" i="1" dirty="0">
                <a:solidFill>
                  <a:srgbClr val="C00000"/>
                </a:solidFill>
                <a:latin typeface="Arial" panose="020B0604020202020204" pitchFamily="34" charset="0"/>
                <a:ea typeface="Calibri" panose="020F0502020204030204" pitchFamily="34" charset="0"/>
                <a:cs typeface="Arial" panose="020B0604020202020204" pitchFamily="34" charset="0"/>
              </a:rPr>
              <a:t>Beginning</a:t>
            </a:r>
            <a:endParaRPr lang="en-GB" sz="32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Branch of anterior division of internal iliac artery</a:t>
            </a:r>
            <a:endParaRPr lang="en-GB"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3200" b="1" i="1" dirty="0">
                <a:solidFill>
                  <a:srgbClr val="C00000"/>
                </a:solidFill>
                <a:latin typeface="Arial" panose="020B0604020202020204" pitchFamily="34" charset="0"/>
                <a:ea typeface="Calibri" panose="020F0502020204030204" pitchFamily="34" charset="0"/>
                <a:cs typeface="Arial" panose="020B0604020202020204" pitchFamily="34" charset="0"/>
              </a:rPr>
              <a:t>Course and branches</a:t>
            </a:r>
            <a:endParaRPr lang="en-GB" sz="32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Runs downward along with obturator nerve in pelvic cavity</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Enters thigh through obturator canal and divides into anterior and posterior branches </a:t>
            </a:r>
          </a:p>
          <a:p>
            <a:pPr>
              <a:defRPr/>
            </a:pPr>
            <a:endParaRPr lang="en-GB" sz="1800" dirty="0">
              <a:latin typeface="Arial" panose="020B0604020202020204" pitchFamily="34" charset="0"/>
              <a:ea typeface="Calibri" panose="020F0502020204030204" pitchFamily="34" charset="0"/>
              <a:cs typeface="Arial" panose="020B0604020202020204" pitchFamily="34" charset="0"/>
            </a:endParaRPr>
          </a:p>
        </p:txBody>
      </p:sp>
      <p:pic>
        <p:nvPicPr>
          <p:cNvPr id="53251" name="Picture 3"/>
          <p:cNvPicPr>
            <a:picLocks noChangeAspect="1"/>
          </p:cNvPicPr>
          <p:nvPr/>
        </p:nvPicPr>
        <p:blipFill>
          <a:blip r:embed="rId2" cstate="print"/>
          <a:srcRect/>
          <a:stretch>
            <a:fillRect/>
          </a:stretch>
        </p:blipFill>
        <p:spPr bwMode="auto">
          <a:xfrm>
            <a:off x="5173663" y="923925"/>
            <a:ext cx="3970337" cy="5934075"/>
          </a:xfrm>
          <a:prstGeom prst="rect">
            <a:avLst/>
          </a:prstGeom>
          <a:noFill/>
          <a:ln w="9525">
            <a:noFill/>
            <a:miter lim="800000"/>
            <a:headEnd/>
            <a:tailEnd/>
          </a:ln>
        </p:spPr>
      </p:pic>
      <p:sp>
        <p:nvSpPr>
          <p:cNvPr id="53252" name="TextBox 4"/>
          <p:cNvSpPr txBox="1">
            <a:spLocks noChangeArrowheads="1"/>
          </p:cNvSpPr>
          <p:nvPr/>
        </p:nvSpPr>
        <p:spPr bwMode="auto">
          <a:xfrm>
            <a:off x="914400" y="0"/>
            <a:ext cx="5830888" cy="708025"/>
          </a:xfrm>
          <a:prstGeom prst="rect">
            <a:avLst/>
          </a:prstGeom>
          <a:noFill/>
          <a:ln w="9525">
            <a:noFill/>
            <a:miter lim="800000"/>
            <a:headEnd/>
            <a:tailEnd/>
          </a:ln>
        </p:spPr>
        <p:txBody>
          <a:bodyPr>
            <a:spAutoFit/>
          </a:bodyPr>
          <a:lstStyle/>
          <a:p>
            <a:pPr algn="just" eaLnBrk="1" hangingPunct="1">
              <a:buFont typeface="Arial" charset="0"/>
              <a:buNone/>
            </a:pPr>
            <a:r>
              <a:rPr lang="en-US" b="1">
                <a:solidFill>
                  <a:srgbClr val="493DA0"/>
                </a:solidFill>
                <a:latin typeface="Arial" charset="0"/>
                <a:cs typeface="Calibri" pitchFamily="34" charset="0"/>
              </a:rPr>
              <a:t> </a:t>
            </a:r>
            <a:r>
              <a:rPr lang="en-US" sz="4000" b="1">
                <a:solidFill>
                  <a:srgbClr val="493DA0"/>
                </a:solidFill>
                <a:latin typeface="Arial" charset="0"/>
                <a:cs typeface="Calibri" pitchFamily="34" charset="0"/>
              </a:rPr>
              <a:t>OBTURATOR  ARTERY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80975" y="685800"/>
            <a:ext cx="4992688" cy="6092825"/>
          </a:xfrm>
        </p:spPr>
        <p:txBody>
          <a:bodyPr>
            <a:noAutofit/>
          </a:bodyPr>
          <a:lstStyle/>
          <a:p>
            <a:pPr marL="0" indent="0">
              <a:spcBef>
                <a:spcPts val="0"/>
              </a:spcBef>
              <a:buFont typeface="Wingdings 2" pitchFamily="18" charset="2"/>
              <a:buNone/>
              <a:defRPr/>
            </a:pPr>
            <a:r>
              <a:rPr lang="en-IN" sz="2400" b="1" i="1" dirty="0">
                <a:solidFill>
                  <a:srgbClr val="C00000"/>
                </a:solidFill>
                <a:latin typeface="Arial" panose="020B0604020202020204" pitchFamily="34" charset="0"/>
                <a:ea typeface="Calibri" panose="020F0502020204030204" pitchFamily="34" charset="0"/>
                <a:cs typeface="Arial" panose="020B0604020202020204" pitchFamily="34" charset="0"/>
              </a:rPr>
              <a:t>Course and branches</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i="1" dirty="0">
                <a:solidFill>
                  <a:srgbClr val="C00000"/>
                </a:solidFill>
                <a:latin typeface="Arial" panose="020B0604020202020204" pitchFamily="34" charset="0"/>
                <a:ea typeface="Calibri" panose="020F0502020204030204" pitchFamily="34" charset="0"/>
                <a:cs typeface="Arial" panose="020B0604020202020204" pitchFamily="34" charset="0"/>
              </a:rPr>
              <a:t>Anterior branch</a:t>
            </a:r>
          </a:p>
          <a:p>
            <a:pPr lvl="1">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Runs in outer surface of obturator membrane</a:t>
            </a:r>
          </a:p>
          <a:p>
            <a:pPr lvl="1">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Supplies adjacent muscles and anastomoses with medial circumflex femoral artery</a:t>
            </a:r>
            <a:endParaRPr lang="en-GB"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i="1" dirty="0">
                <a:solidFill>
                  <a:srgbClr val="C00000"/>
                </a:solidFill>
                <a:latin typeface="Arial" panose="020B0604020202020204" pitchFamily="34" charset="0"/>
                <a:ea typeface="Calibri" panose="020F0502020204030204" pitchFamily="34" charset="0"/>
                <a:cs typeface="Arial" panose="020B0604020202020204" pitchFamily="34" charset="0"/>
              </a:rPr>
              <a:t>Posterior branch</a:t>
            </a:r>
            <a:endParaRPr lang="en-IN" sz="2400" dirty="0">
              <a:latin typeface="Arial" panose="020B0604020202020204" pitchFamily="34" charset="0"/>
              <a:ea typeface="Calibri" panose="020F0502020204030204" pitchFamily="34" charset="0"/>
              <a:cs typeface="Arial" panose="020B0604020202020204" pitchFamily="34" charset="0"/>
            </a:endParaRPr>
          </a:p>
          <a:p>
            <a:pPr lvl="1">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Supplies muscles attached with ischial tuberosity</a:t>
            </a:r>
          </a:p>
          <a:p>
            <a:pPr lvl="1">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Gives acetabular branch passes through acetabular notch to supply acetabular pad of fat and head of femur</a:t>
            </a:r>
            <a:endParaRPr lang="en-GB" dirty="0">
              <a:latin typeface="Arial" panose="020B0604020202020204" pitchFamily="34" charset="0"/>
              <a:ea typeface="Calibri" panose="020F0502020204030204" pitchFamily="34" charset="0"/>
              <a:cs typeface="Arial" panose="020B0604020202020204" pitchFamily="34" charset="0"/>
            </a:endParaRPr>
          </a:p>
          <a:p>
            <a:pPr>
              <a:defRPr/>
            </a:pPr>
            <a:endParaRPr lang="en-GB" sz="1800" dirty="0">
              <a:latin typeface="Arial" panose="020B0604020202020204" pitchFamily="34" charset="0"/>
              <a:ea typeface="Calibri" panose="020F0502020204030204" pitchFamily="34" charset="0"/>
              <a:cs typeface="Arial" panose="020B0604020202020204" pitchFamily="34" charset="0"/>
            </a:endParaRPr>
          </a:p>
        </p:txBody>
      </p:sp>
      <p:pic>
        <p:nvPicPr>
          <p:cNvPr id="54275" name="Picture 3"/>
          <p:cNvPicPr>
            <a:picLocks noChangeAspect="1"/>
          </p:cNvPicPr>
          <p:nvPr/>
        </p:nvPicPr>
        <p:blipFill>
          <a:blip r:embed="rId2" cstate="print"/>
          <a:srcRect/>
          <a:stretch>
            <a:fillRect/>
          </a:stretch>
        </p:blipFill>
        <p:spPr bwMode="auto">
          <a:xfrm>
            <a:off x="5173663" y="923925"/>
            <a:ext cx="3970337" cy="5934075"/>
          </a:xfrm>
          <a:prstGeom prst="rect">
            <a:avLst/>
          </a:prstGeom>
          <a:noFill/>
          <a:ln w="9525">
            <a:noFill/>
            <a:miter lim="800000"/>
            <a:headEnd/>
            <a:tailEnd/>
          </a:ln>
        </p:spPr>
      </p:pic>
      <p:sp>
        <p:nvSpPr>
          <p:cNvPr id="54276" name="TextBox 4"/>
          <p:cNvSpPr txBox="1">
            <a:spLocks noChangeArrowheads="1"/>
          </p:cNvSpPr>
          <p:nvPr/>
        </p:nvSpPr>
        <p:spPr bwMode="auto">
          <a:xfrm>
            <a:off x="1177925" y="0"/>
            <a:ext cx="6899275" cy="708025"/>
          </a:xfrm>
          <a:prstGeom prst="rect">
            <a:avLst/>
          </a:prstGeom>
          <a:noFill/>
          <a:ln w="9525">
            <a:noFill/>
            <a:miter lim="800000"/>
            <a:headEnd/>
            <a:tailEnd/>
          </a:ln>
        </p:spPr>
        <p:txBody>
          <a:bodyPr>
            <a:spAutoFit/>
          </a:bodyPr>
          <a:lstStyle/>
          <a:p>
            <a:pPr algn="just" eaLnBrk="1" hangingPunct="1">
              <a:buFont typeface="Arial" charset="0"/>
              <a:buNone/>
            </a:pPr>
            <a:r>
              <a:rPr lang="en-US" b="1">
                <a:solidFill>
                  <a:srgbClr val="493DA0"/>
                </a:solidFill>
                <a:latin typeface="Arial" charset="0"/>
                <a:cs typeface="Calibri" pitchFamily="34" charset="0"/>
              </a:rPr>
              <a:t> </a:t>
            </a:r>
            <a:r>
              <a:rPr lang="en-US" sz="4000" b="1">
                <a:solidFill>
                  <a:srgbClr val="493DA0"/>
                </a:solidFill>
                <a:latin typeface="Arial" charset="0"/>
                <a:cs typeface="Calibri" pitchFamily="34" charset="0"/>
              </a:rPr>
              <a:t>OBTURATOR  ARTERY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179388" y="769938"/>
            <a:ext cx="5100637" cy="5661025"/>
          </a:xfrm>
        </p:spPr>
        <p:txBody>
          <a:bodyPr>
            <a:noAutofit/>
          </a:bodyPr>
          <a:lstStyle/>
          <a:p>
            <a:pPr marL="0" indent="0">
              <a:spcBef>
                <a:spcPts val="0"/>
              </a:spcBef>
              <a:buFont typeface="Wingdings 2" pitchFamily="18" charset="2"/>
              <a:buNone/>
              <a:defRPr/>
            </a:pPr>
            <a:r>
              <a:rPr lang="en-IN" sz="2400" b="1" i="1" dirty="0">
                <a:latin typeface="Arial" panose="020B0604020202020204" pitchFamily="34" charset="0"/>
                <a:ea typeface="Calibri" panose="020F0502020204030204" pitchFamily="34" charset="0"/>
                <a:cs typeface="Arial" panose="020B0604020202020204" pitchFamily="34" charset="0"/>
              </a:rPr>
              <a:t>Direction of </a:t>
            </a:r>
            <a:r>
              <a:rPr lang="en-IN" sz="2400" b="1" i="1" dirty="0" err="1">
                <a:latin typeface="Arial" panose="020B0604020202020204" pitchFamily="34" charset="0"/>
                <a:ea typeface="Calibri" panose="020F0502020204030204" pitchFamily="34" charset="0"/>
                <a:cs typeface="Arial" panose="020B0604020202020204" pitchFamily="34" charset="0"/>
              </a:rPr>
              <a:t>fibers</a:t>
            </a:r>
            <a:endParaRPr lang="en-IN" sz="2400" b="1" i="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US" sz="2400" dirty="0">
                <a:latin typeface="Arial" panose="020B0604020202020204" pitchFamily="34" charset="0"/>
                <a:cs typeface="Arial" panose="020B0604020202020204" pitchFamily="34" charset="0"/>
              </a:rPr>
              <a:t>Runs downward, laterally and slightly backward to reach </a:t>
            </a:r>
            <a:r>
              <a:rPr lang="en-US" sz="2400" dirty="0" err="1">
                <a:latin typeface="Arial" panose="020B0604020202020204" pitchFamily="34" charset="0"/>
                <a:cs typeface="Arial" panose="020B0604020202020204" pitchFamily="34" charset="0"/>
              </a:rPr>
              <a:t>linea</a:t>
            </a:r>
            <a:r>
              <a:rPr lang="en-US" sz="2400" dirty="0">
                <a:latin typeface="Arial" panose="020B0604020202020204" pitchFamily="34" charset="0"/>
                <a:cs typeface="Arial" panose="020B0604020202020204" pitchFamily="34" charset="0"/>
              </a:rPr>
              <a:t> aspera</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i="1" dirty="0">
                <a:solidFill>
                  <a:srgbClr val="C00000"/>
                </a:solidFill>
                <a:latin typeface="Arial" panose="020B0604020202020204" pitchFamily="34" charset="0"/>
                <a:ea typeface="Calibri" panose="020F0502020204030204" pitchFamily="34" charset="0"/>
                <a:cs typeface="Arial" panose="020B0604020202020204" pitchFamily="34" charset="0"/>
              </a:rPr>
              <a:t>Insertion</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Inserts in middle third of shaft of femur, on </a:t>
            </a:r>
            <a:r>
              <a:rPr lang="en-IN" sz="2400" i="1" dirty="0" err="1">
                <a:solidFill>
                  <a:srgbClr val="00B0F0"/>
                </a:solidFill>
                <a:latin typeface="Arial" panose="020B0604020202020204" pitchFamily="34" charset="0"/>
                <a:ea typeface="Calibri" panose="020F0502020204030204" pitchFamily="34" charset="0"/>
                <a:cs typeface="Arial" panose="020B0604020202020204" pitchFamily="34" charset="0"/>
              </a:rPr>
              <a:t>linea</a:t>
            </a:r>
            <a:r>
              <a:rPr lang="en-IN" sz="2400" i="1" dirty="0">
                <a:solidFill>
                  <a:srgbClr val="00B0F0"/>
                </a:solidFill>
                <a:latin typeface="Arial" panose="020B0604020202020204" pitchFamily="34" charset="0"/>
                <a:ea typeface="Calibri" panose="020F0502020204030204" pitchFamily="34" charset="0"/>
                <a:cs typeface="Arial" panose="020B0604020202020204" pitchFamily="34" charset="0"/>
              </a:rPr>
              <a:t> aspera</a:t>
            </a:r>
            <a:r>
              <a:rPr lang="en-IN" sz="24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IN" sz="2400" dirty="0">
                <a:latin typeface="Arial" panose="020B0604020202020204" pitchFamily="34" charset="0"/>
                <a:ea typeface="Calibri" panose="020F0502020204030204" pitchFamily="34" charset="0"/>
                <a:cs typeface="Arial" panose="020B0604020202020204" pitchFamily="34" charset="0"/>
              </a:rPr>
              <a:t>between vastus medialis and adductor brevis and magnus</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i="1" dirty="0">
                <a:solidFill>
                  <a:srgbClr val="C00000"/>
                </a:solidFill>
                <a:latin typeface="Arial" panose="020B0604020202020204" pitchFamily="34" charset="0"/>
                <a:ea typeface="Calibri" panose="020F0502020204030204" pitchFamily="34" charset="0"/>
                <a:cs typeface="Arial" panose="020B0604020202020204" pitchFamily="34" charset="0"/>
              </a:rPr>
              <a:t>Innervation</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Anterior division of obturator nerve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i="1" dirty="0">
                <a:solidFill>
                  <a:srgbClr val="C00000"/>
                </a:solidFill>
                <a:latin typeface="Arial" panose="020B0604020202020204" pitchFamily="34" charset="0"/>
                <a:ea typeface="Calibri" panose="020F0502020204030204" pitchFamily="34" charset="0"/>
                <a:cs typeface="Arial" panose="020B0604020202020204" pitchFamily="34" charset="0"/>
              </a:rPr>
              <a:t>Actions</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Strong adductor and flexor of thigh</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
        <p:nvSpPr>
          <p:cNvPr id="9219" name="TextBox 3"/>
          <p:cNvSpPr txBox="1">
            <a:spLocks noChangeArrowheads="1"/>
          </p:cNvSpPr>
          <p:nvPr/>
        </p:nvSpPr>
        <p:spPr bwMode="auto">
          <a:xfrm>
            <a:off x="1703388" y="0"/>
            <a:ext cx="5638800" cy="708025"/>
          </a:xfrm>
          <a:prstGeom prst="rect">
            <a:avLst/>
          </a:prstGeom>
          <a:noFill/>
          <a:ln w="9525">
            <a:noFill/>
            <a:miter lim="800000"/>
            <a:headEnd/>
            <a:tailEnd/>
          </a:ln>
        </p:spPr>
        <p:txBody>
          <a:bodyPr>
            <a:spAutoFit/>
          </a:bodyPr>
          <a:lstStyle/>
          <a:p>
            <a:pPr algn="just" eaLnBrk="1" hangingPunct="1">
              <a:buFont typeface="Arial" charset="0"/>
              <a:buNone/>
            </a:pPr>
            <a:r>
              <a:rPr lang="en-US" sz="4000" b="1">
                <a:solidFill>
                  <a:srgbClr val="FF0000"/>
                </a:solidFill>
                <a:latin typeface="Arial" charset="0"/>
                <a:cs typeface="Calibri" pitchFamily="34" charset="0"/>
              </a:rPr>
              <a:t>Adductor  Longus</a:t>
            </a:r>
            <a:endParaRPr lang="en-GB" sz="4000">
              <a:solidFill>
                <a:srgbClr val="FF0000"/>
              </a:solidFill>
              <a:latin typeface="Arial" charset="0"/>
              <a:cs typeface="Calibri" pitchFamily="34" charset="0"/>
            </a:endParaRPr>
          </a:p>
        </p:txBody>
      </p:sp>
      <p:pic>
        <p:nvPicPr>
          <p:cNvPr id="9220" name="Picture 4"/>
          <p:cNvPicPr>
            <a:picLocks noChangeAspect="1"/>
          </p:cNvPicPr>
          <p:nvPr/>
        </p:nvPicPr>
        <p:blipFill>
          <a:blip r:embed="rId2" cstate="print"/>
          <a:srcRect/>
          <a:stretch>
            <a:fillRect/>
          </a:stretch>
        </p:blipFill>
        <p:spPr bwMode="auto">
          <a:xfrm>
            <a:off x="5245100" y="1465263"/>
            <a:ext cx="3898900" cy="4110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b="1" smtClean="0">
                <a:solidFill>
                  <a:srgbClr val="C00000"/>
                </a:solidFill>
              </a:rPr>
              <a:t>Be Positive…….</a:t>
            </a:r>
          </a:p>
        </p:txBody>
      </p:sp>
      <p:pic>
        <p:nvPicPr>
          <p:cNvPr id="55299" name="Picture 2" descr="C:\Users\DELL\Desktop\Anatomy PPT classes\fab22ced6fb1e58f9f3ade72a7edcbcd.jpg"/>
          <p:cNvPicPr>
            <a:picLocks noGrp="1" noChangeAspect="1" noChangeArrowheads="1"/>
          </p:cNvPicPr>
          <p:nvPr>
            <p:ph idx="1"/>
          </p:nvPr>
        </p:nvPicPr>
        <p:blipFill>
          <a:blip r:embed="rId2" cstate="print"/>
          <a:srcRect/>
          <a:stretch>
            <a:fillRect/>
          </a:stretch>
        </p:blipFill>
        <p:spPr>
          <a:xfrm>
            <a:off x="2376488" y="1935163"/>
            <a:ext cx="4389437" cy="4389437"/>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pPr algn="ctr">
              <a:defRPr/>
            </a:pPr>
            <a:r>
              <a:rPr lang="en-US" b="1" dirty="0" smtClean="0">
                <a:solidFill>
                  <a:srgbClr val="FF0000"/>
                </a:solidFill>
                <a:latin typeface="Algerian" pitchFamily="82" charset="0"/>
              </a:rPr>
              <a:t>……..THANK YOU……..</a:t>
            </a:r>
            <a:endParaRPr lang="en-IN" b="1" dirty="0">
              <a:solidFill>
                <a:srgbClr val="FF0000"/>
              </a:solidFill>
              <a:latin typeface="Algerian" pitchFamily="82" charset="0"/>
            </a:endParaRPr>
          </a:p>
        </p:txBody>
      </p:sp>
      <p:pic>
        <p:nvPicPr>
          <p:cNvPr id="56323" name="Picture 2"/>
          <p:cNvPicPr>
            <a:picLocks noGrp="1" noChangeAspect="1" noChangeArrowheads="1"/>
          </p:cNvPicPr>
          <p:nvPr>
            <p:ph idx="1"/>
          </p:nvPr>
        </p:nvPicPr>
        <p:blipFill>
          <a:blip r:embed="rId2" cstate="print"/>
          <a:srcRect/>
          <a:stretch>
            <a:fillRect/>
          </a:stretch>
        </p:blipFill>
        <p:spPr>
          <a:xfrm>
            <a:off x="0" y="701675"/>
            <a:ext cx="9144000" cy="6156325"/>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صر نائب لرقم الشريحة 2"/>
          <p:cNvSpPr>
            <a:spLocks noGrp="1"/>
          </p:cNvSpPr>
          <p:nvPr>
            <p:ph type="sldNum" sz="quarter" idx="12"/>
          </p:nvPr>
        </p:nvSpPr>
        <p:spPr/>
        <p:txBody>
          <a:bodyPr/>
          <a:lstStyle/>
          <a:p>
            <a:pPr>
              <a:defRPr/>
            </a:pPr>
            <a:fld id="{F06BC8C9-C9D7-42FD-89D5-D7291243A7CB}" type="slidenum">
              <a:rPr lang="ar-SA"/>
              <a:pPr>
                <a:defRPr/>
              </a:pPr>
              <a:t>52</a:t>
            </a:fld>
            <a:endParaRPr lang="en-US"/>
          </a:p>
        </p:txBody>
      </p:sp>
      <p:pic>
        <p:nvPicPr>
          <p:cNvPr id="22533" name="Picture 5"/>
          <p:cNvPicPr>
            <a:picLocks noChangeAspect="1" noChangeArrowheads="1"/>
          </p:cNvPicPr>
          <p:nvPr/>
        </p:nvPicPr>
        <p:blipFill>
          <a:blip r:embed="rId2" cstate="print"/>
          <a:srcRect/>
          <a:stretch>
            <a:fillRect/>
          </a:stretch>
        </p:blipFill>
        <p:spPr bwMode="auto">
          <a:xfrm>
            <a:off x="227013" y="490538"/>
            <a:ext cx="8734425" cy="6038850"/>
          </a:xfrm>
          <a:prstGeom prst="rect">
            <a:avLst/>
          </a:prstGeom>
          <a:noFill/>
          <a:ln w="9525">
            <a:noFill/>
            <a:miter lim="800000"/>
            <a:headEnd/>
            <a:tailEnd/>
          </a:ln>
        </p:spPr>
      </p:pic>
      <p:sp>
        <p:nvSpPr>
          <p:cNvPr id="22534" name="Rectangle 6"/>
          <p:cNvSpPr>
            <a:spLocks noChangeArrowheads="1"/>
          </p:cNvSpPr>
          <p:nvPr/>
        </p:nvSpPr>
        <p:spPr bwMode="auto">
          <a:xfrm>
            <a:off x="6318250" y="3889375"/>
            <a:ext cx="792163" cy="450850"/>
          </a:xfrm>
          <a:prstGeom prst="rect">
            <a:avLst/>
          </a:prstGeom>
          <a:noFill/>
          <a:ln w="38100">
            <a:solidFill>
              <a:srgbClr val="FF0000"/>
            </a:solidFill>
            <a:miter lim="800000"/>
            <a:headEnd/>
            <a:tailEnd/>
          </a:ln>
        </p:spPr>
        <p:txBody>
          <a:bodyPr wrap="none" anchor="ctr"/>
          <a:lstStyle/>
          <a:p>
            <a:endParaRPr lang="en-US"/>
          </a:p>
        </p:txBody>
      </p:sp>
      <p:sp>
        <p:nvSpPr>
          <p:cNvPr id="22535" name="Rectangle 7"/>
          <p:cNvSpPr>
            <a:spLocks noChangeArrowheads="1"/>
          </p:cNvSpPr>
          <p:nvPr/>
        </p:nvSpPr>
        <p:spPr bwMode="auto">
          <a:xfrm>
            <a:off x="6197600" y="3429000"/>
            <a:ext cx="1447800" cy="450850"/>
          </a:xfrm>
          <a:prstGeom prst="rect">
            <a:avLst/>
          </a:prstGeom>
          <a:noFill/>
          <a:ln w="38100">
            <a:solidFill>
              <a:srgbClr val="FF0000"/>
            </a:solidFill>
            <a:miter lim="800000"/>
            <a:headEnd/>
            <a:tailEnd/>
          </a:ln>
        </p:spPr>
        <p:txBody>
          <a:bodyPr wrap="none" anchor="ctr"/>
          <a:lstStyle/>
          <a:p>
            <a:endParaRPr lang="en-US"/>
          </a:p>
        </p:txBody>
      </p:sp>
      <p:sp>
        <p:nvSpPr>
          <p:cNvPr id="22536" name="Rectangle 8"/>
          <p:cNvSpPr>
            <a:spLocks noChangeArrowheads="1"/>
          </p:cNvSpPr>
          <p:nvPr/>
        </p:nvSpPr>
        <p:spPr bwMode="auto">
          <a:xfrm>
            <a:off x="6076950" y="3063875"/>
            <a:ext cx="1447800" cy="355600"/>
          </a:xfrm>
          <a:prstGeom prst="rect">
            <a:avLst/>
          </a:prstGeom>
          <a:noFill/>
          <a:ln w="38100">
            <a:solidFill>
              <a:srgbClr val="FF0000"/>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2533"/>
                                        </p:tgtEl>
                                        <p:attrNameLst>
                                          <p:attrName>style.visibility</p:attrName>
                                        </p:attrNameLst>
                                      </p:cBhvr>
                                      <p:to>
                                        <p:strVal val="visible"/>
                                      </p:to>
                                    </p:set>
                                    <p:anim calcmode="lin" valueType="num">
                                      <p:cBhvr>
                                        <p:cTn id="7" dur="500" fill="hold"/>
                                        <p:tgtEl>
                                          <p:spTgt spid="22533"/>
                                        </p:tgtEl>
                                        <p:attrNameLst>
                                          <p:attrName>ppt_w</p:attrName>
                                        </p:attrNameLst>
                                      </p:cBhvr>
                                      <p:tavLst>
                                        <p:tav tm="0">
                                          <p:val>
                                            <p:fltVal val="0"/>
                                          </p:val>
                                        </p:tav>
                                        <p:tav tm="100000">
                                          <p:val>
                                            <p:strVal val="#ppt_w"/>
                                          </p:val>
                                        </p:tav>
                                      </p:tavLst>
                                    </p:anim>
                                    <p:anim calcmode="lin" valueType="num">
                                      <p:cBhvr>
                                        <p:cTn id="8" dur="500" fill="hold"/>
                                        <p:tgtEl>
                                          <p:spTgt spid="22533"/>
                                        </p:tgtEl>
                                        <p:attrNameLst>
                                          <p:attrName>ppt_h</p:attrName>
                                        </p:attrNameLst>
                                      </p:cBhvr>
                                      <p:tavLst>
                                        <p:tav tm="0">
                                          <p:val>
                                            <p:fltVal val="0"/>
                                          </p:val>
                                        </p:tav>
                                        <p:tav tm="100000">
                                          <p:val>
                                            <p:strVal val="#ppt_h"/>
                                          </p:val>
                                        </p:tav>
                                      </p:tavLst>
                                    </p:anim>
                                    <p:animEffect transition="in" filter="fade">
                                      <p:cBhvr>
                                        <p:cTn id="9" dur="500"/>
                                        <p:tgtEl>
                                          <p:spTgt spid="22533"/>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22536"/>
                                        </p:tgtEl>
                                        <p:attrNameLst>
                                          <p:attrName>style.visibility</p:attrName>
                                        </p:attrNameLst>
                                      </p:cBhvr>
                                      <p:to>
                                        <p:strVal val="visible"/>
                                      </p:to>
                                    </p:set>
                                    <p:animEffect transition="in" filter="dissolve">
                                      <p:cBhvr>
                                        <p:cTn id="14" dur="500"/>
                                        <p:tgtEl>
                                          <p:spTgt spid="22536"/>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22535"/>
                                        </p:tgtEl>
                                        <p:attrNameLst>
                                          <p:attrName>style.visibility</p:attrName>
                                        </p:attrNameLst>
                                      </p:cBhvr>
                                      <p:to>
                                        <p:strVal val="visible"/>
                                      </p:to>
                                    </p:set>
                                    <p:animEffect transition="in" filter="checkerboard(across)">
                                      <p:cBhvr>
                                        <p:cTn id="19" dur="500"/>
                                        <p:tgtEl>
                                          <p:spTgt spid="22535"/>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2534"/>
                                        </p:tgtEl>
                                        <p:attrNameLst>
                                          <p:attrName>style.visibility</p:attrName>
                                        </p:attrNameLst>
                                      </p:cBhvr>
                                      <p:to>
                                        <p:strVal val="visible"/>
                                      </p:to>
                                    </p:set>
                                    <p:animEffect transition="in" filter="checkerboard(across)">
                                      <p:cBhvr>
                                        <p:cTn id="24" dur="500"/>
                                        <p:tgtEl>
                                          <p:spTgt spid="22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animBg="1"/>
      <p:bldP spid="22535" grpId="0" animBg="1"/>
      <p:bldP spid="2253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6"/>
          <p:cNvSpPr>
            <a:spLocks noGrp="1" noChangeArrowheads="1"/>
          </p:cNvSpPr>
          <p:nvPr>
            <p:ph type="dt" sz="quarter" idx="10"/>
          </p:nvPr>
        </p:nvSpPr>
        <p:spPr/>
        <p:txBody>
          <a:bodyPr/>
          <a:lstStyle/>
          <a:p>
            <a:pPr>
              <a:defRPr/>
            </a:pPr>
            <a:r>
              <a:rPr lang="en-US"/>
              <a:t>Dr. Vohra</a:t>
            </a:r>
          </a:p>
        </p:txBody>
      </p:sp>
      <p:sp>
        <p:nvSpPr>
          <p:cNvPr id="6" name="Rectangle 28"/>
          <p:cNvSpPr>
            <a:spLocks noGrp="1" noChangeArrowheads="1"/>
          </p:cNvSpPr>
          <p:nvPr>
            <p:ph type="sldNum" sz="quarter" idx="12"/>
          </p:nvPr>
        </p:nvSpPr>
        <p:spPr/>
        <p:txBody>
          <a:bodyPr/>
          <a:lstStyle/>
          <a:p>
            <a:pPr>
              <a:defRPr/>
            </a:pPr>
            <a:fld id="{FA988240-B112-45AF-A7C8-9BFFF7BF750E}" type="slidenum">
              <a:rPr lang="ar-SA"/>
              <a:pPr>
                <a:defRPr/>
              </a:pPr>
              <a:t>53</a:t>
            </a:fld>
            <a:endParaRPr lang="en-US"/>
          </a:p>
        </p:txBody>
      </p:sp>
      <p:pic>
        <p:nvPicPr>
          <p:cNvPr id="15362" name="Picture 2" descr="C10FF24"/>
          <p:cNvPicPr>
            <a:picLocks noChangeAspect="1" noChangeArrowheads="1"/>
          </p:cNvPicPr>
          <p:nvPr/>
        </p:nvPicPr>
        <p:blipFill>
          <a:blip r:embed="rId2" cstate="print"/>
          <a:srcRect/>
          <a:stretch>
            <a:fillRect/>
          </a:stretch>
        </p:blipFill>
        <p:spPr bwMode="auto">
          <a:xfrm>
            <a:off x="125413" y="147638"/>
            <a:ext cx="4446587" cy="6591300"/>
          </a:xfrm>
          <a:prstGeom prst="rect">
            <a:avLst/>
          </a:prstGeom>
          <a:noFill/>
          <a:ln w="9525">
            <a:noFill/>
            <a:miter lim="800000"/>
            <a:headEnd/>
            <a:tailEnd/>
          </a:ln>
        </p:spPr>
      </p:pic>
      <p:sp>
        <p:nvSpPr>
          <p:cNvPr id="15363" name="Rectangle 3"/>
          <p:cNvSpPr>
            <a:spLocks noChangeArrowheads="1"/>
          </p:cNvSpPr>
          <p:nvPr/>
        </p:nvSpPr>
        <p:spPr bwMode="auto">
          <a:xfrm>
            <a:off x="4572000" y="2016125"/>
            <a:ext cx="4419600" cy="3540125"/>
          </a:xfrm>
          <a:prstGeom prst="rect">
            <a:avLst/>
          </a:prstGeom>
          <a:noFill/>
          <a:ln w="9525">
            <a:noFill/>
            <a:miter lim="800000"/>
            <a:headEnd/>
            <a:tailEnd/>
          </a:ln>
        </p:spPr>
        <p:txBody>
          <a:bodyPr anchor="ctr">
            <a:spAutoFit/>
          </a:bodyPr>
          <a:lstStyle/>
          <a:p>
            <a:pPr algn="just" eaLnBrk="1" hangingPunct="1"/>
            <a:r>
              <a:rPr lang="en-US" sz="2800">
                <a:latin typeface="Arial" charset="0"/>
              </a:rPr>
              <a:t>The </a:t>
            </a:r>
            <a:r>
              <a:rPr lang="en-US" sz="2800" b="1" u="sng">
                <a:solidFill>
                  <a:srgbClr val="7030A0"/>
                </a:solidFill>
                <a:latin typeface="Arial" charset="0"/>
              </a:rPr>
              <a:t>Adductor hiatus </a:t>
            </a:r>
            <a:r>
              <a:rPr lang="en-US" sz="2800">
                <a:latin typeface="Arial" charset="0"/>
              </a:rPr>
              <a:t>is a gap in the distal attachment of adductor magnus to the femur, which permits the femoral vessels to pass from the adductor canal downward into the popliteal space.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checkerboard(across)">
                                      <p:cBhvr>
                                        <p:cTn id="7" dur="500"/>
                                        <p:tgtEl>
                                          <p:spTgt spid="1536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checkerboard(across)">
                                      <p:cBhvr>
                                        <p:cTn id="12"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810000" y="228600"/>
            <a:ext cx="4876800" cy="842963"/>
          </a:xfrm>
        </p:spPr>
        <p:txBody>
          <a:bodyPr/>
          <a:lstStyle/>
          <a:p>
            <a:pPr algn="ctr" eaLnBrk="1" hangingPunct="1"/>
            <a:r>
              <a:rPr lang="en-US" b="1" smtClean="0">
                <a:solidFill>
                  <a:srgbClr val="C00000"/>
                </a:solidFill>
              </a:rPr>
              <a:t>Adductors</a:t>
            </a:r>
          </a:p>
        </p:txBody>
      </p:sp>
      <p:sp>
        <p:nvSpPr>
          <p:cNvPr id="59395" name="Rectangle 3"/>
          <p:cNvSpPr>
            <a:spLocks noGrp="1" noChangeArrowheads="1"/>
          </p:cNvSpPr>
          <p:nvPr>
            <p:ph type="body" sz="half" idx="2"/>
          </p:nvPr>
        </p:nvSpPr>
        <p:spPr>
          <a:xfrm>
            <a:off x="3581400" y="1219200"/>
            <a:ext cx="5257800" cy="5334000"/>
          </a:xfrm>
        </p:spPr>
        <p:txBody>
          <a:bodyPr/>
          <a:lstStyle/>
          <a:p>
            <a:pPr eaLnBrk="1" hangingPunct="1">
              <a:lnSpc>
                <a:spcPct val="80000"/>
              </a:lnSpc>
            </a:pPr>
            <a:r>
              <a:rPr lang="en-US" sz="2000" smtClean="0"/>
              <a:t>Adductor longus</a:t>
            </a:r>
          </a:p>
          <a:p>
            <a:pPr eaLnBrk="1" hangingPunct="1">
              <a:lnSpc>
                <a:spcPct val="80000"/>
              </a:lnSpc>
            </a:pPr>
            <a:r>
              <a:rPr lang="en-US" sz="2000" smtClean="0"/>
              <a:t>Adductor brevis</a:t>
            </a:r>
          </a:p>
          <a:p>
            <a:pPr eaLnBrk="1" hangingPunct="1">
              <a:lnSpc>
                <a:spcPct val="80000"/>
              </a:lnSpc>
            </a:pPr>
            <a:r>
              <a:rPr lang="en-US" sz="2000" smtClean="0"/>
              <a:t>Adductor magnus</a:t>
            </a:r>
          </a:p>
          <a:p>
            <a:pPr lvl="1" eaLnBrk="1" hangingPunct="1">
              <a:lnSpc>
                <a:spcPct val="80000"/>
              </a:lnSpc>
            </a:pPr>
            <a:r>
              <a:rPr lang="en-US" sz="1800" smtClean="0"/>
              <a:t>Origin – inferior pelvis</a:t>
            </a:r>
          </a:p>
          <a:p>
            <a:pPr lvl="1" eaLnBrk="1" hangingPunct="1">
              <a:lnSpc>
                <a:spcPct val="80000"/>
              </a:lnSpc>
            </a:pPr>
            <a:r>
              <a:rPr lang="en-US" sz="1800" smtClean="0"/>
              <a:t>Insertion - femur</a:t>
            </a:r>
          </a:p>
          <a:p>
            <a:pPr lvl="1" eaLnBrk="1" hangingPunct="1">
              <a:lnSpc>
                <a:spcPct val="80000"/>
              </a:lnSpc>
            </a:pPr>
            <a:r>
              <a:rPr lang="en-US" sz="1800" smtClean="0"/>
              <a:t>Action – </a:t>
            </a:r>
            <a:r>
              <a:rPr lang="en-US" sz="1800" b="1" smtClean="0"/>
              <a:t>adducts</a:t>
            </a:r>
            <a:r>
              <a:rPr lang="en-US" sz="1800" smtClean="0"/>
              <a:t> and medial rotates</a:t>
            </a:r>
          </a:p>
          <a:p>
            <a:pPr lvl="1" eaLnBrk="1" hangingPunct="1">
              <a:lnSpc>
                <a:spcPct val="80000"/>
              </a:lnSpc>
            </a:pPr>
            <a:r>
              <a:rPr lang="en-US" sz="1800" smtClean="0"/>
              <a:t>Innervation – Obturator nerve</a:t>
            </a:r>
          </a:p>
          <a:p>
            <a:pPr eaLnBrk="1" hangingPunct="1">
              <a:lnSpc>
                <a:spcPct val="80000"/>
              </a:lnSpc>
            </a:pPr>
            <a:r>
              <a:rPr lang="en-US" sz="2000" smtClean="0"/>
              <a:t>Pectineus</a:t>
            </a:r>
          </a:p>
          <a:p>
            <a:pPr lvl="1" eaLnBrk="1" hangingPunct="1">
              <a:lnSpc>
                <a:spcPct val="80000"/>
              </a:lnSpc>
            </a:pPr>
            <a:r>
              <a:rPr lang="en-US" sz="1800" smtClean="0"/>
              <a:t>Origin - pubis</a:t>
            </a:r>
          </a:p>
          <a:p>
            <a:pPr lvl="1" eaLnBrk="1" hangingPunct="1">
              <a:lnSpc>
                <a:spcPct val="80000"/>
              </a:lnSpc>
            </a:pPr>
            <a:r>
              <a:rPr lang="en-US" sz="1800" smtClean="0"/>
              <a:t>Insertion – lesser trochanter</a:t>
            </a:r>
          </a:p>
          <a:p>
            <a:pPr lvl="1" eaLnBrk="1" hangingPunct="1">
              <a:lnSpc>
                <a:spcPct val="80000"/>
              </a:lnSpc>
            </a:pPr>
            <a:r>
              <a:rPr lang="en-US" sz="1800" smtClean="0"/>
              <a:t>Action – </a:t>
            </a:r>
            <a:r>
              <a:rPr lang="en-US" sz="1800" b="1" smtClean="0"/>
              <a:t>adducts</a:t>
            </a:r>
            <a:r>
              <a:rPr lang="en-US" sz="1800" smtClean="0"/>
              <a:t>, medial rotates</a:t>
            </a:r>
          </a:p>
          <a:p>
            <a:pPr lvl="1" eaLnBrk="1" hangingPunct="1">
              <a:lnSpc>
                <a:spcPct val="80000"/>
              </a:lnSpc>
            </a:pPr>
            <a:r>
              <a:rPr lang="en-US" sz="1800" smtClean="0"/>
              <a:t>Innervation – femoral, sometimes obturator</a:t>
            </a:r>
          </a:p>
          <a:p>
            <a:pPr eaLnBrk="1" hangingPunct="1">
              <a:lnSpc>
                <a:spcPct val="80000"/>
              </a:lnSpc>
            </a:pPr>
            <a:r>
              <a:rPr lang="en-US" sz="2000" smtClean="0"/>
              <a:t>Gracilis</a:t>
            </a:r>
          </a:p>
          <a:p>
            <a:pPr lvl="1" eaLnBrk="1" hangingPunct="1">
              <a:lnSpc>
                <a:spcPct val="80000"/>
              </a:lnSpc>
            </a:pPr>
            <a:r>
              <a:rPr lang="en-US" sz="1800" smtClean="0"/>
              <a:t>Origin - pubis</a:t>
            </a:r>
          </a:p>
          <a:p>
            <a:pPr lvl="1" eaLnBrk="1" hangingPunct="1">
              <a:lnSpc>
                <a:spcPct val="80000"/>
              </a:lnSpc>
            </a:pPr>
            <a:r>
              <a:rPr lang="en-US" sz="1800" smtClean="0"/>
              <a:t>Insertion – medial tibia</a:t>
            </a:r>
          </a:p>
          <a:p>
            <a:pPr lvl="1" eaLnBrk="1" hangingPunct="1">
              <a:lnSpc>
                <a:spcPct val="80000"/>
              </a:lnSpc>
            </a:pPr>
            <a:r>
              <a:rPr lang="en-US" sz="1800" smtClean="0"/>
              <a:t>Action – </a:t>
            </a:r>
            <a:r>
              <a:rPr lang="en-US" sz="1800" b="1" smtClean="0"/>
              <a:t>adducts</a:t>
            </a:r>
            <a:r>
              <a:rPr lang="en-US" sz="1800" smtClean="0"/>
              <a:t> thigh, flex, medial, rotates leg</a:t>
            </a:r>
          </a:p>
          <a:p>
            <a:pPr lvl="1" eaLnBrk="1" hangingPunct="1">
              <a:lnSpc>
                <a:spcPct val="80000"/>
              </a:lnSpc>
            </a:pPr>
            <a:r>
              <a:rPr lang="en-US" sz="1800" smtClean="0"/>
              <a:t>Innervation – Obturator nerve</a:t>
            </a:r>
          </a:p>
        </p:txBody>
      </p:sp>
      <p:pic>
        <p:nvPicPr>
          <p:cNvPr id="59396" name="Picture 5"/>
          <p:cNvPicPr>
            <a:picLocks noChangeAspect="1" noChangeArrowheads="1"/>
          </p:cNvPicPr>
          <p:nvPr/>
        </p:nvPicPr>
        <p:blipFill>
          <a:blip r:embed="rId2" cstate="print"/>
          <a:srcRect/>
          <a:stretch>
            <a:fillRect/>
          </a:stretch>
        </p:blipFill>
        <p:spPr bwMode="auto">
          <a:xfrm>
            <a:off x="457200" y="52388"/>
            <a:ext cx="2903538" cy="3376612"/>
          </a:xfrm>
          <a:prstGeom prst="rect">
            <a:avLst/>
          </a:prstGeom>
          <a:noFill/>
          <a:ln w="28575">
            <a:solidFill>
              <a:srgbClr val="000000"/>
            </a:solidFill>
            <a:miter lim="800000"/>
            <a:headEnd/>
            <a:tailEnd/>
          </a:ln>
        </p:spPr>
      </p:pic>
      <p:pic>
        <p:nvPicPr>
          <p:cNvPr id="59397" name="Picture 6"/>
          <p:cNvPicPr>
            <a:picLocks noChangeAspect="1" noChangeArrowheads="1"/>
          </p:cNvPicPr>
          <p:nvPr/>
        </p:nvPicPr>
        <p:blipFill>
          <a:blip r:embed="rId3" cstate="print"/>
          <a:srcRect/>
          <a:stretch>
            <a:fillRect/>
          </a:stretch>
        </p:blipFill>
        <p:spPr bwMode="auto">
          <a:xfrm>
            <a:off x="457200" y="3505200"/>
            <a:ext cx="2986088" cy="3300413"/>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8"/>
          <p:cNvSpPr>
            <a:spLocks noGrp="1" noChangeArrowheads="1"/>
          </p:cNvSpPr>
          <p:nvPr>
            <p:ph type="sldNum" sz="quarter" idx="12"/>
          </p:nvPr>
        </p:nvSpPr>
        <p:spPr/>
        <p:txBody>
          <a:bodyPr/>
          <a:lstStyle/>
          <a:p>
            <a:pPr>
              <a:defRPr/>
            </a:pPr>
            <a:fld id="{0549C03C-99B8-4CD0-8018-79697D8AF8FF}" type="slidenum">
              <a:rPr lang="ar-SA"/>
              <a:pPr>
                <a:defRPr/>
              </a:pPr>
              <a:t>55</a:t>
            </a:fld>
            <a:endParaRPr lang="en-US"/>
          </a:p>
        </p:txBody>
      </p:sp>
      <p:grpSp>
        <p:nvGrpSpPr>
          <p:cNvPr id="2" name="Group 9"/>
          <p:cNvGrpSpPr>
            <a:grpSpLocks/>
          </p:cNvGrpSpPr>
          <p:nvPr/>
        </p:nvGrpSpPr>
        <p:grpSpPr bwMode="auto">
          <a:xfrm>
            <a:off x="471488" y="622300"/>
            <a:ext cx="8258175" cy="5921375"/>
            <a:chOff x="555" y="206"/>
            <a:chExt cx="4650" cy="3908"/>
          </a:xfrm>
        </p:grpSpPr>
        <p:pic>
          <p:nvPicPr>
            <p:cNvPr id="60420" name="Picture 5"/>
            <p:cNvPicPr>
              <a:picLocks noChangeAspect="1" noChangeArrowheads="1"/>
            </p:cNvPicPr>
            <p:nvPr/>
          </p:nvPicPr>
          <p:blipFill>
            <a:blip r:embed="rId2" cstate="print"/>
            <a:srcRect/>
            <a:stretch>
              <a:fillRect/>
            </a:stretch>
          </p:blipFill>
          <p:spPr bwMode="auto">
            <a:xfrm>
              <a:off x="555" y="206"/>
              <a:ext cx="4650" cy="3908"/>
            </a:xfrm>
            <a:prstGeom prst="rect">
              <a:avLst/>
            </a:prstGeom>
            <a:noFill/>
            <a:ln w="9525">
              <a:noFill/>
              <a:miter lim="800000"/>
              <a:headEnd/>
              <a:tailEnd/>
            </a:ln>
          </p:spPr>
        </p:pic>
        <p:sp>
          <p:nvSpPr>
            <p:cNvPr id="60421" name="Rectangle 8"/>
            <p:cNvSpPr>
              <a:spLocks noChangeArrowheads="1"/>
            </p:cNvSpPr>
            <p:nvPr/>
          </p:nvSpPr>
          <p:spPr bwMode="auto">
            <a:xfrm>
              <a:off x="1163" y="2005"/>
              <a:ext cx="817" cy="309"/>
            </a:xfrm>
            <a:prstGeom prst="rect">
              <a:avLst/>
            </a:prstGeom>
            <a:noFill/>
            <a:ln w="38100">
              <a:solidFill>
                <a:srgbClr val="FF0000"/>
              </a:solidFill>
              <a:miter lim="800000"/>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Thieme-490 thigh circu"/>
          <p:cNvPicPr>
            <a:picLocks noGrp="1" noChangeAspect="1" noChangeArrowheads="1"/>
          </p:cNvPicPr>
          <p:nvPr>
            <p:ph idx="1"/>
          </p:nvPr>
        </p:nvPicPr>
        <p:blipFill>
          <a:blip r:embed="rId2" cstate="print"/>
          <a:srcRect/>
          <a:stretch>
            <a:fillRect/>
          </a:stretch>
        </p:blipFill>
        <p:spPr>
          <a:xfrm>
            <a:off x="938213" y="280988"/>
            <a:ext cx="7450137" cy="6253162"/>
          </a:xfrm>
          <a:effectLst>
            <a:outerShdw blurRad="63500" dist="38099" dir="2700000" algn="ctr" rotWithShape="0">
              <a:srgbClr val="000000">
                <a:alpha val="74998"/>
              </a:srgbClr>
            </a:outerShdw>
          </a:effectLst>
        </p:spPr>
      </p:pic>
      <p:sp>
        <p:nvSpPr>
          <p:cNvPr id="5" name="Slide Number Placeholder 4"/>
          <p:cNvSpPr>
            <a:spLocks noGrp="1"/>
          </p:cNvSpPr>
          <p:nvPr>
            <p:ph type="sldNum" sz="quarter" idx="12"/>
          </p:nvPr>
        </p:nvSpPr>
        <p:spPr/>
        <p:txBody>
          <a:bodyPr/>
          <a:lstStyle/>
          <a:p>
            <a:pPr>
              <a:defRPr/>
            </a:pPr>
            <a:fld id="{ECEF0995-1A6F-4E86-9AF5-241978977D44}" type="slidenum">
              <a:rPr lang="ar-SA"/>
              <a:pPr>
                <a:defRPr/>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p:cNvPicPr>
            <a:picLocks noGrp="1" noChangeAspect="1" noChangeArrowheads="1"/>
          </p:cNvPicPr>
          <p:nvPr>
            <p:ph type="body" idx="4294967295"/>
          </p:nvPr>
        </p:nvPicPr>
        <p:blipFill>
          <a:blip r:embed="rId2" cstate="print"/>
          <a:srcRect l="12038" r="25000" b="19186"/>
          <a:stretch>
            <a:fillRect/>
          </a:stretch>
        </p:blipFill>
        <p:spPr>
          <a:xfrm>
            <a:off x="0" y="0"/>
            <a:ext cx="8763000" cy="6764338"/>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Thieme-383 fem neck circu"/>
          <p:cNvPicPr>
            <a:picLocks noGrp="1" noChangeAspect="1" noChangeArrowheads="1"/>
          </p:cNvPicPr>
          <p:nvPr>
            <p:ph idx="1"/>
          </p:nvPr>
        </p:nvPicPr>
        <p:blipFill>
          <a:blip r:embed="rId2" cstate="print"/>
          <a:srcRect/>
          <a:stretch>
            <a:fillRect/>
          </a:stretch>
        </p:blipFill>
        <p:spPr>
          <a:xfrm>
            <a:off x="685800" y="220663"/>
            <a:ext cx="7400925" cy="6446837"/>
          </a:xfrm>
          <a:effectLst>
            <a:outerShdw blurRad="63500" dist="38099" dir="2700000" algn="ctr" rotWithShape="0">
              <a:srgbClr val="000000">
                <a:alpha val="74998"/>
              </a:srgbClr>
            </a:outerShdw>
          </a:effectLst>
        </p:spPr>
      </p:pic>
      <p:sp>
        <p:nvSpPr>
          <p:cNvPr id="5" name="Slide Number Placeholder 4"/>
          <p:cNvSpPr>
            <a:spLocks noGrp="1"/>
          </p:cNvSpPr>
          <p:nvPr>
            <p:ph type="sldNum" sz="quarter" idx="12"/>
          </p:nvPr>
        </p:nvSpPr>
        <p:spPr/>
        <p:txBody>
          <a:bodyPr/>
          <a:lstStyle/>
          <a:p>
            <a:pPr>
              <a:defRPr/>
            </a:pPr>
            <a:fld id="{8F426517-4642-4F6C-9617-F5146A36838D}" type="slidenum">
              <a:rPr lang="ar-SA"/>
              <a:pPr>
                <a:defRPr/>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C942940F-5E67-4636-B5BC-5CC975D208DC}" type="slidenum">
              <a:rPr lang="ar-SA"/>
              <a:pPr>
                <a:defRPr/>
              </a:pPr>
              <a:t>59</a:t>
            </a:fld>
            <a:endParaRPr lang="en-US"/>
          </a:p>
        </p:txBody>
      </p:sp>
      <p:sp>
        <p:nvSpPr>
          <p:cNvPr id="8" name="Text Box 3"/>
          <p:cNvSpPr txBox="1">
            <a:spLocks noChangeArrowheads="1"/>
          </p:cNvSpPr>
          <p:nvPr/>
        </p:nvSpPr>
        <p:spPr bwMode="auto">
          <a:xfrm>
            <a:off x="77788" y="328613"/>
            <a:ext cx="8639175" cy="6370637"/>
          </a:xfrm>
          <a:prstGeom prst="rect">
            <a:avLst/>
          </a:prstGeom>
          <a:noFill/>
          <a:ln w="9525">
            <a:noFill/>
            <a:miter lim="800000"/>
            <a:headEnd/>
            <a:tailEnd/>
          </a:ln>
        </p:spPr>
        <p:txBody>
          <a:bodyPr>
            <a:spAutoFit/>
          </a:bodyPr>
          <a:lstStyle/>
          <a:p>
            <a:pPr marL="342900" indent="-342900" algn="ctr" eaLnBrk="1" hangingPunct="1"/>
            <a:r>
              <a:rPr lang="en-US" sz="2400" b="1">
                <a:solidFill>
                  <a:srgbClr val="FF0000"/>
                </a:solidFill>
                <a:latin typeface="Arial" charset="0"/>
              </a:rPr>
              <a:t>Profunda Femoris  </a:t>
            </a:r>
          </a:p>
          <a:p>
            <a:pPr marL="342900" indent="-342900" algn="just" eaLnBrk="1" hangingPunct="1"/>
            <a:r>
              <a:rPr lang="en-US" sz="2400">
                <a:latin typeface="Arial" charset="0"/>
              </a:rPr>
              <a:t>Is a branch of femoral artery in the femoral triangle. Descends in the interval between the adductor longus and  adductor brevis and then lies on the  adductor magnus, ends as the fourth  perforating artery </a:t>
            </a:r>
          </a:p>
          <a:p>
            <a:pPr marL="342900" indent="-342900" eaLnBrk="1" hangingPunct="1"/>
            <a:endParaRPr lang="en-US" sz="2400">
              <a:latin typeface="Arial" charset="0"/>
            </a:endParaRPr>
          </a:p>
          <a:p>
            <a:pPr marL="342900" indent="-342900" eaLnBrk="1" hangingPunct="1"/>
            <a:r>
              <a:rPr lang="en-US" sz="2400" b="1">
                <a:solidFill>
                  <a:srgbClr val="00B050"/>
                </a:solidFill>
                <a:latin typeface="Arial" charset="0"/>
              </a:rPr>
              <a:t>Branches</a:t>
            </a:r>
          </a:p>
          <a:p>
            <a:pPr marL="342900" indent="-342900" eaLnBrk="1" hangingPunct="1">
              <a:buFontTx/>
              <a:buAutoNum type="arabicPeriod"/>
            </a:pPr>
            <a:r>
              <a:rPr lang="en-US" sz="2400" b="1">
                <a:solidFill>
                  <a:srgbClr val="FF0000"/>
                </a:solidFill>
                <a:latin typeface="Arial" charset="0"/>
              </a:rPr>
              <a:t>Medial femoral circumflex artery:</a:t>
            </a:r>
          </a:p>
          <a:p>
            <a:pPr marL="342900" indent="-342900" eaLnBrk="1" hangingPunct="1"/>
            <a:r>
              <a:rPr lang="en-US" sz="2400">
                <a:latin typeface="Arial" charset="0"/>
              </a:rPr>
              <a:t>	Give muscular branches to medial compartment Takes part cruciate anastomosis</a:t>
            </a:r>
          </a:p>
          <a:p>
            <a:pPr marL="342900" indent="-342900" eaLnBrk="1" hangingPunct="1"/>
            <a:endParaRPr lang="en-US" sz="2400">
              <a:latin typeface="Arial" charset="0"/>
            </a:endParaRPr>
          </a:p>
          <a:p>
            <a:pPr marL="342900" indent="-342900" eaLnBrk="1" hangingPunct="1">
              <a:buFontTx/>
              <a:buAutoNum type="arabicPeriod" startAt="2"/>
            </a:pPr>
            <a:r>
              <a:rPr lang="en-US" sz="2400" b="1">
                <a:solidFill>
                  <a:srgbClr val="FF0000"/>
                </a:solidFill>
                <a:latin typeface="Arial" charset="0"/>
              </a:rPr>
              <a:t>Lateral femoral circumflex artery:</a:t>
            </a:r>
            <a:r>
              <a:rPr lang="en-US" sz="2400">
                <a:solidFill>
                  <a:srgbClr val="FF0000"/>
                </a:solidFill>
                <a:latin typeface="Arial" charset="0"/>
              </a:rPr>
              <a:t> </a:t>
            </a:r>
          </a:p>
          <a:p>
            <a:pPr marL="342900" indent="-342900" eaLnBrk="1" hangingPunct="1"/>
            <a:endParaRPr lang="en-US" sz="2400">
              <a:latin typeface="Arial" charset="0"/>
            </a:endParaRPr>
          </a:p>
          <a:p>
            <a:pPr marL="342900" indent="-342900" eaLnBrk="1" hangingPunct="1">
              <a:buFontTx/>
              <a:buAutoNum type="arabicPeriod" startAt="3"/>
            </a:pPr>
            <a:r>
              <a:rPr lang="en-US" sz="2400"/>
              <a:t> </a:t>
            </a:r>
            <a:r>
              <a:rPr lang="en-US" sz="2000" b="1">
                <a:solidFill>
                  <a:srgbClr val="FF0000"/>
                </a:solidFill>
              </a:rPr>
              <a:t>Perforating branches: </a:t>
            </a:r>
          </a:p>
          <a:p>
            <a:pPr marL="342900" indent="-342900" eaLnBrk="1" hangingPunct="1"/>
            <a:r>
              <a:rPr lang="en-US" sz="2400"/>
              <a:t>	</a:t>
            </a:r>
            <a:r>
              <a:rPr lang="en-US" sz="2400">
                <a:latin typeface="Arial" charset="0"/>
              </a:rPr>
              <a:t>3 arise as branches of the profunda femoris artery; the fourth perforating artery is the terminal part of the profunda artery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checkerboard(across)">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checkerboard(across)">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nodeType="clickEffect">
                                  <p:stCondLst>
                                    <p:cond delay="0"/>
                                  </p:stCondLst>
                                  <p:iterate type="lt">
                                    <p:tmPct val="50000"/>
                                  </p:iterate>
                                  <p:childTnLst>
                                    <p:set>
                                      <p:cBhvr>
                                        <p:cTn id="16" dur="1" fill="hold">
                                          <p:stCondLst>
                                            <p:cond delay="0"/>
                                          </p:stCondLst>
                                        </p:cTn>
                                        <p:tgtEl>
                                          <p:spTgt spid="8">
                                            <p:txEl>
                                              <p:pRg st="3" end="3"/>
                                            </p:txEl>
                                          </p:spTgt>
                                        </p:tgtEl>
                                        <p:attrNameLst>
                                          <p:attrName>style.visibility</p:attrName>
                                        </p:attrNameLst>
                                      </p:cBhvr>
                                      <p:to>
                                        <p:strVal val="visible"/>
                                      </p:to>
                                    </p:set>
                                    <p:anim calcmode="discrete" valueType="clr">
                                      <p:cBhvr override="childStyle">
                                        <p:cTn id="17" dur="80"/>
                                        <p:tgtEl>
                                          <p:spTgt spid="8">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8">
                                            <p:txEl>
                                              <p:pRg st="3" end="3"/>
                                            </p:txEl>
                                          </p:spTgt>
                                        </p:tgtEl>
                                        <p:attrNameLst>
                                          <p:attrName>fillcolor</p:attrName>
                                        </p:attrNameLst>
                                      </p:cBhvr>
                                      <p:tavLst>
                                        <p:tav tm="0">
                                          <p:val>
                                            <p:clrVal>
                                              <a:schemeClr val="accent2"/>
                                            </p:clrVal>
                                          </p:val>
                                        </p:tav>
                                        <p:tav tm="50000">
                                          <p:val>
                                            <p:clrVal>
                                              <a:schemeClr val="hlink"/>
                                            </p:clrVal>
                                          </p:val>
                                        </p:tav>
                                      </p:tavLst>
                                    </p:anim>
                                    <p:set>
                                      <p:cBhvr>
                                        <p:cTn id="19" dur="80"/>
                                        <p:tgtEl>
                                          <p:spTgt spid="8">
                                            <p:txEl>
                                              <p:pRg st="3" end="3"/>
                                            </p:txEl>
                                          </p:spTgt>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8">
                                            <p:txEl>
                                              <p:pRg st="4" end="4"/>
                                            </p:txEl>
                                          </p:spTgt>
                                        </p:tgtEl>
                                        <p:attrNameLst>
                                          <p:attrName>style.visibility</p:attrName>
                                        </p:attrNameLst>
                                      </p:cBhvr>
                                      <p:to>
                                        <p:strVal val="visible"/>
                                      </p:to>
                                    </p:set>
                                    <p:animEffect transition="in" filter="checkerboard(across)">
                                      <p:cBhvr>
                                        <p:cTn id="24" dur="500"/>
                                        <p:tgtEl>
                                          <p:spTgt spid="8">
                                            <p:txEl>
                                              <p:pRg st="4" end="4"/>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checkerboard(across)">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8">
                                            <p:txEl>
                                              <p:pRg st="7" end="7"/>
                                            </p:txEl>
                                          </p:spTgt>
                                        </p:tgtEl>
                                        <p:attrNameLst>
                                          <p:attrName>style.visibility</p:attrName>
                                        </p:attrNameLst>
                                      </p:cBhvr>
                                      <p:to>
                                        <p:strVal val="visible"/>
                                      </p:to>
                                    </p:set>
                                    <p:animEffect transition="in" filter="checkerboard(across)">
                                      <p:cBhvr>
                                        <p:cTn id="32" dur="500"/>
                                        <p:tgtEl>
                                          <p:spTgt spid="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8">
                                            <p:txEl>
                                              <p:pRg st="9" end="9"/>
                                            </p:txEl>
                                          </p:spTgt>
                                        </p:tgtEl>
                                        <p:attrNameLst>
                                          <p:attrName>style.visibility</p:attrName>
                                        </p:attrNameLst>
                                      </p:cBhvr>
                                      <p:to>
                                        <p:strVal val="visible"/>
                                      </p:to>
                                    </p:set>
                                    <p:animEffect transition="in" filter="checkerboard(across)">
                                      <p:cBhvr>
                                        <p:cTn id="37" dur="500"/>
                                        <p:tgtEl>
                                          <p:spTgt spid="8">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8">
                                            <p:txEl>
                                              <p:pRg st="10" end="10"/>
                                            </p:txEl>
                                          </p:spTgt>
                                        </p:tgtEl>
                                        <p:attrNameLst>
                                          <p:attrName>style.visibility</p:attrName>
                                        </p:attrNameLst>
                                      </p:cBhvr>
                                      <p:to>
                                        <p:strVal val="visible"/>
                                      </p:to>
                                    </p:set>
                                    <p:animEffect transition="in" filter="checkerboard(across)">
                                      <p:cBhvr>
                                        <p:cTn id="42"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p:cNvPicPr>
          <p:nvPr/>
        </p:nvPicPr>
        <p:blipFill>
          <a:blip r:embed="rId2" cstate="print"/>
          <a:srcRect/>
          <a:stretch>
            <a:fillRect/>
          </a:stretch>
        </p:blipFill>
        <p:spPr bwMode="auto">
          <a:xfrm>
            <a:off x="1460500" y="150813"/>
            <a:ext cx="6299200" cy="6637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2"/>
          <p:cNvSpPr>
            <a:spLocks noGrp="1"/>
          </p:cNvSpPr>
          <p:nvPr>
            <p:ph type="sldNum" sz="quarter" idx="12"/>
          </p:nvPr>
        </p:nvSpPr>
        <p:spPr/>
        <p:txBody>
          <a:bodyPr/>
          <a:lstStyle/>
          <a:p>
            <a:pPr>
              <a:defRPr/>
            </a:pPr>
            <a:fld id="{CDEAF1F4-E82D-4E4C-A596-E34171CA5649}" type="slidenum">
              <a:rPr lang="ar-SA"/>
              <a:pPr>
                <a:defRPr/>
              </a:pPr>
              <a:t>60</a:t>
            </a:fld>
            <a:endParaRPr lang="en-US"/>
          </a:p>
        </p:txBody>
      </p:sp>
      <p:pic>
        <p:nvPicPr>
          <p:cNvPr id="21508" name="Picture 4"/>
          <p:cNvPicPr>
            <a:picLocks noChangeAspect="1" noChangeArrowheads="1"/>
          </p:cNvPicPr>
          <p:nvPr/>
        </p:nvPicPr>
        <p:blipFill>
          <a:blip r:embed="rId2" cstate="print"/>
          <a:srcRect/>
          <a:stretch>
            <a:fillRect/>
          </a:stretch>
        </p:blipFill>
        <p:spPr bwMode="auto">
          <a:xfrm>
            <a:off x="896938" y="225425"/>
            <a:ext cx="7308850" cy="6518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p:cTn id="7" dur="500" fill="hold"/>
                                        <p:tgtEl>
                                          <p:spTgt spid="21508"/>
                                        </p:tgtEl>
                                        <p:attrNameLst>
                                          <p:attrName>ppt_w</p:attrName>
                                        </p:attrNameLst>
                                      </p:cBhvr>
                                      <p:tavLst>
                                        <p:tav tm="0">
                                          <p:val>
                                            <p:fltVal val="0"/>
                                          </p:val>
                                        </p:tav>
                                        <p:tav tm="100000">
                                          <p:val>
                                            <p:strVal val="#ppt_w"/>
                                          </p:val>
                                        </p:tav>
                                      </p:tavLst>
                                    </p:anim>
                                    <p:anim calcmode="lin" valueType="num">
                                      <p:cBhvr>
                                        <p:cTn id="8" dur="500" fill="hold"/>
                                        <p:tgtEl>
                                          <p:spTgt spid="21508"/>
                                        </p:tgtEl>
                                        <p:attrNameLst>
                                          <p:attrName>ppt_h</p:attrName>
                                        </p:attrNameLst>
                                      </p:cBhvr>
                                      <p:tavLst>
                                        <p:tav tm="0">
                                          <p:val>
                                            <p:fltVal val="0"/>
                                          </p:val>
                                        </p:tav>
                                        <p:tav tm="100000">
                                          <p:val>
                                            <p:strVal val="#ppt_h"/>
                                          </p:val>
                                        </p:tav>
                                      </p:tavLst>
                                    </p:anim>
                                    <p:animEffect transition="in" filter="fade">
                                      <p:cBhvr>
                                        <p:cTn id="9"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8"/>
          <p:cNvSpPr>
            <a:spLocks noGrp="1" noChangeArrowheads="1"/>
          </p:cNvSpPr>
          <p:nvPr>
            <p:ph type="sldNum" sz="quarter" idx="12"/>
          </p:nvPr>
        </p:nvSpPr>
        <p:spPr/>
        <p:txBody>
          <a:bodyPr/>
          <a:lstStyle/>
          <a:p>
            <a:pPr>
              <a:defRPr/>
            </a:pPr>
            <a:fld id="{B09A6DE1-AAEB-49AE-9345-B2823C073625}" type="slidenum">
              <a:rPr lang="ar-SA"/>
              <a:pPr>
                <a:defRPr/>
              </a:pPr>
              <a:t>61</a:t>
            </a:fld>
            <a:endParaRPr lang="en-US"/>
          </a:p>
        </p:txBody>
      </p:sp>
      <p:sp>
        <p:nvSpPr>
          <p:cNvPr id="66563" name="Rectangle 3"/>
          <p:cNvSpPr>
            <a:spLocks noChangeArrowheads="1"/>
          </p:cNvSpPr>
          <p:nvPr/>
        </p:nvSpPr>
        <p:spPr bwMode="auto">
          <a:xfrm>
            <a:off x="671513" y="620713"/>
            <a:ext cx="8129587" cy="1385887"/>
          </a:xfrm>
          <a:prstGeom prst="rect">
            <a:avLst/>
          </a:prstGeom>
          <a:noFill/>
          <a:ln w="9525">
            <a:noFill/>
            <a:miter lim="800000"/>
            <a:headEnd/>
            <a:tailEnd/>
          </a:ln>
        </p:spPr>
        <p:txBody>
          <a:bodyPr anchor="ctr">
            <a:spAutoFit/>
          </a:bodyPr>
          <a:lstStyle/>
          <a:p>
            <a:pPr eaLnBrk="1" hangingPunct="1"/>
            <a:r>
              <a:rPr lang="en-US" sz="2400" b="1">
                <a:solidFill>
                  <a:srgbClr val="0000FF"/>
                </a:solidFill>
                <a:latin typeface="Arial" charset="0"/>
              </a:rPr>
              <a:t>Profunda Femoris Vein</a:t>
            </a:r>
          </a:p>
          <a:p>
            <a:pPr algn="just" eaLnBrk="1" hangingPunct="1">
              <a:lnSpc>
                <a:spcPct val="150000"/>
              </a:lnSpc>
            </a:pPr>
            <a:r>
              <a:rPr lang="en-US" sz="2000" b="1">
                <a:latin typeface="Arial" charset="0"/>
              </a:rPr>
              <a:t>The profunda femoris vein receives tributaries that correspond to the branches of the artery. It drains into the femoral vein.</a:t>
            </a:r>
          </a:p>
        </p:txBody>
      </p:sp>
      <p:sp>
        <p:nvSpPr>
          <p:cNvPr id="66564" name="Text Box 4"/>
          <p:cNvSpPr txBox="1">
            <a:spLocks noChangeArrowheads="1"/>
          </p:cNvSpPr>
          <p:nvPr/>
        </p:nvSpPr>
        <p:spPr bwMode="auto">
          <a:xfrm>
            <a:off x="557213" y="2071688"/>
            <a:ext cx="8258175" cy="4400550"/>
          </a:xfrm>
          <a:prstGeom prst="rect">
            <a:avLst/>
          </a:prstGeom>
          <a:noFill/>
          <a:ln w="9525">
            <a:noFill/>
            <a:miter lim="800000"/>
            <a:headEnd/>
            <a:tailEnd/>
          </a:ln>
        </p:spPr>
        <p:txBody>
          <a:bodyPr>
            <a:spAutoFit/>
          </a:bodyPr>
          <a:lstStyle/>
          <a:p>
            <a:pPr algn="just" eaLnBrk="1" hangingPunct="1">
              <a:lnSpc>
                <a:spcPct val="150000"/>
              </a:lnSpc>
              <a:spcBef>
                <a:spcPct val="50000"/>
              </a:spcBef>
            </a:pPr>
            <a:r>
              <a:rPr lang="en-US" sz="2000" b="1">
                <a:solidFill>
                  <a:srgbClr val="FF0000"/>
                </a:solidFill>
                <a:latin typeface="Arial" charset="0"/>
              </a:rPr>
              <a:t>The obturator artery</a:t>
            </a:r>
          </a:p>
          <a:p>
            <a:pPr algn="just" eaLnBrk="1" hangingPunct="1">
              <a:lnSpc>
                <a:spcPct val="150000"/>
              </a:lnSpc>
              <a:spcBef>
                <a:spcPct val="50000"/>
              </a:spcBef>
            </a:pPr>
            <a:r>
              <a:rPr lang="en-US" sz="2000" b="1">
                <a:latin typeface="Arial" charset="0"/>
              </a:rPr>
              <a:t>Is a branch of the internal iliac artery. </a:t>
            </a:r>
          </a:p>
          <a:p>
            <a:pPr algn="just" eaLnBrk="1" hangingPunct="1">
              <a:lnSpc>
                <a:spcPct val="150000"/>
              </a:lnSpc>
              <a:spcBef>
                <a:spcPct val="50000"/>
              </a:spcBef>
            </a:pPr>
            <a:r>
              <a:rPr lang="en-US" sz="2000" b="1">
                <a:latin typeface="Arial" charset="0"/>
              </a:rPr>
              <a:t>On entering the medial fascial compartment of the thigh, it divides into medial and lateral branches, It gives off muscular branches and an articular branch to the hip joint. </a:t>
            </a:r>
          </a:p>
          <a:p>
            <a:pPr eaLnBrk="1" hangingPunct="1">
              <a:spcBef>
                <a:spcPct val="50000"/>
              </a:spcBef>
            </a:pPr>
            <a:endParaRPr lang="en-US" sz="2000" b="1">
              <a:solidFill>
                <a:srgbClr val="0000FF"/>
              </a:solidFill>
              <a:latin typeface="Arial" charset="0"/>
            </a:endParaRPr>
          </a:p>
          <a:p>
            <a:pPr eaLnBrk="1" hangingPunct="1"/>
            <a:r>
              <a:rPr lang="en-US" sz="2000" b="1">
                <a:solidFill>
                  <a:srgbClr val="0000FF"/>
                </a:solidFill>
                <a:latin typeface="Arial" charset="0"/>
              </a:rPr>
              <a:t>Obturator Vein</a:t>
            </a:r>
          </a:p>
          <a:p>
            <a:pPr eaLnBrk="1" hangingPunct="1">
              <a:lnSpc>
                <a:spcPct val="150000"/>
              </a:lnSpc>
            </a:pPr>
            <a:r>
              <a:rPr lang="en-US" sz="2000" b="1">
                <a:latin typeface="Arial" charset="0"/>
              </a:rPr>
              <a:t>The obturator vein receives tributaries that correspond to the branches of the artery. It drains into the internal iliac vein.</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6"/>
          <p:cNvSpPr>
            <a:spLocks noGrp="1" noChangeArrowheads="1"/>
          </p:cNvSpPr>
          <p:nvPr>
            <p:ph type="dt" sz="quarter" idx="10"/>
          </p:nvPr>
        </p:nvSpPr>
        <p:spPr/>
        <p:txBody>
          <a:bodyPr/>
          <a:lstStyle/>
          <a:p>
            <a:pPr>
              <a:defRPr/>
            </a:pPr>
            <a:r>
              <a:rPr lang="en-US"/>
              <a:t>Dr. Vohra</a:t>
            </a:r>
          </a:p>
        </p:txBody>
      </p:sp>
      <p:sp>
        <p:nvSpPr>
          <p:cNvPr id="8" name="Rectangle 28"/>
          <p:cNvSpPr>
            <a:spLocks noGrp="1" noChangeArrowheads="1"/>
          </p:cNvSpPr>
          <p:nvPr>
            <p:ph type="sldNum" sz="quarter" idx="12"/>
          </p:nvPr>
        </p:nvSpPr>
        <p:spPr/>
        <p:txBody>
          <a:bodyPr/>
          <a:lstStyle/>
          <a:p>
            <a:pPr>
              <a:defRPr/>
            </a:pPr>
            <a:fld id="{28B8B7F5-1E40-4BA0-858F-08EFB857239A}" type="slidenum">
              <a:rPr lang="ar-SA"/>
              <a:pPr>
                <a:defRPr/>
              </a:pPr>
              <a:t>62</a:t>
            </a:fld>
            <a:endParaRPr lang="en-US"/>
          </a:p>
        </p:txBody>
      </p:sp>
      <p:sp>
        <p:nvSpPr>
          <p:cNvPr id="13526" name="Text Box 214"/>
          <p:cNvSpPr txBox="1">
            <a:spLocks noChangeArrowheads="1"/>
          </p:cNvSpPr>
          <p:nvPr/>
        </p:nvSpPr>
        <p:spPr bwMode="auto">
          <a:xfrm>
            <a:off x="749300" y="260350"/>
            <a:ext cx="7643813" cy="892175"/>
          </a:xfrm>
          <a:prstGeom prst="rect">
            <a:avLst/>
          </a:prstGeom>
          <a:noFill/>
          <a:ln w="9525">
            <a:noFill/>
            <a:miter lim="800000"/>
            <a:headEnd/>
            <a:tailEnd/>
          </a:ln>
        </p:spPr>
        <p:txBody>
          <a:bodyPr>
            <a:spAutoFit/>
          </a:bodyPr>
          <a:lstStyle/>
          <a:p>
            <a:pPr algn="ctr" eaLnBrk="1" hangingPunct="1"/>
            <a:r>
              <a:rPr lang="en-US" sz="2800" b="1">
                <a:solidFill>
                  <a:srgbClr val="7030A0"/>
                </a:solidFill>
                <a:latin typeface="Arial Black" pitchFamily="34" charset="0"/>
              </a:rPr>
              <a:t>Obturator Nerve</a:t>
            </a:r>
          </a:p>
          <a:p>
            <a:pPr algn="ctr" eaLnBrk="1" hangingPunct="1"/>
            <a:r>
              <a:rPr lang="en-US" sz="2400" b="1">
                <a:solidFill>
                  <a:srgbClr val="FFC000"/>
                </a:solidFill>
                <a:latin typeface="Arial" charset="0"/>
              </a:rPr>
              <a:t>Nerve of Medial Fascial Compartment of the Thigh</a:t>
            </a:r>
          </a:p>
        </p:txBody>
      </p:sp>
      <p:pic>
        <p:nvPicPr>
          <p:cNvPr id="13527" name="Picture 215" descr="C10FF30"/>
          <p:cNvPicPr>
            <a:picLocks noChangeAspect="1" noChangeArrowheads="1"/>
          </p:cNvPicPr>
          <p:nvPr/>
        </p:nvPicPr>
        <p:blipFill>
          <a:blip r:embed="rId2" cstate="print"/>
          <a:srcRect/>
          <a:stretch>
            <a:fillRect/>
          </a:stretch>
        </p:blipFill>
        <p:spPr bwMode="auto">
          <a:xfrm>
            <a:off x="1320800" y="1089025"/>
            <a:ext cx="6500813" cy="5584825"/>
          </a:xfrm>
          <a:prstGeom prst="rect">
            <a:avLst/>
          </a:prstGeom>
          <a:noFill/>
          <a:ln w="9525">
            <a:noFill/>
            <a:miter lim="800000"/>
            <a:headEnd/>
            <a:tailEnd/>
          </a:ln>
        </p:spPr>
      </p:pic>
      <p:sp>
        <p:nvSpPr>
          <p:cNvPr id="13528" name="Text Box 216"/>
          <p:cNvSpPr txBox="1">
            <a:spLocks noChangeArrowheads="1"/>
          </p:cNvSpPr>
          <p:nvPr/>
        </p:nvSpPr>
        <p:spPr bwMode="auto">
          <a:xfrm>
            <a:off x="6797675" y="2638425"/>
            <a:ext cx="2155825" cy="1590675"/>
          </a:xfrm>
          <a:prstGeom prst="rect">
            <a:avLst/>
          </a:prstGeom>
          <a:solidFill>
            <a:srgbClr val="FFFF00"/>
          </a:solidFill>
          <a:ln w="9525">
            <a:solidFill>
              <a:srgbClr val="FF0000"/>
            </a:solidFill>
            <a:miter lim="800000"/>
            <a:headEnd/>
            <a:tailEnd/>
          </a:ln>
        </p:spPr>
        <p:txBody>
          <a:bodyPr>
            <a:spAutoFit/>
          </a:bodyPr>
          <a:lstStyle/>
          <a:p>
            <a:pPr eaLnBrk="1" hangingPunct="1">
              <a:spcBef>
                <a:spcPct val="50000"/>
              </a:spcBef>
            </a:pPr>
            <a:r>
              <a:rPr lang="en-US" sz="1400">
                <a:latin typeface="Arial" charset="0"/>
              </a:rPr>
              <a:t>The posterior division pierces the obturator externus and passes downward behind the adductor brevis and in front of the adductor magnus </a:t>
            </a:r>
          </a:p>
        </p:txBody>
      </p:sp>
      <p:sp>
        <p:nvSpPr>
          <p:cNvPr id="13529" name="Text Box 217"/>
          <p:cNvSpPr txBox="1">
            <a:spLocks noChangeArrowheads="1"/>
          </p:cNvSpPr>
          <p:nvPr/>
        </p:nvSpPr>
        <p:spPr bwMode="auto">
          <a:xfrm>
            <a:off x="168275" y="2994025"/>
            <a:ext cx="1584325" cy="1377950"/>
          </a:xfrm>
          <a:prstGeom prst="rect">
            <a:avLst/>
          </a:prstGeom>
          <a:solidFill>
            <a:srgbClr val="FFFF00"/>
          </a:solidFill>
          <a:ln w="9525">
            <a:solidFill>
              <a:srgbClr val="FF0000"/>
            </a:solidFill>
            <a:miter lim="800000"/>
            <a:headEnd/>
            <a:tailEnd/>
          </a:ln>
        </p:spPr>
        <p:txBody>
          <a:bodyPr>
            <a:spAutoFit/>
          </a:bodyPr>
          <a:lstStyle/>
          <a:p>
            <a:pPr eaLnBrk="1" hangingPunct="1">
              <a:spcBef>
                <a:spcPct val="50000"/>
              </a:spcBef>
            </a:pPr>
            <a:r>
              <a:rPr lang="en-US" sz="1400" b="1">
                <a:latin typeface="Arial" charset="0"/>
              </a:rPr>
              <a:t>The anterior division passes downward in front of the obturator externus.</a:t>
            </a:r>
            <a:r>
              <a:rPr lang="en-US" sz="1400">
                <a:latin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3526"/>
                                        </p:tgtEl>
                                        <p:attrNameLst>
                                          <p:attrName>style.visibility</p:attrName>
                                        </p:attrNameLst>
                                      </p:cBhvr>
                                      <p:to>
                                        <p:strVal val="visible"/>
                                      </p:to>
                                    </p:set>
                                    <p:anim calcmode="lin" valueType="num">
                                      <p:cBhvr>
                                        <p:cTn id="7" dur="500" fill="hold"/>
                                        <p:tgtEl>
                                          <p:spTgt spid="13526"/>
                                        </p:tgtEl>
                                        <p:attrNameLst>
                                          <p:attrName>ppt_w</p:attrName>
                                        </p:attrNameLst>
                                      </p:cBhvr>
                                      <p:tavLst>
                                        <p:tav tm="0">
                                          <p:val>
                                            <p:fltVal val="0"/>
                                          </p:val>
                                        </p:tav>
                                        <p:tav tm="100000">
                                          <p:val>
                                            <p:strVal val="#ppt_w"/>
                                          </p:val>
                                        </p:tav>
                                      </p:tavLst>
                                    </p:anim>
                                    <p:anim calcmode="lin" valueType="num">
                                      <p:cBhvr>
                                        <p:cTn id="8" dur="500" fill="hold"/>
                                        <p:tgtEl>
                                          <p:spTgt spid="13526"/>
                                        </p:tgtEl>
                                        <p:attrNameLst>
                                          <p:attrName>ppt_h</p:attrName>
                                        </p:attrNameLst>
                                      </p:cBhvr>
                                      <p:tavLst>
                                        <p:tav tm="0">
                                          <p:val>
                                            <p:fltVal val="0"/>
                                          </p:val>
                                        </p:tav>
                                        <p:tav tm="100000">
                                          <p:val>
                                            <p:strVal val="#ppt_h"/>
                                          </p:val>
                                        </p:tav>
                                      </p:tavLst>
                                    </p:anim>
                                    <p:animEffect transition="in" filter="fade">
                                      <p:cBhvr>
                                        <p:cTn id="9" dur="500"/>
                                        <p:tgtEl>
                                          <p:spTgt spid="135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3527"/>
                                        </p:tgtEl>
                                        <p:attrNameLst>
                                          <p:attrName>style.visibility</p:attrName>
                                        </p:attrNameLst>
                                      </p:cBhvr>
                                      <p:to>
                                        <p:strVal val="visible"/>
                                      </p:to>
                                    </p:set>
                                    <p:anim calcmode="lin" valueType="num">
                                      <p:cBhvr>
                                        <p:cTn id="14" dur="500" fill="hold"/>
                                        <p:tgtEl>
                                          <p:spTgt spid="13527"/>
                                        </p:tgtEl>
                                        <p:attrNameLst>
                                          <p:attrName>ppt_w</p:attrName>
                                        </p:attrNameLst>
                                      </p:cBhvr>
                                      <p:tavLst>
                                        <p:tav tm="0">
                                          <p:val>
                                            <p:fltVal val="0"/>
                                          </p:val>
                                        </p:tav>
                                        <p:tav tm="100000">
                                          <p:val>
                                            <p:strVal val="#ppt_w"/>
                                          </p:val>
                                        </p:tav>
                                      </p:tavLst>
                                    </p:anim>
                                    <p:anim calcmode="lin" valueType="num">
                                      <p:cBhvr>
                                        <p:cTn id="15" dur="500" fill="hold"/>
                                        <p:tgtEl>
                                          <p:spTgt spid="13527"/>
                                        </p:tgtEl>
                                        <p:attrNameLst>
                                          <p:attrName>ppt_h</p:attrName>
                                        </p:attrNameLst>
                                      </p:cBhvr>
                                      <p:tavLst>
                                        <p:tav tm="0">
                                          <p:val>
                                            <p:fltVal val="0"/>
                                          </p:val>
                                        </p:tav>
                                        <p:tav tm="100000">
                                          <p:val>
                                            <p:strVal val="#ppt_h"/>
                                          </p:val>
                                        </p:tav>
                                      </p:tavLst>
                                    </p:anim>
                                    <p:animEffect transition="in" filter="fade">
                                      <p:cBhvr>
                                        <p:cTn id="16" dur="500"/>
                                        <p:tgtEl>
                                          <p:spTgt spid="1352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3529"/>
                                        </p:tgtEl>
                                        <p:attrNameLst>
                                          <p:attrName>style.visibility</p:attrName>
                                        </p:attrNameLst>
                                      </p:cBhvr>
                                      <p:to>
                                        <p:strVal val="visible"/>
                                      </p:to>
                                    </p:set>
                                    <p:anim calcmode="lin" valueType="num">
                                      <p:cBhvr>
                                        <p:cTn id="21" dur="500" fill="hold"/>
                                        <p:tgtEl>
                                          <p:spTgt spid="13529"/>
                                        </p:tgtEl>
                                        <p:attrNameLst>
                                          <p:attrName>ppt_w</p:attrName>
                                        </p:attrNameLst>
                                      </p:cBhvr>
                                      <p:tavLst>
                                        <p:tav tm="0">
                                          <p:val>
                                            <p:fltVal val="0"/>
                                          </p:val>
                                        </p:tav>
                                        <p:tav tm="100000">
                                          <p:val>
                                            <p:strVal val="#ppt_w"/>
                                          </p:val>
                                        </p:tav>
                                      </p:tavLst>
                                    </p:anim>
                                    <p:anim calcmode="lin" valueType="num">
                                      <p:cBhvr>
                                        <p:cTn id="22" dur="500" fill="hold"/>
                                        <p:tgtEl>
                                          <p:spTgt spid="13529"/>
                                        </p:tgtEl>
                                        <p:attrNameLst>
                                          <p:attrName>ppt_h</p:attrName>
                                        </p:attrNameLst>
                                      </p:cBhvr>
                                      <p:tavLst>
                                        <p:tav tm="0">
                                          <p:val>
                                            <p:fltVal val="0"/>
                                          </p:val>
                                        </p:tav>
                                        <p:tav tm="100000">
                                          <p:val>
                                            <p:strVal val="#ppt_h"/>
                                          </p:val>
                                        </p:tav>
                                      </p:tavLst>
                                    </p:anim>
                                    <p:animEffect transition="in" filter="fade">
                                      <p:cBhvr>
                                        <p:cTn id="23" dur="500"/>
                                        <p:tgtEl>
                                          <p:spTgt spid="1352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3528"/>
                                        </p:tgtEl>
                                        <p:attrNameLst>
                                          <p:attrName>style.visibility</p:attrName>
                                        </p:attrNameLst>
                                      </p:cBhvr>
                                      <p:to>
                                        <p:strVal val="visible"/>
                                      </p:to>
                                    </p:set>
                                    <p:anim calcmode="lin" valueType="num">
                                      <p:cBhvr>
                                        <p:cTn id="28" dur="500" fill="hold"/>
                                        <p:tgtEl>
                                          <p:spTgt spid="13528"/>
                                        </p:tgtEl>
                                        <p:attrNameLst>
                                          <p:attrName>ppt_w</p:attrName>
                                        </p:attrNameLst>
                                      </p:cBhvr>
                                      <p:tavLst>
                                        <p:tav tm="0">
                                          <p:val>
                                            <p:fltVal val="0"/>
                                          </p:val>
                                        </p:tav>
                                        <p:tav tm="100000">
                                          <p:val>
                                            <p:strVal val="#ppt_w"/>
                                          </p:val>
                                        </p:tav>
                                      </p:tavLst>
                                    </p:anim>
                                    <p:anim calcmode="lin" valueType="num">
                                      <p:cBhvr>
                                        <p:cTn id="29" dur="500" fill="hold"/>
                                        <p:tgtEl>
                                          <p:spTgt spid="13528"/>
                                        </p:tgtEl>
                                        <p:attrNameLst>
                                          <p:attrName>ppt_h</p:attrName>
                                        </p:attrNameLst>
                                      </p:cBhvr>
                                      <p:tavLst>
                                        <p:tav tm="0">
                                          <p:val>
                                            <p:fltVal val="0"/>
                                          </p:val>
                                        </p:tav>
                                        <p:tav tm="100000">
                                          <p:val>
                                            <p:strVal val="#ppt_h"/>
                                          </p:val>
                                        </p:tav>
                                      </p:tavLst>
                                    </p:anim>
                                    <p:animEffect transition="in" filter="fade">
                                      <p:cBhvr>
                                        <p:cTn id="30" dur="500"/>
                                        <p:tgtEl>
                                          <p:spTgt spid="13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26" grpId="0"/>
      <p:bldP spid="13528" grpId="0" animBg="1"/>
      <p:bldP spid="1352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p:cNvPicPr>
            <a:picLocks noChangeAspect="1" noChangeArrowheads="1"/>
          </p:cNvPicPr>
          <p:nvPr/>
        </p:nvPicPr>
        <p:blipFill>
          <a:blip r:embed="rId2" cstate="print"/>
          <a:srcRect l="31000" r="41000" b="25999"/>
          <a:stretch>
            <a:fillRect/>
          </a:stretch>
        </p:blipFill>
        <p:spPr bwMode="auto">
          <a:xfrm>
            <a:off x="2835275" y="0"/>
            <a:ext cx="3460750" cy="685800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cstate="print"/>
          <a:srcRect l="17188" t="11458" r="17188" b="18750"/>
          <a:stretch>
            <a:fillRect/>
          </a:stretch>
        </p:blipFill>
        <p:spPr bwMode="auto">
          <a:xfrm>
            <a:off x="646113" y="381000"/>
            <a:ext cx="7659687" cy="6110288"/>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Content Placeholder 5" descr="download (2).jpg"/>
          <p:cNvPicPr>
            <a:picLocks noGrp="1" noChangeAspect="1"/>
          </p:cNvPicPr>
          <p:nvPr>
            <p:ph idx="1"/>
          </p:nvPr>
        </p:nvPicPr>
        <p:blipFill>
          <a:blip r:embed="rId2" cstate="print"/>
          <a:srcRect/>
          <a:stretch>
            <a:fillRect/>
          </a:stretch>
        </p:blipFill>
        <p:spPr>
          <a:xfrm>
            <a:off x="1182688" y="877888"/>
            <a:ext cx="6669087" cy="5668962"/>
          </a:xfrm>
        </p:spPr>
      </p:pic>
      <p:sp>
        <p:nvSpPr>
          <p:cNvPr id="5" name="Slide Number Placeholder 4"/>
          <p:cNvSpPr>
            <a:spLocks noGrp="1"/>
          </p:cNvSpPr>
          <p:nvPr>
            <p:ph type="sldNum" sz="quarter" idx="12"/>
          </p:nvPr>
        </p:nvSpPr>
        <p:spPr/>
        <p:txBody>
          <a:bodyPr/>
          <a:lstStyle/>
          <a:p>
            <a:pPr>
              <a:defRPr/>
            </a:pPr>
            <a:fld id="{AB014A0F-43A8-48B6-9C45-98194F93B5E8}" type="slidenum">
              <a:rPr lang="ar-SA"/>
              <a:pPr>
                <a:defRPr/>
              </a:pPr>
              <a:t>65</a:t>
            </a:fld>
            <a:endParaRPr lang="en-US"/>
          </a:p>
        </p:txBody>
      </p:sp>
      <p:sp>
        <p:nvSpPr>
          <p:cNvPr id="70660" name="TextBox 6"/>
          <p:cNvSpPr txBox="1">
            <a:spLocks noChangeArrowheads="1"/>
          </p:cNvSpPr>
          <p:nvPr/>
        </p:nvSpPr>
        <p:spPr bwMode="auto">
          <a:xfrm>
            <a:off x="1938338" y="377825"/>
            <a:ext cx="4949825" cy="369888"/>
          </a:xfrm>
          <a:prstGeom prst="rect">
            <a:avLst/>
          </a:prstGeom>
          <a:noFill/>
          <a:ln w="9525">
            <a:noFill/>
            <a:miter lim="800000"/>
            <a:headEnd/>
            <a:tailEnd/>
          </a:ln>
        </p:spPr>
        <p:txBody>
          <a:bodyPr>
            <a:spAutoFit/>
          </a:bodyPr>
          <a:lstStyle/>
          <a:p>
            <a:r>
              <a:rPr lang="en-US" b="1">
                <a:solidFill>
                  <a:srgbClr val="7030A0"/>
                </a:solidFill>
              </a:rPr>
              <a:t>COURSE OF OBTURATOR NERVE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fontAlgn="auto" hangingPunct="1">
              <a:spcAft>
                <a:spcPts val="0"/>
              </a:spcAft>
              <a:defRPr/>
            </a:pPr>
            <a:r>
              <a:rPr lang="en-US" sz="4000" b="1" dirty="0" smtClean="0">
                <a:solidFill>
                  <a:srgbClr val="C00000"/>
                </a:solidFill>
              </a:rPr>
              <a:t>OBTURATER</a:t>
            </a:r>
            <a:br>
              <a:rPr lang="en-US" sz="4000" b="1" dirty="0" smtClean="0">
                <a:solidFill>
                  <a:srgbClr val="C00000"/>
                </a:solidFill>
              </a:rPr>
            </a:br>
            <a:r>
              <a:rPr lang="en-US" sz="4000" b="1" dirty="0" smtClean="0">
                <a:solidFill>
                  <a:srgbClr val="C00000"/>
                </a:solidFill>
              </a:rPr>
              <a:t> NERVE</a:t>
            </a:r>
          </a:p>
        </p:txBody>
      </p:sp>
      <p:sp>
        <p:nvSpPr>
          <p:cNvPr id="71683" name="Rectangle 3"/>
          <p:cNvSpPr>
            <a:spLocks noGrp="1" noChangeArrowheads="1"/>
          </p:cNvSpPr>
          <p:nvPr>
            <p:ph type="body" idx="1"/>
          </p:nvPr>
        </p:nvSpPr>
        <p:spPr/>
        <p:txBody>
          <a:bodyPr/>
          <a:lstStyle/>
          <a:p>
            <a:pPr eaLnBrk="1" hangingPunct="1"/>
            <a:endParaRPr lang="en-US" smtClean="0"/>
          </a:p>
        </p:txBody>
      </p:sp>
      <p:pic>
        <p:nvPicPr>
          <p:cNvPr id="71684" name="Picture 4"/>
          <p:cNvPicPr>
            <a:picLocks noChangeAspect="1" noChangeArrowheads="1"/>
          </p:cNvPicPr>
          <p:nvPr/>
        </p:nvPicPr>
        <p:blipFill>
          <a:blip r:embed="rId2" cstate="print"/>
          <a:srcRect l="37778" t="12445" r="34445" b="20889"/>
          <a:stretch>
            <a:fillRect/>
          </a:stretch>
        </p:blipFill>
        <p:spPr bwMode="auto">
          <a:xfrm>
            <a:off x="3886200" y="0"/>
            <a:ext cx="4572000" cy="6858000"/>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C:\Users\DELL\Desktop\Anatomy PPT classes\impossible-positiv-thoughts-photo.jpeg"/>
          <p:cNvPicPr>
            <a:picLocks noChangeAspect="1" noChangeArrowheads="1"/>
          </p:cNvPicPr>
          <p:nvPr/>
        </p:nvPicPr>
        <p:blipFill>
          <a:blip r:embed="rId2" cstate="print"/>
          <a:srcRect/>
          <a:stretch>
            <a:fillRect/>
          </a:stretch>
        </p:blipFill>
        <p:spPr bwMode="auto">
          <a:xfrm>
            <a:off x="244475" y="533400"/>
            <a:ext cx="8594725" cy="5867400"/>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pPr algn="ctr" eaLnBrk="1" fontAlgn="auto" hangingPunct="1">
              <a:spcAft>
                <a:spcPts val="0"/>
              </a:spcAft>
              <a:defRPr/>
            </a:pPr>
            <a:r>
              <a:rPr lang="en-US" b="1" dirty="0" smtClean="0">
                <a:solidFill>
                  <a:srgbClr val="FF0000"/>
                </a:solidFill>
                <a:latin typeface="Arial Black" pitchFamily="34" charset="0"/>
              </a:rPr>
              <a:t>THANK YOU</a:t>
            </a:r>
            <a:endParaRPr lang="en-IN" b="1" dirty="0">
              <a:solidFill>
                <a:srgbClr val="FF0000"/>
              </a:solidFill>
              <a:latin typeface="Arial Black" pitchFamily="34" charset="0"/>
            </a:endParaRPr>
          </a:p>
        </p:txBody>
      </p:sp>
      <p:pic>
        <p:nvPicPr>
          <p:cNvPr id="73731" name="Picture 2" descr="C:\Users\DELL\Desktop\Sartorius,Quadriceps,Hunter canal\Flowers HD Wallpapers (11).jpg"/>
          <p:cNvPicPr>
            <a:picLocks noGrp="1" noChangeAspect="1" noChangeArrowheads="1"/>
          </p:cNvPicPr>
          <p:nvPr>
            <p:ph idx="1"/>
          </p:nvPr>
        </p:nvPicPr>
        <p:blipFill>
          <a:blip r:embed="rId2" cstate="print"/>
          <a:srcRect/>
          <a:stretch>
            <a:fillRect/>
          </a:stretch>
        </p:blipFill>
        <p:spPr>
          <a:xfrm>
            <a:off x="182563" y="666750"/>
            <a:ext cx="8732837" cy="6091238"/>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p:cNvPicPr>
          <p:nvPr/>
        </p:nvPicPr>
        <p:blipFill>
          <a:blip r:embed="rId2" cstate="print"/>
          <a:srcRect/>
          <a:stretch>
            <a:fillRect/>
          </a:stretch>
        </p:blipFill>
        <p:spPr bwMode="auto">
          <a:xfrm>
            <a:off x="47625" y="211138"/>
            <a:ext cx="9048750" cy="643572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403225" y="1112838"/>
            <a:ext cx="8377238" cy="5038725"/>
          </a:xfrm>
        </p:spPr>
        <p:txBody>
          <a:bodyPr>
            <a:noAutofit/>
          </a:bodyPr>
          <a:lstStyle/>
          <a:p>
            <a:pPr marL="0" indent="0">
              <a:lnSpc>
                <a:spcPct val="115000"/>
              </a:lnSpc>
              <a:spcAft>
                <a:spcPts val="1000"/>
              </a:spcAft>
              <a:buFont typeface="Wingdings 2" pitchFamily="18" charset="2"/>
              <a:buNone/>
              <a:defRPr/>
            </a:pPr>
            <a:r>
              <a:rPr lang="en-IN" sz="3200" b="1" dirty="0">
                <a:solidFill>
                  <a:srgbClr val="C00000"/>
                </a:solidFill>
                <a:latin typeface="Arial" panose="020B0604020202020204" pitchFamily="34" charset="0"/>
                <a:ea typeface="Calibri" panose="020F0502020204030204" pitchFamily="34" charset="0"/>
                <a:cs typeface="Arial" panose="020B0604020202020204" pitchFamily="34" charset="0"/>
              </a:rPr>
              <a:t>Rider’s bone</a:t>
            </a:r>
            <a:endParaRPr lang="en-GB" sz="3200" b="1" dirty="0">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Sesamoid bone develops in rounded tendon of adductor longus</a:t>
            </a:r>
          </a:p>
          <a:p>
            <a:pPr marL="342900" indent="-342900">
              <a:lnSpc>
                <a:spcPct val="115000"/>
              </a:lnSpc>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Some authors term calcified tendon as rider’s bone</a:t>
            </a:r>
          </a:p>
          <a:p>
            <a:pPr marL="342900" indent="-342900">
              <a:lnSpc>
                <a:spcPct val="115000"/>
              </a:lnSpc>
              <a:spcAft>
                <a:spcPts val="1000"/>
              </a:spcAft>
              <a:buFont typeface="Symbol" panose="05050102010706020507" pitchFamily="18" charset="2"/>
              <a:buChar char=""/>
              <a:defRPr/>
            </a:pPr>
            <a:r>
              <a:rPr lang="en-IN" sz="3200" dirty="0">
                <a:latin typeface="Arial" panose="020B0604020202020204" pitchFamily="34" charset="0"/>
                <a:ea typeface="Calibri" panose="020F0502020204030204" pitchFamily="34" charset="0"/>
                <a:cs typeface="Arial" panose="020B0604020202020204" pitchFamily="34" charset="0"/>
              </a:rPr>
              <a:t>Particularly occurs in horse riders due to friction of tendon with horse back</a:t>
            </a:r>
            <a:endParaRPr lang="en-GB" sz="3200" dirty="0">
              <a:latin typeface="Arial" panose="020B0604020202020204" pitchFamily="34" charset="0"/>
              <a:ea typeface="Calibri" panose="020F0502020204030204" pitchFamily="34" charset="0"/>
              <a:cs typeface="Arial" panose="020B0604020202020204" pitchFamily="34" charset="0"/>
            </a:endParaRPr>
          </a:p>
        </p:txBody>
      </p:sp>
      <p:sp>
        <p:nvSpPr>
          <p:cNvPr id="12291" name="TextBox 3"/>
          <p:cNvSpPr txBox="1">
            <a:spLocks noChangeArrowheads="1"/>
          </p:cNvSpPr>
          <p:nvPr/>
        </p:nvSpPr>
        <p:spPr bwMode="auto">
          <a:xfrm>
            <a:off x="2286000" y="0"/>
            <a:ext cx="5084763" cy="804863"/>
          </a:xfrm>
          <a:prstGeom prst="rect">
            <a:avLst/>
          </a:prstGeom>
          <a:noFill/>
          <a:ln w="9525">
            <a:noFill/>
            <a:miter lim="800000"/>
            <a:headEnd/>
            <a:tailEnd/>
          </a:ln>
        </p:spPr>
        <p:txBody>
          <a:bodyPr>
            <a:spAutoFit/>
          </a:bodyPr>
          <a:lstStyle/>
          <a:p>
            <a:pPr eaLnBrk="1" hangingPunct="1">
              <a:lnSpc>
                <a:spcPct val="115000"/>
              </a:lnSpc>
              <a:spcBef>
                <a:spcPts val="1000"/>
              </a:spcBef>
              <a:spcAft>
                <a:spcPts val="1000"/>
              </a:spcAft>
              <a:buFont typeface="Arial" charset="0"/>
              <a:buNone/>
            </a:pPr>
            <a:r>
              <a:rPr lang="en-IN" sz="4400" b="1" i="1">
                <a:solidFill>
                  <a:srgbClr val="FF0000"/>
                </a:solidFill>
                <a:latin typeface="Arial" charset="0"/>
                <a:cs typeface="Calibri" pitchFamily="34" charset="0"/>
              </a:rPr>
              <a:t>Clinical Anatomy</a:t>
            </a:r>
            <a:endParaRPr lang="en-GB" sz="3600">
              <a:solidFill>
                <a:srgbClr val="FF0000"/>
              </a:solidFill>
              <a:latin typeface="Arial" charset="0"/>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extLst>
          </p:cNvPr>
          <p:cNvSpPr>
            <a:spLocks noGrp="1"/>
          </p:cNvSpPr>
          <p:nvPr>
            <p:ph idx="1"/>
          </p:nvPr>
        </p:nvSpPr>
        <p:spPr>
          <a:xfrm>
            <a:off x="282575" y="769938"/>
            <a:ext cx="4883150" cy="5969000"/>
          </a:xfrm>
        </p:spPr>
        <p:txBody>
          <a:bodyPr>
            <a:noAutofit/>
          </a:bodyPr>
          <a:lstStyle/>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Triangular muscle – located in between adductor longus and adductor magnus </a:t>
            </a: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To visualize adductor brevis muscle, cut adductor longus muscle near origin and reflect it laterally</a:t>
            </a:r>
            <a:endParaRPr lang="en-GB" sz="2400" dirty="0">
              <a:latin typeface="Arial" panose="020B0604020202020204" pitchFamily="34" charset="0"/>
              <a:ea typeface="Calibri" panose="020F0502020204030204" pitchFamily="34" charset="0"/>
              <a:cs typeface="Arial" panose="020B0604020202020204" pitchFamily="34" charset="0"/>
            </a:endParaRPr>
          </a:p>
          <a:p>
            <a:pPr marL="0" indent="0">
              <a:spcBef>
                <a:spcPts val="0"/>
              </a:spcBef>
              <a:buFont typeface="Wingdings 2" pitchFamily="18" charset="2"/>
              <a:buNone/>
              <a:defRPr/>
            </a:pPr>
            <a:r>
              <a:rPr lang="en-IN" sz="2400" b="1" i="1" dirty="0">
                <a:solidFill>
                  <a:srgbClr val="C00000"/>
                </a:solidFill>
                <a:latin typeface="Arial" panose="020B0604020202020204" pitchFamily="34" charset="0"/>
                <a:ea typeface="Calibri" panose="020F0502020204030204" pitchFamily="34" charset="0"/>
                <a:cs typeface="Arial" panose="020B0604020202020204" pitchFamily="34" charset="0"/>
              </a:rPr>
              <a:t>Origin</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Bef>
                <a:spcPts val="0"/>
              </a:spcBef>
              <a:defRPr/>
            </a:pPr>
            <a:r>
              <a:rPr lang="en-IN" sz="2400" dirty="0">
                <a:latin typeface="Arial" panose="020B0604020202020204" pitchFamily="34" charset="0"/>
                <a:ea typeface="Calibri" panose="020F0502020204030204" pitchFamily="34" charset="0"/>
                <a:cs typeface="Arial" panose="020B0604020202020204" pitchFamily="34" charset="0"/>
              </a:rPr>
              <a:t>Originates from</a:t>
            </a:r>
            <a:endParaRPr lang="en-GB" sz="2400" dirty="0">
              <a:latin typeface="Arial" panose="020B0604020202020204" pitchFamily="34" charset="0"/>
              <a:ea typeface="Calibri" panose="020F0502020204030204" pitchFamily="34" charset="0"/>
              <a:cs typeface="Arial" panose="020B0604020202020204" pitchFamily="34" charset="0"/>
            </a:endParaRPr>
          </a:p>
          <a:p>
            <a:pPr lvl="1">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Anterior surface of body of pubis and</a:t>
            </a:r>
            <a:endParaRPr lang="en-GB" dirty="0">
              <a:latin typeface="Arial" panose="020B0604020202020204" pitchFamily="34" charset="0"/>
              <a:ea typeface="Calibri" panose="020F0502020204030204" pitchFamily="34" charset="0"/>
              <a:cs typeface="Arial" panose="020B0604020202020204" pitchFamily="34" charset="0"/>
            </a:endParaRPr>
          </a:p>
          <a:p>
            <a:pPr lvl="1">
              <a:spcBef>
                <a:spcPts val="0"/>
              </a:spcBef>
              <a:defRPr/>
            </a:pPr>
            <a:r>
              <a:rPr lang="en-IN" dirty="0">
                <a:latin typeface="Arial" panose="020B0604020202020204" pitchFamily="34" charset="0"/>
                <a:ea typeface="Calibri" panose="020F0502020204030204" pitchFamily="34" charset="0"/>
                <a:cs typeface="Arial" panose="020B0604020202020204" pitchFamily="34" charset="0"/>
              </a:rPr>
              <a:t>Outer surface of inferior ramus of pubis, between </a:t>
            </a:r>
            <a:r>
              <a:rPr lang="en-IN" dirty="0" err="1">
                <a:latin typeface="Arial" panose="020B0604020202020204" pitchFamily="34" charset="0"/>
                <a:ea typeface="Calibri" panose="020F0502020204030204" pitchFamily="34" charset="0"/>
                <a:cs typeface="Arial" panose="020B0604020202020204" pitchFamily="34" charset="0"/>
              </a:rPr>
              <a:t>gracilis</a:t>
            </a:r>
            <a:r>
              <a:rPr lang="en-IN" dirty="0">
                <a:latin typeface="Arial" panose="020B0604020202020204" pitchFamily="34" charset="0"/>
                <a:ea typeface="Calibri" panose="020F0502020204030204" pitchFamily="34" charset="0"/>
                <a:cs typeface="Arial" panose="020B0604020202020204" pitchFamily="34" charset="0"/>
              </a:rPr>
              <a:t> and obturator externus</a:t>
            </a: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13315" name="TextBox 3"/>
          <p:cNvSpPr txBox="1">
            <a:spLocks noChangeArrowheads="1"/>
          </p:cNvSpPr>
          <p:nvPr/>
        </p:nvSpPr>
        <p:spPr bwMode="auto">
          <a:xfrm>
            <a:off x="1773238" y="0"/>
            <a:ext cx="4738687" cy="708025"/>
          </a:xfrm>
          <a:prstGeom prst="rect">
            <a:avLst/>
          </a:prstGeom>
          <a:noFill/>
          <a:ln w="9525">
            <a:noFill/>
            <a:miter lim="800000"/>
            <a:headEnd/>
            <a:tailEnd/>
          </a:ln>
        </p:spPr>
        <p:txBody>
          <a:bodyPr>
            <a:spAutoFit/>
          </a:bodyPr>
          <a:lstStyle/>
          <a:p>
            <a:pPr algn="ctr" eaLnBrk="1" hangingPunct="1">
              <a:buFont typeface="Arial" charset="0"/>
              <a:buNone/>
            </a:pPr>
            <a:r>
              <a:rPr lang="en-US" sz="4000" b="1">
                <a:solidFill>
                  <a:srgbClr val="FF0000"/>
                </a:solidFill>
                <a:latin typeface="Arial" charset="0"/>
                <a:cs typeface="Calibri" pitchFamily="34" charset="0"/>
              </a:rPr>
              <a:t>Adductor  Brevis</a:t>
            </a:r>
            <a:endParaRPr lang="en-GB" sz="4000">
              <a:solidFill>
                <a:srgbClr val="FF0000"/>
              </a:solidFill>
              <a:latin typeface="Arial" charset="0"/>
              <a:cs typeface="Calibri" pitchFamily="34" charset="0"/>
            </a:endParaRPr>
          </a:p>
        </p:txBody>
      </p:sp>
      <p:pic>
        <p:nvPicPr>
          <p:cNvPr id="13316" name="Picture 4"/>
          <p:cNvPicPr>
            <a:picLocks noChangeAspect="1"/>
          </p:cNvPicPr>
          <p:nvPr/>
        </p:nvPicPr>
        <p:blipFill>
          <a:blip r:embed="rId2" cstate="print"/>
          <a:srcRect/>
          <a:stretch>
            <a:fillRect/>
          </a:stretch>
        </p:blipFill>
        <p:spPr bwMode="auto">
          <a:xfrm>
            <a:off x="5243513" y="1241425"/>
            <a:ext cx="3900487" cy="4116388"/>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624</TotalTime>
  <Words>1775</Words>
  <Application>Microsoft Office PowerPoint</Application>
  <PresentationFormat>On-screen Show (4:3)</PresentationFormat>
  <Paragraphs>328</Paragraphs>
  <Slides>68</Slides>
  <Notes>1</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Flow</vt:lpstr>
      <vt:lpstr>GROSS ANATOMY- LOWER LIMB MEDIAL  COMPARTMENT  OF  THIGH</vt:lpstr>
      <vt:lpstr>Compartments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Be Positive…….</vt:lpstr>
      <vt:lpstr>……..THANK YOU……..</vt:lpstr>
      <vt:lpstr>Slide 52</vt:lpstr>
      <vt:lpstr>Slide 53</vt:lpstr>
      <vt:lpstr>Adductors</vt:lpstr>
      <vt:lpstr>Slide 55</vt:lpstr>
      <vt:lpstr>Slide 56</vt:lpstr>
      <vt:lpstr>Slide 57</vt:lpstr>
      <vt:lpstr>Slide 58</vt:lpstr>
      <vt:lpstr>Slide 59</vt:lpstr>
      <vt:lpstr>Slide 60</vt:lpstr>
      <vt:lpstr>Slide 61</vt:lpstr>
      <vt:lpstr>Slide 62</vt:lpstr>
      <vt:lpstr>Slide 63</vt:lpstr>
      <vt:lpstr>Slide 64</vt:lpstr>
      <vt:lpstr>Slide 65</vt:lpstr>
      <vt:lpstr>OBTURATER  NERVE</vt:lpstr>
      <vt:lpstr>Slide 67</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DELL</cp:lastModifiedBy>
  <cp:revision>68</cp:revision>
  <dcterms:created xsi:type="dcterms:W3CDTF">2008-05-01T17:57:26Z</dcterms:created>
  <dcterms:modified xsi:type="dcterms:W3CDTF">2025-08-07T07:53:49Z</dcterms:modified>
</cp:coreProperties>
</file>