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ink/ink1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9" r:id="rId3"/>
    <p:sldId id="340" r:id="rId4"/>
    <p:sldId id="341" r:id="rId5"/>
    <p:sldId id="307" r:id="rId6"/>
    <p:sldId id="342" r:id="rId7"/>
    <p:sldId id="343" r:id="rId8"/>
    <p:sldId id="334" r:id="rId9"/>
    <p:sldId id="306" r:id="rId10"/>
    <p:sldId id="332" r:id="rId11"/>
    <p:sldId id="305" r:id="rId12"/>
    <p:sldId id="344" r:id="rId13"/>
    <p:sldId id="345" r:id="rId14"/>
    <p:sldId id="335" r:id="rId15"/>
    <p:sldId id="309" r:id="rId16"/>
    <p:sldId id="323" r:id="rId17"/>
    <p:sldId id="311" r:id="rId18"/>
    <p:sldId id="336" r:id="rId19"/>
    <p:sldId id="316" r:id="rId20"/>
    <p:sldId id="319" r:id="rId21"/>
    <p:sldId id="310" r:id="rId22"/>
    <p:sldId id="346" r:id="rId23"/>
    <p:sldId id="347" r:id="rId24"/>
    <p:sldId id="317" r:id="rId25"/>
    <p:sldId id="348" r:id="rId26"/>
    <p:sldId id="320" r:id="rId27"/>
    <p:sldId id="308" r:id="rId28"/>
    <p:sldId id="349" r:id="rId29"/>
    <p:sldId id="350" r:id="rId30"/>
    <p:sldId id="318" r:id="rId31"/>
    <p:sldId id="321" r:id="rId32"/>
    <p:sldId id="322" r:id="rId33"/>
    <p:sldId id="351" r:id="rId34"/>
    <p:sldId id="324" r:id="rId35"/>
    <p:sldId id="352" r:id="rId36"/>
    <p:sldId id="353" r:id="rId37"/>
    <p:sldId id="325" r:id="rId38"/>
    <p:sldId id="354" r:id="rId39"/>
    <p:sldId id="355" r:id="rId40"/>
    <p:sldId id="326" r:id="rId41"/>
    <p:sldId id="328" r:id="rId42"/>
    <p:sldId id="356" r:id="rId43"/>
    <p:sldId id="357" r:id="rId44"/>
    <p:sldId id="358" r:id="rId45"/>
    <p:sldId id="359" r:id="rId46"/>
    <p:sldId id="361" r:id="rId47"/>
    <p:sldId id="360" r:id="rId48"/>
    <p:sldId id="364" r:id="rId49"/>
    <p:sldId id="363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7010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17:24:56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24575,'210'52'0,"-38"-10"0,-131-19 0,-5-3 0,-2 4 0,-7-5 0,-7-2 0,4 6 0,2 5 0,-2 4 0,7 5 0,-1 0 0,-6 1 0,0 1 0,-7-4 0,-4 5 0,-6-6 0,0 1 0,-5 2 0,3-4 0,-3 108 0,3-76 0,-5 79 0,-7-99 0,0 4 0,-10 11 0,3-5 0,-6 1 0,7-7 0,-4 8 0,-4-8 0,1 7 0,-1 2 0,2-4 0,-5-5 0,7-1 0,-7-4 0,7-2 0,-10 10 0,5-10 0,-2 10 0,2-7 0,3 5 0,5-2 0,-6-3 0,10 10 0,0-10 0,10 1 0,3-6 0,4-5 0,0-10 0,6 1 0,4-4 0,7 2 0,2-4 0,8 5 0,3-2 0,4-1 0,7 2 0,-5-1 0,1-6 0,-10 0 0,-7-9 0,-13 4 0,5-4 0,-4 2 0,8-2 0,-6 1 0,3-1 0,-6-2 0,-4-1 0,-3 1 0,-1-3 0,5 3 0,2-1 0,1 6 0,3-2 0,0 2 0,0-2 0,-12 1 0,6-8 0,-5 4 0,-2 0 0,-4 2 0,-4 3 0,-2 6 0,-5 3 0,1 7 0,-2 4 0,-5 5 0,0 5 0,0-1 0,-10 13 0,10-6 0,-11 22 0,5-7 0,0 15 0,1-2 0,5-7 0,12-2 0,-6-5 0,5-8 0,-8 8 0,11-11 0,-7-3 0,10 6 0,-7 8 0,10 1 0,-6 13 0,3-3 0,0-2 0,0-6 0,3-1 0,1-1 0,9 10 0,1 3 0,6-2 0,-6-10 0,3 1 0,-5-16 0,2 1 0,-4-10 0,4-2 0,-8-2 0,5-4 0,-5 3 0,1 1 0,0 8 0,-7-4 0,7 2 0,-7-4 0,0 1 0,-4-5 0,-2 4 0,-5 4 0,1-4 0,-3-1 0,2-1 0,1-6 0,-2-4 0,5-2 0,-8 9 0,3-4 0,0 6 0,3-10 0,2-4 0,-3-3 0,0-6 0,0 3 0,0-6 0,0-2 0,6-3 0,-3-3 0,-6 0 0,-8 0 0,-8 0 0,-2 3 0,-10-3 0,7 2 0,4 1 0,6-3 0,7 0 0,5-3 0,5 1 0,0-1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20A9E6-7095-434A-BBD1-A2868F8C4FBA}" type="datetimeFigureOut">
              <a:rPr lang="en-US" smtClean="0"/>
              <a:pPr/>
              <a:t>23-Jan-25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228600"/>
            <a:ext cx="7851648" cy="2362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LOWER LIMB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FRONT  OF  THIGH</a:t>
            </a:r>
            <a: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  <a:t/>
            </a:r>
            <a:b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</a:br>
            <a:endParaRPr kumimoji="0" lang="en-US" sz="8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114800" y="4800600"/>
            <a:ext cx="4876800" cy="17526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M.B.B.S., M.S. , B.C.M.E,  B.C.B.R.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Associate Professor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Dept. Of  Anatomy</a:t>
            </a:r>
          </a:p>
          <a:p>
            <a:pPr algn="just"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Pt. J.N.M. Medical  college</a:t>
            </a:r>
            <a:endParaRPr lang="en-IN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Image result for vastus later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1667" r="6667"/>
          <a:stretch>
            <a:fillRect/>
          </a:stretch>
        </p:blipFill>
        <p:spPr bwMode="auto">
          <a:xfrm>
            <a:off x="609600" y="1985209"/>
            <a:ext cx="2057400" cy="4872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05000" y="704088"/>
            <a:ext cx="6781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Sartorius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06" name="Picture 2" descr="Image result for sartorius action, tailor posi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219200"/>
            <a:ext cx="3352799" cy="2514600"/>
          </a:xfrm>
          <a:prstGeom prst="rect">
            <a:avLst/>
          </a:prstGeom>
          <a:noFill/>
        </p:spPr>
      </p:pic>
      <p:pic>
        <p:nvPicPr>
          <p:cNvPr id="21508" name="Picture 4" descr="Image result for sartorius action, tailor position palth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810000"/>
            <a:ext cx="3048000" cy="27051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3400" y="1676400"/>
            <a:ext cx="157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Tailor  muscle</a:t>
            </a:r>
            <a:endParaRPr lang="en-IN" dirty="0"/>
          </a:p>
        </p:txBody>
      </p:sp>
      <p:pic>
        <p:nvPicPr>
          <p:cNvPr id="22530" name="Picture 2" descr="C:\Users\Praveen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2057400"/>
            <a:ext cx="4076943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rtorius mus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219200"/>
            <a:ext cx="1752600" cy="5008973"/>
          </a:xfrm>
          <a:prstGeom prst="rect">
            <a:avLst/>
          </a:prstGeom>
          <a:noFill/>
        </p:spPr>
      </p:pic>
      <p:pic>
        <p:nvPicPr>
          <p:cNvPr id="4" name="Picture 1" descr="C:\Users\Praveen\Desktop\1.jpg"/>
          <p:cNvPicPr>
            <a:picLocks noChangeAspect="1" noChangeArrowheads="1"/>
          </p:cNvPicPr>
          <p:nvPr/>
        </p:nvPicPr>
        <p:blipFill>
          <a:blip r:embed="rId3" cstate="print"/>
          <a:srcRect l="25532" r="23404"/>
          <a:stretch>
            <a:fillRect/>
          </a:stretch>
        </p:blipFill>
        <p:spPr bwMode="auto">
          <a:xfrm>
            <a:off x="1752599" y="838200"/>
            <a:ext cx="2819401" cy="552132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48001" y="381000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Sartorius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58D6A8-2EB5-C353-DF27-8F5432F8C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8" y="387178"/>
            <a:ext cx="8980952" cy="71566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89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42" y="1600199"/>
            <a:ext cx="5948569" cy="50436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Straight, fusiform, bipinnate muscle (</a:t>
            </a:r>
            <a:r>
              <a:rPr lang="en-US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= straight in Latin)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Lies in middle of front of thigh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two heads: straight and reflected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Straight head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Originates from upper half of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inferior iliac spine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Reflected head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 and flat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Arises from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groove above the margin of the acetabulum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from capsule of hip joint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AF47F8B-E895-E68E-A886-CB97301C35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900" y="455539"/>
            <a:ext cx="2936100" cy="61882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2D9F861-103E-6EAD-BB8F-B2C24F029E99}"/>
              </a:ext>
            </a:extLst>
          </p:cNvPr>
          <p:cNvSpPr txBox="1"/>
          <p:nvPr/>
        </p:nvSpPr>
        <p:spPr>
          <a:xfrm>
            <a:off x="1752601" y="228600"/>
            <a:ext cx="42720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29889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Femoris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29889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590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smtClean="0">
                <a:solidFill>
                  <a:srgbClr val="7030A0"/>
                </a:solidFill>
              </a:rPr>
              <a:t>Rectus </a:t>
            </a:r>
            <a:r>
              <a:rPr lang="en-US" b="1" dirty="0" err="1" smtClean="0">
                <a:solidFill>
                  <a:srgbClr val="7030A0"/>
                </a:solidFill>
              </a:rPr>
              <a:t>femoris</a:t>
            </a:r>
            <a:endParaRPr lang="en-IN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371600"/>
          <a:ext cx="7543800" cy="5340586"/>
        </p:xfrm>
        <a:graphic>
          <a:graphicData uri="http://schemas.openxmlformats.org/drawingml/2006/table">
            <a:tbl>
              <a:tblPr/>
              <a:tblGrid>
                <a:gridCol w="2819400"/>
                <a:gridCol w="4724400"/>
              </a:tblGrid>
              <a:tr h="418682">
                <a:tc>
                  <a:txBody>
                    <a:bodyPr/>
                    <a:lstStyle/>
                    <a:p>
                      <a:pPr algn="l" fontAlgn="t"/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990068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Origin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anterior inferior iliac spine</a:t>
                      </a:r>
                      <a:r>
                        <a:rPr lang="en-IN" sz="2000" dirty="0"/>
                        <a:t> and the exterior surface of the bony ridge which forms the groove on the iliac portion of the </a:t>
                      </a:r>
                      <a:r>
                        <a:rPr lang="en-IN" sz="2000" u="none" strike="noStrike" dirty="0" err="1">
                          <a:solidFill>
                            <a:srgbClr val="0B0080"/>
                          </a:solidFill>
                        </a:rPr>
                        <a:t>acetabulum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047236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Insertion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dirty="0"/>
                        <a:t>inserts into the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patellar tendon</a:t>
                      </a:r>
                      <a:r>
                        <a:rPr lang="en-IN" sz="2000" dirty="0"/>
                        <a:t> as one of the four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quadriceps muscles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047236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Artery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dirty="0"/>
                        <a:t>descending branch of the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lateral femoral circumflex artery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18682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Nerve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femoral nerve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18682"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Actions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knee</a:t>
                      </a:r>
                      <a:r>
                        <a:rPr lang="en-IN" sz="2000" dirty="0"/>
                        <a:t>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extension</a:t>
                      </a:r>
                      <a:r>
                        <a:rPr lang="en-IN" sz="2000" dirty="0"/>
                        <a:t>;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hip</a:t>
                      </a:r>
                      <a:r>
                        <a:rPr lang="en-IN" sz="2000" dirty="0"/>
                        <a:t> </a:t>
                      </a:r>
                      <a:r>
                        <a:rPr lang="en-IN" sz="2000" u="none" strike="noStrike" dirty="0">
                          <a:solidFill>
                            <a:srgbClr val="0B0080"/>
                          </a:solidFill>
                        </a:rPr>
                        <a:t>flexion</a:t>
                      </a:r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1066800" y="1600200"/>
            <a:ext cx="2971800" cy="5014913"/>
          </a:xfrm>
          <a:prstGeom prst="rect">
            <a:avLst/>
          </a:prstGeom>
          <a:noFill/>
        </p:spPr>
      </p:pic>
      <p:pic>
        <p:nvPicPr>
          <p:cNvPr id="6146" name="Picture 2" descr="Image result for hip bone"/>
          <p:cNvPicPr>
            <a:picLocks noChangeAspect="1" noChangeArrowheads="1"/>
          </p:cNvPicPr>
          <p:nvPr/>
        </p:nvPicPr>
        <p:blipFill>
          <a:blip r:embed="rId3" cstate="print"/>
          <a:srcRect l="20947" r="28901"/>
          <a:stretch>
            <a:fillRect/>
          </a:stretch>
        </p:blipFill>
        <p:spPr bwMode="auto">
          <a:xfrm>
            <a:off x="5105400" y="1524000"/>
            <a:ext cx="2972633" cy="4610100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1905000" y="3124200"/>
            <a:ext cx="228600" cy="228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788258" y="3448373"/>
            <a:ext cx="774915" cy="240224"/>
          </a:xfrm>
          <a:custGeom>
            <a:avLst/>
            <a:gdLst>
              <a:gd name="connsiteX0" fmla="*/ 0 w 774915"/>
              <a:gd name="connsiteY0" fmla="*/ 240224 h 240224"/>
              <a:gd name="connsiteX1" fmla="*/ 325464 w 774915"/>
              <a:gd name="connsiteY1" fmla="*/ 38746 h 240224"/>
              <a:gd name="connsiteX2" fmla="*/ 325464 w 774915"/>
              <a:gd name="connsiteY2" fmla="*/ 38746 h 240224"/>
              <a:gd name="connsiteX3" fmla="*/ 619932 w 774915"/>
              <a:gd name="connsiteY3" fmla="*/ 7749 h 240224"/>
              <a:gd name="connsiteX4" fmla="*/ 774915 w 774915"/>
              <a:gd name="connsiteY4" fmla="*/ 85241 h 240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915" h="240224">
                <a:moveTo>
                  <a:pt x="0" y="240224"/>
                </a:moveTo>
                <a:lnTo>
                  <a:pt x="325464" y="38746"/>
                </a:lnTo>
                <a:lnTo>
                  <a:pt x="325464" y="38746"/>
                </a:lnTo>
                <a:cubicBezTo>
                  <a:pt x="374542" y="33580"/>
                  <a:pt x="545024" y="0"/>
                  <a:pt x="619932" y="7749"/>
                </a:cubicBezTo>
                <a:cubicBezTo>
                  <a:pt x="694840" y="15498"/>
                  <a:pt x="734877" y="50369"/>
                  <a:pt x="774915" y="85241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276600" y="1875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355024" y="3014420"/>
            <a:ext cx="852407" cy="224726"/>
          </a:xfrm>
          <a:custGeom>
            <a:avLst/>
            <a:gdLst>
              <a:gd name="connsiteX0" fmla="*/ 0 w 852407"/>
              <a:gd name="connsiteY0" fmla="*/ 116238 h 224726"/>
              <a:gd name="connsiteX1" fmla="*/ 309966 w 852407"/>
              <a:gd name="connsiteY1" fmla="*/ 7749 h 224726"/>
              <a:gd name="connsiteX2" fmla="*/ 728420 w 852407"/>
              <a:gd name="connsiteY2" fmla="*/ 69743 h 224726"/>
              <a:gd name="connsiteX3" fmla="*/ 852407 w 852407"/>
              <a:gd name="connsiteY3" fmla="*/ 224726 h 22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407" h="224726">
                <a:moveTo>
                  <a:pt x="0" y="116238"/>
                </a:moveTo>
                <a:cubicBezTo>
                  <a:pt x="94281" y="65868"/>
                  <a:pt x="188563" y="15498"/>
                  <a:pt x="309966" y="7749"/>
                </a:cubicBezTo>
                <a:cubicBezTo>
                  <a:pt x="431369" y="0"/>
                  <a:pt x="638013" y="33580"/>
                  <a:pt x="728420" y="69743"/>
                </a:cubicBezTo>
                <a:cubicBezTo>
                  <a:pt x="818827" y="105906"/>
                  <a:pt x="835617" y="165316"/>
                  <a:pt x="852407" y="224726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nual Operation 4"/>
          <p:cNvSpPr/>
          <p:nvPr/>
        </p:nvSpPr>
        <p:spPr>
          <a:xfrm>
            <a:off x="4495800" y="3733800"/>
            <a:ext cx="533400" cy="1524000"/>
          </a:xfrm>
          <a:prstGeom prst="flowChartManualOperation">
            <a:avLst/>
          </a:prstGeom>
          <a:solidFill>
            <a:srgbClr val="92D050">
              <a:alpha val="5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648200" y="4953000"/>
            <a:ext cx="228600" cy="228600"/>
          </a:xfrm>
          <a:prstGeom prst="ellipse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47800" y="1676400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age result for rectus femor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914400"/>
            <a:ext cx="1775651" cy="5943600"/>
          </a:xfrm>
          <a:prstGeom prst="rect">
            <a:avLst/>
          </a:prstGeom>
          <a:noFill/>
        </p:spPr>
      </p:pic>
      <p:pic>
        <p:nvPicPr>
          <p:cNvPr id="3" name="Picture 2" descr="Image result for rectus femor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066801"/>
            <a:ext cx="1945967" cy="5791199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err="1" smtClean="0">
                <a:solidFill>
                  <a:srgbClr val="C00000"/>
                </a:solidFill>
              </a:rPr>
              <a:t>Vastus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Lateralis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IN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447800"/>
          <a:ext cx="7391400" cy="5105399"/>
        </p:xfrm>
        <a:graphic>
          <a:graphicData uri="http://schemas.openxmlformats.org/drawingml/2006/table">
            <a:tbl>
              <a:tblPr/>
              <a:tblGrid>
                <a:gridCol w="3695700"/>
                <a:gridCol w="3695700"/>
              </a:tblGrid>
              <a:tr h="453813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N" dirty="0"/>
                        <a:t>Details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1474893"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Origin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 smtClean="0">
                          <a:solidFill>
                            <a:srgbClr val="0B0080"/>
                          </a:solidFill>
                        </a:rPr>
                        <a:t>Greater</a:t>
                      </a:r>
                      <a:r>
                        <a:rPr lang="en-IN" u="none" strike="noStrike" baseline="0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u="none" strike="noStrike" dirty="0" err="1" smtClean="0">
                          <a:solidFill>
                            <a:srgbClr val="0B0080"/>
                          </a:solidFill>
                        </a:rPr>
                        <a:t>trochanter</a:t>
                      </a:r>
                      <a:r>
                        <a:rPr lang="en-IN" u="none" strike="noStrike" baseline="0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dirty="0" smtClean="0"/>
                        <a:t>,</a:t>
                      </a:r>
                      <a:r>
                        <a:rPr lang="en-IN" dirty="0"/>
                        <a:t> </a:t>
                      </a:r>
                      <a:r>
                        <a:rPr lang="en-IN" dirty="0" smtClean="0"/>
                        <a:t> </a:t>
                      </a:r>
                      <a:r>
                        <a:rPr lang="en-IN" u="none" strike="noStrike" dirty="0" err="1" smtClean="0">
                          <a:solidFill>
                            <a:srgbClr val="0B0080"/>
                          </a:solidFill>
                        </a:rPr>
                        <a:t>Intertrochanteric</a:t>
                      </a:r>
                      <a:r>
                        <a:rPr lang="en-IN" u="none" strike="noStrike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line</a:t>
                      </a:r>
                      <a:r>
                        <a:rPr lang="en-IN" dirty="0"/>
                        <a:t>, and 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Linea </a:t>
                      </a:r>
                      <a:r>
                        <a:rPr lang="en-IN" u="none" strike="noStrike" dirty="0" err="1">
                          <a:solidFill>
                            <a:srgbClr val="0B0080"/>
                          </a:solidFill>
                        </a:rPr>
                        <a:t>aspera</a:t>
                      </a:r>
                      <a:r>
                        <a:rPr lang="en-IN" dirty="0"/>
                        <a:t> of the 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Femur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474893"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Insertion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Patella</a:t>
                      </a:r>
                      <a:r>
                        <a:rPr lang="en-IN" dirty="0"/>
                        <a:t> by the 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Quadriceps tendon</a:t>
                      </a:r>
                      <a:r>
                        <a:rPr lang="en-IN" dirty="0"/>
                        <a:t> and </a:t>
                      </a:r>
                      <a:r>
                        <a:rPr lang="en-IN" u="none" strike="noStrike" dirty="0" err="1">
                          <a:solidFill>
                            <a:srgbClr val="0B0080"/>
                          </a:solidFill>
                        </a:rPr>
                        <a:t>Tibial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u="none" strike="noStrike" dirty="0" err="1">
                          <a:solidFill>
                            <a:srgbClr val="0B0080"/>
                          </a:solidFill>
                        </a:rPr>
                        <a:t>tuberosity</a:t>
                      </a:r>
                      <a:r>
                        <a:rPr lang="en-IN" dirty="0"/>
                        <a:t> by the 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Patellar ligament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794174"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Artery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lateral circumflex femoral artery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3813"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Nerve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femoral nerve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3813"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Actions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Extends</a:t>
                      </a:r>
                      <a:r>
                        <a:rPr lang="en-IN" dirty="0"/>
                        <a:t> and stabilizes </a:t>
                      </a:r>
                      <a:r>
                        <a:rPr lang="en-IN" u="none" strike="noStrike" dirty="0">
                          <a:solidFill>
                            <a:srgbClr val="0B0080"/>
                          </a:solidFill>
                        </a:rPr>
                        <a:t>knee</a:t>
                      </a:r>
                      <a:endParaRPr lang="en-IN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7239000" y="452718"/>
            <a:ext cx="1905000" cy="6405282"/>
          </a:xfrm>
          <a:prstGeom prst="rect">
            <a:avLst/>
          </a:prstGeom>
          <a:noFill/>
        </p:spPr>
      </p:pic>
      <p:pic>
        <p:nvPicPr>
          <p:cNvPr id="7" name="Picture 6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3505200" y="1524000"/>
            <a:ext cx="2971800" cy="5014913"/>
          </a:xfrm>
          <a:prstGeom prst="rect">
            <a:avLst/>
          </a:prstGeom>
          <a:noFill/>
        </p:spPr>
      </p:pic>
      <p:sp>
        <p:nvSpPr>
          <p:cNvPr id="9" name="Freeform 8"/>
          <p:cNvSpPr/>
          <p:nvPr/>
        </p:nvSpPr>
        <p:spPr>
          <a:xfrm>
            <a:off x="3859078" y="4259451"/>
            <a:ext cx="294468" cy="591518"/>
          </a:xfrm>
          <a:custGeom>
            <a:avLst/>
            <a:gdLst>
              <a:gd name="connsiteX0" fmla="*/ 294468 w 294468"/>
              <a:gd name="connsiteY0" fmla="*/ 142068 h 591518"/>
              <a:gd name="connsiteX1" fmla="*/ 232475 w 294468"/>
              <a:gd name="connsiteY1" fmla="*/ 64576 h 591518"/>
              <a:gd name="connsiteX2" fmla="*/ 185980 w 294468"/>
              <a:gd name="connsiteY2" fmla="*/ 64576 h 591518"/>
              <a:gd name="connsiteX3" fmla="*/ 77491 w 294468"/>
              <a:gd name="connsiteY3" fmla="*/ 452034 h 591518"/>
              <a:gd name="connsiteX4" fmla="*/ 0 w 294468"/>
              <a:gd name="connsiteY4" fmla="*/ 591518 h 59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468" h="591518">
                <a:moveTo>
                  <a:pt x="294468" y="142068"/>
                </a:moveTo>
                <a:cubicBezTo>
                  <a:pt x="272512" y="109779"/>
                  <a:pt x="250556" y="77491"/>
                  <a:pt x="232475" y="64576"/>
                </a:cubicBezTo>
                <a:cubicBezTo>
                  <a:pt x="214394" y="51661"/>
                  <a:pt x="211811" y="0"/>
                  <a:pt x="185980" y="64576"/>
                </a:cubicBezTo>
                <a:cubicBezTo>
                  <a:pt x="160149" y="129152"/>
                  <a:pt x="108488" y="364210"/>
                  <a:pt x="77491" y="452034"/>
                </a:cubicBezTo>
                <a:cubicBezTo>
                  <a:pt x="46494" y="539858"/>
                  <a:pt x="23247" y="565688"/>
                  <a:pt x="0" y="591518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8258014" y="1627322"/>
            <a:ext cx="731003" cy="3719593"/>
          </a:xfrm>
          <a:custGeom>
            <a:avLst/>
            <a:gdLst>
              <a:gd name="connsiteX0" fmla="*/ 731003 w 731003"/>
              <a:gd name="connsiteY0" fmla="*/ 0 h 3719593"/>
              <a:gd name="connsiteX1" fmla="*/ 514027 w 731003"/>
              <a:gd name="connsiteY1" fmla="*/ 588936 h 3719593"/>
              <a:gd name="connsiteX2" fmla="*/ 514027 w 731003"/>
              <a:gd name="connsiteY2" fmla="*/ 588936 h 3719593"/>
              <a:gd name="connsiteX3" fmla="*/ 436535 w 731003"/>
              <a:gd name="connsiteY3" fmla="*/ 929898 h 3719593"/>
              <a:gd name="connsiteX4" fmla="*/ 312549 w 731003"/>
              <a:gd name="connsiteY4" fmla="*/ 1565329 h 3719593"/>
              <a:gd name="connsiteX5" fmla="*/ 173064 w 731003"/>
              <a:gd name="connsiteY5" fmla="*/ 2355742 h 3719593"/>
              <a:gd name="connsiteX6" fmla="*/ 18081 w 731003"/>
              <a:gd name="connsiteY6" fmla="*/ 3456122 h 3719593"/>
              <a:gd name="connsiteX7" fmla="*/ 64576 w 731003"/>
              <a:gd name="connsiteY7" fmla="*/ 3719593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003" h="3719593">
                <a:moveTo>
                  <a:pt x="731003" y="0"/>
                </a:moveTo>
                <a:lnTo>
                  <a:pt x="514027" y="588936"/>
                </a:lnTo>
                <a:lnTo>
                  <a:pt x="514027" y="588936"/>
                </a:lnTo>
                <a:cubicBezTo>
                  <a:pt x="501112" y="645763"/>
                  <a:pt x="470115" y="767166"/>
                  <a:pt x="436535" y="929898"/>
                </a:cubicBezTo>
                <a:cubicBezTo>
                  <a:pt x="402955" y="1092630"/>
                  <a:pt x="356461" y="1327688"/>
                  <a:pt x="312549" y="1565329"/>
                </a:cubicBezTo>
                <a:cubicBezTo>
                  <a:pt x="268637" y="1802970"/>
                  <a:pt x="222142" y="2040610"/>
                  <a:pt x="173064" y="2355742"/>
                </a:cubicBezTo>
                <a:cubicBezTo>
                  <a:pt x="123986" y="2670874"/>
                  <a:pt x="36162" y="3228814"/>
                  <a:pt x="18081" y="3456122"/>
                </a:cubicBezTo>
                <a:cubicBezTo>
                  <a:pt x="0" y="3683430"/>
                  <a:pt x="32288" y="3701511"/>
                  <a:pt x="64576" y="3719593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426" y="20473"/>
            <a:ext cx="4762496" cy="60569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SURFACE LANDMARKS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37" y="626165"/>
            <a:ext cx="5345144" cy="59436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Midpoint of inguinal ligament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midway between ASIS and pubic tubercle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i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Midinguinal</a:t>
            </a: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point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midway between ASIS and pubic symphysis.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 commonly used reference point in clinical examination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Patella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Knee-cap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be felt and seen in front of knee joint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Largest sesamoid bone develops in tendon of quadriceps femoris 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5B21A37-BA5A-853F-3901-3F41CB6E5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26" y="1006202"/>
            <a:ext cx="3525374" cy="50566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51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352800" y="1875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280115" y="3124200"/>
            <a:ext cx="139485" cy="480447"/>
          </a:xfrm>
          <a:custGeom>
            <a:avLst/>
            <a:gdLst>
              <a:gd name="connsiteX0" fmla="*/ 77491 w 139485"/>
              <a:gd name="connsiteY0" fmla="*/ 0 h 480447"/>
              <a:gd name="connsiteX1" fmla="*/ 0 w 139485"/>
              <a:gd name="connsiteY1" fmla="*/ 154983 h 480447"/>
              <a:gd name="connsiteX2" fmla="*/ 0 w 139485"/>
              <a:gd name="connsiteY2" fmla="*/ 154983 h 480447"/>
              <a:gd name="connsiteX3" fmla="*/ 46495 w 139485"/>
              <a:gd name="connsiteY3" fmla="*/ 356461 h 480447"/>
              <a:gd name="connsiteX4" fmla="*/ 46495 w 139485"/>
              <a:gd name="connsiteY4" fmla="*/ 356461 h 480447"/>
              <a:gd name="connsiteX5" fmla="*/ 139485 w 139485"/>
              <a:gd name="connsiteY5" fmla="*/ 480447 h 480447"/>
              <a:gd name="connsiteX6" fmla="*/ 139485 w 139485"/>
              <a:gd name="connsiteY6" fmla="*/ 480447 h 480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485" h="480447">
                <a:moveTo>
                  <a:pt x="77491" y="0"/>
                </a:moveTo>
                <a:lnTo>
                  <a:pt x="0" y="154983"/>
                </a:lnTo>
                <a:lnTo>
                  <a:pt x="0" y="154983"/>
                </a:lnTo>
                <a:lnTo>
                  <a:pt x="46495" y="356461"/>
                </a:lnTo>
                <a:lnTo>
                  <a:pt x="46495" y="356461"/>
                </a:lnTo>
                <a:lnTo>
                  <a:pt x="139485" y="480447"/>
                </a:lnTo>
                <a:lnTo>
                  <a:pt x="139485" y="480447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62200" y="1828800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vastus later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1667" r="6667"/>
          <a:stretch>
            <a:fillRect/>
          </a:stretch>
        </p:blipFill>
        <p:spPr bwMode="auto">
          <a:xfrm>
            <a:off x="4495800" y="838199"/>
            <a:ext cx="2541693" cy="6019801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Applied – Used for </a:t>
            </a:r>
          </a:p>
          <a:p>
            <a:pPr>
              <a:buNone/>
            </a:pPr>
            <a:r>
              <a:rPr lang="en-US" dirty="0" smtClean="0"/>
              <a:t>Intramuscular Injection </a:t>
            </a:r>
          </a:p>
          <a:p>
            <a:pPr>
              <a:buNone/>
            </a:pPr>
            <a:r>
              <a:rPr lang="en-US" dirty="0" smtClean="0"/>
              <a:t> in Children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31ECED-1CAB-008F-CDBF-003D737D72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972" y="89452"/>
            <a:ext cx="7435448" cy="676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3502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56" y="1219199"/>
            <a:ext cx="4426079" cy="53803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called 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internus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 </a:t>
            </a: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eardrop </a:t>
            </a: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Bulky muscle covers medial aspect of femur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Linear fashion from following parts of femur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 part of intertrochanteric line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Spiral line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Medial lip of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aspera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two-thirds of 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supracondylar line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"/>
            </a:pP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FF58C74-F471-CE39-9735-24BE58E5D014}"/>
              </a:ext>
            </a:extLst>
          </p:cNvPr>
          <p:cNvSpPr txBox="1"/>
          <p:nvPr/>
        </p:nvSpPr>
        <p:spPr>
          <a:xfrm>
            <a:off x="870294" y="26568"/>
            <a:ext cx="79279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</a:t>
            </a:r>
            <a:r>
              <a:rPr kumimoji="0" lang="en-US" sz="4000" b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medialis</a:t>
            </a: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edialis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bliques</a:t>
            </a: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FE1E3FA-3084-0167-0E94-7C6CEAEF6B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9035" y="1186680"/>
            <a:ext cx="4426079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91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6858000" y="224119"/>
            <a:ext cx="1905000" cy="6405282"/>
          </a:xfrm>
          <a:prstGeom prst="rect">
            <a:avLst/>
          </a:prstGeom>
          <a:noFill/>
        </p:spPr>
      </p:pic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3505200" y="1447800"/>
            <a:ext cx="2971800" cy="5014913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>
            <a:off x="4355024" y="4587498"/>
            <a:ext cx="263471" cy="495946"/>
          </a:xfrm>
          <a:custGeom>
            <a:avLst/>
            <a:gdLst>
              <a:gd name="connsiteX0" fmla="*/ 0 w 263471"/>
              <a:gd name="connsiteY0" fmla="*/ 0 h 495946"/>
              <a:gd name="connsiteX1" fmla="*/ 185979 w 263471"/>
              <a:gd name="connsiteY1" fmla="*/ 402956 h 495946"/>
              <a:gd name="connsiteX2" fmla="*/ 263471 w 263471"/>
              <a:gd name="connsiteY2" fmla="*/ 495946 h 495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471" h="495946">
                <a:moveTo>
                  <a:pt x="0" y="0"/>
                </a:moveTo>
                <a:cubicBezTo>
                  <a:pt x="71033" y="160149"/>
                  <a:pt x="142067" y="320298"/>
                  <a:pt x="185979" y="402956"/>
                </a:cubicBezTo>
                <a:cubicBezTo>
                  <a:pt x="229891" y="485614"/>
                  <a:pt x="246681" y="490780"/>
                  <a:pt x="263471" y="495946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7391400" y="2045776"/>
            <a:ext cx="670302" cy="3364423"/>
          </a:xfrm>
          <a:custGeom>
            <a:avLst/>
            <a:gdLst>
              <a:gd name="connsiteX0" fmla="*/ 836908 w 901485"/>
              <a:gd name="connsiteY0" fmla="*/ 0 h 3704095"/>
              <a:gd name="connsiteX1" fmla="*/ 898902 w 901485"/>
              <a:gd name="connsiteY1" fmla="*/ 371960 h 3704095"/>
              <a:gd name="connsiteX2" fmla="*/ 821410 w 901485"/>
              <a:gd name="connsiteY2" fmla="*/ 1177871 h 3704095"/>
              <a:gd name="connsiteX3" fmla="*/ 821410 w 901485"/>
              <a:gd name="connsiteY3" fmla="*/ 1177871 h 3704095"/>
              <a:gd name="connsiteX4" fmla="*/ 526942 w 901485"/>
              <a:gd name="connsiteY4" fmla="*/ 2448732 h 3704095"/>
              <a:gd name="connsiteX5" fmla="*/ 526942 w 901485"/>
              <a:gd name="connsiteY5" fmla="*/ 2448732 h 3704095"/>
              <a:gd name="connsiteX6" fmla="*/ 263471 w 901485"/>
              <a:gd name="connsiteY6" fmla="*/ 3239146 h 3704095"/>
              <a:gd name="connsiteX7" fmla="*/ 0 w 901485"/>
              <a:gd name="connsiteY7" fmla="*/ 3704095 h 370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485" h="3704095">
                <a:moveTo>
                  <a:pt x="836908" y="0"/>
                </a:moveTo>
                <a:cubicBezTo>
                  <a:pt x="869196" y="87824"/>
                  <a:pt x="901485" y="175648"/>
                  <a:pt x="898902" y="371960"/>
                </a:cubicBezTo>
                <a:cubicBezTo>
                  <a:pt x="896319" y="568272"/>
                  <a:pt x="821410" y="1177871"/>
                  <a:pt x="821410" y="1177871"/>
                </a:cubicBezTo>
                <a:lnTo>
                  <a:pt x="821410" y="1177871"/>
                </a:lnTo>
                <a:lnTo>
                  <a:pt x="526942" y="2448732"/>
                </a:lnTo>
                <a:lnTo>
                  <a:pt x="526942" y="2448732"/>
                </a:lnTo>
                <a:cubicBezTo>
                  <a:pt x="483030" y="2580468"/>
                  <a:pt x="351295" y="3029919"/>
                  <a:pt x="263471" y="3239146"/>
                </a:cubicBezTo>
                <a:cubicBezTo>
                  <a:pt x="175647" y="3448373"/>
                  <a:pt x="87823" y="3576234"/>
                  <a:pt x="0" y="3704095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192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D22AA4A-35A3-2FF8-C379-5CBC65D61E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5897" y="101677"/>
            <a:ext cx="7412207" cy="665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7766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505200" y="1524000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253925" y="2758698"/>
            <a:ext cx="273804" cy="619933"/>
          </a:xfrm>
          <a:custGeom>
            <a:avLst/>
            <a:gdLst>
              <a:gd name="connsiteX0" fmla="*/ 61994 w 273804"/>
              <a:gd name="connsiteY0" fmla="*/ 0 h 619933"/>
              <a:gd name="connsiteX1" fmla="*/ 216977 w 273804"/>
              <a:gd name="connsiteY1" fmla="*/ 170482 h 619933"/>
              <a:gd name="connsiteX2" fmla="*/ 263472 w 273804"/>
              <a:gd name="connsiteY2" fmla="*/ 325465 h 619933"/>
              <a:gd name="connsiteX3" fmla="*/ 154983 w 273804"/>
              <a:gd name="connsiteY3" fmla="*/ 557939 h 619933"/>
              <a:gd name="connsiteX4" fmla="*/ 0 w 273804"/>
              <a:gd name="connsiteY4" fmla="*/ 619933 h 619933"/>
              <a:gd name="connsiteX5" fmla="*/ 0 w 273804"/>
              <a:gd name="connsiteY5" fmla="*/ 619933 h 619933"/>
              <a:gd name="connsiteX6" fmla="*/ 0 w 273804"/>
              <a:gd name="connsiteY6" fmla="*/ 619933 h 619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804" h="619933">
                <a:moveTo>
                  <a:pt x="61994" y="0"/>
                </a:moveTo>
                <a:cubicBezTo>
                  <a:pt x="122695" y="58119"/>
                  <a:pt x="183397" y="116238"/>
                  <a:pt x="216977" y="170482"/>
                </a:cubicBezTo>
                <a:cubicBezTo>
                  <a:pt x="250557" y="224726"/>
                  <a:pt x="273804" y="260889"/>
                  <a:pt x="263472" y="325465"/>
                </a:cubicBezTo>
                <a:cubicBezTo>
                  <a:pt x="253140" y="390041"/>
                  <a:pt x="198895" y="508861"/>
                  <a:pt x="154983" y="557939"/>
                </a:cubicBezTo>
                <a:cubicBezTo>
                  <a:pt x="111071" y="607017"/>
                  <a:pt x="0" y="619933"/>
                  <a:pt x="0" y="619933"/>
                </a:cubicBezTo>
                <a:lnTo>
                  <a:pt x="0" y="619933"/>
                </a:lnTo>
                <a:lnTo>
                  <a:pt x="0" y="619933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1828800"/>
            <a:ext cx="1768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Insertion</a:t>
            </a:r>
            <a:endParaRPr lang="en-IN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vastus medi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5833" r="6667"/>
          <a:stretch>
            <a:fillRect/>
          </a:stretch>
        </p:blipFill>
        <p:spPr bwMode="auto">
          <a:xfrm>
            <a:off x="4953000" y="762000"/>
            <a:ext cx="2235200" cy="6096000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51" y="990600"/>
            <a:ext cx="4442816" cy="5479774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Situated in thigh under cover of rectus femoris</a:t>
            </a: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Reflect rectus femoris muscle to visualize vastus intermediate muscle </a:t>
            </a: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Originates from 3/4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of anterior and lateral surfaces of 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shaft of femur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A5CF37-6F01-1BC0-7DC4-9295C4A561F1}"/>
              </a:ext>
            </a:extLst>
          </p:cNvPr>
          <p:cNvSpPr txBox="1"/>
          <p:nvPr/>
        </p:nvSpPr>
        <p:spPr>
          <a:xfrm>
            <a:off x="1752600" y="2"/>
            <a:ext cx="59435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Intermedius</a:t>
            </a:r>
            <a:endParaRPr kumimoji="0" lang="en-GB" sz="44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B4DF30E-8802-D8B8-F2FB-79BC137F34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7921" y="1196619"/>
            <a:ext cx="4426079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6990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ACE7754-3201-884C-4AEB-5020304E9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087" y="327144"/>
            <a:ext cx="8994913" cy="561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514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150" y="1"/>
            <a:ext cx="4223424" cy="55659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 FASCIA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36" y="655983"/>
            <a:ext cx="5137096" cy="56270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two layers only in upper part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Superficial thick </a:t>
            </a: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fatty layer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Deep thin </a:t>
            </a: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membranous layer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Layers continued with two layers of superficial fascia of anterior abdominal wall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Holden’s line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Along Holden’s line, membranous layer of superficial fascia attached firmly with deep fascia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Extent: Extends horizontally from little lateral to pubic tubercle for about 8 cm </a:t>
            </a:r>
            <a:endParaRPr lang="en-US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algn="just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Fascial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fusion along Holden’s line prevents urine from descending downward into thigh in case of injury to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ureter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perineum</a:t>
            </a:r>
            <a:endParaRPr lang="en-GB" sz="2000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1AC908D-EE35-CDC1-BC50-002A04248E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531" y="1510563"/>
            <a:ext cx="3745058" cy="3916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91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intermedius</a:t>
            </a:r>
            <a:r>
              <a:rPr kumimoji="0" lang="en-US" sz="5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t="14286" r="55543" b="17143"/>
          <a:stretch>
            <a:fillRect/>
          </a:stretch>
        </p:blipFill>
        <p:spPr bwMode="auto">
          <a:xfrm>
            <a:off x="3581400" y="1143000"/>
            <a:ext cx="1738313" cy="5562600"/>
          </a:xfrm>
          <a:prstGeom prst="rect">
            <a:avLst/>
          </a:prstGeom>
          <a:noFill/>
        </p:spPr>
      </p:pic>
      <p:pic>
        <p:nvPicPr>
          <p:cNvPr id="8" name="Picture 7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6705600" y="1143000"/>
            <a:ext cx="1654378" cy="5562600"/>
          </a:xfrm>
          <a:prstGeom prst="rect">
            <a:avLst/>
          </a:prstGeom>
          <a:noFill/>
        </p:spPr>
      </p:pic>
      <p:pic>
        <p:nvPicPr>
          <p:cNvPr id="9" name="Picture 2" descr="Image result for vastus medialis origin and insertion"/>
          <p:cNvPicPr>
            <a:picLocks noChangeAspect="1" noChangeArrowheads="1"/>
          </p:cNvPicPr>
          <p:nvPr/>
        </p:nvPicPr>
        <p:blipFill>
          <a:blip r:embed="rId3" cstate="print"/>
          <a:srcRect l="78022" t="9947" r="4396" b="14742"/>
          <a:stretch>
            <a:fillRect/>
          </a:stretch>
        </p:blipFill>
        <p:spPr bwMode="auto">
          <a:xfrm>
            <a:off x="838200" y="1228725"/>
            <a:ext cx="1676400" cy="5553075"/>
          </a:xfrm>
          <a:prstGeom prst="rect">
            <a:avLst/>
          </a:prstGeom>
          <a:noFill/>
        </p:spPr>
      </p:pic>
      <p:sp>
        <p:nvSpPr>
          <p:cNvPr id="10" name="Freeform 9"/>
          <p:cNvSpPr/>
          <p:nvPr/>
        </p:nvSpPr>
        <p:spPr>
          <a:xfrm>
            <a:off x="3802251" y="1976034"/>
            <a:ext cx="831742" cy="3213315"/>
          </a:xfrm>
          <a:custGeom>
            <a:avLst/>
            <a:gdLst>
              <a:gd name="connsiteX0" fmla="*/ 134318 w 831742"/>
              <a:gd name="connsiteY0" fmla="*/ 7749 h 3213315"/>
              <a:gd name="connsiteX1" fmla="*/ 25830 w 831742"/>
              <a:gd name="connsiteY1" fmla="*/ 178230 h 3213315"/>
              <a:gd name="connsiteX2" fmla="*/ 41329 w 831742"/>
              <a:gd name="connsiteY2" fmla="*/ 209227 h 3213315"/>
              <a:gd name="connsiteX3" fmla="*/ 273803 w 831742"/>
              <a:gd name="connsiteY3" fmla="*/ 1185620 h 3213315"/>
              <a:gd name="connsiteX4" fmla="*/ 490780 w 831742"/>
              <a:gd name="connsiteY4" fmla="*/ 2549471 h 3213315"/>
              <a:gd name="connsiteX5" fmla="*/ 537274 w 831742"/>
              <a:gd name="connsiteY5" fmla="*/ 3107410 h 3213315"/>
              <a:gd name="connsiteX6" fmla="*/ 707756 w 831742"/>
              <a:gd name="connsiteY6" fmla="*/ 3169403 h 3213315"/>
              <a:gd name="connsiteX7" fmla="*/ 800746 w 831742"/>
              <a:gd name="connsiteY7" fmla="*/ 3169403 h 3213315"/>
              <a:gd name="connsiteX8" fmla="*/ 831742 w 831742"/>
              <a:gd name="connsiteY8" fmla="*/ 2905932 h 3213315"/>
              <a:gd name="connsiteX9" fmla="*/ 831742 w 831742"/>
              <a:gd name="connsiteY9" fmla="*/ 2905932 h 3213315"/>
              <a:gd name="connsiteX10" fmla="*/ 676759 w 831742"/>
              <a:gd name="connsiteY10" fmla="*/ 2084522 h 3213315"/>
              <a:gd name="connsiteX11" fmla="*/ 397790 w 831742"/>
              <a:gd name="connsiteY11" fmla="*/ 596685 h 3213315"/>
              <a:gd name="connsiteX12" fmla="*/ 397790 w 831742"/>
              <a:gd name="connsiteY12" fmla="*/ 596685 h 3213315"/>
              <a:gd name="connsiteX13" fmla="*/ 382291 w 831742"/>
              <a:gd name="connsiteY13" fmla="*/ 224725 h 3213315"/>
              <a:gd name="connsiteX14" fmla="*/ 134318 w 831742"/>
              <a:gd name="connsiteY14" fmla="*/ 7749 h 32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1742" h="3213315">
                <a:moveTo>
                  <a:pt x="134318" y="7749"/>
                </a:moveTo>
                <a:cubicBezTo>
                  <a:pt x="74908" y="0"/>
                  <a:pt x="41328" y="144650"/>
                  <a:pt x="25830" y="178230"/>
                </a:cubicBezTo>
                <a:cubicBezTo>
                  <a:pt x="10332" y="211810"/>
                  <a:pt x="0" y="41329"/>
                  <a:pt x="41329" y="209227"/>
                </a:cubicBezTo>
                <a:cubicBezTo>
                  <a:pt x="82658" y="377125"/>
                  <a:pt x="198895" y="795579"/>
                  <a:pt x="273803" y="1185620"/>
                </a:cubicBezTo>
                <a:cubicBezTo>
                  <a:pt x="348711" y="1575661"/>
                  <a:pt x="446868" y="2229173"/>
                  <a:pt x="490780" y="2549471"/>
                </a:cubicBezTo>
                <a:cubicBezTo>
                  <a:pt x="534692" y="2869769"/>
                  <a:pt x="501111" y="3004088"/>
                  <a:pt x="537274" y="3107410"/>
                </a:cubicBezTo>
                <a:cubicBezTo>
                  <a:pt x="573437" y="3210732"/>
                  <a:pt x="663844" y="3159071"/>
                  <a:pt x="707756" y="3169403"/>
                </a:cubicBezTo>
                <a:cubicBezTo>
                  <a:pt x="751668" y="3179735"/>
                  <a:pt x="780082" y="3213315"/>
                  <a:pt x="800746" y="3169403"/>
                </a:cubicBezTo>
                <a:cubicBezTo>
                  <a:pt x="821410" y="3125491"/>
                  <a:pt x="831742" y="2905932"/>
                  <a:pt x="831742" y="2905932"/>
                </a:cubicBezTo>
                <a:lnTo>
                  <a:pt x="831742" y="2905932"/>
                </a:lnTo>
                <a:cubicBezTo>
                  <a:pt x="805912" y="2769030"/>
                  <a:pt x="749084" y="2469396"/>
                  <a:pt x="676759" y="2084522"/>
                </a:cubicBezTo>
                <a:cubicBezTo>
                  <a:pt x="604434" y="1699648"/>
                  <a:pt x="397790" y="596685"/>
                  <a:pt x="397790" y="596685"/>
                </a:cubicBezTo>
                <a:lnTo>
                  <a:pt x="397790" y="596685"/>
                </a:lnTo>
                <a:cubicBezTo>
                  <a:pt x="395207" y="534692"/>
                  <a:pt x="421037" y="322881"/>
                  <a:pt x="382291" y="224725"/>
                </a:cubicBezTo>
                <a:cubicBezTo>
                  <a:pt x="343545" y="126569"/>
                  <a:pt x="193728" y="15498"/>
                  <a:pt x="134318" y="7749"/>
                </a:cubicBezTo>
                <a:close/>
              </a:path>
            </a:pathLst>
          </a:custGeom>
          <a:solidFill>
            <a:srgbClr val="C00000">
              <a:alpha val="4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694908" y="2603715"/>
            <a:ext cx="395207" cy="2448732"/>
          </a:xfrm>
          <a:custGeom>
            <a:avLst/>
            <a:gdLst>
              <a:gd name="connsiteX0" fmla="*/ 395207 w 395207"/>
              <a:gd name="connsiteY0" fmla="*/ 0 h 2448732"/>
              <a:gd name="connsiteX1" fmla="*/ 240224 w 395207"/>
              <a:gd name="connsiteY1" fmla="*/ 573438 h 2448732"/>
              <a:gd name="connsiteX2" fmla="*/ 240224 w 395207"/>
              <a:gd name="connsiteY2" fmla="*/ 573438 h 2448732"/>
              <a:gd name="connsiteX3" fmla="*/ 38746 w 395207"/>
              <a:gd name="connsiteY3" fmla="*/ 1782305 h 2448732"/>
              <a:gd name="connsiteX4" fmla="*/ 7750 w 395207"/>
              <a:gd name="connsiteY4" fmla="*/ 2448732 h 2448732"/>
              <a:gd name="connsiteX5" fmla="*/ 7750 w 395207"/>
              <a:gd name="connsiteY5" fmla="*/ 2448732 h 244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07" h="2448732">
                <a:moveTo>
                  <a:pt x="395207" y="0"/>
                </a:moveTo>
                <a:lnTo>
                  <a:pt x="240224" y="573438"/>
                </a:lnTo>
                <a:lnTo>
                  <a:pt x="240224" y="573438"/>
                </a:lnTo>
                <a:cubicBezTo>
                  <a:pt x="206644" y="774916"/>
                  <a:pt x="77492" y="1469756"/>
                  <a:pt x="38746" y="1782305"/>
                </a:cubicBezTo>
                <a:cubicBezTo>
                  <a:pt x="0" y="2094854"/>
                  <a:pt x="7750" y="2448732"/>
                  <a:pt x="7750" y="2448732"/>
                </a:cubicBezTo>
                <a:lnTo>
                  <a:pt x="7750" y="2448732"/>
                </a:ln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590800" y="10668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352800" y="1113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701062"/>
                </a:solidFill>
                <a:latin typeface="+mj-lt"/>
                <a:ea typeface="+mj-ea"/>
                <a:cs typeface="+mj-cs"/>
              </a:rPr>
              <a:t>I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ntermedius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355024" y="2123268"/>
            <a:ext cx="867905" cy="108488"/>
          </a:xfrm>
          <a:custGeom>
            <a:avLst/>
            <a:gdLst>
              <a:gd name="connsiteX0" fmla="*/ 0 w 867905"/>
              <a:gd name="connsiteY0" fmla="*/ 108488 h 108488"/>
              <a:gd name="connsiteX1" fmla="*/ 325464 w 867905"/>
              <a:gd name="connsiteY1" fmla="*/ 15498 h 108488"/>
              <a:gd name="connsiteX2" fmla="*/ 588935 w 867905"/>
              <a:gd name="connsiteY2" fmla="*/ 15498 h 108488"/>
              <a:gd name="connsiteX3" fmla="*/ 867905 w 867905"/>
              <a:gd name="connsiteY3" fmla="*/ 77491 h 108488"/>
              <a:gd name="connsiteX4" fmla="*/ 867905 w 867905"/>
              <a:gd name="connsiteY4" fmla="*/ 77491 h 1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905" h="108488">
                <a:moveTo>
                  <a:pt x="0" y="108488"/>
                </a:moveTo>
                <a:cubicBezTo>
                  <a:pt x="113654" y="69742"/>
                  <a:pt x="227308" y="30996"/>
                  <a:pt x="325464" y="15498"/>
                </a:cubicBezTo>
                <a:cubicBezTo>
                  <a:pt x="423620" y="0"/>
                  <a:pt x="498528" y="5166"/>
                  <a:pt x="588935" y="15498"/>
                </a:cubicBezTo>
                <a:cubicBezTo>
                  <a:pt x="679342" y="25830"/>
                  <a:pt x="867905" y="77491"/>
                  <a:pt x="867905" y="77491"/>
                </a:cubicBezTo>
                <a:lnTo>
                  <a:pt x="867905" y="77491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600200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Insertion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vastus medi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72500" r="5000" b="6667"/>
          <a:stretch>
            <a:fillRect/>
          </a:stretch>
        </p:blipFill>
        <p:spPr bwMode="auto">
          <a:xfrm>
            <a:off x="5486400" y="685800"/>
            <a:ext cx="1905000" cy="592666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Intermedius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52" y="844826"/>
            <a:ext cx="8706703" cy="57945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 muscle consists of three–four slips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deep to vastus intermedius </a:t>
            </a:r>
            <a:r>
              <a:rPr lang="en-US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considered as detached part of vastus intermedius</a:t>
            </a:r>
            <a:endParaRPr lang="en-GB" b="1" dirty="0">
              <a:solidFill>
                <a:srgbClr val="FF00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Originates from lower part of anterior surface of 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femur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Inserts on upper part of synovial membrane of knee joint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Innervation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Supplied by small branch of nerve to vastus medialis through posterior division of femoral nerve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Prevents damage to synovial membrane knee joint by pulling synovial membrane upward during extension of knee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1BE18EF-A442-F298-6C26-6FEC0CFA0B46}"/>
              </a:ext>
            </a:extLst>
          </p:cNvPr>
          <p:cNvSpPr txBox="1"/>
          <p:nvPr/>
        </p:nvSpPr>
        <p:spPr>
          <a:xfrm>
            <a:off x="838200" y="1"/>
            <a:ext cx="8305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 (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subcrureus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kumimoji="0" lang="en-GB" sz="44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638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28600"/>
            <a:ext cx="8229600" cy="16184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Articularis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G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enu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9154" name="Picture 2" descr="Image result for articularis gen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600200"/>
            <a:ext cx="4886325" cy="4676776"/>
          </a:xfrm>
          <a:prstGeom prst="rect">
            <a:avLst/>
          </a:prstGeom>
          <a:noFill/>
        </p:spPr>
      </p:pic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3" cstate="print"/>
          <a:srcRect l="25404" t="14286" r="55543" b="17143"/>
          <a:stretch>
            <a:fillRect/>
          </a:stretch>
        </p:blipFill>
        <p:spPr bwMode="auto">
          <a:xfrm>
            <a:off x="1524001" y="1600200"/>
            <a:ext cx="1595438" cy="5105400"/>
          </a:xfrm>
          <a:prstGeom prst="rect">
            <a:avLst/>
          </a:prstGeom>
          <a:noFill/>
        </p:spPr>
      </p:pic>
      <p:sp>
        <p:nvSpPr>
          <p:cNvPr id="6" name="Freeform 5"/>
          <p:cNvSpPr/>
          <p:nvPr/>
        </p:nvSpPr>
        <p:spPr>
          <a:xfrm>
            <a:off x="1744851" y="2240142"/>
            <a:ext cx="710175" cy="2949207"/>
          </a:xfrm>
          <a:custGeom>
            <a:avLst/>
            <a:gdLst>
              <a:gd name="connsiteX0" fmla="*/ 134318 w 831742"/>
              <a:gd name="connsiteY0" fmla="*/ 7749 h 3213315"/>
              <a:gd name="connsiteX1" fmla="*/ 25830 w 831742"/>
              <a:gd name="connsiteY1" fmla="*/ 178230 h 3213315"/>
              <a:gd name="connsiteX2" fmla="*/ 41329 w 831742"/>
              <a:gd name="connsiteY2" fmla="*/ 209227 h 3213315"/>
              <a:gd name="connsiteX3" fmla="*/ 273803 w 831742"/>
              <a:gd name="connsiteY3" fmla="*/ 1185620 h 3213315"/>
              <a:gd name="connsiteX4" fmla="*/ 490780 w 831742"/>
              <a:gd name="connsiteY4" fmla="*/ 2549471 h 3213315"/>
              <a:gd name="connsiteX5" fmla="*/ 537274 w 831742"/>
              <a:gd name="connsiteY5" fmla="*/ 3107410 h 3213315"/>
              <a:gd name="connsiteX6" fmla="*/ 707756 w 831742"/>
              <a:gd name="connsiteY6" fmla="*/ 3169403 h 3213315"/>
              <a:gd name="connsiteX7" fmla="*/ 800746 w 831742"/>
              <a:gd name="connsiteY7" fmla="*/ 3169403 h 3213315"/>
              <a:gd name="connsiteX8" fmla="*/ 831742 w 831742"/>
              <a:gd name="connsiteY8" fmla="*/ 2905932 h 3213315"/>
              <a:gd name="connsiteX9" fmla="*/ 831742 w 831742"/>
              <a:gd name="connsiteY9" fmla="*/ 2905932 h 3213315"/>
              <a:gd name="connsiteX10" fmla="*/ 676759 w 831742"/>
              <a:gd name="connsiteY10" fmla="*/ 2084522 h 3213315"/>
              <a:gd name="connsiteX11" fmla="*/ 397790 w 831742"/>
              <a:gd name="connsiteY11" fmla="*/ 596685 h 3213315"/>
              <a:gd name="connsiteX12" fmla="*/ 397790 w 831742"/>
              <a:gd name="connsiteY12" fmla="*/ 596685 h 3213315"/>
              <a:gd name="connsiteX13" fmla="*/ 382291 w 831742"/>
              <a:gd name="connsiteY13" fmla="*/ 224725 h 3213315"/>
              <a:gd name="connsiteX14" fmla="*/ 134318 w 831742"/>
              <a:gd name="connsiteY14" fmla="*/ 7749 h 32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1742" h="3213315">
                <a:moveTo>
                  <a:pt x="134318" y="7749"/>
                </a:moveTo>
                <a:cubicBezTo>
                  <a:pt x="74908" y="0"/>
                  <a:pt x="41328" y="144650"/>
                  <a:pt x="25830" y="178230"/>
                </a:cubicBezTo>
                <a:cubicBezTo>
                  <a:pt x="10332" y="211810"/>
                  <a:pt x="0" y="41329"/>
                  <a:pt x="41329" y="209227"/>
                </a:cubicBezTo>
                <a:cubicBezTo>
                  <a:pt x="82658" y="377125"/>
                  <a:pt x="198895" y="795579"/>
                  <a:pt x="273803" y="1185620"/>
                </a:cubicBezTo>
                <a:cubicBezTo>
                  <a:pt x="348711" y="1575661"/>
                  <a:pt x="446868" y="2229173"/>
                  <a:pt x="490780" y="2549471"/>
                </a:cubicBezTo>
                <a:cubicBezTo>
                  <a:pt x="534692" y="2869769"/>
                  <a:pt x="501111" y="3004088"/>
                  <a:pt x="537274" y="3107410"/>
                </a:cubicBezTo>
                <a:cubicBezTo>
                  <a:pt x="573437" y="3210732"/>
                  <a:pt x="663844" y="3159071"/>
                  <a:pt x="707756" y="3169403"/>
                </a:cubicBezTo>
                <a:cubicBezTo>
                  <a:pt x="751668" y="3179735"/>
                  <a:pt x="780082" y="3213315"/>
                  <a:pt x="800746" y="3169403"/>
                </a:cubicBezTo>
                <a:cubicBezTo>
                  <a:pt x="821410" y="3125491"/>
                  <a:pt x="831742" y="2905932"/>
                  <a:pt x="831742" y="2905932"/>
                </a:cubicBezTo>
                <a:lnTo>
                  <a:pt x="831742" y="2905932"/>
                </a:lnTo>
                <a:cubicBezTo>
                  <a:pt x="805912" y="2769030"/>
                  <a:pt x="749084" y="2469396"/>
                  <a:pt x="676759" y="2084522"/>
                </a:cubicBezTo>
                <a:cubicBezTo>
                  <a:pt x="604434" y="1699648"/>
                  <a:pt x="397790" y="596685"/>
                  <a:pt x="397790" y="596685"/>
                </a:cubicBezTo>
                <a:lnTo>
                  <a:pt x="397790" y="596685"/>
                </a:lnTo>
                <a:cubicBezTo>
                  <a:pt x="395207" y="534692"/>
                  <a:pt x="421037" y="322881"/>
                  <a:pt x="382291" y="224725"/>
                </a:cubicBezTo>
                <a:cubicBezTo>
                  <a:pt x="343545" y="126569"/>
                  <a:pt x="193728" y="15498"/>
                  <a:pt x="134318" y="7749"/>
                </a:cubicBezTo>
                <a:close/>
              </a:path>
            </a:pathLst>
          </a:custGeom>
          <a:solidFill>
            <a:srgbClr val="C00000">
              <a:alpha val="4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09800" y="5257800"/>
            <a:ext cx="762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38400" y="5257800"/>
            <a:ext cx="762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1752600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7577"/>
            <a:ext cx="5638800" cy="69442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ADDUCTOR  CANAL</a:t>
            </a:r>
            <a:endParaRPr lang="en-GB" sz="4000" dirty="0">
              <a:solidFill>
                <a:srgbClr val="FF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94" y="914400"/>
            <a:ext cx="6110102" cy="567524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Intermuscular tunnel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situated on medial side of middle one-third of thigh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called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3200" i="1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3200" i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canal</a:t>
            </a:r>
            <a:r>
              <a:rPr lang="en-IN" sz="32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because adductor canal – covered by sartorius muscle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3200" i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Hunter’s canal</a:t>
            </a:r>
            <a:r>
              <a:rPr lang="en-IN" sz="32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because John Hunter performed surgeries for treatment of popliteal aneurysm in adductor canal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ED7689-A82D-E480-77D2-6F1F8EBEB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4867" y="625050"/>
            <a:ext cx="2509133" cy="623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816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7577"/>
            <a:ext cx="5867400" cy="77062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ADDUCTOR  CANAL</a:t>
            </a:r>
            <a:endParaRPr lang="en-GB" sz="4000" dirty="0">
              <a:solidFill>
                <a:srgbClr val="FF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857" y="1219200"/>
            <a:ext cx="6013976" cy="477934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Length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About 15 cm long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Extent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Extends from apex of femoral triangle superiorly to tendinous opening in adductor magnus inferiorly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Triangular on cross-section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ED7689-A82D-E480-77D2-6F1F8EBEB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5101" y="161216"/>
            <a:ext cx="2531993" cy="628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497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mage result for location Adductor canal surface marking"/>
          <p:cNvPicPr>
            <a:picLocks noChangeAspect="1" noChangeArrowheads="1"/>
          </p:cNvPicPr>
          <p:nvPr/>
        </p:nvPicPr>
        <p:blipFill>
          <a:blip r:embed="rId2" cstate="print"/>
          <a:srcRect r="42920"/>
          <a:stretch>
            <a:fillRect/>
          </a:stretch>
        </p:blipFill>
        <p:spPr bwMode="auto">
          <a:xfrm>
            <a:off x="6934200" y="762000"/>
            <a:ext cx="1752600" cy="60960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4800" y="304800"/>
            <a:ext cx="8382000" cy="1295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en-US" sz="4400" b="1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ubsartorial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canal)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0" y="3276600"/>
            <a:ext cx="21336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858000" y="4419600"/>
            <a:ext cx="21336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935480"/>
            <a:ext cx="5181600" cy="438912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Intermuscular canal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 - Middle 3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rd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thigh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Extension – apex of femoral triangle to opening in </a:t>
            </a:r>
            <a:r>
              <a:rPr lang="en-US" sz="2600" dirty="0" err="1" smtClean="0"/>
              <a:t>add.magnus</a:t>
            </a:r>
            <a:endParaRPr lang="en-US" sz="26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Triangular in cross section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59" y="765313"/>
            <a:ext cx="4697084" cy="5913783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three boundaries (wall) as follows 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IN" sz="2800" i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800" i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</a:t>
            </a:r>
            <a:r>
              <a:rPr lang="en-IN" sz="2800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 vastus medialis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IN" sz="2800" i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800" i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Posterior wall</a:t>
            </a:r>
            <a:r>
              <a:rPr lang="en-IN" sz="28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Adductor longus above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Adductor magnus below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CE40505-A7EA-071C-4350-76DC9C387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3443" y="1160441"/>
            <a:ext cx="4260557" cy="4932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4B4C38B-D01A-211C-528B-07500B083C1F}"/>
              </a:ext>
            </a:extLst>
          </p:cNvPr>
          <p:cNvSpPr txBox="1"/>
          <p:nvPr/>
        </p:nvSpPr>
        <p:spPr>
          <a:xfrm>
            <a:off x="838200" y="0"/>
            <a:ext cx="7924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Boundaries of adductor canal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6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59" y="765313"/>
            <a:ext cx="4697084" cy="591378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Anteromedial wall </a:t>
            </a:r>
            <a:r>
              <a:rPr lang="en-IN" b="1" i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(Roof</a:t>
            </a:r>
            <a:r>
              <a:rPr lang="en-IN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GB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Strong fibrous membrane (</a:t>
            </a:r>
            <a:r>
              <a:rPr lang="en-IN" sz="28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extends between anterolateral and posteromedial wall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Roof – covered by sartorius muscle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i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plexus of nerves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lies between </a:t>
            </a:r>
            <a:r>
              <a:rPr lang="en-IN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fascia and sartorius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CE40505-A7EA-071C-4350-76DC9C387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3443" y="1160441"/>
            <a:ext cx="4260557" cy="4932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4B4C38B-D01A-211C-528B-07500B083C1F}"/>
              </a:ext>
            </a:extLst>
          </p:cNvPr>
          <p:cNvSpPr txBox="1"/>
          <p:nvPr/>
        </p:nvSpPr>
        <p:spPr>
          <a:xfrm>
            <a:off x="533400" y="0"/>
            <a:ext cx="7848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Boundaries of adductor canal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08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23" y="990599"/>
            <a:ext cx="4827982" cy="56487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Contents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Contains: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 femoris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(vastus medialis,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intemedius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lateralis)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Sartorius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Tensor fascia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Nerve: Femoral nerve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Artery: Femoral artery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Fascial space: Femoral triangle and adductor canal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D0AD40-8B7E-CA38-BD0E-B30387406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69" y="1439499"/>
            <a:ext cx="4100931" cy="4447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A2C046-A81C-E6F3-B6C7-CE54D39E353F}"/>
              </a:ext>
            </a:extLst>
          </p:cNvPr>
          <p:cNvSpPr txBox="1"/>
          <p:nvPr/>
        </p:nvSpPr>
        <p:spPr>
          <a:xfrm>
            <a:off x="533400" y="304800"/>
            <a:ext cx="8458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COMPARTMENT OF THIGH</a:t>
            </a:r>
          </a:p>
        </p:txBody>
      </p:sp>
    </p:spTree>
    <p:extLst>
      <p:ext uri="{BB962C8B-B14F-4D97-AF65-F5344CB8AC3E}">
        <p14:creationId xmlns="" xmlns:p14="http://schemas.microsoft.com/office/powerpoint/2010/main" val="262674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 descr="Image result for Adductor ca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4" name="Picture 4" descr="Image result for location Adductor canal surface marking"/>
          <p:cNvPicPr>
            <a:picLocks noChangeAspect="1" noChangeArrowheads="1"/>
          </p:cNvPicPr>
          <p:nvPr/>
        </p:nvPicPr>
        <p:blipFill>
          <a:blip r:embed="rId2" cstate="print"/>
          <a:srcRect l="40833" t="7777" r="35000"/>
          <a:stretch>
            <a:fillRect/>
          </a:stretch>
        </p:blipFill>
        <p:spPr bwMode="auto">
          <a:xfrm>
            <a:off x="5410200" y="751489"/>
            <a:ext cx="2133600" cy="6106511"/>
          </a:xfrm>
          <a:prstGeom prst="rect">
            <a:avLst/>
          </a:prstGeom>
          <a:noFill/>
        </p:spPr>
      </p:pic>
      <p:pic>
        <p:nvPicPr>
          <p:cNvPr id="5" name="Picture 3" descr="C:\Users\Praveen\Desktop\applied-anatomy-of-adductor-canal-and-popliteal-fossa-5-638.jpg"/>
          <p:cNvPicPr>
            <a:picLocks noChangeAspect="1" noChangeArrowheads="1"/>
          </p:cNvPicPr>
          <p:nvPr/>
        </p:nvPicPr>
        <p:blipFill>
          <a:blip r:embed="rId3" cstate="print"/>
          <a:srcRect l="41223" r="27429"/>
          <a:stretch>
            <a:fillRect/>
          </a:stretch>
        </p:blipFill>
        <p:spPr bwMode="auto">
          <a:xfrm>
            <a:off x="2209800" y="1447800"/>
            <a:ext cx="1905000" cy="4562475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canal(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subsartorial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canal)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Praveen\Desktop\applied-anatomy-of-adductor-canal-and-popliteal-fossa-5-638.jpg"/>
          <p:cNvPicPr>
            <a:picLocks noChangeAspect="1" noChangeArrowheads="1"/>
          </p:cNvPicPr>
          <p:nvPr/>
        </p:nvPicPr>
        <p:blipFill>
          <a:blip r:embed="rId2" cstate="print"/>
          <a:srcRect l="41223" r="27429"/>
          <a:stretch>
            <a:fillRect/>
          </a:stretch>
        </p:blipFill>
        <p:spPr bwMode="auto">
          <a:xfrm>
            <a:off x="4724400" y="1371600"/>
            <a:ext cx="1905000" cy="45624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1300000">
            <a:off x="7537389" y="1606523"/>
            <a:ext cx="304800" cy="36576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-1080000">
            <a:off x="7543800" y="1600200"/>
            <a:ext cx="304800" cy="3657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0" y="1524000"/>
            <a:ext cx="1828800" cy="38100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86600" y="2590800"/>
            <a:ext cx="152400" cy="381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391400" y="3581400"/>
            <a:ext cx="152400" cy="381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6909661" y="1813302"/>
            <a:ext cx="100739" cy="743918"/>
          </a:xfrm>
          <a:custGeom>
            <a:avLst/>
            <a:gdLst>
              <a:gd name="connsiteX0" fmla="*/ 0 w 100739"/>
              <a:gd name="connsiteY0" fmla="*/ 0 h 743918"/>
              <a:gd name="connsiteX1" fmla="*/ 92990 w 100739"/>
              <a:gd name="connsiteY1" fmla="*/ 449451 h 743918"/>
              <a:gd name="connsiteX2" fmla="*/ 46495 w 100739"/>
              <a:gd name="connsiteY2" fmla="*/ 743918 h 743918"/>
              <a:gd name="connsiteX3" fmla="*/ 46495 w 100739"/>
              <a:gd name="connsiteY3" fmla="*/ 743918 h 74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39" h="743918">
                <a:moveTo>
                  <a:pt x="0" y="0"/>
                </a:moveTo>
                <a:cubicBezTo>
                  <a:pt x="42620" y="162732"/>
                  <a:pt x="85241" y="325465"/>
                  <a:pt x="92990" y="449451"/>
                </a:cubicBezTo>
                <a:cubicBezTo>
                  <a:pt x="100739" y="573437"/>
                  <a:pt x="46495" y="743918"/>
                  <a:pt x="46495" y="743918"/>
                </a:cubicBezTo>
                <a:lnTo>
                  <a:pt x="46495" y="743918"/>
                </a:ln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8305800" y="4953000"/>
            <a:ext cx="381000" cy="685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10800000" flipH="1">
            <a:off x="7467600" y="1722387"/>
            <a:ext cx="563881" cy="1219200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7782733" y="2495227"/>
            <a:ext cx="382291" cy="2913681"/>
          </a:xfrm>
          <a:custGeom>
            <a:avLst/>
            <a:gdLst>
              <a:gd name="connsiteX0" fmla="*/ 382291 w 382291"/>
              <a:gd name="connsiteY0" fmla="*/ 0 h 2913681"/>
              <a:gd name="connsiteX1" fmla="*/ 165314 w 382291"/>
              <a:gd name="connsiteY1" fmla="*/ 619932 h 2913681"/>
              <a:gd name="connsiteX2" fmla="*/ 25830 w 382291"/>
              <a:gd name="connsiteY2" fmla="*/ 1239865 h 2913681"/>
              <a:gd name="connsiteX3" fmla="*/ 10331 w 382291"/>
              <a:gd name="connsiteY3" fmla="*/ 2107770 h 2913681"/>
              <a:gd name="connsiteX4" fmla="*/ 72325 w 382291"/>
              <a:gd name="connsiteY4" fmla="*/ 2913681 h 2913681"/>
              <a:gd name="connsiteX5" fmla="*/ 72325 w 382291"/>
              <a:gd name="connsiteY5" fmla="*/ 2913681 h 291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291" h="2913681">
                <a:moveTo>
                  <a:pt x="382291" y="0"/>
                </a:moveTo>
                <a:cubicBezTo>
                  <a:pt x="303507" y="206644"/>
                  <a:pt x="224724" y="413288"/>
                  <a:pt x="165314" y="619932"/>
                </a:cubicBezTo>
                <a:cubicBezTo>
                  <a:pt x="105904" y="826576"/>
                  <a:pt x="51661" y="991892"/>
                  <a:pt x="25830" y="1239865"/>
                </a:cubicBezTo>
                <a:cubicBezTo>
                  <a:pt x="0" y="1487838"/>
                  <a:pt x="2582" y="1828801"/>
                  <a:pt x="10331" y="2107770"/>
                </a:cubicBezTo>
                <a:cubicBezTo>
                  <a:pt x="18080" y="2386739"/>
                  <a:pt x="72325" y="2913681"/>
                  <a:pt x="72325" y="2913681"/>
                </a:cubicBezTo>
                <a:lnTo>
                  <a:pt x="72325" y="2913681"/>
                </a:lnTo>
              </a:path>
            </a:pathLst>
          </a:cu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8458200" y="5410200"/>
            <a:ext cx="76200" cy="304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457200" y="228600"/>
            <a:ext cx="8229600" cy="16184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935480"/>
            <a:ext cx="4419600" cy="4389120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US" sz="2600" dirty="0" smtClean="0"/>
              <a:t>Contents -</a:t>
            </a:r>
            <a:r>
              <a:rPr lang="en-US" sz="2800" dirty="0" smtClean="0"/>
              <a:t>  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Femoral artery, 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Femoral vein, and 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err="1" smtClean="0"/>
              <a:t>Saphenous</a:t>
            </a:r>
            <a:r>
              <a:rPr lang="en-US" sz="2800" dirty="0" smtClean="0"/>
              <a:t> nerve, and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Nerve to the </a:t>
            </a:r>
            <a:r>
              <a:rPr lang="en-US" sz="2800" dirty="0" err="1" smtClean="0"/>
              <a:t>vastus</a:t>
            </a:r>
            <a:r>
              <a:rPr lang="en-US" sz="2800" dirty="0" smtClean="0"/>
              <a:t> </a:t>
            </a:r>
            <a:r>
              <a:rPr lang="en-US" sz="2800" dirty="0" err="1" smtClean="0"/>
              <a:t>medialis</a:t>
            </a:r>
            <a:endParaRPr lang="en-US" sz="2800" dirty="0" smtClean="0"/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Two divisions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obturator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nerve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5" grpId="0" animBg="1"/>
      <p:bldP spid="19" grpId="0" animBg="1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D0D82C3-425D-7804-55B0-A4B2ECC26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269" y="1109413"/>
            <a:ext cx="9024731" cy="436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41961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F8E7D95-D30D-D7EB-3C06-D29DF9762C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6122" y="184963"/>
            <a:ext cx="5143997" cy="648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46652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84" y="825291"/>
            <a:ext cx="4561218" cy="58328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Relationship of femoral vessels and saphenous nerve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part (anterior to posterior): Saphenous nerve, femoral artery, and femoral vein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 part of canal (lateral to medial): Femoral vein, femoral artery, and saphenous nerve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6A9803-EA17-8CB0-A2F3-4AA2F510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8202" y="920062"/>
            <a:ext cx="4221239" cy="58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5283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9" y="1066800"/>
            <a:ext cx="4813643" cy="5686147"/>
          </a:xfrm>
        </p:spPr>
        <p:txBody>
          <a:bodyPr>
            <a:noAutofit/>
          </a:bodyPr>
          <a:lstStyle/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Saphenous nerve crosses femoral artery anteriorly from lateral to medial side, and femoral vein crosses femoral artery posteriorly to lie on lateral side of artery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Rotation of lower limb during embryonic development results in spiral course of nerves and vessels in lower limb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6A9803-EA17-8CB0-A2F3-4AA2F510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8202" y="920062"/>
            <a:ext cx="4221239" cy="58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1430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263" y="457201"/>
            <a:ext cx="8408504" cy="6052932"/>
          </a:xfrm>
        </p:spPr>
        <p:txBody>
          <a:bodyPr>
            <a:noAutofit/>
          </a:bodyPr>
          <a:lstStyle/>
          <a:p>
            <a:pPr algn="ctr" fontAlgn="base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32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3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nerve plexus</a:t>
            </a:r>
            <a:r>
              <a:rPr lang="en-IN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 plexus lies on fibrous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subsortorial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fascia under cover of sartorius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32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plexus – formed by contribution of following nerves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Medial cutaneous nerve of thigh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Saphenous nerve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division of obturator nerve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Supplies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overlaying fascia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skin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33606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79C6D8-2FB8-286B-5463-81FED5655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238" y="0"/>
            <a:ext cx="4365762" cy="907084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</a:t>
            </a:r>
            <a:endParaRPr lang="en-I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3BF159-AD20-BD61-0528-5F6A4ADC2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23" y="993914"/>
            <a:ext cx="8796131" cy="5362436"/>
          </a:xfrm>
        </p:spPr>
        <p:txBody>
          <a:bodyPr>
            <a:norm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 aspect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John Hunter first performed ligation of femoral artery in adductor canal for treatment of popliteal artery aneurysm (abnormal dilation)</a:t>
            </a:r>
          </a:p>
          <a:p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 canal block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Local anesthetic – injected in adductor canal to block saphenous nerve</a:t>
            </a:r>
          </a:p>
          <a:p>
            <a:r>
              <a:rPr lang="en-US" sz="2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 canal compression syndrome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Hypertrophy of adjacent muscles may cause compression of neurovascular bundle in adductor canal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result in claudication symptoms due to femoral artery compression or neurological symptoms due to saphenous nerve compression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223249-5505-27B8-7761-120DBDE20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100">
                <a:latin typeface="Arial" panose="020B0604020202020204" pitchFamily="34" charset="0"/>
                <a:cs typeface="Arial" panose="020B0604020202020204" pitchFamily="34" charset="0"/>
              </a:rPr>
              <a:t>Human Anatomy/Yogesh Sontakke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F87178B-EB35-23BF-91AA-59C07AA1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EAE33-7BDA-4151-8E97-DE52AE35CF85}" type="slidenum">
              <a:rPr lang="en-IN" sz="11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47</a:t>
            </a:fld>
            <a:endParaRPr lang="en-IN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8673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……..THANK YOU……..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0882"/>
            <a:ext cx="9144000" cy="615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Muscles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Front of Thigh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35480"/>
            <a:ext cx="5181600" cy="438912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Sartorius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Quadriceps </a:t>
            </a:r>
            <a:r>
              <a:rPr lang="en-US" sz="2600" dirty="0" err="1" smtClean="0"/>
              <a:t>femoris</a:t>
            </a:r>
            <a:r>
              <a:rPr lang="en-US" sz="2600" dirty="0" smtClean="0"/>
              <a:t>- 4 muscles	rectus </a:t>
            </a:r>
            <a:r>
              <a:rPr lang="en-US" sz="2600" dirty="0" err="1" smtClean="0"/>
              <a:t>femoris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lateralis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medialis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intermedius</a:t>
            </a:r>
            <a:endParaRPr lang="en-US" sz="26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err="1" smtClean="0"/>
              <a:t>Articularis</a:t>
            </a:r>
            <a:r>
              <a:rPr lang="en-US" sz="2600" dirty="0" smtClean="0"/>
              <a:t> </a:t>
            </a:r>
            <a:r>
              <a:rPr lang="en-US" sz="2600" dirty="0" err="1" smtClean="0"/>
              <a:t>genu</a:t>
            </a:r>
            <a:r>
              <a:rPr lang="en-US" sz="2600" dirty="0" smtClean="0"/>
              <a:t>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263" y="1524000"/>
            <a:ext cx="5948569" cy="500820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Include following muscles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 femoris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lateralis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medialis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intermidius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Sartorius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Tensor fasciae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p14="http://schemas.microsoft.com/office/powerpoint/2010/main"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B1F1E84-B75A-4CB8-B637-A70371260343}"/>
                  </a:ext>
                </a:extLst>
              </p14:cNvPr>
              <p14:cNvContentPartPr/>
              <p14:nvPr/>
            </p14:nvContentPartPr>
            <p14:xfrm>
              <a:off x="5189373" y="1664963"/>
              <a:ext cx="368899" cy="205414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B1F1E84-B75A-4CB8-B637-A7037126034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5256" y="1655960"/>
                <a:ext cx="289952" cy="2071786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 Box 17">
            <a:extLst>
              <a:ext uri="{FF2B5EF4-FFF2-40B4-BE49-F238E27FC236}">
                <a16:creationId xmlns="" xmlns:a16="http://schemas.microsoft.com/office/drawing/2014/main" id="{4084BF00-8BCC-4F1A-B02F-82BC09C3F475}"/>
              </a:ext>
            </a:extLst>
          </p:cNvPr>
          <p:cNvSpPr txBox="1"/>
          <p:nvPr/>
        </p:nvSpPr>
        <p:spPr>
          <a:xfrm>
            <a:off x="4324952" y="2085857"/>
            <a:ext cx="2144342" cy="121235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Quadriceps femoris</a:t>
            </a:r>
            <a:endParaRPr lang="en-GB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96404C9-FCC6-C493-CD08-5CDF08FD3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56" y="675862"/>
            <a:ext cx="2519245" cy="61821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886E64C-D62A-7289-C033-962A26DA822F}"/>
              </a:ext>
            </a:extLst>
          </p:cNvPr>
          <p:cNvSpPr txBox="1"/>
          <p:nvPr/>
        </p:nvSpPr>
        <p:spPr>
          <a:xfrm>
            <a:off x="217519" y="89861"/>
            <a:ext cx="88237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93DA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MUSCLES OF ANTERIOR COMPARTMENT OF THIGH</a:t>
            </a:r>
          </a:p>
        </p:txBody>
      </p:sp>
    </p:spTree>
    <p:extLst>
      <p:ext uri="{BB962C8B-B14F-4D97-AF65-F5344CB8AC3E}">
        <p14:creationId xmlns="" xmlns:p14="http://schemas.microsoft.com/office/powerpoint/2010/main" val="32601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727" y="1219199"/>
            <a:ext cx="5816384" cy="53803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Longest muscle in body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Called as </a:t>
            </a: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b="1" i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ailor’s </a:t>
            </a:r>
            <a:r>
              <a:rPr lang="en-US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sartor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= tailor in Latin)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Used for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palthi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position by people for meal or prayer as well as by tailors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includes 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Flexion of hip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Flexion of knee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Abduction and lateral rotation of thigh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4EF82B6-1FC3-96C8-EFD1-0FAE31C2E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26" y="198782"/>
            <a:ext cx="2934674" cy="64008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E75BB3-0AD2-D598-8B64-4F742464CCCA}"/>
              </a:ext>
            </a:extLst>
          </p:cNvPr>
          <p:cNvSpPr txBox="1"/>
          <p:nvPr/>
        </p:nvSpPr>
        <p:spPr>
          <a:xfrm>
            <a:off x="1600200" y="152400"/>
            <a:ext cx="37743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Sartorius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06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smtClean="0">
                <a:solidFill>
                  <a:srgbClr val="FF0000"/>
                </a:solidFill>
              </a:rPr>
              <a:t>Sartorius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371599"/>
          <a:ext cx="7696200" cy="5276512"/>
        </p:xfrm>
        <a:graphic>
          <a:graphicData uri="http://schemas.openxmlformats.org/drawingml/2006/table">
            <a:tbl>
              <a:tblPr/>
              <a:tblGrid>
                <a:gridCol w="3848100"/>
                <a:gridCol w="3848100"/>
              </a:tblGrid>
              <a:tr h="466687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latin typeface="Constantia" pitchFamily="18" charset="0"/>
                        </a:rPr>
                        <a:t>Details</a:t>
                      </a: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17784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Origin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>
                          <a:latin typeface="Constantia" pitchFamily="18" charset="0"/>
                        </a:rPr>
                        <a:t>Anterior superior iliac spine of the pelvic bone</a:t>
                      </a: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1688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Insertion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dirty="0" err="1">
                          <a:latin typeface="Constantia" pitchFamily="18" charset="0"/>
                        </a:rPr>
                        <a:t>A</a:t>
                      </a:r>
                      <a:r>
                        <a:rPr lang="en-IN" sz="1800" dirty="0" err="1" smtClean="0">
                          <a:latin typeface="Constantia" pitchFamily="18" charset="0"/>
                        </a:rPr>
                        <a:t>nteromedial</a:t>
                      </a:r>
                      <a:r>
                        <a:rPr lang="en-IN" sz="1800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IN" sz="1800" dirty="0">
                          <a:latin typeface="Constantia" pitchFamily="18" charset="0"/>
                        </a:rPr>
                        <a:t>surface of the </a:t>
                      </a:r>
                      <a:r>
                        <a:rPr lang="en-IN" sz="1800" dirty="0" smtClean="0">
                          <a:latin typeface="Constantia" pitchFamily="18" charset="0"/>
                        </a:rPr>
                        <a:t>proximal</a:t>
                      </a:r>
                      <a:r>
                        <a:rPr lang="en-IN" sz="1800" dirty="0">
                          <a:latin typeface="Constantia" pitchFamily="18" charset="0"/>
                        </a:rPr>
                        <a:t> 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tibia</a:t>
                      </a:r>
                      <a:r>
                        <a:rPr lang="en-IN" sz="1800" dirty="0">
                          <a:latin typeface="Constantia" pitchFamily="18" charset="0"/>
                        </a:rPr>
                        <a:t> in the </a:t>
                      </a:r>
                      <a:r>
                        <a:rPr lang="en-IN" sz="1800" u="none" strike="noStrike" dirty="0" err="1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pes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IN" sz="1800" u="none" strike="noStrike" dirty="0" err="1" smtClean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anserinus</a:t>
                      </a:r>
                      <a:r>
                        <a:rPr lang="en-IN" sz="1800" u="none" strike="noStrike" dirty="0" smtClean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US" dirty="0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 front of insertions of </a:t>
                      </a:r>
                      <a:r>
                        <a:rPr lang="en-US" dirty="0" err="1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gracilis</a:t>
                      </a:r>
                      <a:r>
                        <a:rPr lang="en-US" dirty="0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dirty="0" err="1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semitendineous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66687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Artery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femoral artery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1688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Nerve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femoral nerve</a:t>
                      </a:r>
                      <a:r>
                        <a:rPr lang="en-IN" sz="1800" dirty="0">
                          <a:latin typeface="Constantia" pitchFamily="18" charset="0"/>
                        </a:rPr>
                        <a:t> (sometimes from the 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intermediate </a:t>
                      </a:r>
                      <a:r>
                        <a:rPr lang="en-IN" sz="1800" u="none" strike="noStrike" dirty="0" err="1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cutaneous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 nerve of thigh</a:t>
                      </a:r>
                      <a:r>
                        <a:rPr lang="en-IN" sz="1800" dirty="0">
                          <a:latin typeface="Constantia" pitchFamily="18" charset="0"/>
                        </a:rPr>
                        <a:t>)</a:t>
                      </a: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168881"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Actions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Flexion</a:t>
                      </a:r>
                      <a:r>
                        <a:rPr lang="en-IN" sz="1800" dirty="0">
                          <a:latin typeface="Constantia" pitchFamily="18" charset="0"/>
                        </a:rPr>
                        <a:t>, 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abduction</a:t>
                      </a:r>
                      <a:r>
                        <a:rPr lang="en-IN" sz="1800" dirty="0">
                          <a:latin typeface="Constantia" pitchFamily="18" charset="0"/>
                        </a:rPr>
                        <a:t>, and 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lateral rotation</a:t>
                      </a:r>
                      <a:r>
                        <a:rPr lang="en-IN" sz="1800" dirty="0">
                          <a:latin typeface="Constantia" pitchFamily="18" charset="0"/>
                        </a:rPr>
                        <a:t> of the hip, </a:t>
                      </a:r>
                      <a:r>
                        <a:rPr lang="en-IN" sz="18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flexion</a:t>
                      </a:r>
                      <a:r>
                        <a:rPr lang="en-IN" sz="1800" dirty="0">
                          <a:latin typeface="Constantia" pitchFamily="18" charset="0"/>
                        </a:rPr>
                        <a:t> of the </a:t>
                      </a:r>
                      <a:r>
                        <a:rPr lang="en-IN" sz="1800" dirty="0" smtClean="0">
                          <a:latin typeface="Constantia" pitchFamily="18" charset="0"/>
                        </a:rPr>
                        <a:t>knee</a:t>
                      </a:r>
                      <a:endParaRPr lang="en-IN" sz="18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Sartorius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8" name="Picture 4" descr="Image result for hip bo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4286250" cy="4476751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838200" y="3505200"/>
            <a:ext cx="228600" cy="228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mage result for femur bone"/>
          <p:cNvPicPr>
            <a:picLocks noChangeAspect="1" noChangeArrowheads="1"/>
          </p:cNvPicPr>
          <p:nvPr/>
        </p:nvPicPr>
        <p:blipFill>
          <a:blip r:embed="rId3" cstate="print"/>
          <a:srcRect l="31247" t="70000" r="55214" b="2857"/>
          <a:stretch>
            <a:fillRect/>
          </a:stretch>
        </p:blipFill>
        <p:spPr bwMode="auto">
          <a:xfrm>
            <a:off x="5410200" y="1828800"/>
            <a:ext cx="2667000" cy="4754033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>
            <a:off x="7138261" y="5029200"/>
            <a:ext cx="253139" cy="1030637"/>
          </a:xfrm>
          <a:custGeom>
            <a:avLst/>
            <a:gdLst>
              <a:gd name="connsiteX0" fmla="*/ 377125 w 377125"/>
              <a:gd name="connsiteY0" fmla="*/ 0 h 1022888"/>
              <a:gd name="connsiteX1" fmla="*/ 160149 w 377125"/>
              <a:gd name="connsiteY1" fmla="*/ 154983 h 1022888"/>
              <a:gd name="connsiteX2" fmla="*/ 160149 w 377125"/>
              <a:gd name="connsiteY2" fmla="*/ 154983 h 1022888"/>
              <a:gd name="connsiteX3" fmla="*/ 20664 w 377125"/>
              <a:gd name="connsiteY3" fmla="*/ 387458 h 1022888"/>
              <a:gd name="connsiteX4" fmla="*/ 36163 w 377125"/>
              <a:gd name="connsiteY4" fmla="*/ 774915 h 1022888"/>
              <a:gd name="connsiteX5" fmla="*/ 67159 w 377125"/>
              <a:gd name="connsiteY5" fmla="*/ 1022888 h 102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125" h="1022888">
                <a:moveTo>
                  <a:pt x="377125" y="0"/>
                </a:moveTo>
                <a:lnTo>
                  <a:pt x="160149" y="154983"/>
                </a:lnTo>
                <a:lnTo>
                  <a:pt x="160149" y="154983"/>
                </a:lnTo>
                <a:cubicBezTo>
                  <a:pt x="136902" y="193729"/>
                  <a:pt x="41328" y="284136"/>
                  <a:pt x="20664" y="387458"/>
                </a:cubicBezTo>
                <a:cubicBezTo>
                  <a:pt x="0" y="490780"/>
                  <a:pt x="28414" y="669010"/>
                  <a:pt x="36163" y="774915"/>
                </a:cubicBezTo>
                <a:cubicBezTo>
                  <a:pt x="43912" y="880820"/>
                  <a:pt x="55535" y="951854"/>
                  <a:pt x="67159" y="1022888"/>
                </a:cubicBezTo>
              </a:path>
            </a:pathLst>
          </a:cu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5943600" y="1371600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1251</TotalTime>
  <Words>882</Words>
  <Application>Microsoft Office PowerPoint</Application>
  <PresentationFormat>On-screen Show (4:3)</PresentationFormat>
  <Paragraphs>231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Flow</vt:lpstr>
      <vt:lpstr>Slide 1</vt:lpstr>
      <vt:lpstr> SURFACE LANDMARKS</vt:lpstr>
      <vt:lpstr>SUPERFICIAL FASCIA</vt:lpstr>
      <vt:lpstr>Slide 4</vt:lpstr>
      <vt:lpstr>Slide 5</vt:lpstr>
      <vt:lpstr>Slide 6</vt:lpstr>
      <vt:lpstr>Slide 7</vt:lpstr>
      <vt:lpstr>Sartorius</vt:lpstr>
      <vt:lpstr>Slide 9</vt:lpstr>
      <vt:lpstr>Slide 10</vt:lpstr>
      <vt:lpstr>Slide 11</vt:lpstr>
      <vt:lpstr>Slide 12</vt:lpstr>
      <vt:lpstr>Slide 13</vt:lpstr>
      <vt:lpstr>Rectus femoris</vt:lpstr>
      <vt:lpstr>Slide 15</vt:lpstr>
      <vt:lpstr>Slide 16</vt:lpstr>
      <vt:lpstr>Slide 17</vt:lpstr>
      <vt:lpstr>Vastus Lateralis 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ADDUCTOR  CANAL</vt:lpstr>
      <vt:lpstr>ADDUCTOR  CANAL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Clinical Anatomy</vt:lpstr>
      <vt:lpstr>Slide 48</vt:lpstr>
      <vt:lpstr>……..THANK YOU……..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Praveen</dc:creator>
  <cp:lastModifiedBy>DELL</cp:lastModifiedBy>
  <cp:revision>271</cp:revision>
  <dcterms:created xsi:type="dcterms:W3CDTF">2016-11-15T06:26:23Z</dcterms:created>
  <dcterms:modified xsi:type="dcterms:W3CDTF">2025-01-23T14:34:53Z</dcterms:modified>
</cp:coreProperties>
</file>