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6"/>
  </p:notesMasterIdLst>
  <p:sldIdLst>
    <p:sldId id="324" r:id="rId2"/>
    <p:sldId id="258" r:id="rId3"/>
    <p:sldId id="259" r:id="rId4"/>
    <p:sldId id="260" r:id="rId5"/>
    <p:sldId id="261" r:id="rId6"/>
    <p:sldId id="328" r:id="rId7"/>
    <p:sldId id="262" r:id="rId8"/>
    <p:sldId id="263" r:id="rId9"/>
    <p:sldId id="265" r:id="rId10"/>
    <p:sldId id="266" r:id="rId11"/>
    <p:sldId id="298" r:id="rId12"/>
    <p:sldId id="267" r:id="rId13"/>
    <p:sldId id="268" r:id="rId14"/>
    <p:sldId id="269" r:id="rId15"/>
    <p:sldId id="270" r:id="rId16"/>
    <p:sldId id="309" r:id="rId17"/>
    <p:sldId id="330" r:id="rId18"/>
    <p:sldId id="311" r:id="rId19"/>
    <p:sldId id="271" r:id="rId20"/>
    <p:sldId id="312" r:id="rId21"/>
    <p:sldId id="333" r:id="rId22"/>
    <p:sldId id="341" r:id="rId23"/>
    <p:sldId id="342" r:id="rId24"/>
    <p:sldId id="344" r:id="rId25"/>
    <p:sldId id="346" r:id="rId26"/>
    <p:sldId id="329" r:id="rId27"/>
    <p:sldId id="281" r:id="rId28"/>
    <p:sldId id="285" r:id="rId29"/>
    <p:sldId id="325" r:id="rId30"/>
    <p:sldId id="340" r:id="rId31"/>
    <p:sldId id="286" r:id="rId32"/>
    <p:sldId id="296" r:id="rId33"/>
    <p:sldId id="331" r:id="rId34"/>
    <p:sldId id="295" r:id="rId35"/>
    <p:sldId id="313" r:id="rId36"/>
    <p:sldId id="288" r:id="rId37"/>
    <p:sldId id="318" r:id="rId38"/>
    <p:sldId id="319" r:id="rId39"/>
    <p:sldId id="326" r:id="rId40"/>
    <p:sldId id="332" r:id="rId41"/>
    <p:sldId id="278" r:id="rId42"/>
    <p:sldId id="276" r:id="rId43"/>
    <p:sldId id="336" r:id="rId44"/>
    <p:sldId id="299" r:id="rId45"/>
    <p:sldId id="323" r:id="rId46"/>
    <p:sldId id="300" r:id="rId47"/>
    <p:sldId id="301" r:id="rId48"/>
    <p:sldId id="322" r:id="rId49"/>
    <p:sldId id="337" r:id="rId50"/>
    <p:sldId id="338" r:id="rId51"/>
    <p:sldId id="339" r:id="rId52"/>
    <p:sldId id="334" r:id="rId53"/>
    <p:sldId id="335" r:id="rId54"/>
    <p:sldId id="32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99"/>
    <a:srgbClr val="BA16A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E4A07-CAF7-404A-8859-4771BDA74482}" type="datetimeFigureOut">
              <a:rPr lang="en-US" smtClean="0"/>
              <a:pPr/>
              <a:t>07-Aug-25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E8BDE-0AD5-4953-B455-B0D0E87587F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a:t>
            </a:r>
            <a:r>
              <a:rPr lang="en-IN" baseline="0" dirty="0" smtClean="0"/>
              <a:t> sheaths </a:t>
            </a:r>
            <a:r>
              <a:rPr lang="en-IN" baseline="0" dirty="0" err="1" smtClean="0"/>
              <a:t>enclo</a:t>
            </a:r>
            <a:endParaRPr lang="en-IN" dirty="0"/>
          </a:p>
        </p:txBody>
      </p:sp>
      <p:sp>
        <p:nvSpPr>
          <p:cNvPr id="4" name="Slide Number Placeholder 3"/>
          <p:cNvSpPr>
            <a:spLocks noGrp="1"/>
          </p:cNvSpPr>
          <p:nvPr>
            <p:ph type="sldNum" sz="quarter" idx="10"/>
          </p:nvPr>
        </p:nvSpPr>
        <p:spPr/>
        <p:txBody>
          <a:bodyPr/>
          <a:lstStyle/>
          <a:p>
            <a:fld id="{68CE8BDE-0AD5-4953-B455-B0D0E87587F4}" type="slidenum">
              <a:rPr lang="en-IN" smtClean="0"/>
              <a:pPr/>
              <a:t>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B7282A-1E75-4CC6-B6D3-3D0FF368CD93}"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90CA12-4DB9-4864-BBC8-26308E4BDD47}" type="datetimeFigureOut">
              <a:rPr lang="en-US" smtClean="0"/>
              <a:pPr/>
              <a:t>07-Aug-25</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E09FD2CA-C3E6-4EB8-88F7-214910F240B2}"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0CA12-4DB9-4864-BBC8-26308E4BDD47}" type="datetimeFigureOut">
              <a:rPr lang="en-US" smtClean="0"/>
              <a:pPr/>
              <a:t>07-Aug-25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9FD2CA-C3E6-4EB8-88F7-214910F240B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0CA12-4DB9-4864-BBC8-26308E4BDD47}" type="datetimeFigureOut">
              <a:rPr lang="en-US" smtClean="0"/>
              <a:pPr/>
              <a:t>07-Aug-25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9FD2CA-C3E6-4EB8-88F7-214910F240B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0CA12-4DB9-4864-BBC8-26308E4BDD47}" type="datetimeFigureOut">
              <a:rPr lang="en-US" smtClean="0"/>
              <a:pPr/>
              <a:t>07-Aug-25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9FD2CA-C3E6-4EB8-88F7-214910F240B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90CA12-4DB9-4864-BBC8-26308E4BDD47}" type="datetimeFigureOut">
              <a:rPr lang="en-US" smtClean="0"/>
              <a:pPr/>
              <a:t>07-Aug-25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9FD2CA-C3E6-4EB8-88F7-214910F240B2}"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90CA12-4DB9-4864-BBC8-26308E4BDD47}" type="datetimeFigureOut">
              <a:rPr lang="en-US" smtClean="0"/>
              <a:pPr/>
              <a:t>07-Aug-25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9FD2CA-C3E6-4EB8-88F7-214910F240B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90CA12-4DB9-4864-BBC8-26308E4BDD47}" type="datetimeFigureOut">
              <a:rPr lang="en-US" smtClean="0"/>
              <a:pPr/>
              <a:t>07-Aug-25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09FD2CA-C3E6-4EB8-88F7-214910F240B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90CA12-4DB9-4864-BBC8-26308E4BDD47}" type="datetimeFigureOut">
              <a:rPr lang="en-US" smtClean="0"/>
              <a:pPr/>
              <a:t>07-Aug-25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09FD2CA-C3E6-4EB8-88F7-214910F240B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0CA12-4DB9-4864-BBC8-26308E4BDD47}" type="datetimeFigureOut">
              <a:rPr lang="en-US" smtClean="0"/>
              <a:pPr/>
              <a:t>07-Aug-25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09FD2CA-C3E6-4EB8-88F7-214910F240B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90CA12-4DB9-4864-BBC8-26308E4BDD47}" type="datetimeFigureOut">
              <a:rPr lang="en-US" smtClean="0"/>
              <a:pPr/>
              <a:t>07-Aug-25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9FD2CA-C3E6-4EB8-88F7-214910F240B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90CA12-4DB9-4864-BBC8-26308E4BDD47}" type="datetimeFigureOut">
              <a:rPr lang="en-US" smtClean="0"/>
              <a:pPr/>
              <a:t>07-Aug-25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E09FD2CA-C3E6-4EB8-88F7-214910F240B2}"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90CA12-4DB9-4864-BBC8-26308E4BDD47}" type="datetimeFigureOut">
              <a:rPr lang="en-US" smtClean="0"/>
              <a:pPr/>
              <a:t>07-Aug-25</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9FD2CA-C3E6-4EB8-88F7-214910F240B2}"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147248" cy="1498178"/>
          </a:xfrm>
        </p:spPr>
        <p:txBody>
          <a:bodyPr>
            <a:normAutofit/>
          </a:bodyPr>
          <a:lstStyle/>
          <a:p>
            <a:pPr algn="ctr"/>
            <a:r>
              <a:rPr lang="en-IN" sz="3600" b="1" dirty="0" smtClean="0">
                <a:solidFill>
                  <a:srgbClr val="00B050"/>
                </a:solidFill>
                <a:latin typeface="Algerian" pitchFamily="82" charset="0"/>
              </a:rPr>
              <a:t>GROSS  ANATOMY </a:t>
            </a:r>
            <a:r>
              <a:rPr lang="en-IN" sz="4400" dirty="0" smtClean="0">
                <a:solidFill>
                  <a:srgbClr val="FF0000"/>
                </a:solidFill>
                <a:latin typeface="Algerian" pitchFamily="82" charset="0"/>
              </a:rPr>
              <a:t/>
            </a:r>
            <a:br>
              <a:rPr lang="en-IN" sz="4400" dirty="0" smtClean="0">
                <a:solidFill>
                  <a:srgbClr val="FF0000"/>
                </a:solidFill>
                <a:latin typeface="Algerian" pitchFamily="82" charset="0"/>
              </a:rPr>
            </a:br>
            <a:r>
              <a:rPr lang="en-IN" sz="4900" b="1" dirty="0" smtClean="0">
                <a:solidFill>
                  <a:srgbClr val="FF0000"/>
                </a:solidFill>
                <a:latin typeface="Algerian" pitchFamily="82" charset="0"/>
              </a:rPr>
              <a:t>FASCIAL  SPACES  OF  HAND</a:t>
            </a:r>
            <a:endParaRPr lang="en-US" sz="4900" b="1" dirty="0" smtClean="0">
              <a:solidFill>
                <a:srgbClr val="FF0000"/>
              </a:solidFill>
            </a:endParaRPr>
          </a:p>
        </p:txBody>
      </p:sp>
      <p:pic>
        <p:nvPicPr>
          <p:cNvPr id="7" name="Picture 2"/>
          <p:cNvPicPr>
            <a:picLocks noGrp="1" noChangeAspect="1" noChangeArrowheads="1"/>
          </p:cNvPicPr>
          <p:nvPr>
            <p:ph sz="half" idx="1"/>
          </p:nvPr>
        </p:nvPicPr>
        <p:blipFill>
          <a:blip r:embed="rId2" cstate="print"/>
          <a:stretch>
            <a:fillRect/>
          </a:stretch>
        </p:blipFill>
        <p:spPr bwMode="auto">
          <a:xfrm>
            <a:off x="197048" y="3249428"/>
            <a:ext cx="4000397" cy="2167894"/>
          </a:xfrm>
          <a:prstGeom prst="rect">
            <a:avLst/>
          </a:prstGeom>
          <a:noFill/>
          <a:ln w="9525">
            <a:solidFill>
              <a:srgbClr val="00B0F0"/>
            </a:solidFill>
            <a:miter lim="800000"/>
            <a:headEnd/>
            <a:tailEnd/>
          </a:ln>
          <a:effectLst/>
        </p:spPr>
      </p:pic>
      <p:sp>
        <p:nvSpPr>
          <p:cNvPr id="5124" name="Content Placeholder 5"/>
          <p:cNvSpPr>
            <a:spLocks noGrp="1"/>
          </p:cNvSpPr>
          <p:nvPr>
            <p:ph sz="half" idx="2"/>
          </p:nvPr>
        </p:nvSpPr>
        <p:spPr>
          <a:xfrm>
            <a:off x="4499992" y="3789040"/>
            <a:ext cx="4644008" cy="1849760"/>
          </a:xfrm>
        </p:spPr>
        <p:txBody>
          <a:bodyPr>
            <a:normAutofit/>
          </a:bodyPr>
          <a:lstStyle/>
          <a:p>
            <a:pPr>
              <a:buFont typeface="Monotype Sorts" pitchFamily="2" charset="2"/>
              <a:buNone/>
            </a:pPr>
            <a:r>
              <a:rPr lang="en-US" sz="2800" b="1" dirty="0" smtClean="0">
                <a:solidFill>
                  <a:srgbClr val="0000FF"/>
                </a:solidFill>
              </a:rPr>
              <a:t>Dr. Praveen Kumar Kurrey</a:t>
            </a:r>
          </a:p>
          <a:p>
            <a:pPr>
              <a:buFont typeface="Monotype Sorts" pitchFamily="2" charset="2"/>
              <a:buNone/>
            </a:pPr>
            <a:r>
              <a:rPr lang="en-US" sz="2800" b="1" dirty="0" smtClean="0">
                <a:solidFill>
                  <a:srgbClr val="0000FF"/>
                </a:solidFill>
              </a:rPr>
              <a:t>MBBS, MS, BCME, BCBR</a:t>
            </a:r>
          </a:p>
          <a:p>
            <a:pPr>
              <a:buFont typeface="Monotype Sorts" pitchFamily="2" charset="2"/>
              <a:buNone/>
            </a:pPr>
            <a:r>
              <a:rPr lang="en-US" sz="2800" b="1" dirty="0" smtClean="0">
                <a:solidFill>
                  <a:srgbClr val="0000FF"/>
                </a:solidFill>
              </a:rPr>
              <a:t>Professor, Anatomy</a:t>
            </a:r>
            <a:endParaRPr lang="en-US" sz="2800" b="1" dirty="0" smtClean="0">
              <a:solidFill>
                <a:srgbClr val="0000FF"/>
              </a:solidFill>
            </a:endParaRPr>
          </a:p>
          <a:p>
            <a:pPr>
              <a:buFont typeface="Monotype Sorts" pitchFamily="2" charset="2"/>
              <a:buNone/>
            </a:pPr>
            <a:endParaRPr lang="en-IN" sz="2800" b="1" dirty="0" smtClean="0">
              <a:solidFill>
                <a:srgbClr val="0000FF"/>
              </a:solidFill>
            </a:endParaRP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536396" y="1428736"/>
            <a:ext cx="3607603" cy="5286388"/>
          </a:xfrm>
          <a:prstGeom prst="rect">
            <a:avLst/>
          </a:prstGeom>
          <a:noFill/>
          <a:ln w="9525">
            <a:noFill/>
            <a:miter lim="800000"/>
            <a:headEnd/>
            <a:tailEnd/>
          </a:ln>
          <a:effectLst/>
        </p:spPr>
      </p:pic>
      <p:pic>
        <p:nvPicPr>
          <p:cNvPr id="9" name="Picture 2"/>
          <p:cNvPicPr>
            <a:picLocks noGrp="1" noChangeAspect="1" noChangeArrowheads="1"/>
          </p:cNvPicPr>
          <p:nvPr>
            <p:ph idx="1"/>
          </p:nvPr>
        </p:nvPicPr>
        <p:blipFill>
          <a:blip r:embed="rId3" cstate="print"/>
          <a:stretch>
            <a:fillRect/>
          </a:stretch>
        </p:blipFill>
        <p:spPr bwMode="auto">
          <a:xfrm>
            <a:off x="457201" y="1500174"/>
            <a:ext cx="5186369" cy="444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7082"/>
            <a:ext cx="7467600" cy="4873752"/>
          </a:xfrm>
        </p:spPr>
        <p:txBody>
          <a:bodyPr>
            <a:normAutofit/>
          </a:bodyPr>
          <a:lstStyle/>
          <a:p>
            <a:pPr algn="just">
              <a:buNone/>
            </a:pPr>
            <a:r>
              <a:rPr lang="en-IN" sz="2800" dirty="0" smtClean="0"/>
              <a:t>   Synovial sheath of the little finger is continuous with the ulnar bursa, and that of the thumb with  radial bursa. Therefore, infections of the little finger and thumb are more dangerous because they can spread into the palm and even up to 2.5 cm above the wrist.</a:t>
            </a:r>
            <a:endParaRPr lang="en-IN"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err="1" smtClean="0"/>
              <a:t>Tenosynovitis</a:t>
            </a:r>
            <a:r>
              <a:rPr lang="en-US" b="1" u="sng" dirty="0" smtClean="0"/>
              <a:t/>
            </a:r>
            <a:br>
              <a:rPr lang="en-US" b="1" u="sng" dirty="0" smtClean="0"/>
            </a:br>
            <a:endParaRPr lang="en-IN" b="1" u="sng" dirty="0"/>
          </a:p>
        </p:txBody>
      </p:sp>
      <p:sp>
        <p:nvSpPr>
          <p:cNvPr id="3" name="Content Placeholder 2"/>
          <p:cNvSpPr>
            <a:spLocks noGrp="1"/>
          </p:cNvSpPr>
          <p:nvPr>
            <p:ph idx="1"/>
          </p:nvPr>
        </p:nvSpPr>
        <p:spPr/>
        <p:txBody>
          <a:bodyPr>
            <a:normAutofit lnSpcReduction="10000"/>
          </a:bodyPr>
          <a:lstStyle/>
          <a:p>
            <a:pPr algn="just">
              <a:buNone/>
            </a:pPr>
            <a:r>
              <a:rPr lang="en-IN" dirty="0" smtClean="0"/>
              <a:t>   </a:t>
            </a:r>
            <a:r>
              <a:rPr lang="en-IN" dirty="0" err="1" smtClean="0"/>
              <a:t>Tenosynovitis</a:t>
            </a:r>
            <a:r>
              <a:rPr lang="en-IN" dirty="0" smtClean="0"/>
              <a:t> is the inflammation of the fluid filled sheath that surrounds the tendon.</a:t>
            </a:r>
          </a:p>
          <a:p>
            <a:pPr algn="just">
              <a:buNone/>
            </a:pPr>
            <a:endParaRPr lang="en-IN" dirty="0" smtClean="0"/>
          </a:p>
          <a:p>
            <a:pPr algn="just">
              <a:buNone/>
            </a:pPr>
            <a:r>
              <a:rPr lang="en-IN" b="1" dirty="0" smtClean="0"/>
              <a:t>  Cause </a:t>
            </a:r>
            <a:r>
              <a:rPr lang="en-IN" dirty="0" smtClean="0"/>
              <a:t>–Penetrating  trauma.</a:t>
            </a:r>
          </a:p>
          <a:p>
            <a:pPr algn="just">
              <a:buNone/>
            </a:pPr>
            <a:endParaRPr lang="en-IN" dirty="0" smtClean="0"/>
          </a:p>
          <a:p>
            <a:pPr algn="just">
              <a:buNone/>
            </a:pPr>
            <a:r>
              <a:rPr lang="en-IN" b="1" dirty="0" smtClean="0"/>
              <a:t>  Symptoms</a:t>
            </a:r>
            <a:r>
              <a:rPr lang="en-IN" dirty="0" smtClean="0"/>
              <a:t> -</a:t>
            </a:r>
          </a:p>
          <a:p>
            <a:pPr algn="just"/>
            <a:r>
              <a:rPr lang="en-IN" dirty="0" smtClean="0"/>
              <a:t> Tenderness along the course of the </a:t>
            </a:r>
            <a:r>
              <a:rPr lang="en-IN" dirty="0" err="1" smtClean="0"/>
              <a:t>flexer</a:t>
            </a:r>
            <a:r>
              <a:rPr lang="en-IN" dirty="0" smtClean="0"/>
              <a:t> tendon.</a:t>
            </a:r>
          </a:p>
          <a:p>
            <a:pPr algn="just"/>
            <a:r>
              <a:rPr lang="en-IN" dirty="0" smtClean="0"/>
              <a:t>Symmetric edema of invloved finger.</a:t>
            </a:r>
          </a:p>
          <a:p>
            <a:pPr algn="just"/>
            <a:r>
              <a:rPr lang="en-IN" dirty="0" smtClean="0"/>
              <a:t>Pain on passive extension.</a:t>
            </a:r>
          </a:p>
          <a:p>
            <a:pPr algn="just"/>
            <a:r>
              <a:rPr lang="en-IN" dirty="0" smtClean="0"/>
              <a:t>Flexed resting posture of finger.</a:t>
            </a:r>
          </a:p>
          <a:p>
            <a:pPr algn="just">
              <a:buNone/>
            </a:pPr>
            <a:endParaRPr lang="en-IN" dirty="0" smtClean="0"/>
          </a:p>
          <a:p>
            <a:pPr algn="just">
              <a:buNone/>
            </a:pPr>
            <a:endParaRPr lang="en-IN" dirty="0" smtClean="0"/>
          </a:p>
          <a:p>
            <a:pPr algn="just">
              <a:buNone/>
            </a:pPr>
            <a:endParaRPr lang="en-IN" dirty="0" smtClean="0"/>
          </a:p>
          <a:p>
            <a:pPr algn="just">
              <a:buNone/>
            </a:pPr>
            <a:endParaRPr lang="en-IN" dirty="0" smtClean="0"/>
          </a:p>
          <a:p>
            <a:pPr algn="just">
              <a:buNone/>
            </a:pPr>
            <a:endParaRPr lang="en-IN" dirty="0" smtClean="0"/>
          </a:p>
          <a:p>
            <a:pPr algn="just">
              <a:buNone/>
            </a:pPr>
            <a:endParaRPr lang="en-IN" dirty="0" smtClean="0"/>
          </a:p>
          <a:p>
            <a:pPr algn="just">
              <a:buNone/>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1837431" y="1500174"/>
            <a:ext cx="4449081"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Trigger finger</a:t>
            </a:r>
            <a:endParaRPr lang="en-IN" b="1" dirty="0"/>
          </a:p>
        </p:txBody>
      </p:sp>
      <p:sp>
        <p:nvSpPr>
          <p:cNvPr id="3" name="Content Placeholder 2"/>
          <p:cNvSpPr>
            <a:spLocks noGrp="1"/>
          </p:cNvSpPr>
          <p:nvPr>
            <p:ph idx="1"/>
          </p:nvPr>
        </p:nvSpPr>
        <p:spPr/>
        <p:txBody>
          <a:bodyPr/>
          <a:lstStyle/>
          <a:p>
            <a:pPr algn="just">
              <a:buNone/>
            </a:pPr>
            <a:r>
              <a:rPr lang="en-IN" dirty="0" smtClean="0"/>
              <a:t> Trigger finger occurs due to fibrosis of the flexor </a:t>
            </a:r>
          </a:p>
          <a:p>
            <a:pPr algn="just">
              <a:buNone/>
            </a:pPr>
            <a:r>
              <a:rPr lang="en-IN" dirty="0" smtClean="0"/>
              <a:t> tendon sheath and due to localised thickening of the long flexor tendon.</a:t>
            </a:r>
          </a:p>
          <a:p>
            <a:pPr algn="just">
              <a:buNone/>
            </a:pPr>
            <a:endParaRPr lang="en-IN" dirty="0" smtClean="0"/>
          </a:p>
          <a:p>
            <a:pPr algn="just">
              <a:buNone/>
            </a:pPr>
            <a:r>
              <a:rPr lang="en-IN" dirty="0" smtClean="0"/>
              <a:t>Finger get locked in</a:t>
            </a:r>
          </a:p>
          <a:p>
            <a:pPr algn="just">
              <a:buNone/>
            </a:pPr>
            <a:r>
              <a:rPr lang="en-IN" dirty="0" smtClean="0"/>
              <a:t>flexion  and can </a:t>
            </a:r>
          </a:p>
          <a:p>
            <a:pPr algn="just">
              <a:buNone/>
            </a:pPr>
            <a:r>
              <a:rPr lang="en-IN" dirty="0" smtClean="0"/>
              <a:t>only be extended by</a:t>
            </a:r>
          </a:p>
          <a:p>
            <a:pPr algn="just">
              <a:buNone/>
            </a:pPr>
            <a:r>
              <a:rPr lang="en-IN" dirty="0" smtClean="0"/>
              <a:t>passively by the </a:t>
            </a:r>
          </a:p>
          <a:p>
            <a:pPr algn="just">
              <a:buNone/>
            </a:pPr>
            <a:r>
              <a:rPr lang="en-IN" dirty="0" smtClean="0"/>
              <a:t>other hand.</a:t>
            </a:r>
            <a:endParaRPr lang="en-IN" dirty="0"/>
          </a:p>
        </p:txBody>
      </p:sp>
      <p:pic>
        <p:nvPicPr>
          <p:cNvPr id="5" name="Picture 2"/>
          <p:cNvPicPr>
            <a:picLocks noChangeAspect="1" noChangeArrowheads="1"/>
          </p:cNvPicPr>
          <p:nvPr/>
        </p:nvPicPr>
        <p:blipFill>
          <a:blip r:embed="rId2" cstate="print"/>
          <a:srcRect/>
          <a:stretch>
            <a:fillRect/>
          </a:stretch>
        </p:blipFill>
        <p:spPr bwMode="auto">
          <a:xfrm>
            <a:off x="3507970" y="3309348"/>
            <a:ext cx="4207301" cy="29057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36" y="714356"/>
            <a:ext cx="4703404" cy="560406"/>
          </a:xfrm>
          <a:solidFill>
            <a:schemeClr val="bg2">
              <a:lumMod val="75000"/>
            </a:schemeClr>
          </a:solidFill>
        </p:spPr>
        <p:txBody>
          <a:bodyPr>
            <a:normAutofit fontScale="90000"/>
          </a:bodyPr>
          <a:lstStyle/>
          <a:p>
            <a:pPr algn="ctr"/>
            <a:r>
              <a:rPr lang="en-IN" b="1" dirty="0" smtClean="0">
                <a:solidFill>
                  <a:srgbClr val="FF0000"/>
                </a:solidFill>
              </a:rPr>
              <a:t>Radial Bursa</a:t>
            </a:r>
            <a:endParaRPr lang="en-IN" b="1" dirty="0">
              <a:solidFill>
                <a:srgbClr val="FF0000"/>
              </a:solidFill>
            </a:endParaRPr>
          </a:p>
        </p:txBody>
      </p:sp>
      <p:sp>
        <p:nvSpPr>
          <p:cNvPr id="3" name="Content Placeholder 2"/>
          <p:cNvSpPr>
            <a:spLocks noGrp="1"/>
          </p:cNvSpPr>
          <p:nvPr>
            <p:ph idx="1"/>
          </p:nvPr>
        </p:nvSpPr>
        <p:spPr/>
        <p:txBody>
          <a:bodyPr/>
          <a:lstStyle/>
          <a:p>
            <a:r>
              <a:rPr lang="en-IN" dirty="0" smtClean="0"/>
              <a:t>Radial bursa encloses the tendon of </a:t>
            </a:r>
            <a:r>
              <a:rPr lang="en-IN" b="1" dirty="0" smtClean="0">
                <a:solidFill>
                  <a:srgbClr val="0070C0"/>
                </a:solidFill>
              </a:rPr>
              <a:t>flexor pollicis longus.</a:t>
            </a:r>
          </a:p>
          <a:p>
            <a:r>
              <a:rPr lang="en-IN" dirty="0" smtClean="0"/>
              <a:t>Radial bursa extends through the carpal tunnel into the distal forearm.</a:t>
            </a:r>
          </a:p>
          <a:p>
            <a:r>
              <a:rPr lang="en-IN" dirty="0" smtClean="0"/>
              <a:t>Infection of the radial bursa can spread to the ulnar bursa.</a:t>
            </a:r>
          </a:p>
          <a:p>
            <a:r>
              <a:rPr lang="en-IN" dirty="0" smtClean="0"/>
              <a:t>It can be drained by an incision along the medial margin of the thenar eminence.</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500298" y="357166"/>
            <a:ext cx="4056976" cy="5944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DELL\Desktop\Midpalmar\document-27.png"/>
          <p:cNvPicPr>
            <a:picLocks noGrp="1" noChangeAspect="1" noChangeArrowheads="1"/>
          </p:cNvPicPr>
          <p:nvPr>
            <p:ph idx="4294967295"/>
          </p:nvPr>
        </p:nvPicPr>
        <p:blipFill>
          <a:blip r:embed="rId2" cstate="print"/>
          <a:srcRect/>
          <a:stretch>
            <a:fillRect/>
          </a:stretch>
        </p:blipFill>
        <p:spPr bwMode="auto">
          <a:xfrm>
            <a:off x="875618" y="836712"/>
            <a:ext cx="7656352" cy="57426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half" idx="1"/>
          </p:nvPr>
        </p:nvPicPr>
        <p:blipFill>
          <a:blip r:embed="rId2" cstate="print"/>
          <a:stretch>
            <a:fillRect/>
          </a:stretch>
        </p:blipFill>
        <p:spPr bwMode="auto">
          <a:xfrm>
            <a:off x="4245536" y="2500306"/>
            <a:ext cx="3326860" cy="2636322"/>
          </a:xfrm>
          <a:prstGeom prst="rect">
            <a:avLst/>
          </a:prstGeom>
          <a:noFill/>
          <a:ln w="9525">
            <a:noFill/>
            <a:miter lim="800000"/>
            <a:headEnd/>
            <a:tailEnd/>
          </a:ln>
          <a:effectLst/>
        </p:spPr>
      </p:pic>
      <p:sp>
        <p:nvSpPr>
          <p:cNvPr id="10" name="Content Placeholder 9"/>
          <p:cNvSpPr>
            <a:spLocks noGrp="1"/>
          </p:cNvSpPr>
          <p:nvPr>
            <p:ph sz="half" idx="2"/>
          </p:nvPr>
        </p:nvSpPr>
        <p:spPr>
          <a:xfrm>
            <a:off x="200020" y="1143016"/>
            <a:ext cx="3657600" cy="4572000"/>
          </a:xfrm>
        </p:spPr>
        <p:txBody>
          <a:bodyPr/>
          <a:lstStyle/>
          <a:p>
            <a:pPr>
              <a:buNone/>
            </a:pPr>
            <a:r>
              <a:rPr lang="en-IN" dirty="0" smtClean="0"/>
              <a:t>Infection of the thumb</a:t>
            </a:r>
          </a:p>
          <a:p>
            <a:pPr>
              <a:buNone/>
            </a:pPr>
            <a:r>
              <a:rPr lang="en-IN" dirty="0" smtClean="0"/>
              <a:t>may spread to the radial</a:t>
            </a:r>
          </a:p>
          <a:p>
            <a:pPr>
              <a:buNone/>
            </a:pPr>
            <a:r>
              <a:rPr lang="en-IN" dirty="0" smtClean="0"/>
              <a:t>bursa and to the ulnar</a:t>
            </a:r>
          </a:p>
          <a:p>
            <a:pPr>
              <a:buNone/>
            </a:pPr>
            <a:r>
              <a:rPr lang="en-IN" dirty="0" smtClean="0"/>
              <a:t>bursa.</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274" y="785794"/>
            <a:ext cx="3971924" cy="571496"/>
          </a:xfrm>
          <a:solidFill>
            <a:schemeClr val="bg2">
              <a:lumMod val="75000"/>
            </a:schemeClr>
          </a:solidFill>
        </p:spPr>
        <p:txBody>
          <a:bodyPr>
            <a:normAutofit fontScale="90000"/>
          </a:bodyPr>
          <a:lstStyle/>
          <a:p>
            <a:r>
              <a:rPr lang="en-IN" b="1" dirty="0" smtClean="0"/>
              <a:t>      </a:t>
            </a:r>
            <a:r>
              <a:rPr lang="en-IN" b="1" dirty="0" smtClean="0">
                <a:solidFill>
                  <a:srgbClr val="FF0000"/>
                </a:solidFill>
              </a:rPr>
              <a:t>Ulnar Bursa </a:t>
            </a:r>
            <a:endParaRPr lang="en-IN" b="1" dirty="0">
              <a:solidFill>
                <a:srgbClr val="FF0000"/>
              </a:solidFill>
            </a:endParaRPr>
          </a:p>
        </p:txBody>
      </p:sp>
      <p:sp>
        <p:nvSpPr>
          <p:cNvPr id="3" name="Content Placeholder 2"/>
          <p:cNvSpPr>
            <a:spLocks noGrp="1"/>
          </p:cNvSpPr>
          <p:nvPr>
            <p:ph idx="1"/>
          </p:nvPr>
        </p:nvSpPr>
        <p:spPr/>
        <p:txBody>
          <a:bodyPr/>
          <a:lstStyle/>
          <a:p>
            <a:pPr>
              <a:buNone/>
            </a:pPr>
            <a:r>
              <a:rPr lang="en-IN" dirty="0" smtClean="0"/>
              <a:t>Ulnar bursa encloses the long flexor tendons of the fingers.</a:t>
            </a:r>
          </a:p>
          <a:p>
            <a:pPr>
              <a:buNone/>
            </a:pPr>
            <a:endParaRPr lang="en-IN" dirty="0" smtClean="0"/>
          </a:p>
          <a:p>
            <a:pPr>
              <a:buNone/>
            </a:pPr>
            <a:r>
              <a:rPr lang="en-IN" dirty="0" smtClean="0"/>
              <a:t>The ulnar bursa extends upwards for 5 - 7.5 cm into the forearm and downwards up to the middle of the shafts of the metacarpal bone.</a:t>
            </a:r>
          </a:p>
          <a:p>
            <a:pPr>
              <a:buNone/>
            </a:pPr>
            <a:endParaRPr lang="en-IN" dirty="0" smtClean="0"/>
          </a:p>
          <a:p>
            <a:pPr>
              <a:buNone/>
            </a:pPr>
            <a:r>
              <a:rPr lang="en-IN" dirty="0" smtClean="0"/>
              <a:t>Lower medial end is continuous with the digital synovial sheath of the little finger.</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003232" cy="774720"/>
          </a:xfrm>
          <a:solidFill>
            <a:schemeClr val="bg2">
              <a:lumMod val="75000"/>
            </a:schemeClr>
          </a:solidFill>
        </p:spPr>
        <p:txBody>
          <a:bodyPr>
            <a:normAutofit/>
          </a:bodyPr>
          <a:lstStyle/>
          <a:p>
            <a:pPr algn="ctr"/>
            <a:r>
              <a:rPr lang="en-IN" sz="3600" b="1" dirty="0" smtClean="0">
                <a:solidFill>
                  <a:srgbClr val="7030A0"/>
                </a:solidFill>
              </a:rPr>
              <a:t>Introduction</a:t>
            </a:r>
            <a:endParaRPr lang="en-IN" sz="3600" b="1" dirty="0">
              <a:solidFill>
                <a:srgbClr val="7030A0"/>
              </a:solidFill>
            </a:endParaRPr>
          </a:p>
        </p:txBody>
      </p:sp>
      <p:sp>
        <p:nvSpPr>
          <p:cNvPr id="3" name="Content Placeholder 2"/>
          <p:cNvSpPr>
            <a:spLocks noGrp="1"/>
          </p:cNvSpPr>
          <p:nvPr>
            <p:ph idx="1"/>
          </p:nvPr>
        </p:nvSpPr>
        <p:spPr/>
        <p:txBody>
          <a:bodyPr>
            <a:normAutofit/>
          </a:bodyPr>
          <a:lstStyle/>
          <a:p>
            <a:pPr algn="just">
              <a:buNone/>
            </a:pPr>
            <a:r>
              <a:rPr lang="en-IN" sz="3200" dirty="0" smtClean="0"/>
              <a:t>   The arrangement of fascia and the fascial septa in the hand is such that many spaces are formed. These spaces are of surgical importance because they may become infected and distended with pus.</a:t>
            </a:r>
            <a:endParaRPr lang="en-IN"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7467600" cy="4873752"/>
          </a:xfrm>
        </p:spPr>
        <p:txBody>
          <a:bodyPr/>
          <a:lstStyle/>
          <a:p>
            <a:pPr>
              <a:buNone/>
            </a:pPr>
            <a:r>
              <a:rPr lang="en-IN" dirty="0" smtClean="0"/>
              <a:t>   Infection in this bursa is usually secondary to the infection of the little finger, and this may spread to the forearm space of  Parona. It may result in an hour- glass swelling.</a:t>
            </a:r>
          </a:p>
          <a:p>
            <a:pPr>
              <a:buNone/>
            </a:pPr>
            <a:endParaRPr lang="en-IN" dirty="0" smtClean="0"/>
          </a:p>
          <a:p>
            <a:pPr>
              <a:buNone/>
            </a:pPr>
            <a:r>
              <a:rPr lang="en-IN" dirty="0" smtClean="0"/>
              <a:t>  Infection in this bursa can be drained</a:t>
            </a:r>
          </a:p>
          <a:p>
            <a:pPr>
              <a:buNone/>
            </a:pPr>
            <a:r>
              <a:rPr lang="en-IN" dirty="0" smtClean="0"/>
              <a:t>  by an incision given along the lateral</a:t>
            </a:r>
          </a:p>
          <a:p>
            <a:pPr>
              <a:buNone/>
            </a:pPr>
            <a:r>
              <a:rPr lang="en-IN" dirty="0" smtClean="0"/>
              <a:t>  margin of the hypothenar eminence.</a:t>
            </a:r>
          </a:p>
          <a:p>
            <a:pPr>
              <a:buNone/>
            </a:pPr>
            <a:r>
              <a:rPr lang="en-IN" dirty="0" smtClean="0"/>
              <a:t>  </a:t>
            </a:r>
            <a:endParaRPr lang="en-IN" dirty="0"/>
          </a:p>
        </p:txBody>
      </p:sp>
      <p:pic>
        <p:nvPicPr>
          <p:cNvPr id="4" name="Picture 2"/>
          <p:cNvPicPr>
            <a:picLocks noChangeAspect="1" noChangeArrowheads="1"/>
          </p:cNvPicPr>
          <p:nvPr/>
        </p:nvPicPr>
        <p:blipFill>
          <a:blip r:embed="rId2" cstate="print"/>
          <a:srcRect/>
          <a:stretch>
            <a:fillRect/>
          </a:stretch>
        </p:blipFill>
        <p:spPr bwMode="auto">
          <a:xfrm>
            <a:off x="6137844" y="2571744"/>
            <a:ext cx="2934750"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pPr algn="ctr"/>
            <a:r>
              <a:rPr lang="en-US" sz="4800" b="1" dirty="0" smtClean="0">
                <a:solidFill>
                  <a:srgbClr val="FFC000"/>
                </a:solidFill>
              </a:rPr>
              <a:t>RADIAL AND  ULNAR BURSA</a:t>
            </a:r>
            <a:endParaRPr lang="en-US" sz="4800" b="1" dirty="0">
              <a:solidFill>
                <a:srgbClr val="FFC000"/>
              </a:solidFill>
            </a:endParaRPr>
          </a:p>
        </p:txBody>
      </p:sp>
      <p:pic>
        <p:nvPicPr>
          <p:cNvPr id="94210" name="Picture 2" descr="C:\Users\DELL\Desktop\Midpalmar\C125-FF3.gif"/>
          <p:cNvPicPr>
            <a:picLocks noGrp="1" noChangeAspect="1" noChangeArrowheads="1"/>
          </p:cNvPicPr>
          <p:nvPr>
            <p:ph idx="1"/>
          </p:nvPr>
        </p:nvPicPr>
        <p:blipFill>
          <a:blip r:embed="rId2" cstate="print"/>
          <a:srcRect/>
          <a:stretch>
            <a:fillRect/>
          </a:stretch>
        </p:blipFill>
        <p:spPr bwMode="auto">
          <a:xfrm>
            <a:off x="2411761" y="1362373"/>
            <a:ext cx="3652648" cy="537154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F66124-007-f104"/>
          <p:cNvPicPr>
            <a:picLocks noGrp="1" noChangeAspect="1" noChangeArrowheads="1"/>
          </p:cNvPicPr>
          <p:nvPr>
            <p:ph idx="1"/>
          </p:nvPr>
        </p:nvPicPr>
        <p:blipFill>
          <a:blip r:embed="rId2" cstate="print"/>
          <a:srcRect l="5046" r="4997" b="2519"/>
          <a:stretch>
            <a:fillRect/>
          </a:stretch>
        </p:blipFill>
        <p:spPr bwMode="auto">
          <a:xfrm>
            <a:off x="2051720" y="65609"/>
            <a:ext cx="4608512" cy="6669574"/>
          </a:xfrm>
          <a:prstGeom prst="rect">
            <a:avLst/>
          </a:prstGeom>
          <a:solidFill>
            <a:srgbClr val="0099CC"/>
          </a:solid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b="4999"/>
          <a:stretch>
            <a:fillRect/>
          </a:stretch>
        </p:blipFill>
        <p:spPr bwMode="auto">
          <a:xfrm>
            <a:off x="971600" y="60284"/>
            <a:ext cx="6120680" cy="6526713"/>
          </a:xfrm>
          <a:prstGeom prst="rect">
            <a:avLst/>
          </a:prstGeom>
          <a:noFill/>
          <a:ln w="9525">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p:cNvPicPr>
            <a:picLocks noChangeAspect="1" noChangeArrowheads="1"/>
          </p:cNvPicPr>
          <p:nvPr/>
        </p:nvPicPr>
        <p:blipFill>
          <a:blip r:embed="rId2" cstate="print"/>
          <a:srcRect l="12245" r="12755" b="4573"/>
          <a:stretch>
            <a:fillRect/>
          </a:stretch>
        </p:blipFill>
        <p:spPr bwMode="auto">
          <a:xfrm>
            <a:off x="76200" y="914400"/>
            <a:ext cx="3733800" cy="5334000"/>
          </a:xfrm>
          <a:prstGeom prst="rect">
            <a:avLst/>
          </a:prstGeom>
          <a:noFill/>
          <a:ln w="9525">
            <a:noFill/>
            <a:miter lim="800000"/>
            <a:headEnd/>
            <a:tailEnd/>
          </a:ln>
        </p:spPr>
      </p:pic>
      <p:pic>
        <p:nvPicPr>
          <p:cNvPr id="91140" name="Picture 3"/>
          <p:cNvPicPr>
            <a:picLocks noChangeAspect="1" noChangeArrowheads="1"/>
          </p:cNvPicPr>
          <p:nvPr/>
        </p:nvPicPr>
        <p:blipFill>
          <a:blip r:embed="rId3" cstate="print"/>
          <a:srcRect l="11734" r="14796" b="4999"/>
          <a:stretch>
            <a:fillRect/>
          </a:stretch>
        </p:blipFill>
        <p:spPr bwMode="auto">
          <a:xfrm>
            <a:off x="4648200" y="773113"/>
            <a:ext cx="3771900" cy="5475287"/>
          </a:xfrm>
          <a:prstGeom prst="rect">
            <a:avLst/>
          </a:prstGeom>
          <a:noFill/>
          <a:ln w="9525">
            <a:noFill/>
            <a:miter lim="800000"/>
            <a:headEnd/>
            <a:tailEnd/>
          </a:ln>
        </p:spPr>
      </p:pic>
      <p:sp>
        <p:nvSpPr>
          <p:cNvPr id="50180" name="Rectangle 4"/>
          <p:cNvSpPr>
            <a:spLocks noChangeArrowheads="1"/>
          </p:cNvSpPr>
          <p:nvPr/>
        </p:nvSpPr>
        <p:spPr bwMode="auto">
          <a:xfrm>
            <a:off x="76200" y="-76200"/>
            <a:ext cx="9067800" cy="701675"/>
          </a:xfrm>
          <a:prstGeom prst="rect">
            <a:avLst/>
          </a:prstGeom>
          <a:noFill/>
          <a:ln w="12700">
            <a:noFill/>
            <a:miter lim="800000"/>
            <a:headEnd type="none" w="sm" len="sm"/>
            <a:tailEnd type="none" w="sm" len="sm"/>
          </a:ln>
          <a:effectLst/>
        </p:spPr>
        <p:txBody>
          <a:bodyPr>
            <a:spAutoFit/>
          </a:bodyPr>
          <a:lstStyle/>
          <a:p>
            <a:pPr algn="ctr">
              <a:buFontTx/>
              <a:buNone/>
              <a:defRPr/>
            </a:pPr>
            <a:r>
              <a:rPr lang="en-US" sz="4000" b="1" dirty="0">
                <a:solidFill>
                  <a:srgbClr val="0070C0"/>
                </a:solidFill>
                <a:effectLst>
                  <a:outerShdw blurRad="38100" dist="38100" dir="2700000" algn="tl">
                    <a:srgbClr val="FFFFFF"/>
                  </a:outerShdw>
                </a:effectLst>
                <a:latin typeface="Arial" charset="0"/>
              </a:rPr>
              <a:t>THE </a:t>
            </a:r>
            <a:r>
              <a:rPr lang="en-US" sz="4000" b="1" dirty="0" smtClean="0">
                <a:solidFill>
                  <a:srgbClr val="0070C0"/>
                </a:solidFill>
                <a:effectLst>
                  <a:outerShdw blurRad="38100" dist="38100" dir="2700000" algn="tl">
                    <a:srgbClr val="FFFFFF"/>
                  </a:outerShdw>
                </a:effectLst>
                <a:latin typeface="Arial" charset="0"/>
              </a:rPr>
              <a:t> INTEROSSEI</a:t>
            </a:r>
            <a:endParaRPr lang="en-US" sz="4000" b="1" dirty="0">
              <a:solidFill>
                <a:srgbClr val="0070C0"/>
              </a:solidFill>
              <a:effectLst>
                <a:outerShdw blurRad="38100" dist="38100" dir="2700000" algn="tl">
                  <a:srgbClr val="FFFFFF"/>
                </a:outerShdw>
              </a:effectLst>
              <a:latin typeface="Arial" charset="0"/>
            </a:endParaRPr>
          </a:p>
        </p:txBody>
      </p:sp>
      <p:sp>
        <p:nvSpPr>
          <p:cNvPr id="91142" name="Text Box 7"/>
          <p:cNvSpPr txBox="1">
            <a:spLocks noChangeArrowheads="1"/>
          </p:cNvSpPr>
          <p:nvPr/>
        </p:nvSpPr>
        <p:spPr bwMode="auto">
          <a:xfrm>
            <a:off x="1050925" y="722313"/>
            <a:ext cx="1555750" cy="366712"/>
          </a:xfrm>
          <a:prstGeom prst="rect">
            <a:avLst/>
          </a:prstGeom>
          <a:noFill/>
          <a:ln w="9525">
            <a:noFill/>
            <a:miter lim="800000"/>
            <a:headEnd/>
            <a:tailEnd/>
          </a:ln>
        </p:spPr>
        <p:txBody>
          <a:bodyPr wrap="none">
            <a:spAutoFit/>
          </a:bodyPr>
          <a:lstStyle/>
          <a:p>
            <a:pPr>
              <a:buFontTx/>
              <a:buNone/>
            </a:pPr>
            <a:r>
              <a:rPr lang="en-US">
                <a:solidFill>
                  <a:srgbClr val="FF3300"/>
                </a:solidFill>
              </a:rPr>
              <a:t>ADDUCTION</a:t>
            </a:r>
          </a:p>
        </p:txBody>
      </p:sp>
      <p:sp>
        <p:nvSpPr>
          <p:cNvPr id="91143" name="Text Box 8"/>
          <p:cNvSpPr txBox="1">
            <a:spLocks noChangeArrowheads="1"/>
          </p:cNvSpPr>
          <p:nvPr/>
        </p:nvSpPr>
        <p:spPr bwMode="auto">
          <a:xfrm>
            <a:off x="5410200" y="533400"/>
            <a:ext cx="1555750" cy="366713"/>
          </a:xfrm>
          <a:prstGeom prst="rect">
            <a:avLst/>
          </a:prstGeom>
          <a:noFill/>
          <a:ln w="9525">
            <a:noFill/>
            <a:miter lim="800000"/>
            <a:headEnd/>
            <a:tailEnd/>
          </a:ln>
        </p:spPr>
        <p:txBody>
          <a:bodyPr wrap="none">
            <a:spAutoFit/>
          </a:bodyPr>
          <a:lstStyle/>
          <a:p>
            <a:pPr>
              <a:buFontTx/>
              <a:buNone/>
            </a:pPr>
            <a:r>
              <a:rPr lang="en-US">
                <a:solidFill>
                  <a:srgbClr val="FF3300"/>
                </a:solidFill>
              </a:rPr>
              <a:t>ABDUCTION</a:t>
            </a:r>
          </a:p>
        </p:txBody>
      </p:sp>
      <p:sp>
        <p:nvSpPr>
          <p:cNvPr id="91144" name="Line 9"/>
          <p:cNvSpPr>
            <a:spLocks noChangeShapeType="1"/>
          </p:cNvSpPr>
          <p:nvPr/>
        </p:nvSpPr>
        <p:spPr bwMode="auto">
          <a:xfrm flipH="1">
            <a:off x="2514600" y="914400"/>
            <a:ext cx="685800" cy="0"/>
          </a:xfrm>
          <a:prstGeom prst="line">
            <a:avLst/>
          </a:prstGeom>
          <a:noFill/>
          <a:ln w="9525">
            <a:solidFill>
              <a:schemeClr val="tx1"/>
            </a:solidFill>
            <a:round/>
            <a:headEnd/>
            <a:tailEnd type="triangle" w="med" len="med"/>
          </a:ln>
        </p:spPr>
        <p:txBody>
          <a:bodyPr/>
          <a:lstStyle/>
          <a:p>
            <a:endParaRPr lang="en-US"/>
          </a:p>
        </p:txBody>
      </p:sp>
      <p:sp>
        <p:nvSpPr>
          <p:cNvPr id="91145" name="Line 10"/>
          <p:cNvSpPr>
            <a:spLocks noChangeShapeType="1"/>
          </p:cNvSpPr>
          <p:nvPr/>
        </p:nvSpPr>
        <p:spPr bwMode="auto">
          <a:xfrm>
            <a:off x="152400" y="914400"/>
            <a:ext cx="990600" cy="0"/>
          </a:xfrm>
          <a:prstGeom prst="line">
            <a:avLst/>
          </a:prstGeom>
          <a:noFill/>
          <a:ln w="9525">
            <a:solidFill>
              <a:schemeClr val="tx1"/>
            </a:solidFill>
            <a:round/>
            <a:headEnd/>
            <a:tailEnd type="triangle" w="med" len="med"/>
          </a:ln>
        </p:spPr>
        <p:txBody>
          <a:bodyPr/>
          <a:lstStyle/>
          <a:p>
            <a:endParaRPr lang="en-US"/>
          </a:p>
        </p:txBody>
      </p:sp>
      <p:sp>
        <p:nvSpPr>
          <p:cNvPr id="91146" name="Line 11"/>
          <p:cNvSpPr>
            <a:spLocks noChangeShapeType="1"/>
          </p:cNvSpPr>
          <p:nvPr/>
        </p:nvSpPr>
        <p:spPr bwMode="auto">
          <a:xfrm>
            <a:off x="6934200" y="685800"/>
            <a:ext cx="838200" cy="0"/>
          </a:xfrm>
          <a:prstGeom prst="line">
            <a:avLst/>
          </a:prstGeom>
          <a:noFill/>
          <a:ln w="9525">
            <a:solidFill>
              <a:schemeClr val="tx1"/>
            </a:solidFill>
            <a:round/>
            <a:headEnd/>
            <a:tailEnd type="triangle" w="med" len="med"/>
          </a:ln>
        </p:spPr>
        <p:txBody>
          <a:bodyPr/>
          <a:lstStyle/>
          <a:p>
            <a:endParaRPr lang="en-US"/>
          </a:p>
        </p:txBody>
      </p:sp>
      <p:sp>
        <p:nvSpPr>
          <p:cNvPr id="91147" name="Line 12"/>
          <p:cNvSpPr>
            <a:spLocks noChangeShapeType="1"/>
          </p:cNvSpPr>
          <p:nvPr/>
        </p:nvSpPr>
        <p:spPr bwMode="auto">
          <a:xfrm flipH="1">
            <a:off x="4572000" y="685800"/>
            <a:ext cx="914400" cy="0"/>
          </a:xfrm>
          <a:prstGeom prst="line">
            <a:avLst/>
          </a:prstGeom>
          <a:noFill/>
          <a:ln w="9525">
            <a:solidFill>
              <a:schemeClr val="tx1"/>
            </a:solidFill>
            <a:round/>
            <a:headEnd/>
            <a:tailEnd type="triangle" w="med" len="med"/>
          </a:ln>
        </p:spPr>
        <p:txBody>
          <a:bodyPr/>
          <a:lstStyle/>
          <a:p>
            <a:endParaRPr lang="en-US"/>
          </a:p>
        </p:txBody>
      </p:sp>
      <p:sp>
        <p:nvSpPr>
          <p:cNvPr id="91148" name="Rectangle 13"/>
          <p:cNvSpPr>
            <a:spLocks noChangeArrowheads="1"/>
          </p:cNvSpPr>
          <p:nvPr/>
        </p:nvSpPr>
        <p:spPr bwMode="auto">
          <a:xfrm>
            <a:off x="2971800" y="2209800"/>
            <a:ext cx="762000" cy="457200"/>
          </a:xfrm>
          <a:prstGeom prst="rect">
            <a:avLst/>
          </a:prstGeom>
          <a:noFill/>
          <a:ln w="9525">
            <a:solidFill>
              <a:schemeClr val="tx1"/>
            </a:solidFill>
            <a:miter lim="800000"/>
            <a:headEnd/>
            <a:tailEnd/>
          </a:ln>
        </p:spPr>
        <p:txBody>
          <a:bodyPr wrap="none" anchor="ctr"/>
          <a:lstStyle/>
          <a:p>
            <a:endParaRPr lang="en-US"/>
          </a:p>
        </p:txBody>
      </p:sp>
      <p:sp>
        <p:nvSpPr>
          <p:cNvPr id="91149" name="Rectangle 14"/>
          <p:cNvSpPr>
            <a:spLocks noChangeArrowheads="1"/>
          </p:cNvSpPr>
          <p:nvPr/>
        </p:nvSpPr>
        <p:spPr bwMode="auto">
          <a:xfrm>
            <a:off x="7620000" y="2209800"/>
            <a:ext cx="762000" cy="3810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1"/>
          <p:cNvSpPr>
            <a:spLocks noGrp="1"/>
          </p:cNvSpPr>
          <p:nvPr>
            <p:ph type="ftr" sz="quarter" idx="11"/>
          </p:nvPr>
        </p:nvSpPr>
        <p:spPr>
          <a:noFill/>
        </p:spPr>
        <p:txBody>
          <a:bodyPr/>
          <a:lstStyle/>
          <a:p>
            <a:r>
              <a:rPr lang="en-US" altLang="en-US" smtClean="0">
                <a:latin typeface="Arial" pitchFamily="34" charset="0"/>
              </a:rPr>
              <a:t>SP  DEPT OF ANATOMY  AFMC</a:t>
            </a:r>
          </a:p>
        </p:txBody>
      </p:sp>
      <p:pic>
        <p:nvPicPr>
          <p:cNvPr id="4099" name="Picture 2"/>
          <p:cNvPicPr>
            <a:picLocks noChangeAspect="1" noChangeArrowheads="1"/>
          </p:cNvPicPr>
          <p:nvPr/>
        </p:nvPicPr>
        <p:blipFill>
          <a:blip r:embed="rId2" cstate="print"/>
          <a:srcRect b="3523"/>
          <a:stretch>
            <a:fillRect/>
          </a:stretch>
        </p:blipFill>
        <p:spPr bwMode="auto">
          <a:xfrm>
            <a:off x="1590675" y="304800"/>
            <a:ext cx="6105525" cy="61722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US" b="1" dirty="0" smtClean="0">
                <a:solidFill>
                  <a:srgbClr val="FF0000"/>
                </a:solidFill>
              </a:rPr>
              <a:t>THENAR  AND  MIDPALMAR SPACE</a:t>
            </a:r>
            <a:endParaRPr lang="en-US" b="1" dirty="0">
              <a:solidFill>
                <a:srgbClr val="FF0000"/>
              </a:solidFill>
            </a:endParaRPr>
          </a:p>
        </p:txBody>
      </p:sp>
      <p:pic>
        <p:nvPicPr>
          <p:cNvPr id="90114" name="Picture 2" descr="C:\Users\DELL\Desktop\Midpalmar\166-2.jpg"/>
          <p:cNvPicPr>
            <a:picLocks noGrp="1" noChangeAspect="1" noChangeArrowheads="1"/>
          </p:cNvPicPr>
          <p:nvPr>
            <p:ph idx="1"/>
          </p:nvPr>
        </p:nvPicPr>
        <p:blipFill>
          <a:blip r:embed="rId2" cstate="print"/>
          <a:srcRect/>
          <a:stretch>
            <a:fillRect/>
          </a:stretch>
        </p:blipFill>
        <p:spPr bwMode="auto">
          <a:xfrm>
            <a:off x="1043608" y="1229544"/>
            <a:ext cx="6530180" cy="536780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571480"/>
            <a:ext cx="5329246" cy="631844"/>
          </a:xfrm>
          <a:solidFill>
            <a:schemeClr val="bg2">
              <a:lumMod val="75000"/>
            </a:schemeClr>
          </a:solidFill>
        </p:spPr>
        <p:txBody>
          <a:bodyPr>
            <a:normAutofit fontScale="90000"/>
          </a:bodyPr>
          <a:lstStyle/>
          <a:p>
            <a:r>
              <a:rPr lang="en-IN" b="1" dirty="0" smtClean="0"/>
              <a:t>      </a:t>
            </a:r>
            <a:r>
              <a:rPr lang="en-IN" b="1" dirty="0" smtClean="0">
                <a:solidFill>
                  <a:srgbClr val="FF0000"/>
                </a:solidFill>
              </a:rPr>
              <a:t>Midpalmar  Space</a:t>
            </a:r>
            <a:endParaRPr lang="en-IN" b="1" dirty="0">
              <a:solidFill>
                <a:srgbClr val="FF0000"/>
              </a:solidFill>
            </a:endParaRPr>
          </a:p>
        </p:txBody>
      </p:sp>
      <p:pic>
        <p:nvPicPr>
          <p:cNvPr id="8" name="Picture 2"/>
          <p:cNvPicPr>
            <a:picLocks noGrp="1" noChangeAspect="1" noChangeArrowheads="1"/>
          </p:cNvPicPr>
          <p:nvPr>
            <p:ph sz="half" idx="1"/>
          </p:nvPr>
        </p:nvPicPr>
        <p:blipFill>
          <a:blip r:embed="rId2" cstate="print"/>
          <a:stretch>
            <a:fillRect/>
          </a:stretch>
        </p:blipFill>
        <p:spPr bwMode="auto">
          <a:xfrm>
            <a:off x="4788024" y="2348880"/>
            <a:ext cx="3473082" cy="3282775"/>
          </a:xfrm>
          <a:prstGeom prst="rect">
            <a:avLst/>
          </a:prstGeom>
          <a:noFill/>
          <a:ln w="9525">
            <a:noFill/>
            <a:miter lim="800000"/>
            <a:headEnd/>
            <a:tailEnd/>
          </a:ln>
          <a:effectLst/>
        </p:spPr>
      </p:pic>
      <p:sp>
        <p:nvSpPr>
          <p:cNvPr id="5" name="Content Placeholder 4"/>
          <p:cNvSpPr>
            <a:spLocks noGrp="1"/>
          </p:cNvSpPr>
          <p:nvPr>
            <p:ph sz="half" idx="2"/>
          </p:nvPr>
        </p:nvSpPr>
        <p:spPr>
          <a:xfrm>
            <a:off x="214282" y="2132856"/>
            <a:ext cx="4038600" cy="3993307"/>
          </a:xfrm>
        </p:spPr>
        <p:txBody>
          <a:bodyPr>
            <a:normAutofit/>
          </a:bodyPr>
          <a:lstStyle/>
          <a:p>
            <a:pPr>
              <a:buNone/>
            </a:pPr>
            <a:r>
              <a:rPr lang="en-IN" sz="2800" dirty="0" smtClean="0"/>
              <a:t>   The midpalmar  space is located under the medial half  of  hollow  of the palm.</a:t>
            </a:r>
            <a:endParaRPr lang="en-IN"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7467600" cy="1143000"/>
          </a:xfrm>
        </p:spPr>
        <p:txBody>
          <a:bodyPr>
            <a:normAutofit/>
          </a:bodyPr>
          <a:lstStyle/>
          <a:p>
            <a:r>
              <a:rPr lang="en-IN" sz="3600" b="1" u="sng" dirty="0" smtClean="0"/>
              <a:t>BOUNDARIES</a:t>
            </a:r>
            <a:endParaRPr lang="en-IN" sz="3600" b="1" u="sng" dirty="0"/>
          </a:p>
        </p:txBody>
      </p:sp>
      <p:sp>
        <p:nvSpPr>
          <p:cNvPr id="3" name="Content Placeholder 2"/>
          <p:cNvSpPr>
            <a:spLocks noGrp="1"/>
          </p:cNvSpPr>
          <p:nvPr>
            <p:ph idx="1"/>
          </p:nvPr>
        </p:nvSpPr>
        <p:spPr>
          <a:xfrm>
            <a:off x="285720" y="1214422"/>
            <a:ext cx="4714908" cy="5000660"/>
          </a:xfrm>
        </p:spPr>
        <p:txBody>
          <a:bodyPr>
            <a:normAutofit/>
          </a:bodyPr>
          <a:lstStyle/>
          <a:p>
            <a:pPr>
              <a:buNone/>
            </a:pPr>
            <a:r>
              <a:rPr lang="en-IN" b="1" u="sng" dirty="0" smtClean="0"/>
              <a:t>Anteriorly;-</a:t>
            </a:r>
          </a:p>
          <a:p>
            <a:r>
              <a:rPr lang="en-IN" dirty="0" smtClean="0"/>
              <a:t>Skin</a:t>
            </a:r>
          </a:p>
          <a:p>
            <a:r>
              <a:rPr lang="en-IN" dirty="0" smtClean="0"/>
              <a:t> Palmar  aponeurosis</a:t>
            </a:r>
          </a:p>
          <a:p>
            <a:r>
              <a:rPr lang="en-IN" dirty="0" smtClean="0"/>
              <a:t> Superficial palmar arch</a:t>
            </a:r>
          </a:p>
          <a:p>
            <a:r>
              <a:rPr lang="en-IN" dirty="0" smtClean="0"/>
              <a:t>Digital nerve and vessels</a:t>
            </a:r>
          </a:p>
          <a:p>
            <a:r>
              <a:rPr lang="en-IN" dirty="0" smtClean="0"/>
              <a:t>Ulnar bursa </a:t>
            </a:r>
          </a:p>
          <a:p>
            <a:r>
              <a:rPr lang="en-IN" dirty="0" smtClean="0"/>
              <a:t>FDS (3,4,5,th Fingers)</a:t>
            </a:r>
          </a:p>
          <a:p>
            <a:r>
              <a:rPr lang="en-IN" dirty="0" smtClean="0"/>
              <a:t>FDP (3,4,5,th Fingers) </a:t>
            </a:r>
          </a:p>
          <a:p>
            <a:r>
              <a:rPr lang="en-IN" dirty="0" smtClean="0"/>
              <a:t>3</a:t>
            </a:r>
            <a:r>
              <a:rPr lang="en-IN" baseline="30000" dirty="0" smtClean="0"/>
              <a:t>rd</a:t>
            </a:r>
            <a:r>
              <a:rPr lang="en-IN" dirty="0" smtClean="0"/>
              <a:t> and 4</a:t>
            </a:r>
            <a:r>
              <a:rPr lang="en-IN" baseline="30000" dirty="0" smtClean="0"/>
              <a:t>th</a:t>
            </a:r>
            <a:r>
              <a:rPr lang="en-IN" dirty="0" smtClean="0"/>
              <a:t> lumbricals</a:t>
            </a:r>
            <a:endParaRPr lang="en-IN" dirty="0"/>
          </a:p>
        </p:txBody>
      </p:sp>
      <p:pic>
        <p:nvPicPr>
          <p:cNvPr id="5" name="Picture 2"/>
          <p:cNvPicPr>
            <a:picLocks noChangeAspect="1" noChangeArrowheads="1"/>
          </p:cNvPicPr>
          <p:nvPr/>
        </p:nvPicPr>
        <p:blipFill>
          <a:blip r:embed="rId2" cstate="print"/>
          <a:srcRect/>
          <a:stretch>
            <a:fillRect/>
          </a:stretch>
        </p:blipFill>
        <p:spPr bwMode="auto">
          <a:xfrm>
            <a:off x="4143371" y="1916832"/>
            <a:ext cx="4916177" cy="45840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1415"/>
            <a:ext cx="7772400" cy="981322"/>
          </a:xfrm>
        </p:spPr>
        <p:txBody>
          <a:bodyPr/>
          <a:lstStyle/>
          <a:p>
            <a:pPr algn="ctr"/>
            <a:r>
              <a:rPr lang="en-IN" dirty="0" smtClean="0">
                <a:solidFill>
                  <a:srgbClr val="FFFF00"/>
                </a:solidFill>
              </a:rPr>
              <a:t>Boundaries</a:t>
            </a:r>
            <a:endParaRPr lang="en-IN" dirty="0">
              <a:solidFill>
                <a:srgbClr val="FFFF00"/>
              </a:solidFill>
            </a:endParaRPr>
          </a:p>
        </p:txBody>
      </p:sp>
      <p:pic>
        <p:nvPicPr>
          <p:cNvPr id="7" name="Picture 2"/>
          <p:cNvPicPr>
            <a:picLocks noGrp="1" noChangeAspect="1" noChangeArrowheads="1"/>
          </p:cNvPicPr>
          <p:nvPr>
            <p:ph sz="half" idx="4294967295"/>
          </p:nvPr>
        </p:nvPicPr>
        <p:blipFill>
          <a:blip r:embed="rId2" cstate="print">
            <a:lum contrast="-10000"/>
          </a:blip>
          <a:stretch>
            <a:fillRect/>
          </a:stretch>
        </p:blipFill>
        <p:spPr bwMode="auto">
          <a:xfrm>
            <a:off x="282083" y="1052736"/>
            <a:ext cx="8618958"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467600" cy="5925272"/>
          </a:xfrm>
        </p:spPr>
        <p:txBody>
          <a:bodyPr>
            <a:normAutofit/>
          </a:bodyPr>
          <a:lstStyle/>
          <a:p>
            <a:pPr algn="ctr">
              <a:buNone/>
            </a:pPr>
            <a:r>
              <a:rPr lang="en-IN" sz="2800" b="1" dirty="0" smtClean="0">
                <a:solidFill>
                  <a:srgbClr val="7030A0"/>
                </a:solidFill>
              </a:rPr>
              <a:t>The important spaces of hand are-</a:t>
            </a:r>
          </a:p>
          <a:p>
            <a:pPr marL="514350" indent="-514350" algn="just">
              <a:buNone/>
            </a:pPr>
            <a:endParaRPr lang="en-IN" sz="2800" dirty="0" smtClean="0"/>
          </a:p>
          <a:p>
            <a:pPr marL="514350" indent="-514350" algn="just">
              <a:buNone/>
            </a:pPr>
            <a:r>
              <a:rPr lang="en-IN" sz="2800" dirty="0" smtClean="0"/>
              <a:t>(1</a:t>
            </a:r>
            <a:r>
              <a:rPr lang="en-IN" sz="2800" b="1" u="sng" dirty="0" smtClean="0"/>
              <a:t>) </a:t>
            </a:r>
            <a:r>
              <a:rPr lang="en-IN" sz="2800" b="1" dirty="0" smtClean="0">
                <a:solidFill>
                  <a:srgbClr val="00B050"/>
                </a:solidFill>
              </a:rPr>
              <a:t>Palmar spaces-</a:t>
            </a:r>
          </a:p>
          <a:p>
            <a:pPr marL="514350" indent="-514350" algn="just"/>
            <a:r>
              <a:rPr lang="en-IN" sz="2800" dirty="0" smtClean="0"/>
              <a:t>The pulp space of the fingers..</a:t>
            </a:r>
          </a:p>
          <a:p>
            <a:pPr marL="514350" indent="-514350" algn="just"/>
            <a:r>
              <a:rPr lang="en-IN" sz="2800" dirty="0" smtClean="0"/>
              <a:t>The midpalmar space.</a:t>
            </a:r>
          </a:p>
          <a:p>
            <a:pPr marL="514350" indent="-514350" algn="just"/>
            <a:r>
              <a:rPr lang="en-IN" sz="2800" dirty="0" smtClean="0"/>
              <a:t>The </a:t>
            </a:r>
            <a:r>
              <a:rPr lang="en-IN" sz="2800" dirty="0" err="1" smtClean="0"/>
              <a:t>Thenar</a:t>
            </a:r>
            <a:r>
              <a:rPr lang="en-IN" sz="2800" dirty="0" smtClean="0"/>
              <a:t> space.</a:t>
            </a:r>
            <a:endParaRPr lang="en-IN"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scan0023"/>
          <p:cNvPicPr>
            <a:picLocks noGrp="1" noChangeAspect="1" noChangeArrowheads="1"/>
          </p:cNvPicPr>
          <p:nvPr>
            <p:ph idx="1"/>
          </p:nvPr>
        </p:nvPicPr>
        <p:blipFill>
          <a:blip r:embed="rId2" cstate="print">
            <a:lum contrast="24000"/>
          </a:blip>
          <a:srcRect/>
          <a:stretch>
            <a:fillRect/>
          </a:stretch>
        </p:blipFill>
        <p:spPr bwMode="auto">
          <a:xfrm>
            <a:off x="150395" y="1052737"/>
            <a:ext cx="8814093" cy="5490222"/>
          </a:xfrm>
          <a:prstGeom prst="rect">
            <a:avLst/>
          </a:prstGeom>
          <a:solidFill>
            <a:srgbClr val="FFFFCC"/>
          </a:solid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28604"/>
            <a:ext cx="8229600" cy="5740409"/>
          </a:xfrm>
        </p:spPr>
        <p:txBody>
          <a:bodyPr>
            <a:normAutofit/>
          </a:bodyPr>
          <a:lstStyle/>
          <a:p>
            <a:pPr algn="just">
              <a:buNone/>
            </a:pPr>
            <a:r>
              <a:rPr lang="en-IN" b="1" u="sng" dirty="0" smtClean="0"/>
              <a:t>Posteriorly;</a:t>
            </a:r>
            <a:r>
              <a:rPr lang="en-IN" dirty="0" smtClean="0"/>
              <a:t>-</a:t>
            </a:r>
          </a:p>
          <a:p>
            <a:pPr algn="just"/>
            <a:r>
              <a:rPr lang="en-IN" dirty="0" smtClean="0"/>
              <a:t>3</a:t>
            </a:r>
            <a:r>
              <a:rPr lang="en-IN" baseline="30000" dirty="0" smtClean="0"/>
              <a:t>rd</a:t>
            </a:r>
            <a:r>
              <a:rPr lang="en-IN" dirty="0" smtClean="0"/>
              <a:t>,4</a:t>
            </a:r>
            <a:r>
              <a:rPr lang="en-IN" baseline="30000" dirty="0" smtClean="0"/>
              <a:t>th</a:t>
            </a:r>
            <a:r>
              <a:rPr lang="en-IN" dirty="0" smtClean="0"/>
              <a:t> and 5</a:t>
            </a:r>
            <a:r>
              <a:rPr lang="en-IN" baseline="30000" dirty="0" smtClean="0"/>
              <a:t>th</a:t>
            </a:r>
            <a:r>
              <a:rPr lang="en-IN" dirty="0" smtClean="0"/>
              <a:t> metacarpal bone.</a:t>
            </a:r>
          </a:p>
          <a:p>
            <a:pPr algn="just"/>
            <a:r>
              <a:rPr lang="en-IN" dirty="0" smtClean="0"/>
              <a:t>Palmar and dorsal interossei with fascia covering  them.</a:t>
            </a:r>
          </a:p>
          <a:p>
            <a:pPr algn="just">
              <a:buNone/>
            </a:pPr>
            <a:endParaRPr lang="en-IN" dirty="0" smtClean="0"/>
          </a:p>
          <a:p>
            <a:pPr algn="just">
              <a:buNone/>
            </a:pPr>
            <a:r>
              <a:rPr lang="en-IN" b="1" u="sng" dirty="0" smtClean="0"/>
              <a:t>Laterally;-</a:t>
            </a:r>
          </a:p>
          <a:p>
            <a:pPr algn="just"/>
            <a:r>
              <a:rPr lang="en-IN" dirty="0" smtClean="0"/>
              <a:t> Intermediate palmar septum.</a:t>
            </a:r>
          </a:p>
          <a:p>
            <a:pPr algn="just"/>
            <a:endParaRPr lang="en-IN" dirty="0" smtClean="0"/>
          </a:p>
          <a:p>
            <a:pPr algn="just">
              <a:buNone/>
            </a:pPr>
            <a:r>
              <a:rPr lang="en-IN" b="1" u="sng" dirty="0" smtClean="0"/>
              <a:t>Medially;</a:t>
            </a:r>
            <a:r>
              <a:rPr lang="en-IN" dirty="0" smtClean="0"/>
              <a:t>-</a:t>
            </a:r>
          </a:p>
          <a:p>
            <a:pPr algn="just"/>
            <a:r>
              <a:rPr lang="en-IN" dirty="0" smtClean="0"/>
              <a:t>  Medial palmar septum.</a:t>
            </a:r>
          </a:p>
          <a:p>
            <a:pPr algn="just">
              <a:buNone/>
            </a:pP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11824"/>
          </a:xfrm>
        </p:spPr>
        <p:txBody>
          <a:bodyPr/>
          <a:lstStyle/>
          <a:p>
            <a:pPr>
              <a:buNone/>
            </a:pPr>
            <a:r>
              <a:rPr lang="en-IN" b="1" u="sng" dirty="0" smtClean="0">
                <a:solidFill>
                  <a:srgbClr val="FF0000"/>
                </a:solidFill>
              </a:rPr>
              <a:t>Extent --</a:t>
            </a:r>
          </a:p>
          <a:p>
            <a:pPr>
              <a:buNone/>
            </a:pPr>
            <a:r>
              <a:rPr lang="en-IN" b="1" u="sng" dirty="0" smtClean="0"/>
              <a:t>Proximal;</a:t>
            </a:r>
            <a:r>
              <a:rPr lang="en-IN" dirty="0" smtClean="0"/>
              <a:t>-</a:t>
            </a:r>
          </a:p>
          <a:p>
            <a:r>
              <a:rPr lang="en-IN" dirty="0" smtClean="0"/>
              <a:t> Distal margin of flexor retinaculum.</a:t>
            </a:r>
          </a:p>
          <a:p>
            <a:pPr>
              <a:buNone/>
            </a:pPr>
            <a:r>
              <a:rPr lang="en-IN" dirty="0" smtClean="0"/>
              <a:t>  </a:t>
            </a:r>
          </a:p>
          <a:p>
            <a:pPr>
              <a:buNone/>
            </a:pPr>
            <a:r>
              <a:rPr lang="en-IN" b="1" u="sng" dirty="0" smtClean="0"/>
              <a:t>Distal;-</a:t>
            </a:r>
          </a:p>
          <a:p>
            <a:r>
              <a:rPr lang="en-IN" dirty="0" smtClean="0"/>
              <a:t>Distal transverse </a:t>
            </a:r>
            <a:r>
              <a:rPr lang="en-IN" dirty="0" err="1" smtClean="0"/>
              <a:t>palmar</a:t>
            </a:r>
            <a:r>
              <a:rPr lang="en-IN" dirty="0" smtClean="0"/>
              <a:t> crease</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62" name="Picture 2" descr="C:\Users\DELL\Desktop\Midpalmar\midpalmar-and-thenar-space.jpg"/>
          <p:cNvPicPr>
            <a:picLocks noGrp="1" noChangeAspect="1" noChangeArrowheads="1"/>
          </p:cNvPicPr>
          <p:nvPr>
            <p:ph idx="1"/>
          </p:nvPr>
        </p:nvPicPr>
        <p:blipFill>
          <a:blip r:embed="rId2" cstate="print"/>
          <a:srcRect/>
          <a:stretch>
            <a:fillRect/>
          </a:stretch>
        </p:blipFill>
        <p:spPr bwMode="auto">
          <a:xfrm>
            <a:off x="389699" y="980727"/>
            <a:ext cx="8214749" cy="51954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b="1" dirty="0" smtClean="0">
                <a:solidFill>
                  <a:schemeClr val="tx2"/>
                </a:solidFill>
              </a:rPr>
              <a:t>Midpalmar space infections</a:t>
            </a:r>
          </a:p>
        </p:txBody>
      </p:sp>
      <p:sp>
        <p:nvSpPr>
          <p:cNvPr id="3" name="Content Placeholder 2"/>
          <p:cNvSpPr>
            <a:spLocks noGrp="1"/>
          </p:cNvSpPr>
          <p:nvPr>
            <p:ph idx="1"/>
          </p:nvPr>
        </p:nvSpPr>
        <p:spPr/>
        <p:txBody>
          <a:bodyPr>
            <a:normAutofit/>
          </a:bodyPr>
          <a:lstStyle/>
          <a:p>
            <a:pPr>
              <a:buNone/>
            </a:pPr>
            <a:endParaRPr lang="en-US" altLang="zh-CN" sz="2800" b="1" dirty="0" smtClean="0">
              <a:solidFill>
                <a:schemeClr val="tx2"/>
              </a:solidFill>
              <a:effectLst>
                <a:outerShdw blurRad="38100" dist="38100" dir="2700000" algn="tl">
                  <a:srgbClr val="C0C0C0"/>
                </a:outerShdw>
              </a:effectLst>
              <a:latin typeface="Bodoni MT" pitchFamily="18" charset="0"/>
            </a:endParaRPr>
          </a:p>
          <a:p>
            <a:pPr>
              <a:lnSpc>
                <a:spcPct val="130000"/>
              </a:lnSpc>
            </a:pPr>
            <a:r>
              <a:rPr lang="en-US" altLang="zh-CN" sz="2800" b="1" dirty="0" smtClean="0">
                <a:latin typeface="Bodoni MT" pitchFamily="18" charset="0"/>
                <a:cs typeface="Times New Roman" pitchFamily="18" charset="0"/>
              </a:rPr>
              <a:t>Pain, swelling, loss of palmar concavity.</a:t>
            </a:r>
          </a:p>
          <a:p>
            <a:pPr>
              <a:lnSpc>
                <a:spcPct val="130000"/>
              </a:lnSpc>
            </a:pPr>
            <a:r>
              <a:rPr lang="en-US" altLang="zh-CN" sz="2800" b="1" dirty="0" smtClean="0">
                <a:latin typeface="Bodoni MT" pitchFamily="18" charset="0"/>
                <a:cs typeface="Times New Roman" pitchFamily="18" charset="0"/>
              </a:rPr>
              <a:t>Pain with movement of the third and fourth digits.</a:t>
            </a:r>
          </a:p>
          <a:p>
            <a:pPr>
              <a:lnSpc>
                <a:spcPct val="130000"/>
              </a:lnSpc>
            </a:pPr>
            <a:r>
              <a:rPr lang="en-US" altLang="zh-CN" sz="2800" b="1" dirty="0" smtClean="0">
                <a:latin typeface="Bodoni MT" pitchFamily="18" charset="0"/>
                <a:cs typeface="Times New Roman" pitchFamily="18" charset="0"/>
              </a:rPr>
              <a:t>Dorsal swelling secondary to the tracking of infection dorsally along the lymphatic's.</a:t>
            </a:r>
            <a:endParaRPr lang="zh-CN" altLang="en-US" sz="2800" b="1" dirty="0" smtClean="0">
              <a:latin typeface="Bodoni MT" pitchFamily="18" charset="0"/>
              <a:cs typeface="Times New Roman" pitchFamily="18" charset="0"/>
            </a:endParaRPr>
          </a:p>
          <a:p>
            <a:pPr>
              <a:buNone/>
            </a:pPr>
            <a:endParaRPr lang="en-IN" sz="2800" b="1" dirty="0">
              <a:latin typeface="Bodoni MT"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lum bright="-10000"/>
          </a:blip>
          <a:srcRect/>
          <a:stretch>
            <a:fillRect/>
          </a:stretch>
        </p:blipFill>
        <p:spPr bwMode="auto">
          <a:xfrm>
            <a:off x="2071670" y="1714488"/>
            <a:ext cx="4197566" cy="4857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500042"/>
            <a:ext cx="4714908" cy="917596"/>
          </a:xfrm>
          <a:solidFill>
            <a:srgbClr val="FFFF00"/>
          </a:solidFill>
        </p:spPr>
        <p:txBody>
          <a:bodyPr/>
          <a:lstStyle/>
          <a:p>
            <a:pPr algn="ctr"/>
            <a:r>
              <a:rPr lang="en-IN" b="1" dirty="0" smtClean="0"/>
              <a:t>Thenar space</a:t>
            </a:r>
            <a:endParaRPr lang="en-IN" b="1" dirty="0"/>
          </a:p>
        </p:txBody>
      </p:sp>
      <p:sp>
        <p:nvSpPr>
          <p:cNvPr id="3" name="Content Placeholder 2"/>
          <p:cNvSpPr>
            <a:spLocks noGrp="1"/>
          </p:cNvSpPr>
          <p:nvPr>
            <p:ph idx="1"/>
          </p:nvPr>
        </p:nvSpPr>
        <p:spPr>
          <a:xfrm>
            <a:off x="457200" y="1700808"/>
            <a:ext cx="8229600" cy="864096"/>
          </a:xfrm>
        </p:spPr>
        <p:txBody>
          <a:bodyPr>
            <a:normAutofit lnSpcReduction="10000"/>
          </a:bodyPr>
          <a:lstStyle/>
          <a:p>
            <a:pPr>
              <a:buNone/>
            </a:pPr>
            <a:r>
              <a:rPr lang="en-IN" dirty="0" smtClean="0"/>
              <a:t>It is triangular in shape, lies on the radial side of the midpalmar space.</a:t>
            </a:r>
          </a:p>
          <a:p>
            <a:pPr>
              <a:buNone/>
            </a:pPr>
            <a:endParaRPr lang="en-IN" dirty="0"/>
          </a:p>
        </p:txBody>
      </p:sp>
      <p:pic>
        <p:nvPicPr>
          <p:cNvPr id="4" name="Picture 2"/>
          <p:cNvPicPr>
            <a:picLocks noChangeAspect="1" noChangeArrowheads="1"/>
          </p:cNvPicPr>
          <p:nvPr/>
        </p:nvPicPr>
        <p:blipFill>
          <a:blip r:embed="rId2" cstate="print"/>
          <a:srcRect/>
          <a:stretch>
            <a:fillRect/>
          </a:stretch>
        </p:blipFill>
        <p:spPr bwMode="auto">
          <a:xfrm>
            <a:off x="4308591" y="2492896"/>
            <a:ext cx="4122880" cy="4176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pPr algn="ctr"/>
            <a:r>
              <a:rPr lang="en-IN" b="1" dirty="0" smtClean="0">
                <a:solidFill>
                  <a:srgbClr val="FF0000"/>
                </a:solidFill>
              </a:rPr>
              <a:t>BOUNDARIES</a:t>
            </a:r>
            <a:endParaRPr lang="en-IN" b="1" dirty="0">
              <a:solidFill>
                <a:srgbClr val="FF0000"/>
              </a:solidFill>
            </a:endParaRPr>
          </a:p>
        </p:txBody>
      </p:sp>
      <p:sp>
        <p:nvSpPr>
          <p:cNvPr id="3" name="Content Placeholder 2"/>
          <p:cNvSpPr>
            <a:spLocks noGrp="1"/>
          </p:cNvSpPr>
          <p:nvPr>
            <p:ph idx="1"/>
          </p:nvPr>
        </p:nvSpPr>
        <p:spPr/>
        <p:txBody>
          <a:bodyPr/>
          <a:lstStyle/>
          <a:p>
            <a:pPr>
              <a:buNone/>
            </a:pPr>
            <a:r>
              <a:rPr lang="en-IN" b="1" dirty="0" smtClean="0">
                <a:solidFill>
                  <a:srgbClr val="00B050"/>
                </a:solidFill>
              </a:rPr>
              <a:t>Anterior;-</a:t>
            </a:r>
          </a:p>
          <a:p>
            <a:pPr>
              <a:buNone/>
            </a:pPr>
            <a:r>
              <a:rPr lang="en-IN" dirty="0" smtClean="0"/>
              <a:t>                 Skin</a:t>
            </a:r>
          </a:p>
          <a:p>
            <a:pPr>
              <a:buNone/>
            </a:pPr>
            <a:r>
              <a:rPr lang="en-IN" dirty="0" smtClean="0"/>
              <a:t>                 </a:t>
            </a:r>
            <a:r>
              <a:rPr lang="en-IN" dirty="0" err="1" smtClean="0"/>
              <a:t>Suprficial</a:t>
            </a:r>
            <a:r>
              <a:rPr lang="en-IN" dirty="0" smtClean="0"/>
              <a:t> Fascia</a:t>
            </a:r>
          </a:p>
          <a:p>
            <a:pPr>
              <a:buNone/>
            </a:pPr>
            <a:r>
              <a:rPr lang="en-IN" dirty="0" smtClean="0"/>
              <a:t>		      </a:t>
            </a:r>
            <a:r>
              <a:rPr lang="en-IN" dirty="0" err="1" smtClean="0"/>
              <a:t>Palmar</a:t>
            </a:r>
            <a:r>
              <a:rPr lang="en-IN" dirty="0" smtClean="0"/>
              <a:t> aponeurosis .</a:t>
            </a:r>
          </a:p>
          <a:p>
            <a:pPr>
              <a:buNone/>
            </a:pPr>
            <a:r>
              <a:rPr lang="en-IN" dirty="0" smtClean="0"/>
              <a:t>                 Superficial palmar arch.</a:t>
            </a:r>
          </a:p>
          <a:p>
            <a:pPr>
              <a:buNone/>
            </a:pPr>
            <a:r>
              <a:rPr lang="en-IN" dirty="0" smtClean="0"/>
              <a:t>                 Flexor tendon of index finger.</a:t>
            </a:r>
          </a:p>
          <a:p>
            <a:pPr>
              <a:buNone/>
            </a:pPr>
            <a:r>
              <a:rPr lang="en-IN" dirty="0" smtClean="0"/>
              <a:t>                 Tendon of flexor pollicis longus.</a:t>
            </a:r>
          </a:p>
          <a:p>
            <a:pPr>
              <a:buNone/>
            </a:pPr>
            <a:r>
              <a:rPr lang="en-IN" dirty="0" smtClean="0"/>
              <a:t>                 1</a:t>
            </a:r>
            <a:r>
              <a:rPr lang="en-IN" baseline="30000" dirty="0" smtClean="0"/>
              <a:t>st</a:t>
            </a:r>
            <a:r>
              <a:rPr lang="en-IN" dirty="0" smtClean="0"/>
              <a:t> and 2</a:t>
            </a:r>
            <a:r>
              <a:rPr lang="en-IN" baseline="30000" dirty="0" smtClean="0"/>
              <a:t>nd</a:t>
            </a:r>
            <a:r>
              <a:rPr lang="en-IN" dirty="0" smtClean="0"/>
              <a:t> lumbrical.</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99856"/>
          </a:xfrm>
        </p:spPr>
        <p:txBody>
          <a:bodyPr>
            <a:normAutofit/>
          </a:bodyPr>
          <a:lstStyle/>
          <a:p>
            <a:pPr>
              <a:lnSpc>
                <a:spcPct val="200000"/>
              </a:lnSpc>
              <a:buNone/>
            </a:pPr>
            <a:r>
              <a:rPr lang="en-IN" b="1" dirty="0" smtClean="0">
                <a:solidFill>
                  <a:srgbClr val="FF0000"/>
                </a:solidFill>
              </a:rPr>
              <a:t>Posterior;-      </a:t>
            </a:r>
            <a:r>
              <a:rPr lang="en-IN" dirty="0" smtClean="0"/>
              <a:t> Adductor pollicis.</a:t>
            </a:r>
          </a:p>
          <a:p>
            <a:pPr>
              <a:lnSpc>
                <a:spcPct val="200000"/>
              </a:lnSpc>
              <a:buNone/>
            </a:pPr>
            <a:r>
              <a:rPr lang="en-IN" b="1" dirty="0" smtClean="0">
                <a:solidFill>
                  <a:srgbClr val="FF0000"/>
                </a:solidFill>
              </a:rPr>
              <a:t>Lateral;-     </a:t>
            </a:r>
            <a:r>
              <a:rPr lang="en-IN" dirty="0" smtClean="0"/>
              <a:t>      Lateral palmar septum.</a:t>
            </a:r>
          </a:p>
          <a:p>
            <a:pPr>
              <a:lnSpc>
                <a:spcPct val="200000"/>
              </a:lnSpc>
              <a:buNone/>
            </a:pPr>
            <a:r>
              <a:rPr lang="en-IN" b="1" dirty="0" smtClean="0">
                <a:solidFill>
                  <a:srgbClr val="FF0000"/>
                </a:solidFill>
              </a:rPr>
              <a:t>Medial;-            </a:t>
            </a:r>
            <a:r>
              <a:rPr lang="en-IN" dirty="0" err="1" smtClean="0"/>
              <a:t>Midpalmar</a:t>
            </a:r>
            <a:r>
              <a:rPr lang="en-IN" dirty="0" smtClean="0"/>
              <a:t> septum.</a:t>
            </a:r>
          </a:p>
          <a:p>
            <a:pPr>
              <a:lnSpc>
                <a:spcPct val="200000"/>
              </a:lnSpc>
              <a:buNone/>
            </a:pPr>
            <a:r>
              <a:rPr lang="en-IN" b="1" dirty="0" smtClean="0">
                <a:solidFill>
                  <a:srgbClr val="FF0000"/>
                </a:solidFill>
              </a:rPr>
              <a:t>Proximal Extent </a:t>
            </a:r>
            <a:r>
              <a:rPr lang="en-IN" dirty="0" smtClean="0"/>
              <a:t>; Distal margin of flexor retinaculum.</a:t>
            </a:r>
          </a:p>
          <a:p>
            <a:pPr>
              <a:lnSpc>
                <a:spcPct val="200000"/>
              </a:lnSpc>
              <a:buNone/>
            </a:pPr>
            <a:r>
              <a:rPr lang="en-IN" b="1" dirty="0" smtClean="0">
                <a:solidFill>
                  <a:srgbClr val="FF0000"/>
                </a:solidFill>
              </a:rPr>
              <a:t>Distal Extent </a:t>
            </a:r>
            <a:r>
              <a:rPr lang="en-IN" dirty="0" smtClean="0"/>
              <a:t>;-  Proximal  transverse  crease</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1415"/>
            <a:ext cx="7772400" cy="981322"/>
          </a:xfrm>
        </p:spPr>
        <p:txBody>
          <a:bodyPr/>
          <a:lstStyle/>
          <a:p>
            <a:pPr algn="ctr"/>
            <a:r>
              <a:rPr lang="en-IN" dirty="0" smtClean="0">
                <a:solidFill>
                  <a:srgbClr val="FFFF00"/>
                </a:solidFill>
              </a:rPr>
              <a:t>Boundaries</a:t>
            </a:r>
            <a:endParaRPr lang="en-IN" dirty="0">
              <a:solidFill>
                <a:srgbClr val="FFFF00"/>
              </a:solidFill>
            </a:endParaRPr>
          </a:p>
        </p:txBody>
      </p:sp>
      <p:pic>
        <p:nvPicPr>
          <p:cNvPr id="7" name="Picture 2"/>
          <p:cNvPicPr>
            <a:picLocks noGrp="1" noChangeAspect="1" noChangeArrowheads="1"/>
          </p:cNvPicPr>
          <p:nvPr>
            <p:ph sz="half" idx="4294967295"/>
          </p:nvPr>
        </p:nvPicPr>
        <p:blipFill>
          <a:blip r:embed="rId2" cstate="print">
            <a:lum contrast="-10000"/>
          </a:blip>
          <a:stretch>
            <a:fillRect/>
          </a:stretch>
        </p:blipFill>
        <p:spPr bwMode="auto">
          <a:xfrm>
            <a:off x="282083" y="1268760"/>
            <a:ext cx="8618958"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sz="2800" dirty="0" smtClean="0"/>
              <a:t>(2</a:t>
            </a:r>
            <a:r>
              <a:rPr lang="en-IN" sz="2800" b="1" u="sng" dirty="0" smtClean="0"/>
              <a:t>) </a:t>
            </a:r>
            <a:r>
              <a:rPr lang="en-IN" sz="2800" b="1" dirty="0" smtClean="0">
                <a:solidFill>
                  <a:srgbClr val="00B050"/>
                </a:solidFill>
              </a:rPr>
              <a:t>Dorsal Spaces-</a:t>
            </a:r>
          </a:p>
          <a:p>
            <a:pPr>
              <a:buNone/>
            </a:pPr>
            <a:endParaRPr lang="en-IN" sz="2800" dirty="0" smtClean="0"/>
          </a:p>
          <a:p>
            <a:pPr>
              <a:buNone/>
            </a:pPr>
            <a:r>
              <a:rPr lang="en-IN" sz="2800" dirty="0"/>
              <a:t> </a:t>
            </a:r>
            <a:r>
              <a:rPr lang="en-IN" sz="2800" dirty="0" smtClean="0"/>
              <a:t>                  Dorsal subcutaneous space.</a:t>
            </a:r>
          </a:p>
          <a:p>
            <a:pPr>
              <a:buNone/>
            </a:pPr>
            <a:r>
              <a:rPr lang="en-IN" sz="2800" dirty="0"/>
              <a:t> </a:t>
            </a:r>
            <a:r>
              <a:rPr lang="en-IN" sz="2800" dirty="0" smtClean="0"/>
              <a:t>                  Dorsal subaponeurotic space.</a:t>
            </a:r>
          </a:p>
          <a:p>
            <a:pPr>
              <a:buNone/>
            </a:pPr>
            <a:endParaRPr lang="en-IN" sz="2800" dirty="0" smtClean="0"/>
          </a:p>
          <a:p>
            <a:pPr>
              <a:buNone/>
            </a:pPr>
            <a:r>
              <a:rPr lang="en-IN" sz="2800" dirty="0" smtClean="0"/>
              <a:t>(3) </a:t>
            </a:r>
            <a:r>
              <a:rPr lang="en-IN" sz="2800" b="1" dirty="0" smtClean="0">
                <a:solidFill>
                  <a:srgbClr val="00B050"/>
                </a:solidFill>
              </a:rPr>
              <a:t>The Forearm Space Of  Parona.</a:t>
            </a:r>
          </a:p>
          <a:p>
            <a:pPr>
              <a:buNone/>
            </a:pPr>
            <a:endParaRPr lang="en-IN" sz="2800" dirty="0"/>
          </a:p>
          <a:p>
            <a:pPr>
              <a:buNone/>
            </a:pPr>
            <a:endParaRPr lang="en-IN" sz="2800" dirty="0" smtClean="0"/>
          </a:p>
          <a:p>
            <a:pPr>
              <a:buNone/>
            </a:pPr>
            <a:endParaRPr lang="en-IN" sz="2800" dirty="0"/>
          </a:p>
          <a:p>
            <a:pPr>
              <a:buNone/>
            </a:pPr>
            <a:endParaRPr lang="en-IN"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DELL\Desktop\Midpalmar\Thenar-space-and-midpalmar-space.jpg"/>
          <p:cNvPicPr>
            <a:picLocks noGrp="1" noChangeAspect="1" noChangeArrowheads="1"/>
          </p:cNvPicPr>
          <p:nvPr>
            <p:ph idx="4294967295"/>
          </p:nvPr>
        </p:nvPicPr>
        <p:blipFill>
          <a:blip r:embed="rId2" cstate="print"/>
          <a:srcRect/>
          <a:stretch>
            <a:fillRect/>
          </a:stretch>
        </p:blipFill>
        <p:spPr bwMode="auto">
          <a:xfrm>
            <a:off x="395536" y="1412776"/>
            <a:ext cx="8373616" cy="487838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440160"/>
          </a:xfrm>
        </p:spPr>
        <p:txBody>
          <a:bodyPr>
            <a:normAutofit fontScale="90000"/>
          </a:bodyPr>
          <a:lstStyle/>
          <a:p>
            <a:pPr algn="ctr"/>
            <a:r>
              <a:rPr lang="en-US" altLang="zh-CN" b="1" dirty="0" smtClean="0">
                <a:solidFill>
                  <a:srgbClr val="C00000"/>
                </a:solidFill>
              </a:rPr>
              <a:t>Thenar space infections</a:t>
            </a:r>
            <a:br>
              <a:rPr lang="en-US" altLang="zh-CN" b="1" dirty="0" smtClean="0">
                <a:solidFill>
                  <a:srgbClr val="C00000"/>
                </a:solidFill>
              </a:rPr>
            </a:br>
            <a:endParaRPr lang="en-IN" b="1" dirty="0">
              <a:solidFill>
                <a:srgbClr val="C00000"/>
              </a:solidFill>
            </a:endParaRPr>
          </a:p>
        </p:txBody>
      </p:sp>
      <p:sp>
        <p:nvSpPr>
          <p:cNvPr id="3" name="Content Placeholder 2"/>
          <p:cNvSpPr>
            <a:spLocks noGrp="1"/>
          </p:cNvSpPr>
          <p:nvPr>
            <p:ph idx="1"/>
          </p:nvPr>
        </p:nvSpPr>
        <p:spPr>
          <a:xfrm>
            <a:off x="457200" y="1196752"/>
            <a:ext cx="8229600" cy="4186443"/>
          </a:xfrm>
        </p:spPr>
        <p:txBody>
          <a:bodyPr/>
          <a:lstStyle/>
          <a:p>
            <a:pPr>
              <a:lnSpc>
                <a:spcPct val="150000"/>
              </a:lnSpc>
            </a:pPr>
            <a:r>
              <a:rPr lang="en-US" altLang="zh-CN" b="1" dirty="0" smtClean="0">
                <a:latin typeface="BrowalliaUPC" pitchFamily="34" charset="-34"/>
                <a:cs typeface="BrowalliaUPC" pitchFamily="34" charset="-34"/>
              </a:rPr>
              <a:t>Marked swelling of the thumb-index web space.</a:t>
            </a:r>
          </a:p>
          <a:p>
            <a:pPr>
              <a:lnSpc>
                <a:spcPct val="150000"/>
              </a:lnSpc>
            </a:pPr>
            <a:r>
              <a:rPr lang="en-US" altLang="zh-CN" b="1" dirty="0" smtClean="0">
                <a:latin typeface="BrowalliaUPC" pitchFamily="34" charset="-34"/>
                <a:cs typeface="BrowalliaUPC" pitchFamily="34" charset="-34"/>
              </a:rPr>
              <a:t>Flexed and abducted resting posture of the thumb.</a:t>
            </a:r>
          </a:p>
          <a:p>
            <a:pPr>
              <a:lnSpc>
                <a:spcPct val="150000"/>
              </a:lnSpc>
            </a:pPr>
            <a:r>
              <a:rPr lang="en-US" altLang="zh-CN" b="1" dirty="0" smtClean="0">
                <a:latin typeface="BrowalliaUPC" pitchFamily="34" charset="-34"/>
                <a:cs typeface="BrowalliaUPC" pitchFamily="34" charset="-34"/>
              </a:rPr>
              <a:t>Pain with passive adduction.</a:t>
            </a:r>
          </a:p>
          <a:p>
            <a:pPr>
              <a:buNone/>
            </a:pPr>
            <a:r>
              <a:rPr lang="en-IN" altLang="zh-CN" b="1" dirty="0" smtClean="0">
                <a:latin typeface="BrowalliaUPC" pitchFamily="34" charset="-34"/>
                <a:cs typeface="BrowalliaUPC" pitchFamily="34" charset="-34"/>
              </a:rPr>
              <a:t>   It  can be drained by giving an incision in the first web space.</a:t>
            </a:r>
            <a:endParaRPr lang="zh-CN" altLang="en-US" b="1" dirty="0" smtClean="0">
              <a:latin typeface="BrowalliaUPC" pitchFamily="34" charset="-34"/>
              <a:cs typeface="BrowalliaUPC" pitchFamily="34" charset="-34"/>
            </a:endParaRPr>
          </a:p>
          <a:p>
            <a:pPr>
              <a:buNone/>
            </a:pPr>
            <a:endParaRPr lang="en-IN" dirty="0">
              <a:latin typeface="BrowalliaUPC" pitchFamily="34" charset="-34"/>
              <a:cs typeface="BrowalliaUPC" pitchFamily="34" charset="-34"/>
            </a:endParaRPr>
          </a:p>
        </p:txBody>
      </p:sp>
      <p:pic>
        <p:nvPicPr>
          <p:cNvPr id="4" name="Picture 2"/>
          <p:cNvPicPr>
            <a:picLocks noChangeAspect="1" noChangeArrowheads="1"/>
          </p:cNvPicPr>
          <p:nvPr/>
        </p:nvPicPr>
        <p:blipFill>
          <a:blip r:embed="rId2" cstate="print"/>
          <a:srcRect/>
          <a:stretch>
            <a:fillRect/>
          </a:stretch>
        </p:blipFill>
        <p:spPr bwMode="auto">
          <a:xfrm>
            <a:off x="2857488" y="4365104"/>
            <a:ext cx="3326860" cy="2492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500042"/>
            <a:ext cx="7215238" cy="917596"/>
          </a:xfrm>
          <a:solidFill>
            <a:srgbClr val="FFFF00"/>
          </a:solidFill>
        </p:spPr>
        <p:txBody>
          <a:bodyPr>
            <a:normAutofit fontScale="90000"/>
          </a:bodyPr>
          <a:lstStyle/>
          <a:p>
            <a:pPr algn="ctr"/>
            <a:r>
              <a:rPr lang="en-IN" b="1" dirty="0" smtClean="0">
                <a:solidFill>
                  <a:srgbClr val="C00000"/>
                </a:solidFill>
              </a:rPr>
              <a:t>Dorsal  subcutaneous space</a:t>
            </a:r>
            <a:endParaRPr lang="en-IN" b="1" dirty="0">
              <a:solidFill>
                <a:srgbClr val="C00000"/>
              </a:solidFill>
            </a:endParaRPr>
          </a:p>
        </p:txBody>
      </p:sp>
      <p:sp>
        <p:nvSpPr>
          <p:cNvPr id="3" name="Content Placeholder 2"/>
          <p:cNvSpPr>
            <a:spLocks noGrp="1"/>
          </p:cNvSpPr>
          <p:nvPr>
            <p:ph idx="1"/>
          </p:nvPr>
        </p:nvSpPr>
        <p:spPr/>
        <p:txBody>
          <a:bodyPr/>
          <a:lstStyle/>
          <a:p>
            <a:pPr>
              <a:buNone/>
            </a:pPr>
            <a:r>
              <a:rPr lang="en-IN" dirty="0" smtClean="0"/>
              <a:t>It lies deep to the skin on the dorsum of the hand.</a:t>
            </a:r>
          </a:p>
          <a:p>
            <a:pPr>
              <a:buNone/>
            </a:pPr>
            <a:r>
              <a:rPr lang="en-IN" dirty="0" smtClean="0"/>
              <a:t>Contains;-</a:t>
            </a:r>
          </a:p>
          <a:p>
            <a:pPr>
              <a:buNone/>
            </a:pPr>
            <a:r>
              <a:rPr lang="en-IN" dirty="0" smtClean="0"/>
              <a:t>                  Dorsal venous arch.</a:t>
            </a:r>
          </a:p>
          <a:p>
            <a:pPr>
              <a:buNone/>
            </a:pPr>
            <a:r>
              <a:rPr lang="en-IN" dirty="0" smtClean="0"/>
              <a:t>                  Dorsal digital nerves.</a:t>
            </a:r>
          </a:p>
          <a:p>
            <a:pPr>
              <a:buNone/>
            </a:pP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1415"/>
            <a:ext cx="7772400" cy="981322"/>
          </a:xfrm>
        </p:spPr>
        <p:txBody>
          <a:bodyPr/>
          <a:lstStyle/>
          <a:p>
            <a:pPr algn="ctr"/>
            <a:r>
              <a:rPr lang="en-IN" dirty="0" smtClean="0">
                <a:solidFill>
                  <a:srgbClr val="FFFF00"/>
                </a:solidFill>
              </a:rPr>
              <a:t>Boundaries</a:t>
            </a:r>
            <a:endParaRPr lang="en-IN" dirty="0">
              <a:solidFill>
                <a:srgbClr val="FFFF00"/>
              </a:solidFill>
            </a:endParaRPr>
          </a:p>
        </p:txBody>
      </p:sp>
      <p:pic>
        <p:nvPicPr>
          <p:cNvPr id="7" name="Picture 2"/>
          <p:cNvPicPr>
            <a:picLocks noGrp="1" noChangeAspect="1" noChangeArrowheads="1"/>
          </p:cNvPicPr>
          <p:nvPr>
            <p:ph sz="half" idx="4294967295"/>
          </p:nvPr>
        </p:nvPicPr>
        <p:blipFill>
          <a:blip r:embed="rId2" cstate="print">
            <a:lum contrast="-10000"/>
          </a:blip>
          <a:stretch>
            <a:fillRect/>
          </a:stretch>
        </p:blipFill>
        <p:spPr bwMode="auto">
          <a:xfrm>
            <a:off x="282083" y="1268760"/>
            <a:ext cx="8618958"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Infection of this space is uncommon.</a:t>
            </a:r>
          </a:p>
          <a:p>
            <a:pPr>
              <a:buNone/>
            </a:pPr>
            <a:endParaRPr lang="en-IN" dirty="0" smtClean="0"/>
          </a:p>
          <a:p>
            <a:r>
              <a:rPr lang="en-IN" dirty="0" smtClean="0"/>
              <a:t>If this space is infected then there is collection of pus which produces large swelling.</a:t>
            </a:r>
          </a:p>
          <a:p>
            <a:pPr>
              <a:buNone/>
            </a:pPr>
            <a:endParaRPr lang="en-IN" dirty="0" smtClean="0"/>
          </a:p>
          <a:p>
            <a:r>
              <a:rPr lang="en-IN" dirty="0" smtClean="0"/>
              <a:t>Pus can be drained by incision given at the pointing  site.</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214414" y="1285860"/>
            <a:ext cx="6215105" cy="4929222"/>
          </a:xfrm>
          <a:prstGeom prst="rect">
            <a:avLst/>
          </a:prstGeom>
          <a:noFill/>
          <a:ln w="9525">
            <a:solidFill>
              <a:srgbClr val="00B0F0"/>
            </a:solid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428604"/>
            <a:ext cx="7286676" cy="989034"/>
          </a:xfrm>
          <a:solidFill>
            <a:srgbClr val="FFFF00"/>
          </a:solidFill>
        </p:spPr>
        <p:txBody>
          <a:bodyPr>
            <a:normAutofit fontScale="90000"/>
          </a:bodyPr>
          <a:lstStyle/>
          <a:p>
            <a:pPr algn="ctr"/>
            <a:r>
              <a:rPr lang="en-IN" b="1" dirty="0" smtClean="0">
                <a:solidFill>
                  <a:srgbClr val="C00000"/>
                </a:solidFill>
              </a:rPr>
              <a:t>Dorsal subaponeurotic space</a:t>
            </a:r>
            <a:endParaRPr lang="en-IN" b="1" dirty="0">
              <a:solidFill>
                <a:srgbClr val="C00000"/>
              </a:solidFill>
            </a:endParaRPr>
          </a:p>
        </p:txBody>
      </p:sp>
      <p:sp>
        <p:nvSpPr>
          <p:cNvPr id="3" name="Content Placeholder 2"/>
          <p:cNvSpPr>
            <a:spLocks noGrp="1"/>
          </p:cNvSpPr>
          <p:nvPr>
            <p:ph idx="1"/>
          </p:nvPr>
        </p:nvSpPr>
        <p:spPr/>
        <p:txBody>
          <a:bodyPr/>
          <a:lstStyle/>
          <a:p>
            <a:pPr>
              <a:buNone/>
            </a:pPr>
            <a:r>
              <a:rPr lang="en-IN" dirty="0" smtClean="0"/>
              <a:t>    It lies between the deep fascia and the dorsal surface of metacarpal bones and common </a:t>
            </a:r>
            <a:r>
              <a:rPr lang="en-IN" dirty="0" err="1" smtClean="0"/>
              <a:t>aponeurosis</a:t>
            </a:r>
            <a:r>
              <a:rPr lang="en-IN" dirty="0" smtClean="0"/>
              <a:t> formed by dorsal extensor tendons..</a:t>
            </a:r>
          </a:p>
          <a:p>
            <a:pPr>
              <a:buNone/>
            </a:pPr>
            <a:endParaRPr lang="en-IN" dirty="0" smtClean="0"/>
          </a:p>
          <a:p>
            <a:pPr>
              <a:buNone/>
            </a:pPr>
            <a:r>
              <a:rPr lang="en-IN" dirty="0" smtClean="0"/>
              <a:t>Contains;-</a:t>
            </a:r>
          </a:p>
          <a:p>
            <a:pPr>
              <a:buNone/>
            </a:pPr>
            <a:r>
              <a:rPr lang="en-IN" dirty="0" smtClean="0"/>
              <a:t>               Extensor tendons of the hand.</a:t>
            </a:r>
          </a:p>
          <a:p>
            <a:pPr>
              <a:buNone/>
            </a:pPr>
            <a:r>
              <a:rPr lang="en-IN" dirty="0" smtClean="0"/>
              <a:t>               Dorsal digital expansions.</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lgn="just"/>
            <a:r>
              <a:rPr lang="en-IN" dirty="0" smtClean="0"/>
              <a:t>Pus collected  in the subaponeurotic space is limited proximally at the bases of metacarpal  bones and distally at the metacarpophalangeal joint</a:t>
            </a:r>
          </a:p>
          <a:p>
            <a:pPr algn="just"/>
            <a:endParaRPr lang="en-IN" dirty="0" smtClean="0"/>
          </a:p>
          <a:p>
            <a:pPr algn="just"/>
            <a:r>
              <a:rPr lang="en-IN" dirty="0" smtClean="0"/>
              <a:t>On each side it is limited opposite the borders of second and fifth metacarpal bones.</a:t>
            </a:r>
          </a:p>
          <a:p>
            <a:pPr algn="just">
              <a:buNone/>
            </a:pPr>
            <a:endParaRPr lang="en-IN" dirty="0" smtClean="0"/>
          </a:p>
          <a:p>
            <a:pPr algn="just"/>
            <a:r>
              <a:rPr lang="en-IN" dirty="0" smtClean="0"/>
              <a:t>To drain the pus from this space incision are made in the apneurosis between the tendon distally,other incisions given on the radial and ulnar side of extensor tendons. </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428604"/>
            <a:ext cx="7829576" cy="857256"/>
          </a:xfrm>
          <a:solidFill>
            <a:srgbClr val="FFFF00"/>
          </a:solidFill>
        </p:spPr>
        <p:txBody>
          <a:bodyPr>
            <a:normAutofit fontScale="90000"/>
          </a:bodyPr>
          <a:lstStyle/>
          <a:p>
            <a:pPr algn="ctr"/>
            <a:r>
              <a:rPr lang="en-IN" b="1" dirty="0" smtClean="0">
                <a:solidFill>
                  <a:srgbClr val="BA16A3"/>
                </a:solidFill>
              </a:rPr>
              <a:t>FOREARM  SPACE  OF  PARONA</a:t>
            </a:r>
            <a:endParaRPr lang="en-IN" b="1" dirty="0">
              <a:solidFill>
                <a:srgbClr val="BA16A3"/>
              </a:solidFill>
            </a:endParaRPr>
          </a:p>
        </p:txBody>
      </p:sp>
      <p:sp>
        <p:nvSpPr>
          <p:cNvPr id="3" name="Content Placeholder 2"/>
          <p:cNvSpPr>
            <a:spLocks noGrp="1"/>
          </p:cNvSpPr>
          <p:nvPr>
            <p:ph idx="1"/>
          </p:nvPr>
        </p:nvSpPr>
        <p:spPr/>
        <p:txBody>
          <a:bodyPr>
            <a:normAutofit lnSpcReduction="10000"/>
          </a:bodyPr>
          <a:lstStyle/>
          <a:p>
            <a:pPr>
              <a:buNone/>
            </a:pPr>
            <a:r>
              <a:rPr lang="en-IN" dirty="0" smtClean="0"/>
              <a:t>It is situated in the lower part of the forearm.</a:t>
            </a:r>
          </a:p>
          <a:p>
            <a:pPr>
              <a:buNone/>
            </a:pPr>
            <a:r>
              <a:rPr lang="en-IN" b="1" dirty="0" smtClean="0"/>
              <a:t>Shape</a:t>
            </a:r>
            <a:r>
              <a:rPr lang="en-IN" dirty="0" smtClean="0"/>
              <a:t>;-  Rectangular.</a:t>
            </a:r>
          </a:p>
          <a:p>
            <a:pPr>
              <a:buNone/>
            </a:pPr>
            <a:r>
              <a:rPr lang="en-IN" b="1" dirty="0" smtClean="0"/>
              <a:t>Boundaries;</a:t>
            </a:r>
            <a:r>
              <a:rPr lang="en-IN" dirty="0" smtClean="0"/>
              <a:t>-</a:t>
            </a:r>
          </a:p>
          <a:p>
            <a:pPr>
              <a:buNone/>
            </a:pPr>
            <a:r>
              <a:rPr lang="en-IN" dirty="0" smtClean="0"/>
              <a:t>     In front – Pronator  quadratous.</a:t>
            </a:r>
          </a:p>
          <a:p>
            <a:pPr>
              <a:buNone/>
            </a:pPr>
            <a:r>
              <a:rPr lang="en-IN" dirty="0" smtClean="0"/>
              <a:t>                      Long  flexor tendon.</a:t>
            </a:r>
          </a:p>
          <a:p>
            <a:pPr>
              <a:buNone/>
            </a:pPr>
            <a:r>
              <a:rPr lang="en-IN" dirty="0" smtClean="0"/>
              <a:t>     Superiorly- it extend up to the oblique origin            </a:t>
            </a:r>
          </a:p>
          <a:p>
            <a:pPr>
              <a:buNone/>
            </a:pPr>
            <a:r>
              <a:rPr lang="en-IN" dirty="0" smtClean="0"/>
              <a:t>                          of FDS</a:t>
            </a:r>
          </a:p>
          <a:p>
            <a:pPr>
              <a:buNone/>
            </a:pPr>
            <a:r>
              <a:rPr lang="en-IN" dirty="0" smtClean="0"/>
              <a:t>     Inferiorly – up to the flexor retinaculum.</a:t>
            </a:r>
          </a:p>
          <a:p>
            <a:pPr>
              <a:buNone/>
            </a:pPr>
            <a:r>
              <a:rPr lang="en-IN" b="1" dirty="0" smtClean="0"/>
              <a:t>Communication </a:t>
            </a:r>
            <a:r>
              <a:rPr lang="en-IN" dirty="0" smtClean="0"/>
              <a:t>– with mid palmar space and thenar space.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ELL\Desktop\Midpalmar\C125-FF3.gif"/>
          <p:cNvPicPr>
            <a:picLocks noGrp="1" noChangeAspect="1" noChangeArrowheads="1"/>
          </p:cNvPicPr>
          <p:nvPr>
            <p:ph idx="1"/>
          </p:nvPr>
        </p:nvPicPr>
        <p:blipFill>
          <a:blip r:embed="rId2" cstate="print"/>
          <a:srcRect/>
          <a:stretch>
            <a:fillRect/>
          </a:stretch>
        </p:blipFill>
        <p:spPr bwMode="auto">
          <a:xfrm>
            <a:off x="1907704" y="211801"/>
            <a:ext cx="4464495" cy="656543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003232" cy="774720"/>
          </a:xfrm>
          <a:solidFill>
            <a:schemeClr val="bg2">
              <a:lumMod val="75000"/>
            </a:schemeClr>
          </a:solidFill>
        </p:spPr>
        <p:txBody>
          <a:bodyPr>
            <a:normAutofit fontScale="90000"/>
          </a:bodyPr>
          <a:lstStyle/>
          <a:p>
            <a:pPr algn="ctr"/>
            <a:r>
              <a:rPr lang="en-IN" b="1" dirty="0" smtClean="0">
                <a:solidFill>
                  <a:srgbClr val="FF0000"/>
                </a:solidFill>
              </a:rPr>
              <a:t>The Pulp space of finger</a:t>
            </a:r>
            <a:endParaRPr lang="en-IN" b="1" dirty="0">
              <a:solidFill>
                <a:srgbClr val="FF0000"/>
              </a:solidFill>
            </a:endParaRPr>
          </a:p>
        </p:txBody>
      </p:sp>
      <p:sp>
        <p:nvSpPr>
          <p:cNvPr id="3" name="Content Placeholder 2"/>
          <p:cNvSpPr>
            <a:spLocks noGrp="1"/>
          </p:cNvSpPr>
          <p:nvPr>
            <p:ph idx="1"/>
          </p:nvPr>
        </p:nvSpPr>
        <p:spPr>
          <a:xfrm>
            <a:off x="457200" y="1500174"/>
            <a:ext cx="7467600" cy="4873752"/>
          </a:xfrm>
        </p:spPr>
        <p:txBody>
          <a:bodyPr>
            <a:normAutofit/>
          </a:bodyPr>
          <a:lstStyle/>
          <a:p>
            <a:pPr lvl="0" algn="just"/>
            <a:r>
              <a:rPr lang="en-US" sz="2800" dirty="0"/>
              <a:t>The tips of the fingers and thumb contain subcutaneous fat arranged in tight compartments formed by fibrous septa which pass from the skin to the periosteum of the terminal phalanx.</a:t>
            </a:r>
            <a:endParaRPr lang="en-IN" sz="2800" dirty="0"/>
          </a:p>
          <a:p>
            <a:endParaRPr lang="en-IN" sz="2800" dirty="0"/>
          </a:p>
        </p:txBody>
      </p:sp>
      <p:pic>
        <p:nvPicPr>
          <p:cNvPr id="5" name="Picture 2"/>
          <p:cNvPicPr>
            <a:picLocks noChangeAspect="1" noChangeArrowheads="1"/>
          </p:cNvPicPr>
          <p:nvPr/>
        </p:nvPicPr>
        <p:blipFill>
          <a:blip r:embed="rId2" cstate="print"/>
          <a:srcRect/>
          <a:stretch>
            <a:fillRect/>
          </a:stretch>
        </p:blipFill>
        <p:spPr bwMode="auto">
          <a:xfrm>
            <a:off x="3686426" y="3714752"/>
            <a:ext cx="4386036"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ELL\Desktop\Midpalmar\166-2.jpg"/>
          <p:cNvPicPr>
            <a:picLocks noGrp="1" noChangeAspect="1" noChangeArrowheads="1"/>
          </p:cNvPicPr>
          <p:nvPr>
            <p:ph idx="1"/>
          </p:nvPr>
        </p:nvPicPr>
        <p:blipFill>
          <a:blip r:embed="rId2" cstate="print"/>
          <a:srcRect/>
          <a:stretch>
            <a:fillRect/>
          </a:stretch>
        </p:blipFill>
        <p:spPr bwMode="auto">
          <a:xfrm>
            <a:off x="539552" y="170683"/>
            <a:ext cx="8136903" cy="649867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scan0013"/>
          <p:cNvPicPr>
            <a:picLocks noGrp="1" noChangeAspect="1" noChangeArrowheads="1"/>
          </p:cNvPicPr>
          <p:nvPr>
            <p:ph idx="1"/>
          </p:nvPr>
        </p:nvPicPr>
        <p:blipFill>
          <a:blip r:embed="rId2" cstate="print"/>
          <a:srcRect b="9624"/>
          <a:stretch>
            <a:fillRect/>
          </a:stretch>
        </p:blipFill>
        <p:spPr bwMode="auto">
          <a:xfrm>
            <a:off x="281388" y="1988840"/>
            <a:ext cx="8870598" cy="396043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28600"/>
            <a:ext cx="8229600" cy="838200"/>
          </a:xfrm>
        </p:spPr>
        <p:txBody>
          <a:bodyPr>
            <a:normAutofit fontScale="90000"/>
          </a:bodyPr>
          <a:lstStyle/>
          <a:p>
            <a:r>
              <a:rPr lang="en-US" sz="2800" b="1" smtClean="0">
                <a:solidFill>
                  <a:srgbClr val="7030A0"/>
                </a:solidFill>
              </a:rPr>
              <a:t>Painting by- Paul Cezane (CARD PLAYERS,1894)</a:t>
            </a:r>
            <a:br>
              <a:rPr lang="en-US" sz="2800" b="1" smtClean="0">
                <a:solidFill>
                  <a:srgbClr val="7030A0"/>
                </a:solidFill>
              </a:rPr>
            </a:br>
            <a:r>
              <a:rPr lang="en-US" sz="2800" b="1" smtClean="0">
                <a:solidFill>
                  <a:srgbClr val="FF0000"/>
                </a:solidFill>
              </a:rPr>
              <a:t>Rs. 1,15,00,00,000  - SOLD</a:t>
            </a:r>
            <a:endParaRPr lang="en-IN" sz="2800" b="1" smtClean="0">
              <a:solidFill>
                <a:srgbClr val="FF0000"/>
              </a:solidFill>
            </a:endParaRPr>
          </a:p>
        </p:txBody>
      </p:sp>
      <p:pic>
        <p:nvPicPr>
          <p:cNvPr id="44035" name="Picture 2"/>
          <p:cNvPicPr>
            <a:picLocks noGrp="1" noChangeAspect="1" noChangeArrowheads="1"/>
          </p:cNvPicPr>
          <p:nvPr>
            <p:ph idx="1"/>
          </p:nvPr>
        </p:nvPicPr>
        <p:blipFill>
          <a:blip r:embed="rId3" cstate="print"/>
          <a:srcRect/>
          <a:stretch>
            <a:fillRect/>
          </a:stretch>
        </p:blipFill>
        <p:spPr>
          <a:xfrm>
            <a:off x="304800" y="1143000"/>
            <a:ext cx="8534400" cy="54102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DELL\Desktop\Anatomy PPT classes\Motivational-Thoughts-Inspirational-Thoughts-Best-Thoughts-In-Hindi-Hindi-Thoughts-English-Thoughts-Beautiful-Thoughts-Thoughts-On-Life-Thoughts-On-Girls-Thouhts-Images-Thoughts-On-Sisters-15.jpg"/>
          <p:cNvPicPr>
            <a:picLocks noChangeAspect="1" noChangeArrowheads="1"/>
          </p:cNvPicPr>
          <p:nvPr/>
        </p:nvPicPr>
        <p:blipFill>
          <a:blip r:embed="rId2" cstate="print"/>
          <a:srcRect/>
          <a:stretch>
            <a:fillRect/>
          </a:stretch>
        </p:blipFill>
        <p:spPr bwMode="auto">
          <a:xfrm>
            <a:off x="609600" y="1066800"/>
            <a:ext cx="7958138" cy="5313363"/>
          </a:xfrm>
          <a:prstGeom prst="rect">
            <a:avLst/>
          </a:prstGeom>
          <a:noFill/>
          <a:ln w="9525">
            <a:noFill/>
            <a:miter lim="800000"/>
            <a:headEnd/>
            <a:tailEnd/>
          </a:ln>
        </p:spPr>
      </p:pic>
      <p:sp>
        <p:nvSpPr>
          <p:cNvPr id="45059" name="Title 4"/>
          <p:cNvSpPr>
            <a:spLocks noGrp="1"/>
          </p:cNvSpPr>
          <p:nvPr>
            <p:ph type="title"/>
          </p:nvPr>
        </p:nvSpPr>
        <p:spPr>
          <a:xfrm>
            <a:off x="685800" y="0"/>
            <a:ext cx="7772400" cy="1143000"/>
          </a:xfrm>
        </p:spPr>
        <p:txBody>
          <a:bodyPr/>
          <a:lstStyle/>
          <a:p>
            <a:r>
              <a:rPr lang="en-US" b="1" smtClean="0">
                <a:solidFill>
                  <a:srgbClr val="FF0000"/>
                </a:solidFill>
                <a:latin typeface="Arial Rounded MT Bold" pitchFamily="34" charset="0"/>
              </a:rPr>
              <a:t>THANK  YOU</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b="1" dirty="0" smtClean="0">
                <a:solidFill>
                  <a:srgbClr val="FF0000"/>
                </a:solidFill>
                <a:latin typeface="Arial Black" pitchFamily="34" charset="0"/>
              </a:rPr>
              <a:t>THANK YOU</a:t>
            </a:r>
            <a:endParaRPr lang="en-IN" b="1" dirty="0">
              <a:solidFill>
                <a:srgbClr val="FF0000"/>
              </a:solidFill>
              <a:latin typeface="Arial Black" pitchFamily="34" charset="0"/>
            </a:endParaRPr>
          </a:p>
        </p:txBody>
      </p:sp>
      <p:pic>
        <p:nvPicPr>
          <p:cNvPr id="15362" name="Picture 2" descr="C:\Users\DELL\Desktop\Sartorius,Quadriceps,Hunter canal\Flowers HD Wallpapers (11).jpg"/>
          <p:cNvPicPr>
            <a:picLocks noGrp="1" noChangeAspect="1" noChangeArrowheads="1"/>
          </p:cNvPicPr>
          <p:nvPr>
            <p:ph idx="1"/>
          </p:nvPr>
        </p:nvPicPr>
        <p:blipFill>
          <a:blip r:embed="rId3" cstate="print"/>
          <a:srcRect/>
          <a:stretch>
            <a:fillRect/>
          </a:stretch>
        </p:blipFill>
        <p:spPr bwMode="auto">
          <a:xfrm>
            <a:off x="183094" y="666750"/>
            <a:ext cx="8732306" cy="6092030"/>
          </a:xfrm>
          <a:prstGeom prst="rect">
            <a:avLst/>
          </a:prstGeom>
          <a:noFill/>
        </p:spPr>
      </p:pic>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3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DELL\Desktop\Midpalmar\digital-pulp-space.jpg"/>
          <p:cNvPicPr>
            <a:picLocks noGrp="1" noChangeAspect="1" noChangeArrowheads="1"/>
          </p:cNvPicPr>
          <p:nvPr>
            <p:ph idx="4294967295"/>
          </p:nvPr>
        </p:nvPicPr>
        <p:blipFill>
          <a:blip r:embed="rId2" cstate="print"/>
          <a:srcRect/>
          <a:stretch>
            <a:fillRect/>
          </a:stretch>
        </p:blipFill>
        <p:spPr bwMode="auto">
          <a:xfrm>
            <a:off x="334963" y="1484313"/>
            <a:ext cx="8809037" cy="473233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7467600" cy="4873752"/>
          </a:xfrm>
        </p:spPr>
        <p:txBody>
          <a:bodyPr>
            <a:normAutofit lnSpcReduction="10000"/>
          </a:bodyPr>
          <a:lstStyle/>
          <a:p>
            <a:pPr lvl="0" algn="just"/>
            <a:r>
              <a:rPr lang="en-US" sz="2800" dirty="0"/>
              <a:t>The infection of this space is known as </a:t>
            </a:r>
            <a:r>
              <a:rPr lang="en-US" sz="2800" b="1" dirty="0" smtClean="0">
                <a:solidFill>
                  <a:srgbClr val="FF0000"/>
                </a:solidFill>
              </a:rPr>
              <a:t>whitlow.</a:t>
            </a:r>
            <a:endParaRPr lang="en-IN" sz="2800" b="1" dirty="0" smtClean="0">
              <a:solidFill>
                <a:srgbClr val="FF0000"/>
              </a:solidFill>
            </a:endParaRPr>
          </a:p>
          <a:p>
            <a:pPr lvl="0" algn="just"/>
            <a:r>
              <a:rPr lang="en-IN" sz="2800" dirty="0" smtClean="0"/>
              <a:t>The rising tension in the space give rise to sever throbbing pain.</a:t>
            </a:r>
            <a:endParaRPr lang="en-IN" sz="2800" u="sng" dirty="0" smtClean="0"/>
          </a:p>
          <a:p>
            <a:pPr algn="just">
              <a:buNone/>
            </a:pPr>
            <a:endParaRPr lang="en-IN" sz="2800" dirty="0"/>
          </a:p>
          <a:p>
            <a:pPr lvl="0" algn="just"/>
            <a:r>
              <a:rPr lang="en-US" sz="2800" dirty="0"/>
              <a:t>If neglected a whitlow may lead to necrosis of the distal 4/5th of the terminal phalanx due to occlusion of the vessels by tension. The proximal 1/5th escapes because its artery does not traverse the fibrous septa.</a:t>
            </a:r>
            <a:endParaRPr lang="en-IN" sz="2800" dirty="0"/>
          </a:p>
          <a:p>
            <a:pPr algn="just">
              <a:buNone/>
            </a:pPr>
            <a:r>
              <a:rPr lang="en-US" sz="2800" dirty="0"/>
              <a:t> </a:t>
            </a:r>
            <a:endParaRPr lang="en-IN" sz="2800" dirty="0"/>
          </a:p>
          <a:p>
            <a:pPr algn="just"/>
            <a:endParaRPr lang="en-IN"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7467600" cy="5500726"/>
          </a:xfrm>
        </p:spPr>
        <p:txBody>
          <a:bodyPr/>
          <a:lstStyle/>
          <a:p>
            <a:pPr algn="just">
              <a:buNone/>
            </a:pPr>
            <a:endParaRPr lang="en-IN" u="sng" dirty="0" smtClean="0"/>
          </a:p>
          <a:p>
            <a:pPr algn="just">
              <a:buNone/>
            </a:pPr>
            <a:r>
              <a:rPr lang="en-IN" b="1" dirty="0" smtClean="0"/>
              <a:t>Treatment</a:t>
            </a:r>
            <a:r>
              <a:rPr lang="en-IN" u="sng" dirty="0" smtClean="0"/>
              <a:t>-</a:t>
            </a:r>
          </a:p>
          <a:p>
            <a:pPr algn="just">
              <a:buNone/>
            </a:pPr>
            <a:r>
              <a:rPr lang="en-IN" dirty="0"/>
              <a:t> </a:t>
            </a:r>
            <a:r>
              <a:rPr lang="en-IN" dirty="0" smtClean="0"/>
              <a:t>         </a:t>
            </a:r>
          </a:p>
          <a:p>
            <a:pPr algn="just">
              <a:buNone/>
            </a:pPr>
            <a:r>
              <a:rPr lang="en-IN" dirty="0" smtClean="0"/>
              <a:t>  Pus can be drained by a lateral incision.</a:t>
            </a:r>
            <a:endParaRPr lang="en-IN" dirty="0"/>
          </a:p>
        </p:txBody>
      </p:sp>
      <p:pic>
        <p:nvPicPr>
          <p:cNvPr id="4" name="Picture 2" descr="C:\Users\Sony\Pictures\Picture1.jpg"/>
          <p:cNvPicPr>
            <a:picLocks noChangeAspect="1" noChangeArrowheads="1"/>
          </p:cNvPicPr>
          <p:nvPr/>
        </p:nvPicPr>
        <p:blipFill>
          <a:blip r:embed="rId2" cstate="print"/>
          <a:srcRect/>
          <a:stretch>
            <a:fillRect/>
          </a:stretch>
        </p:blipFill>
        <p:spPr bwMode="auto">
          <a:xfrm>
            <a:off x="714349" y="3286124"/>
            <a:ext cx="3286147" cy="3031339"/>
          </a:xfrm>
          <a:prstGeom prst="rect">
            <a:avLst/>
          </a:prstGeom>
          <a:noFill/>
        </p:spPr>
      </p:pic>
      <p:pic>
        <p:nvPicPr>
          <p:cNvPr id="5" name="Picture 5" descr="指头炎2"/>
          <p:cNvPicPr>
            <a:picLocks noChangeAspect="1" noChangeArrowheads="1"/>
          </p:cNvPicPr>
          <p:nvPr/>
        </p:nvPicPr>
        <p:blipFill>
          <a:blip r:embed="rId3" cstate="print"/>
          <a:srcRect/>
          <a:stretch>
            <a:fillRect/>
          </a:stretch>
        </p:blipFill>
        <p:spPr bwMode="auto">
          <a:xfrm>
            <a:off x="4700614" y="3429000"/>
            <a:ext cx="3657600" cy="28575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28604"/>
            <a:ext cx="8136904" cy="1056180"/>
          </a:xfrm>
          <a:solidFill>
            <a:schemeClr val="bg2">
              <a:lumMod val="75000"/>
            </a:schemeClr>
          </a:solidFill>
        </p:spPr>
        <p:txBody>
          <a:bodyPr>
            <a:normAutofit/>
          </a:bodyPr>
          <a:lstStyle/>
          <a:p>
            <a:pPr algn="ctr"/>
            <a:r>
              <a:rPr lang="en-IN" dirty="0" smtClean="0">
                <a:solidFill>
                  <a:srgbClr val="FFC000"/>
                </a:solidFill>
                <a:effectLst/>
              </a:rPr>
              <a:t>The Digital Synovial Sheath</a:t>
            </a:r>
            <a:endParaRPr lang="en-IN" dirty="0">
              <a:solidFill>
                <a:srgbClr val="FFC000"/>
              </a:solidFill>
              <a:effectLst/>
            </a:endParaRPr>
          </a:p>
        </p:txBody>
      </p:sp>
      <p:sp>
        <p:nvSpPr>
          <p:cNvPr id="3" name="Subtitle 2"/>
          <p:cNvSpPr>
            <a:spLocks noGrp="1"/>
          </p:cNvSpPr>
          <p:nvPr>
            <p:ph type="subTitle" idx="1"/>
          </p:nvPr>
        </p:nvSpPr>
        <p:spPr>
          <a:xfrm>
            <a:off x="467544" y="2132856"/>
            <a:ext cx="3672408" cy="4392488"/>
          </a:xfrm>
        </p:spPr>
        <p:txBody>
          <a:bodyPr>
            <a:normAutofit/>
          </a:bodyPr>
          <a:lstStyle/>
          <a:p>
            <a:pPr algn="l"/>
            <a:r>
              <a:rPr lang="en-IN" sz="2800" b="0" dirty="0" smtClean="0">
                <a:solidFill>
                  <a:srgbClr val="FFFF66"/>
                </a:solidFill>
              </a:rPr>
              <a:t>The digital synovial sheaths of the 2</a:t>
            </a:r>
            <a:r>
              <a:rPr lang="en-IN" sz="2800" b="0" baseline="30000" dirty="0" smtClean="0">
                <a:solidFill>
                  <a:srgbClr val="FFFF66"/>
                </a:solidFill>
              </a:rPr>
              <a:t>nd,</a:t>
            </a:r>
            <a:r>
              <a:rPr lang="en-IN" sz="2800" b="0" dirty="0" smtClean="0">
                <a:solidFill>
                  <a:srgbClr val="FFFF66"/>
                </a:solidFill>
              </a:rPr>
              <a:t> 3</a:t>
            </a:r>
            <a:r>
              <a:rPr lang="en-IN" sz="2800" b="0" baseline="30000" dirty="0" smtClean="0">
                <a:solidFill>
                  <a:srgbClr val="FFFF66"/>
                </a:solidFill>
              </a:rPr>
              <a:t>rd ,</a:t>
            </a:r>
            <a:r>
              <a:rPr lang="en-IN" sz="2800" b="0" dirty="0" smtClean="0">
                <a:solidFill>
                  <a:srgbClr val="FFFF66"/>
                </a:solidFill>
              </a:rPr>
              <a:t> 4</a:t>
            </a:r>
            <a:r>
              <a:rPr lang="en-IN" sz="2800" b="0" baseline="30000" dirty="0" smtClean="0">
                <a:solidFill>
                  <a:srgbClr val="FFFF66"/>
                </a:solidFill>
              </a:rPr>
              <a:t>th</a:t>
            </a:r>
            <a:r>
              <a:rPr lang="en-IN" sz="2800" b="0" dirty="0" smtClean="0">
                <a:solidFill>
                  <a:srgbClr val="FFFF66"/>
                </a:solidFill>
              </a:rPr>
              <a:t>fingers are independent and terminate at the level of the heads of the metacarpals.</a:t>
            </a:r>
          </a:p>
          <a:p>
            <a:pPr algn="l"/>
            <a:endParaRPr lang="en-IN" sz="2800" b="0" dirty="0" smtClean="0">
              <a:solidFill>
                <a:srgbClr val="FFFF66"/>
              </a:solidFill>
            </a:endParaRPr>
          </a:p>
        </p:txBody>
      </p:sp>
      <p:pic>
        <p:nvPicPr>
          <p:cNvPr id="2050" name="Picture 2" descr="C:\Users\Sony\Pictures\Picture2.jpg"/>
          <p:cNvPicPr>
            <a:picLocks noChangeAspect="1" noChangeArrowheads="1"/>
          </p:cNvPicPr>
          <p:nvPr/>
        </p:nvPicPr>
        <p:blipFill>
          <a:blip r:embed="rId3" cstate="print"/>
          <a:srcRect/>
          <a:stretch>
            <a:fillRect/>
          </a:stretch>
        </p:blipFill>
        <p:spPr bwMode="auto">
          <a:xfrm>
            <a:off x="4978681" y="2215687"/>
            <a:ext cx="4031323" cy="423412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910</TotalTime>
  <Words>1075</Words>
  <Application>Microsoft Office PowerPoint</Application>
  <PresentationFormat>On-screen Show (4:3)</PresentationFormat>
  <Paragraphs>178</Paragraphs>
  <Slides>54</Slides>
  <Notes>2</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GROSS  ANATOMY  FASCIAL  SPACES  OF  HAND</vt:lpstr>
      <vt:lpstr>Introduction</vt:lpstr>
      <vt:lpstr>Slide 3</vt:lpstr>
      <vt:lpstr>Slide 4</vt:lpstr>
      <vt:lpstr>The Pulp space of finger</vt:lpstr>
      <vt:lpstr>Slide 6</vt:lpstr>
      <vt:lpstr>Slide 7</vt:lpstr>
      <vt:lpstr>Slide 8</vt:lpstr>
      <vt:lpstr>The Digital Synovial Sheath</vt:lpstr>
      <vt:lpstr>Slide 10</vt:lpstr>
      <vt:lpstr>Slide 11</vt:lpstr>
      <vt:lpstr>Tenosynovitis </vt:lpstr>
      <vt:lpstr>Slide 13</vt:lpstr>
      <vt:lpstr>Trigger finger</vt:lpstr>
      <vt:lpstr>Radial Bursa</vt:lpstr>
      <vt:lpstr>Slide 16</vt:lpstr>
      <vt:lpstr>Slide 17</vt:lpstr>
      <vt:lpstr>Slide 18</vt:lpstr>
      <vt:lpstr>      Ulnar Bursa </vt:lpstr>
      <vt:lpstr>Slide 20</vt:lpstr>
      <vt:lpstr>RADIAL AND  ULNAR BURSA</vt:lpstr>
      <vt:lpstr>Slide 22</vt:lpstr>
      <vt:lpstr>Slide 23</vt:lpstr>
      <vt:lpstr>Slide 24</vt:lpstr>
      <vt:lpstr>Slide 25</vt:lpstr>
      <vt:lpstr>THENAR  AND  MIDPALMAR SPACE</vt:lpstr>
      <vt:lpstr>      Midpalmar  Space</vt:lpstr>
      <vt:lpstr>BOUNDARIES</vt:lpstr>
      <vt:lpstr>Boundaries</vt:lpstr>
      <vt:lpstr>Slide 30</vt:lpstr>
      <vt:lpstr>Slide 31</vt:lpstr>
      <vt:lpstr>Slide 32</vt:lpstr>
      <vt:lpstr>Slide 33</vt:lpstr>
      <vt:lpstr>Midpalmar space infections</vt:lpstr>
      <vt:lpstr>Slide 35</vt:lpstr>
      <vt:lpstr>Thenar space</vt:lpstr>
      <vt:lpstr>BOUNDARIES</vt:lpstr>
      <vt:lpstr>Slide 38</vt:lpstr>
      <vt:lpstr>Boundaries</vt:lpstr>
      <vt:lpstr>Slide 40</vt:lpstr>
      <vt:lpstr>Thenar space infections </vt:lpstr>
      <vt:lpstr>Dorsal  subcutaneous space</vt:lpstr>
      <vt:lpstr>Boundaries</vt:lpstr>
      <vt:lpstr>Slide 44</vt:lpstr>
      <vt:lpstr>Slide 45</vt:lpstr>
      <vt:lpstr>Dorsal subaponeurotic space</vt:lpstr>
      <vt:lpstr>Slide 47</vt:lpstr>
      <vt:lpstr>FOREARM  SPACE  OF  PARONA</vt:lpstr>
      <vt:lpstr>Slide 49</vt:lpstr>
      <vt:lpstr>Slide 50</vt:lpstr>
      <vt:lpstr>Slide 51</vt:lpstr>
      <vt:lpstr>Painting by- Paul Cezane (CARD PLAYERS,1894) Rs. 1,15,00,00,000  - SOLD</vt:lpstr>
      <vt:lpstr>THANK  YOU</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DELL</cp:lastModifiedBy>
  <cp:revision>226</cp:revision>
  <dcterms:created xsi:type="dcterms:W3CDTF">2014-01-15T06:13:36Z</dcterms:created>
  <dcterms:modified xsi:type="dcterms:W3CDTF">2025-08-07T07:46:12Z</dcterms:modified>
</cp:coreProperties>
</file>